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85" r:id="rId2"/>
    <p:sldId id="411" r:id="rId3"/>
    <p:sldId id="389" r:id="rId4"/>
    <p:sldId id="286" r:id="rId5"/>
    <p:sldId id="287" r:id="rId6"/>
    <p:sldId id="454" r:id="rId7"/>
    <p:sldId id="323" r:id="rId8"/>
    <p:sldId id="337" r:id="rId9"/>
    <p:sldId id="418" r:id="rId10"/>
    <p:sldId id="332" r:id="rId11"/>
    <p:sldId id="335" r:id="rId12"/>
    <p:sldId id="338" r:id="rId13"/>
    <p:sldId id="357" r:id="rId14"/>
    <p:sldId id="358" r:id="rId15"/>
    <p:sldId id="456" r:id="rId16"/>
    <p:sldId id="355" r:id="rId17"/>
    <p:sldId id="356" r:id="rId18"/>
    <p:sldId id="360" r:id="rId19"/>
    <p:sldId id="361" r:id="rId20"/>
    <p:sldId id="359" r:id="rId21"/>
    <p:sldId id="455" r:id="rId22"/>
    <p:sldId id="365" r:id="rId23"/>
    <p:sldId id="406" r:id="rId24"/>
    <p:sldId id="364" r:id="rId25"/>
    <p:sldId id="363" r:id="rId26"/>
    <p:sldId id="453" r:id="rId2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hW9SSlzHT6lWxTsqYlwbrO4zox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D70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1DF2070-D3C6-4605-9C62-BD550FEAAC45}">
  <a:tblStyle styleId="{F1DF2070-D3C6-4605-9C62-BD550FEAAC4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-9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9" Type="http://schemas.openxmlformats.org/officeDocument/2006/relationships/slide" Target="slides/slide8.xml"/><Relationship Id="rId8" Type="http://schemas.openxmlformats.org/officeDocument/2006/relationships/slide" Target="slides/slide7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42" Type="http://customschemas.google.com/relationships/presentationmetadata" Target="metadata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54FB8-4650-0649-8288-8B18C839FA06}" type="datetimeFigureOut">
              <a:rPr lang="it-IT" smtClean="0"/>
              <a:t>31/05/23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CFE43-8684-F944-BC05-05A49EE2530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7588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8608245"/>
      </p:ext>
    </p:extLst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  <p:sp>
        <p:nvSpPr>
          <p:cNvPr id="160" name="Google Shape;1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  <p:sp>
        <p:nvSpPr>
          <p:cNvPr id="160" name="Google Shape;1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  <p:sp>
        <p:nvSpPr>
          <p:cNvPr id="160" name="Google Shape;1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1d645ef62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1d645ef62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1d645ef620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14</a:t>
            </a:fld>
            <a:endParaRPr/>
          </a:p>
        </p:txBody>
      </p:sp>
      <p:sp>
        <p:nvSpPr>
          <p:cNvPr id="255" name="Google Shape;2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6" name="Google Shape;25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1d71f8300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1d71f8300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11d71f83003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1d71f8300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17</a:t>
            </a:fld>
            <a:endParaRPr/>
          </a:p>
        </p:txBody>
      </p:sp>
      <p:sp>
        <p:nvSpPr>
          <p:cNvPr id="229" name="Google Shape;229;g11d71f830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0" name="Google Shape;230;g11d71f830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18</a:t>
            </a:fld>
            <a:endParaRPr/>
          </a:p>
        </p:txBody>
      </p:sp>
      <p:sp>
        <p:nvSpPr>
          <p:cNvPr id="286" name="Google Shape;2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7" name="Google Shape;2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/>
              <a:t>Instruments scheme/upgrades, broad-band radio receivers brief Technical description, milestones…  …  [material from Marcello]</a:t>
            </a: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1d645ef620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1d645ef620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see https://events.mpifr-bonn.mpg.de/indico/event/154/session/4/contribution/15/material/slides/0.pdf</a:t>
            </a:r>
            <a:endParaRPr/>
          </a:p>
        </p:txBody>
      </p:sp>
      <p:sp>
        <p:nvSpPr>
          <p:cNvPr id="304" name="Google Shape;304;g11d645ef620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19</a:t>
            </a:fld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A8D32A-1108-8244-92F8-CE4757C02F0B}" type="slidenum">
              <a:rPr lang="en-GB"/>
              <a:pPr>
                <a:defRPr/>
              </a:pPr>
              <a:t>2</a:t>
            </a:fld>
            <a:endParaRPr lang="en-GB"/>
          </a:p>
        </p:txBody>
      </p:sp>
      <p:sp>
        <p:nvSpPr>
          <p:cNvPr id="908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8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20</a:t>
            </a:fld>
            <a:endParaRPr/>
          </a:p>
        </p:txBody>
      </p:sp>
      <p:sp>
        <p:nvSpPr>
          <p:cNvPr id="267" name="Google Shape;2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8" name="Google Shape;26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4bf6cda97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4bf6cda97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24bf6cda97c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1d645ee01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1d645ee01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11d645ee018_1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22</a:t>
            </a:fld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1d645ee01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1d645ee01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11d645ee018_1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23</a:t>
            </a:fld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1d645ee018_3_5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11d645ee018_3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675" y="685791"/>
            <a:ext cx="3429284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25</a:t>
            </a:fld>
            <a:endParaRPr/>
          </a:p>
        </p:txBody>
      </p:sp>
      <p:sp>
        <p:nvSpPr>
          <p:cNvPr id="324" name="Google Shape;3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25" name="Google Shape;32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1d71f8300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1d71f8300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11d71f83003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26</a:t>
            </a:fld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  <p:sp>
        <p:nvSpPr>
          <p:cNvPr id="160" name="Google Shape;1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  <p:sp>
        <p:nvSpPr>
          <p:cNvPr id="160" name="Google Shape;1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AC23B5-059A-2444-A86A-4E5FC92FEEDE}" type="slidenum">
              <a:rPr lang="en-GB"/>
              <a:pPr>
                <a:defRPr/>
              </a:pPr>
              <a:t>8</a:t>
            </a:fld>
            <a:endParaRPr lang="en-GB"/>
          </a:p>
        </p:txBody>
      </p:sp>
      <p:sp>
        <p:nvSpPr>
          <p:cNvPr id="109261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261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160162-0951-0F47-8825-D9C6CF464D18}" type="slidenum">
              <a:rPr lang="en-GB"/>
              <a:pPr>
                <a:defRPr/>
              </a:pPr>
              <a:t>9</a:t>
            </a:fld>
            <a:endParaRPr lang="en-GB"/>
          </a:p>
        </p:txBody>
      </p:sp>
      <p:sp>
        <p:nvSpPr>
          <p:cNvPr id="1041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1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/>
          <p:nvPr/>
        </p:nvSpPr>
        <p:spPr>
          <a:xfrm>
            <a:off x="-5276" y="6411940"/>
            <a:ext cx="9144000" cy="446061"/>
          </a:xfrm>
          <a:prstGeom prst="rect">
            <a:avLst/>
          </a:prstGeom>
          <a:gradFill>
            <a:gsLst>
              <a:gs pos="0">
                <a:srgbClr val="162E5A"/>
              </a:gs>
              <a:gs pos="50000">
                <a:srgbClr val="204483"/>
              </a:gs>
              <a:gs pos="100000">
                <a:srgbClr val="27519D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242669" y="760491"/>
            <a:ext cx="8699109" cy="5531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❑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/>
          <p:nvPr/>
        </p:nvSpPr>
        <p:spPr>
          <a:xfrm>
            <a:off x="-2" y="1351"/>
            <a:ext cx="9144000" cy="650876"/>
          </a:xfrm>
          <a:prstGeom prst="rect">
            <a:avLst/>
          </a:prstGeom>
          <a:gradFill>
            <a:gsLst>
              <a:gs pos="0">
                <a:srgbClr val="004177"/>
              </a:gs>
              <a:gs pos="50000">
                <a:srgbClr val="005EAC"/>
              </a:gs>
              <a:gs pos="100000">
                <a:srgbClr val="0072CE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15" descr="Queen's University Belfas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510920" y="2633989"/>
            <a:ext cx="223584" cy="8428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5"/>
          <p:cNvSpPr txBox="1"/>
          <p:nvPr/>
        </p:nvSpPr>
        <p:spPr>
          <a:xfrm>
            <a:off x="3114944" y="6504669"/>
            <a:ext cx="295152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Audizioni Infrastrutture INAF – 2021.05.31</a:t>
            </a:r>
            <a:endParaRPr/>
          </a:p>
        </p:txBody>
      </p:sp>
      <p:sp>
        <p:nvSpPr>
          <p:cNvPr id="23" name="Google Shape;23;p15"/>
          <p:cNvSpPr txBox="1"/>
          <p:nvPr/>
        </p:nvSpPr>
        <p:spPr>
          <a:xfrm>
            <a:off x="247211" y="41164"/>
            <a:ext cx="383520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smal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VST  - VLT Survey Telescope</a:t>
            </a:r>
            <a:endParaRPr sz="2800" b="1" i="0" u="none" strike="noStrike" cap="small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5"/>
          <p:cNvSpPr txBox="1"/>
          <p:nvPr/>
        </p:nvSpPr>
        <p:spPr>
          <a:xfrm>
            <a:off x="6289025" y="6504669"/>
            <a:ext cx="263241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‹n.›</a:t>
            </a:fld>
            <a:endParaRPr sz="1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15"/>
          <p:cNvPicPr preferRelativeResize="0"/>
          <p:nvPr/>
        </p:nvPicPr>
        <p:blipFill rotWithShape="1">
          <a:blip r:embed="rId3">
            <a:alphaModFix/>
          </a:blip>
          <a:srcRect l="17852" t="21771" r="18196" b="23363"/>
          <a:stretch/>
        </p:blipFill>
        <p:spPr>
          <a:xfrm>
            <a:off x="7718137" y="37071"/>
            <a:ext cx="921656" cy="55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5" descr="ESO logo | ES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8953" y="58504"/>
            <a:ext cx="302225" cy="527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d645ee018_3_6"/>
          <p:cNvSpPr txBox="1">
            <a:spLocks noGrp="1"/>
          </p:cNvSpPr>
          <p:nvPr>
            <p:ph type="title"/>
          </p:nvPr>
        </p:nvSpPr>
        <p:spPr>
          <a:xfrm>
            <a:off x="457172" y="272987"/>
            <a:ext cx="8228763" cy="1145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1d645ee018_3_6"/>
          <p:cNvSpPr txBox="1">
            <a:spLocks noGrp="1"/>
          </p:cNvSpPr>
          <p:nvPr>
            <p:ph type="subTitle" idx="1"/>
          </p:nvPr>
        </p:nvSpPr>
        <p:spPr>
          <a:xfrm>
            <a:off x="457172" y="1604399"/>
            <a:ext cx="8228763" cy="397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3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8" Type="http://schemas.openxmlformats.org/officeDocument/2006/relationships/image" Target="../media/image15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"/>
          <p:cNvSpPr txBox="1"/>
          <p:nvPr/>
        </p:nvSpPr>
        <p:spPr>
          <a:xfrm>
            <a:off x="292099" y="711200"/>
            <a:ext cx="8491799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lang="it-IT" sz="3600" b="1" dirty="0" smtClean="0"/>
          </a:p>
          <a:p>
            <a:endParaRPr lang="it-IT" sz="3600" b="1" dirty="0"/>
          </a:p>
          <a:p>
            <a:endParaRPr lang="it-IT" sz="2000" dirty="0"/>
          </a:p>
        </p:txBody>
      </p:sp>
      <p:pic>
        <p:nvPicPr>
          <p:cNvPr id="2" name="Immagine 1" descr="logo-inaf-oa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7489"/>
            <a:ext cx="3048000" cy="1523634"/>
          </a:xfrm>
          <a:prstGeom prst="rect">
            <a:avLst/>
          </a:prstGeom>
        </p:spPr>
      </p:pic>
      <p:sp>
        <p:nvSpPr>
          <p:cNvPr id="4" name="Google Shape;163;p3"/>
          <p:cNvSpPr txBox="1"/>
          <p:nvPr/>
        </p:nvSpPr>
        <p:spPr>
          <a:xfrm>
            <a:off x="711201" y="4564138"/>
            <a:ext cx="7772400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800" b="1" dirty="0" smtClean="0">
                <a:solidFill>
                  <a:srgbClr val="0000FF"/>
                </a:solidFill>
              </a:rPr>
              <a:t>                              Elena Pian  </a:t>
            </a:r>
          </a:p>
          <a:p>
            <a:r>
              <a:rPr lang="it-IT" sz="2000" b="1" dirty="0" smtClean="0">
                <a:solidFill>
                  <a:srgbClr val="0000FF"/>
                </a:solidFill>
              </a:rPr>
              <a:t>                                   </a:t>
            </a:r>
            <a:r>
              <a:rPr lang="it-IT" sz="2000" b="1" dirty="0">
                <a:solidFill>
                  <a:srgbClr val="0000FF"/>
                </a:solidFill>
              </a:rPr>
              <a:t> </a:t>
            </a:r>
            <a:r>
              <a:rPr lang="it-IT" sz="2000" b="1" dirty="0" smtClean="0">
                <a:solidFill>
                  <a:srgbClr val="0000FF"/>
                </a:solidFill>
              </a:rPr>
              <a:t>  INAF-OAS, Bologna</a:t>
            </a:r>
          </a:p>
          <a:p>
            <a:endParaRPr lang="it-IT" sz="2000" b="1" dirty="0" smtClean="0">
              <a:solidFill>
                <a:srgbClr val="0000FF"/>
              </a:solidFill>
            </a:endParaRPr>
          </a:p>
          <a:p>
            <a:r>
              <a:rPr lang="it-IT" sz="1800" b="1" i="1" dirty="0" smtClean="0">
                <a:solidFill>
                  <a:srgbClr val="0000FF"/>
                </a:solidFill>
              </a:rPr>
              <a:t>                       </a:t>
            </a:r>
            <a:r>
              <a:rPr lang="it-IT" sz="1800" b="1" i="1" u="sng" dirty="0" err="1" smtClean="0">
                <a:solidFill>
                  <a:srgbClr val="0000FF"/>
                </a:solidFill>
              </a:rPr>
              <a:t>Collaborators</a:t>
            </a:r>
            <a:r>
              <a:rPr lang="it-IT" sz="1800" b="1" i="1" dirty="0" smtClean="0">
                <a:solidFill>
                  <a:srgbClr val="0000FF"/>
                </a:solidFill>
              </a:rPr>
              <a:t>: E. </a:t>
            </a:r>
            <a:r>
              <a:rPr lang="it-IT" sz="1800" b="1" i="1" dirty="0" err="1" smtClean="0">
                <a:solidFill>
                  <a:srgbClr val="0000FF"/>
                </a:solidFill>
              </a:rPr>
              <a:t>Cappellaro</a:t>
            </a:r>
            <a:r>
              <a:rPr lang="it-IT" sz="1800" b="1" i="1" dirty="0">
                <a:solidFill>
                  <a:srgbClr val="0000FF"/>
                </a:solidFill>
              </a:rPr>
              <a:t>, </a:t>
            </a:r>
            <a:r>
              <a:rPr lang="it-IT" sz="1800" b="1" i="1" dirty="0" err="1" smtClean="0">
                <a:solidFill>
                  <a:srgbClr val="0000FF"/>
                </a:solidFill>
              </a:rPr>
              <a:t>F</a:t>
            </a:r>
            <a:r>
              <a:rPr lang="it-IT" sz="1800" b="1" i="1" dirty="0" smtClean="0">
                <a:solidFill>
                  <a:srgbClr val="0000FF"/>
                </a:solidFill>
              </a:rPr>
              <a:t>. Ambrosino, </a:t>
            </a:r>
          </a:p>
          <a:p>
            <a:r>
              <a:rPr lang="it-IT" sz="1800" b="1" i="1" dirty="0">
                <a:solidFill>
                  <a:srgbClr val="0000FF"/>
                </a:solidFill>
              </a:rPr>
              <a:t> </a:t>
            </a:r>
            <a:r>
              <a:rPr lang="it-IT" sz="1800" b="1" i="1" dirty="0" smtClean="0">
                <a:solidFill>
                  <a:srgbClr val="0000FF"/>
                </a:solidFill>
              </a:rPr>
              <a:t>                           M. Giroletti, P. </a:t>
            </a:r>
            <a:r>
              <a:rPr lang="it-IT" sz="1800" b="1" i="1" dirty="0" err="1" smtClean="0">
                <a:solidFill>
                  <a:srgbClr val="0000FF"/>
                </a:solidFill>
              </a:rPr>
              <a:t>Schipani</a:t>
            </a:r>
            <a:r>
              <a:rPr lang="it-IT" sz="1800" b="1" i="1" dirty="0" smtClean="0">
                <a:solidFill>
                  <a:srgbClr val="0000FF"/>
                </a:solidFill>
              </a:rPr>
              <a:t>, L. Zampieri </a:t>
            </a:r>
          </a:p>
        </p:txBody>
      </p:sp>
      <p:sp>
        <p:nvSpPr>
          <p:cNvPr id="5" name="Google Shape;163;p3"/>
          <p:cNvSpPr txBox="1"/>
          <p:nvPr/>
        </p:nvSpPr>
        <p:spPr>
          <a:xfrm>
            <a:off x="538499" y="2249067"/>
            <a:ext cx="835150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3600" b="1" dirty="0" smtClean="0"/>
              <a:t>The </a:t>
            </a:r>
            <a:r>
              <a:rPr lang="it-IT" sz="3600" b="1" dirty="0" err="1" smtClean="0"/>
              <a:t>Cherenkov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Telescope</a:t>
            </a:r>
            <a:r>
              <a:rPr lang="it-IT" sz="3600" b="1" dirty="0" smtClean="0"/>
              <a:t> Array in multi-</a:t>
            </a:r>
            <a:r>
              <a:rPr lang="it-IT" sz="3600" b="1" dirty="0" err="1" smtClean="0"/>
              <a:t>wavelength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context</a:t>
            </a:r>
            <a:endParaRPr lang="it-IT" sz="3600" b="1" dirty="0"/>
          </a:p>
        </p:txBody>
      </p:sp>
      <p:sp>
        <p:nvSpPr>
          <p:cNvPr id="7" name="Google Shape;163;p3"/>
          <p:cNvSpPr txBox="1"/>
          <p:nvPr/>
        </p:nvSpPr>
        <p:spPr>
          <a:xfrm>
            <a:off x="703453" y="1507506"/>
            <a:ext cx="187450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800" b="1" i="1" dirty="0" smtClean="0">
                <a:solidFill>
                  <a:schemeClr val="accent5">
                    <a:lumMod val="50000"/>
                  </a:schemeClr>
                </a:solidFill>
              </a:rPr>
              <a:t>31 </a:t>
            </a:r>
            <a:r>
              <a:rPr lang="it-IT" sz="1800" b="1" i="1" dirty="0" err="1" smtClean="0">
                <a:solidFill>
                  <a:schemeClr val="accent5">
                    <a:lumMod val="50000"/>
                  </a:schemeClr>
                </a:solidFill>
              </a:rPr>
              <a:t>May</a:t>
            </a:r>
            <a:r>
              <a:rPr lang="it-IT" sz="1800" b="1" i="1" dirty="0" smtClean="0">
                <a:solidFill>
                  <a:schemeClr val="accent5">
                    <a:lumMod val="50000"/>
                  </a:schemeClr>
                </a:solidFill>
              </a:rPr>
              <a:t> 2023</a:t>
            </a:r>
          </a:p>
        </p:txBody>
      </p:sp>
      <p:pic>
        <p:nvPicPr>
          <p:cNvPr id="3" name="Immagine 2" descr="Screen Shot 2023-05-29 at 09.40.2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16958" r="20496" b="63543"/>
          <a:stretch/>
        </p:blipFill>
        <p:spPr>
          <a:xfrm>
            <a:off x="1" y="0"/>
            <a:ext cx="5766632" cy="96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78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"/>
          <p:cNvSpPr txBox="1"/>
          <p:nvPr/>
        </p:nvSpPr>
        <p:spPr>
          <a:xfrm>
            <a:off x="1109999" y="88900"/>
            <a:ext cx="725930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000" b="1" dirty="0" err="1" smtClean="0">
                <a:solidFill>
                  <a:schemeClr val="bg2"/>
                </a:solidFill>
              </a:rPr>
              <a:t>Markarian</a:t>
            </a:r>
            <a:r>
              <a:rPr lang="it-IT" sz="2000" b="1" dirty="0" smtClean="0">
                <a:solidFill>
                  <a:schemeClr val="bg2"/>
                </a:solidFill>
              </a:rPr>
              <a:t> 501 (</a:t>
            </a:r>
            <a:r>
              <a:rPr lang="it-IT" sz="2000" b="1" dirty="0" err="1" smtClean="0">
                <a:solidFill>
                  <a:schemeClr val="bg2"/>
                </a:solidFill>
              </a:rPr>
              <a:t>z</a:t>
            </a:r>
            <a:r>
              <a:rPr lang="it-IT" sz="2000" b="1" dirty="0" smtClean="0">
                <a:solidFill>
                  <a:schemeClr val="bg2"/>
                </a:solidFill>
              </a:rPr>
              <a:t> = 0.034): multi-</a:t>
            </a:r>
            <a:r>
              <a:rPr lang="it-IT" sz="2000" b="1" dirty="0" err="1" smtClean="0">
                <a:solidFill>
                  <a:schemeClr val="bg2"/>
                </a:solidFill>
              </a:rPr>
              <a:t>wavelength</a:t>
            </a:r>
            <a:r>
              <a:rPr lang="it-IT" sz="2000" b="1" dirty="0" smtClean="0">
                <a:solidFill>
                  <a:schemeClr val="bg2"/>
                </a:solidFill>
              </a:rPr>
              <a:t> </a:t>
            </a:r>
            <a:r>
              <a:rPr lang="it-IT" sz="2000" b="1" dirty="0" err="1" smtClean="0">
                <a:solidFill>
                  <a:schemeClr val="bg2"/>
                </a:solidFill>
              </a:rPr>
              <a:t>polarization</a:t>
            </a:r>
            <a:r>
              <a:rPr lang="it-IT" sz="2000" b="1" dirty="0" smtClean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4" name="Immagine 3" descr="Screen Shot 2023-03-27 at 23.49.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9778" r="30972" b="5556"/>
          <a:stretch/>
        </p:blipFill>
        <p:spPr>
          <a:xfrm>
            <a:off x="-177799" y="736600"/>
            <a:ext cx="5244192" cy="4775200"/>
          </a:xfrm>
          <a:prstGeom prst="rect">
            <a:avLst/>
          </a:prstGeom>
        </p:spPr>
      </p:pic>
      <p:sp>
        <p:nvSpPr>
          <p:cNvPr id="3" name="Google Shape;163;p3"/>
          <p:cNvSpPr txBox="1"/>
          <p:nvPr/>
        </p:nvSpPr>
        <p:spPr>
          <a:xfrm>
            <a:off x="690899" y="6155508"/>
            <a:ext cx="352550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200" b="1" i="1" dirty="0" err="1" smtClean="0"/>
              <a:t>Liodakis</a:t>
            </a:r>
            <a:r>
              <a:rPr lang="it-IT" sz="1200" b="1" i="1" dirty="0" smtClean="0"/>
              <a:t> et al. 2022 </a:t>
            </a:r>
          </a:p>
        </p:txBody>
      </p:sp>
      <p:pic>
        <p:nvPicPr>
          <p:cNvPr id="5" name="Immagine 4" descr="Screen Shot 2023-03-27 at 23.52.4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36666" r="28055" b="22222"/>
          <a:stretch/>
        </p:blipFill>
        <p:spPr>
          <a:xfrm>
            <a:off x="4803002" y="977900"/>
            <a:ext cx="4658497" cy="2286000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 flipV="1">
            <a:off x="939800" y="3746500"/>
            <a:ext cx="50800" cy="16510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3"/>
          <p:cNvSpPr txBox="1"/>
          <p:nvPr/>
        </p:nvSpPr>
        <p:spPr>
          <a:xfrm>
            <a:off x="932199" y="3771900"/>
            <a:ext cx="329690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Direction</a:t>
            </a:r>
            <a:r>
              <a:rPr lang="it-IT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the jet</a:t>
            </a:r>
          </a:p>
        </p:txBody>
      </p:sp>
      <p:sp>
        <p:nvSpPr>
          <p:cNvPr id="10" name="Google Shape;163;p3"/>
          <p:cNvSpPr txBox="1"/>
          <p:nvPr/>
        </p:nvSpPr>
        <p:spPr>
          <a:xfrm>
            <a:off x="5364499" y="3835400"/>
            <a:ext cx="3373101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800" b="1" dirty="0" err="1">
                <a:solidFill>
                  <a:srgbClr val="0000FF"/>
                </a:solidFill>
              </a:rPr>
              <a:t>Polarization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dirty="0" err="1">
                <a:solidFill>
                  <a:srgbClr val="0000FF"/>
                </a:solidFill>
              </a:rPr>
              <a:t>increases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dirty="0" err="1">
                <a:solidFill>
                  <a:srgbClr val="0000FF"/>
                </a:solidFill>
              </a:rPr>
              <a:t>towards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dirty="0" err="1">
                <a:solidFill>
                  <a:srgbClr val="0000FF"/>
                </a:solidFill>
              </a:rPr>
              <a:t>higher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dirty="0" err="1">
                <a:solidFill>
                  <a:srgbClr val="0000FF"/>
                </a:solidFill>
              </a:rPr>
              <a:t>frequencies</a:t>
            </a:r>
            <a:r>
              <a:rPr lang="it-IT" sz="1800" b="1" dirty="0">
                <a:solidFill>
                  <a:srgbClr val="0000FF"/>
                </a:solidFill>
              </a:rPr>
              <a:t> and </a:t>
            </a:r>
            <a:r>
              <a:rPr lang="it-IT" sz="1800" b="1" dirty="0" err="1">
                <a:solidFill>
                  <a:srgbClr val="0000FF"/>
                </a:solidFill>
              </a:rPr>
              <a:t>does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dirty="0" err="1">
                <a:solidFill>
                  <a:srgbClr val="0000FF"/>
                </a:solidFill>
              </a:rPr>
              <a:t>not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dirty="0" err="1">
                <a:solidFill>
                  <a:srgbClr val="0000FF"/>
                </a:solidFill>
              </a:rPr>
              <a:t>vary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dirty="0" err="1">
                <a:solidFill>
                  <a:srgbClr val="0000FF"/>
                </a:solidFill>
              </a:rPr>
              <a:t>between</a:t>
            </a:r>
            <a:r>
              <a:rPr lang="it-IT" sz="1800" b="1" dirty="0">
                <a:solidFill>
                  <a:srgbClr val="0000FF"/>
                </a:solidFill>
              </a:rPr>
              <a:t> the 2 IXPE </a:t>
            </a:r>
            <a:r>
              <a:rPr lang="it-IT" sz="1800" b="1" dirty="0" err="1">
                <a:solidFill>
                  <a:srgbClr val="0000FF"/>
                </a:solidFill>
              </a:rPr>
              <a:t>epochs</a:t>
            </a:r>
            <a:r>
              <a:rPr lang="it-IT" sz="1800" b="1" dirty="0">
                <a:solidFill>
                  <a:srgbClr val="0000FF"/>
                </a:solidFill>
              </a:rPr>
              <a:t>; </a:t>
            </a:r>
            <a:r>
              <a:rPr lang="it-IT" sz="1800" b="1" dirty="0" err="1">
                <a:solidFill>
                  <a:srgbClr val="0000FF"/>
                </a:solidFill>
              </a:rPr>
              <a:t>polarization</a:t>
            </a:r>
            <a:r>
              <a:rPr lang="it-IT" sz="1800" b="1" dirty="0">
                <a:solidFill>
                  <a:srgbClr val="0000FF"/>
                </a:solidFill>
              </a:rPr>
              <a:t> angle </a:t>
            </a:r>
            <a:r>
              <a:rPr lang="it-IT" sz="1800" b="1" dirty="0" err="1">
                <a:solidFill>
                  <a:srgbClr val="0000FF"/>
                </a:solidFill>
              </a:rPr>
              <a:t>is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dirty="0" err="1">
                <a:solidFill>
                  <a:srgbClr val="0000FF"/>
                </a:solidFill>
              </a:rPr>
              <a:t>aligned</a:t>
            </a:r>
            <a:r>
              <a:rPr lang="it-IT" sz="1800" b="1" dirty="0">
                <a:solidFill>
                  <a:srgbClr val="0000FF"/>
                </a:solidFill>
              </a:rPr>
              <a:t> with jet </a:t>
            </a:r>
            <a:r>
              <a:rPr lang="it-IT" sz="1800" b="1" dirty="0" err="1">
                <a:solidFill>
                  <a:srgbClr val="0000FF"/>
                </a:solidFill>
              </a:rPr>
              <a:t>direction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dirty="0" smtClean="0">
                <a:solidFill>
                  <a:srgbClr val="0000FF"/>
                </a:solidFill>
              </a:rPr>
              <a:t> </a:t>
            </a:r>
            <a:r>
              <a:rPr lang="it-IT" sz="1800" b="1" dirty="0" smtClean="0">
                <a:solidFill>
                  <a:srgbClr val="0000FF"/>
                </a:solidFill>
                <a:sym typeface="Wingdings"/>
              </a:rPr>
              <a:t> </a:t>
            </a:r>
            <a:endParaRPr lang="it-IT" sz="1800" b="1" dirty="0">
              <a:solidFill>
                <a:srgbClr val="0000FF"/>
              </a:solidFill>
            </a:endParaRPr>
          </a:p>
          <a:p>
            <a:r>
              <a:rPr lang="it-IT" sz="1800" b="1" dirty="0" smtClean="0">
                <a:solidFill>
                  <a:srgbClr val="0000FF"/>
                </a:solidFill>
              </a:rPr>
              <a:t>shock</a:t>
            </a:r>
            <a:r>
              <a:rPr lang="it-IT" sz="1800" b="1" dirty="0">
                <a:solidFill>
                  <a:srgbClr val="0000FF"/>
                </a:solidFill>
              </a:rPr>
              <a:t>-</a:t>
            </a:r>
            <a:r>
              <a:rPr lang="it-IT" sz="1800" b="1" dirty="0" err="1">
                <a:solidFill>
                  <a:srgbClr val="0000FF"/>
                </a:solidFill>
              </a:rPr>
              <a:t>accelerated</a:t>
            </a:r>
            <a:r>
              <a:rPr lang="it-IT" sz="1800" b="1" dirty="0">
                <a:solidFill>
                  <a:srgbClr val="0000FF"/>
                </a:solidFill>
              </a:rPr>
              <a:t>, </a:t>
            </a:r>
            <a:r>
              <a:rPr lang="it-IT" sz="1800" b="1" dirty="0" err="1">
                <a:solidFill>
                  <a:srgbClr val="0000FF"/>
                </a:solidFill>
              </a:rPr>
              <a:t>energy-</a:t>
            </a:r>
            <a:r>
              <a:rPr lang="it-IT" sz="1800" b="1" dirty="0" err="1" smtClean="0">
                <a:solidFill>
                  <a:srgbClr val="0000FF"/>
                </a:solidFill>
              </a:rPr>
              <a:t>stratified</a:t>
            </a:r>
            <a:r>
              <a:rPr lang="it-IT" sz="1800" b="1" dirty="0" smtClean="0">
                <a:solidFill>
                  <a:srgbClr val="0000FF"/>
                </a:solidFill>
              </a:rPr>
              <a:t> electron </a:t>
            </a:r>
            <a:r>
              <a:rPr lang="it-IT" sz="1800" b="1" dirty="0" err="1">
                <a:solidFill>
                  <a:srgbClr val="0000FF"/>
                </a:solidFill>
              </a:rPr>
              <a:t>population</a:t>
            </a:r>
            <a:r>
              <a:rPr lang="it-IT" sz="1800" b="1" dirty="0">
                <a:solidFill>
                  <a:srgbClr val="0000FF"/>
                </a:solidFill>
              </a:rPr>
              <a:t> model </a:t>
            </a:r>
          </a:p>
        </p:txBody>
      </p:sp>
    </p:spTree>
    <p:extLst>
      <p:ext uri="{BB962C8B-B14F-4D97-AF65-F5344CB8AC3E}">
        <p14:creationId xmlns:p14="http://schemas.microsoft.com/office/powerpoint/2010/main" val="167080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3;p3"/>
          <p:cNvSpPr txBox="1"/>
          <p:nvPr/>
        </p:nvSpPr>
        <p:spPr>
          <a:xfrm>
            <a:off x="728999" y="5576520"/>
            <a:ext cx="230630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200" b="1" i="1" dirty="0" err="1" smtClean="0"/>
              <a:t>Shrestha</a:t>
            </a:r>
            <a:r>
              <a:rPr lang="it-IT" sz="1200" b="1" i="1" dirty="0" smtClean="0"/>
              <a:t> et al. 2022</a:t>
            </a:r>
          </a:p>
        </p:txBody>
      </p:sp>
      <p:pic>
        <p:nvPicPr>
          <p:cNvPr id="2" name="Immagine 1" descr="Screen Shot 2023-03-28 at 12.42.3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36444" r="15694" b="17111"/>
          <a:stretch/>
        </p:blipFill>
        <p:spPr>
          <a:xfrm>
            <a:off x="1087521" y="520958"/>
            <a:ext cx="7542990" cy="2866336"/>
          </a:xfrm>
          <a:prstGeom prst="rect">
            <a:avLst/>
          </a:prstGeom>
        </p:spPr>
      </p:pic>
      <p:sp>
        <p:nvSpPr>
          <p:cNvPr id="16" name="Google Shape;163;p3"/>
          <p:cNvSpPr txBox="1"/>
          <p:nvPr/>
        </p:nvSpPr>
        <p:spPr>
          <a:xfrm>
            <a:off x="6037599" y="420320"/>
            <a:ext cx="230630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200" b="1" i="1" dirty="0" smtClean="0"/>
              <a:t>MAGIC Collaboration 2019</a:t>
            </a:r>
          </a:p>
        </p:txBody>
      </p:sp>
      <p:sp>
        <p:nvSpPr>
          <p:cNvPr id="163" name="Google Shape;163;p3"/>
          <p:cNvSpPr txBox="1"/>
          <p:nvPr/>
        </p:nvSpPr>
        <p:spPr>
          <a:xfrm>
            <a:off x="1100898" y="76458"/>
            <a:ext cx="719220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600" b="1" dirty="0"/>
              <a:t>O</a:t>
            </a:r>
            <a:r>
              <a:rPr lang="it-IT" sz="1600" b="1" dirty="0" smtClean="0"/>
              <a:t>ptical </a:t>
            </a:r>
            <a:r>
              <a:rPr lang="it-IT" sz="1600" b="1" dirty="0" err="1" smtClean="0"/>
              <a:t>polarization</a:t>
            </a:r>
            <a:r>
              <a:rPr lang="it-IT" sz="1600" b="1" dirty="0" smtClean="0"/>
              <a:t> of the </a:t>
            </a:r>
            <a:r>
              <a:rPr lang="it-IT" sz="1600" b="1" dirty="0" err="1" smtClean="0"/>
              <a:t>early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counterpart</a:t>
            </a:r>
            <a:r>
              <a:rPr lang="it-IT" sz="1600" b="1" dirty="0" smtClean="0"/>
              <a:t> of GRB190114C (</a:t>
            </a:r>
            <a:r>
              <a:rPr lang="it-IT" sz="1600" b="1" dirty="0" err="1" smtClean="0"/>
              <a:t>z</a:t>
            </a:r>
            <a:r>
              <a:rPr lang="it-IT" sz="1600" b="1" dirty="0" smtClean="0"/>
              <a:t> = 0.42)</a:t>
            </a:r>
          </a:p>
        </p:txBody>
      </p:sp>
      <p:sp>
        <p:nvSpPr>
          <p:cNvPr id="17" name="Google Shape;163;p3"/>
          <p:cNvSpPr txBox="1"/>
          <p:nvPr/>
        </p:nvSpPr>
        <p:spPr>
          <a:xfrm>
            <a:off x="605598" y="4356358"/>
            <a:ext cx="23535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600" b="1" dirty="0" smtClean="0"/>
              <a:t>Liverpool </a:t>
            </a:r>
            <a:r>
              <a:rPr lang="it-IT" sz="1600" b="1" dirty="0" err="1" smtClean="0"/>
              <a:t>Telescope</a:t>
            </a:r>
            <a:r>
              <a:rPr lang="it-IT" sz="1600" b="1" dirty="0" smtClean="0"/>
              <a:t> + RINGO3 </a:t>
            </a:r>
            <a:r>
              <a:rPr lang="it-IT" sz="1600" b="1" dirty="0" err="1" smtClean="0"/>
              <a:t>polarimeter</a:t>
            </a:r>
            <a:endParaRPr lang="it-IT" sz="1600" b="1" dirty="0" smtClean="0"/>
          </a:p>
        </p:txBody>
      </p:sp>
      <p:pic>
        <p:nvPicPr>
          <p:cNvPr id="4" name="Immagine 3" descr="Screen Shot 2023-03-28 at 12.38.0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0922" r="14722" b="19111"/>
          <a:stretch/>
        </p:blipFill>
        <p:spPr>
          <a:xfrm>
            <a:off x="2958323" y="3317237"/>
            <a:ext cx="3624966" cy="343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8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Screen Shot 2023-03-29 at 22.28.3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17111" r="10556" b="25154"/>
          <a:stretch/>
        </p:blipFill>
        <p:spPr>
          <a:xfrm>
            <a:off x="30079" y="152400"/>
            <a:ext cx="9101221" cy="37592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94380" y="3382027"/>
            <a:ext cx="2475116" cy="5312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Screen Shot 2023-03-29 at 22.34.4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23111" r="28194" b="23111"/>
          <a:stretch/>
        </p:blipFill>
        <p:spPr>
          <a:xfrm>
            <a:off x="940296" y="3352800"/>
            <a:ext cx="4126511" cy="2820948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425330" y="4653236"/>
            <a:ext cx="30237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800" b="1" dirty="0" err="1" smtClean="0">
                <a:solidFill>
                  <a:srgbClr val="000090"/>
                </a:solidFill>
                <a:cs typeface="+mn-cs"/>
              </a:rPr>
              <a:t>Kilonova</a:t>
            </a:r>
            <a:r>
              <a:rPr lang="en-US" sz="1800" b="1" dirty="0" smtClean="0">
                <a:solidFill>
                  <a:srgbClr val="000090"/>
                </a:solidFill>
                <a:cs typeface="+mn-cs"/>
              </a:rPr>
              <a:t> AT2017gfo:</a:t>
            </a:r>
          </a:p>
          <a:p>
            <a:pPr>
              <a:spcBef>
                <a:spcPts val="0"/>
              </a:spcBef>
              <a:defRPr/>
            </a:pPr>
            <a:r>
              <a:rPr lang="en-US" sz="1800" b="1" dirty="0" smtClean="0">
                <a:solidFill>
                  <a:srgbClr val="000090"/>
                </a:solidFill>
                <a:cs typeface="+mn-cs"/>
              </a:rPr>
              <a:t>Upper </a:t>
            </a:r>
            <a:r>
              <a:rPr lang="en-US" sz="1800" b="1" smtClean="0">
                <a:solidFill>
                  <a:srgbClr val="000090"/>
                </a:solidFill>
                <a:cs typeface="+mn-cs"/>
              </a:rPr>
              <a:t>limit on linear </a:t>
            </a:r>
            <a:r>
              <a:rPr lang="en-US" sz="1800" b="1" dirty="0" smtClean="0">
                <a:solidFill>
                  <a:srgbClr val="000090"/>
                </a:solidFill>
                <a:cs typeface="+mn-cs"/>
              </a:rPr>
              <a:t>polarization ~0.5%</a:t>
            </a:r>
          </a:p>
          <a:p>
            <a:pPr>
              <a:spcBef>
                <a:spcPts val="0"/>
              </a:spcBef>
              <a:defRPr/>
            </a:pPr>
            <a:r>
              <a:rPr lang="en-US" sz="1800" b="1" dirty="0" smtClean="0">
                <a:solidFill>
                  <a:srgbClr val="000090"/>
                </a:solidFill>
                <a:cs typeface="+mn-cs"/>
              </a:rPr>
              <a:t>(</a:t>
            </a:r>
            <a:r>
              <a:rPr lang="en-US" sz="1800" b="1" dirty="0" err="1" smtClean="0">
                <a:solidFill>
                  <a:srgbClr val="000090"/>
                </a:solidFill>
                <a:cs typeface="+mn-cs"/>
              </a:rPr>
              <a:t>Covino</a:t>
            </a:r>
            <a:r>
              <a:rPr lang="en-US" sz="1800" b="1" dirty="0" smtClean="0">
                <a:solidFill>
                  <a:srgbClr val="000090"/>
                </a:solidFill>
                <a:cs typeface="+mn-cs"/>
              </a:rPr>
              <a:t> et al. 2017)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66374" y="6295802"/>
            <a:ext cx="43745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200" b="1" i="1" dirty="0" smtClean="0">
                <a:solidFill>
                  <a:srgbClr val="000090"/>
                </a:solidFill>
                <a:cs typeface="+mn-cs"/>
              </a:rPr>
              <a:t>Tanaka et al. 2017; </a:t>
            </a:r>
            <a:r>
              <a:rPr lang="en-US" sz="1200" b="1" i="1" dirty="0" err="1" smtClean="0">
                <a:solidFill>
                  <a:srgbClr val="000090"/>
                </a:solidFill>
                <a:cs typeface="+mn-cs"/>
              </a:rPr>
              <a:t>Pian</a:t>
            </a:r>
            <a:r>
              <a:rPr lang="en-US" sz="1200" b="1" i="1" dirty="0" smtClean="0">
                <a:solidFill>
                  <a:srgbClr val="000090"/>
                </a:solidFill>
                <a:cs typeface="+mn-cs"/>
              </a:rPr>
              <a:t> et al. 2017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E.Pian - AVENGe - 31.05.2023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72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1d645ef620_0_3"/>
          <p:cNvSpPr txBox="1"/>
          <p:nvPr/>
        </p:nvSpPr>
        <p:spPr>
          <a:xfrm>
            <a:off x="229600" y="31475"/>
            <a:ext cx="8834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e-SiFAP: fast photopolarimetry in the optical/nIR bands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g11d645ef620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88075"/>
            <a:ext cx="4479500" cy="309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11d645ef620_0_3"/>
          <p:cNvSpPr txBox="1">
            <a:spLocks noGrp="1"/>
          </p:cNvSpPr>
          <p:nvPr>
            <p:ph type="body" idx="4294967295"/>
          </p:nvPr>
        </p:nvSpPr>
        <p:spPr>
          <a:xfrm>
            <a:off x="110625" y="3984225"/>
            <a:ext cx="8834700" cy="2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6075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it-IT" sz="2000" b="1" dirty="0">
                <a:solidFill>
                  <a:srgbClr val="FF0000"/>
                </a:solidFill>
              </a:rPr>
              <a:t>SiFAP2/4XP </a:t>
            </a:r>
            <a:r>
              <a:rPr lang="it-IT" sz="2000" dirty="0" err="1"/>
              <a:t>heritage</a:t>
            </a:r>
            <a:endParaRPr sz="2000" dirty="0"/>
          </a:p>
          <a:p>
            <a:pPr marL="342900" lvl="0" indent="-346075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it-IT" sz="2000" b="1" dirty="0" err="1">
                <a:solidFill>
                  <a:srgbClr val="FF0000"/>
                </a:solidFill>
              </a:rPr>
              <a:t>Differential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simultaneous</a:t>
            </a:r>
            <a:r>
              <a:rPr lang="it-IT" sz="2000" dirty="0"/>
              <a:t> fast (&lt; 1 </a:t>
            </a:r>
            <a:r>
              <a:rPr lang="it-IT" sz="2000" dirty="0" err="1"/>
              <a:t>μs</a:t>
            </a:r>
            <a:r>
              <a:rPr lang="it-IT" sz="2000" dirty="0"/>
              <a:t>) </a:t>
            </a:r>
            <a:r>
              <a:rPr lang="it-IT" sz="2000" dirty="0" err="1"/>
              <a:t>photometry</a:t>
            </a:r>
            <a:r>
              <a:rPr lang="it-IT" sz="2000" dirty="0"/>
              <a:t> in the </a:t>
            </a:r>
            <a:r>
              <a:rPr lang="it-IT" sz="2000" dirty="0" err="1"/>
              <a:t>optical</a:t>
            </a:r>
            <a:r>
              <a:rPr lang="it-IT" sz="2000" dirty="0"/>
              <a:t>/</a:t>
            </a:r>
            <a:r>
              <a:rPr lang="it-IT" sz="2000" dirty="0" err="1"/>
              <a:t>nIR</a:t>
            </a:r>
            <a:r>
              <a:rPr lang="it-IT" sz="2000" dirty="0"/>
              <a:t> </a:t>
            </a:r>
            <a:r>
              <a:rPr lang="it-IT" sz="2000" dirty="0" err="1"/>
              <a:t>bands</a:t>
            </a:r>
            <a:endParaRPr sz="2000" dirty="0"/>
          </a:p>
          <a:p>
            <a:pPr marL="342900" lvl="0" indent="-346075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it-IT" sz="2000" dirty="0" err="1"/>
              <a:t>Simultaneous</a:t>
            </a:r>
            <a:r>
              <a:rPr lang="it-IT" sz="2000" dirty="0"/>
              <a:t> </a:t>
            </a:r>
            <a:r>
              <a:rPr lang="it-IT" sz="2000" dirty="0" err="1"/>
              <a:t>optical</a:t>
            </a:r>
            <a:r>
              <a:rPr lang="it-IT" sz="2000" dirty="0"/>
              <a:t>/</a:t>
            </a:r>
            <a:r>
              <a:rPr lang="it-IT" sz="2000" dirty="0" err="1"/>
              <a:t>nIR</a:t>
            </a:r>
            <a:r>
              <a:rPr lang="it-IT" sz="2000" dirty="0"/>
              <a:t> </a:t>
            </a:r>
            <a:r>
              <a:rPr lang="it-IT" sz="2000" dirty="0" err="1"/>
              <a:t>measurement</a:t>
            </a:r>
            <a:r>
              <a:rPr lang="it-IT" sz="2000" dirty="0"/>
              <a:t> of </a:t>
            </a:r>
            <a:r>
              <a:rPr lang="it-IT" sz="2000" b="1" dirty="0">
                <a:solidFill>
                  <a:srgbClr val="FF0000"/>
                </a:solidFill>
              </a:rPr>
              <a:t>linear </a:t>
            </a:r>
            <a:r>
              <a:rPr lang="it-IT" sz="2000" b="1" dirty="0" err="1">
                <a:solidFill>
                  <a:srgbClr val="FF0000"/>
                </a:solidFill>
              </a:rPr>
              <a:t>polarisation</a:t>
            </a:r>
            <a:r>
              <a:rPr lang="it-IT" sz="2000" dirty="0"/>
              <a:t> </a:t>
            </a:r>
            <a:endParaRPr sz="2000" dirty="0"/>
          </a:p>
          <a:p>
            <a:pPr marL="342900" lvl="0" indent="-346075" algn="l" rtl="0">
              <a:spcBef>
                <a:spcPts val="390"/>
              </a:spcBef>
              <a:spcAft>
                <a:spcPts val="0"/>
              </a:spcAft>
              <a:buSzPts val="2000"/>
              <a:buChar char="❑"/>
            </a:pPr>
            <a:r>
              <a:rPr lang="it-IT" sz="2000" b="1" dirty="0">
                <a:solidFill>
                  <a:srgbClr val="FF0000"/>
                </a:solidFill>
              </a:rPr>
              <a:t>Versatile</a:t>
            </a:r>
            <a:r>
              <a:rPr lang="it-IT" sz="2000" dirty="0"/>
              <a:t> </a:t>
            </a:r>
            <a:r>
              <a:rPr lang="it-IT" sz="2000" dirty="0" err="1"/>
              <a:t>optomechanical</a:t>
            </a:r>
            <a:r>
              <a:rPr lang="it-IT" sz="2000" dirty="0"/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configuration</a:t>
            </a:r>
            <a:r>
              <a:rPr lang="it-IT" sz="2000" dirty="0"/>
              <a:t> to be </a:t>
            </a:r>
            <a:r>
              <a:rPr lang="it-IT" sz="2000" dirty="0" err="1"/>
              <a:t>mounted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</a:t>
            </a:r>
            <a:r>
              <a:rPr lang="it-IT" sz="2000" dirty="0" smtClean="0"/>
              <a:t>TNG (</a:t>
            </a:r>
            <a:r>
              <a:rPr lang="it-IT" sz="2000" dirty="0" err="1" smtClean="0"/>
              <a:t>but</a:t>
            </a:r>
            <a:r>
              <a:rPr lang="it-IT" sz="2000" dirty="0" smtClean="0"/>
              <a:t> in </a:t>
            </a:r>
            <a:r>
              <a:rPr lang="it-IT" sz="2000" dirty="0" err="1" smtClean="0"/>
              <a:t>principle</a:t>
            </a:r>
            <a:r>
              <a:rPr lang="it-IT" sz="2000" dirty="0" smtClean="0"/>
              <a:t> OK </a:t>
            </a:r>
            <a:r>
              <a:rPr lang="it-IT" sz="2000" dirty="0" err="1" smtClean="0"/>
              <a:t>also</a:t>
            </a:r>
            <a:r>
              <a:rPr lang="it-IT" sz="2000" dirty="0" smtClean="0"/>
              <a:t> for NTT, La </a:t>
            </a:r>
            <a:r>
              <a:rPr lang="it-IT" sz="2000" dirty="0"/>
              <a:t>Silla)</a:t>
            </a:r>
            <a:endParaRPr sz="2000" dirty="0"/>
          </a:p>
          <a:p>
            <a:pPr marL="342900" lvl="0" indent="0" algn="l" rtl="0">
              <a:spcBef>
                <a:spcPts val="390"/>
              </a:spcBef>
              <a:spcAft>
                <a:spcPts val="0"/>
              </a:spcAft>
              <a:buNone/>
            </a:pPr>
            <a:endParaRPr sz="850" dirty="0"/>
          </a:p>
          <a:p>
            <a:pPr marL="342900" lvl="0" indent="0" algn="l" rtl="0">
              <a:spcBef>
                <a:spcPts val="390"/>
              </a:spcBef>
              <a:spcAft>
                <a:spcPts val="0"/>
              </a:spcAft>
              <a:buNone/>
            </a:pPr>
            <a:r>
              <a:rPr lang="it-IT" sz="2600" b="1" dirty="0">
                <a:solidFill>
                  <a:srgbClr val="38761D"/>
                </a:solidFill>
              </a:rPr>
              <a:t>⇒ Optical/</a:t>
            </a:r>
            <a:r>
              <a:rPr lang="it-IT" sz="2600" b="1" dirty="0" err="1">
                <a:solidFill>
                  <a:srgbClr val="38761D"/>
                </a:solidFill>
              </a:rPr>
              <a:t>nIR</a:t>
            </a:r>
            <a:r>
              <a:rPr lang="it-IT" sz="2600" b="1" dirty="0">
                <a:solidFill>
                  <a:srgbClr val="38761D"/>
                </a:solidFill>
              </a:rPr>
              <a:t> follow-up of CTA targets, </a:t>
            </a:r>
            <a:r>
              <a:rPr lang="it-IT" sz="2600" b="1" dirty="0" err="1">
                <a:solidFill>
                  <a:srgbClr val="38761D"/>
                </a:solidFill>
              </a:rPr>
              <a:t>multiwavelength</a:t>
            </a:r>
            <a:r>
              <a:rPr lang="it-IT" sz="2600" b="1" dirty="0">
                <a:solidFill>
                  <a:srgbClr val="38761D"/>
                </a:solidFill>
              </a:rPr>
              <a:t> </a:t>
            </a:r>
            <a:r>
              <a:rPr lang="it-IT" sz="2600" b="1" dirty="0" err="1">
                <a:solidFill>
                  <a:srgbClr val="38761D"/>
                </a:solidFill>
              </a:rPr>
              <a:t>campaigns</a:t>
            </a:r>
            <a:r>
              <a:rPr lang="it-IT" sz="2600" b="1" dirty="0">
                <a:solidFill>
                  <a:srgbClr val="38761D"/>
                </a:solidFill>
              </a:rPr>
              <a:t> on </a:t>
            </a:r>
            <a:r>
              <a:rPr lang="it-IT" sz="2600" b="1" dirty="0" err="1">
                <a:solidFill>
                  <a:srgbClr val="38761D"/>
                </a:solidFill>
              </a:rPr>
              <a:t>transients</a:t>
            </a:r>
            <a:endParaRPr sz="2600" b="1" dirty="0">
              <a:solidFill>
                <a:srgbClr val="38761D"/>
              </a:solidFill>
            </a:endParaRPr>
          </a:p>
        </p:txBody>
      </p:sp>
      <p:sp>
        <p:nvSpPr>
          <p:cNvPr id="249" name="Google Shape;249;g11d645ef620_0_3"/>
          <p:cNvSpPr txBox="1"/>
          <p:nvPr/>
        </p:nvSpPr>
        <p:spPr>
          <a:xfrm>
            <a:off x="195624" y="757950"/>
            <a:ext cx="41667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-IT" sz="2100" b="1">
                <a:latin typeface="Calibri"/>
                <a:ea typeface="Calibri"/>
                <a:cs typeface="Calibri"/>
                <a:sym typeface="Calibri"/>
              </a:rPr>
              <a:t>TNG (ORM)</a:t>
            </a:r>
            <a:r>
              <a:rPr lang="it-IT" sz="2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same site of CTA </a:t>
            </a:r>
            <a:r>
              <a:rPr lang="it-IT" sz="2100" b="1">
                <a:latin typeface="Calibri"/>
                <a:ea typeface="Calibri"/>
                <a:cs typeface="Calibri"/>
                <a:sym typeface="Calibri"/>
              </a:rPr>
              <a:t>North</a:t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95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g11d645ef620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2275" y="1088075"/>
            <a:ext cx="2244198" cy="276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11d645ef620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5075" y="1088075"/>
            <a:ext cx="1782494" cy="281994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11d645ef620_0_3"/>
          <p:cNvSpPr txBox="1"/>
          <p:nvPr/>
        </p:nvSpPr>
        <p:spPr>
          <a:xfrm>
            <a:off x="7148725" y="700350"/>
            <a:ext cx="1255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SiFAP4XP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4850" y="3346450"/>
            <a:ext cx="114300" cy="1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8"/>
          <p:cNvSpPr txBox="1"/>
          <p:nvPr/>
        </p:nvSpPr>
        <p:spPr>
          <a:xfrm>
            <a:off x="3091696" y="31470"/>
            <a:ext cx="304690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</a:t>
            </a:r>
            <a:r>
              <a:rPr lang="it-IT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SiFAP</a:t>
            </a: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instrument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8"/>
          <p:cNvSpPr txBox="1"/>
          <p:nvPr/>
        </p:nvSpPr>
        <p:spPr>
          <a:xfrm>
            <a:off x="4978909" y="662464"/>
            <a:ext cx="4089400" cy="2485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390"/>
              </a:spcBef>
              <a:spcAft>
                <a:spcPts val="0"/>
              </a:spcAft>
              <a:buNone/>
            </a:pPr>
            <a:r>
              <a:rPr lang="it-IT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 </a:t>
            </a:r>
            <a:r>
              <a:rPr lang="it-IT" sz="2400" b="1" u="sng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Vega </a:t>
            </a:r>
            <a:r>
              <a:rPr lang="it-IT" sz="2400" b="1" u="sng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magnitudes</a:t>
            </a:r>
            <a:r>
              <a:rPr lang="it-IT" sz="2400" b="1" u="sng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1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TNG</a:t>
            </a:r>
            <a:r>
              <a:rPr lang="it-IT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390"/>
              </a:spcBef>
              <a:spcAft>
                <a:spcPts val="0"/>
              </a:spcAft>
              <a:buNone/>
            </a:pPr>
            <a:r>
              <a:rPr lang="it-IT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( 1 </a:t>
            </a:r>
            <a:r>
              <a:rPr lang="it-IT" sz="1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it-IT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exposure</a:t>
            </a:r>
            <a:r>
              <a:rPr lang="it-IT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time)</a:t>
            </a:r>
            <a:endParaRPr sz="1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90"/>
              </a:spcBef>
              <a:spcAft>
                <a:spcPts val="0"/>
              </a:spcAft>
              <a:buNone/>
            </a:pPr>
            <a:endParaRPr sz="7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39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	 </a:t>
            </a:r>
            <a:r>
              <a:rPr lang="it-IT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V 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 21 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39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	  </a:t>
            </a:r>
            <a:r>
              <a:rPr lang="it-IT" sz="2000" dirty="0" smtClean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                       </a:t>
            </a:r>
            <a:r>
              <a:rPr lang="it-IT" sz="2000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it-IT" sz="2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~ 14.5-15 </a:t>
            </a:r>
            <a:endParaRPr sz="2000" dirty="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39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	</a:t>
            </a:r>
            <a:r>
              <a:rPr lang="it-IT" sz="2000" dirty="0" smtClean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                        H </a:t>
            </a:r>
            <a:r>
              <a:rPr lang="it-IT" sz="2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~ 13.5-14 </a:t>
            </a:r>
            <a:endParaRPr sz="2000" dirty="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39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	</a:t>
            </a:r>
            <a:r>
              <a:rPr lang="it-IT" sz="2000" dirty="0" smtClean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                         </a:t>
            </a:r>
            <a:r>
              <a:rPr lang="it-IT" sz="2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K ~ 12-12.5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magine 1" descr="Screen Shot 2023-05-29 at 23.05.4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19778" r="15833" b="4667"/>
          <a:stretch/>
        </p:blipFill>
        <p:spPr>
          <a:xfrm>
            <a:off x="278037" y="1882876"/>
            <a:ext cx="7366000" cy="4318000"/>
          </a:xfrm>
          <a:prstGeom prst="rect">
            <a:avLst/>
          </a:prstGeom>
        </p:spPr>
      </p:pic>
      <p:sp>
        <p:nvSpPr>
          <p:cNvPr id="7" name="Google Shape;259;p8"/>
          <p:cNvSpPr txBox="1"/>
          <p:nvPr/>
        </p:nvSpPr>
        <p:spPr>
          <a:xfrm>
            <a:off x="742196" y="933170"/>
            <a:ext cx="428700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Optical </a:t>
            </a:r>
            <a:r>
              <a:rPr lang="it-IT" sz="1600" b="1" dirty="0" err="1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photometry</a:t>
            </a:r>
            <a:r>
              <a:rPr lang="it-IT" sz="16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600" b="1" dirty="0" err="1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polarimetry</a:t>
            </a:r>
            <a:endParaRPr lang="it-IT" sz="1600" b="1" dirty="0" smtClean="0">
              <a:solidFill>
                <a:srgbClr val="008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NIR </a:t>
            </a:r>
            <a:r>
              <a:rPr lang="it-IT" sz="1600" b="1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photometry</a:t>
            </a:r>
            <a:endParaRPr sz="1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1d71f83003_0_14"/>
          <p:cNvSpPr txBox="1"/>
          <p:nvPr/>
        </p:nvSpPr>
        <p:spPr>
          <a:xfrm>
            <a:off x="482616" y="183941"/>
            <a:ext cx="8214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 smtClean="0"/>
              <a:t>GRB080319B (</a:t>
            </a:r>
            <a:r>
              <a:rPr lang="it-IT" sz="2800" b="1" dirty="0" err="1" smtClean="0"/>
              <a:t>z</a:t>
            </a:r>
            <a:r>
              <a:rPr lang="it-IT" sz="2800" b="1" dirty="0" smtClean="0"/>
              <a:t> = 0.937)</a:t>
            </a:r>
            <a:endParaRPr sz="2800"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62" y="647898"/>
            <a:ext cx="8634301" cy="5885072"/>
          </a:xfrm>
          <a:prstGeom prst="rect">
            <a:avLst/>
          </a:prstGeom>
        </p:spPr>
      </p:pic>
      <p:sp>
        <p:nvSpPr>
          <p:cNvPr id="5" name="Google Shape;363;g11d71f83003_0_14"/>
          <p:cNvSpPr txBox="1"/>
          <p:nvPr/>
        </p:nvSpPr>
        <p:spPr>
          <a:xfrm>
            <a:off x="233296" y="6337994"/>
            <a:ext cx="2837922" cy="296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1" dirty="0" err="1" smtClean="0"/>
              <a:t>Racusin</a:t>
            </a:r>
            <a:r>
              <a:rPr lang="it-IT" sz="1200" b="1" i="1" dirty="0" smtClean="0"/>
              <a:t> et al. 2008</a:t>
            </a:r>
            <a:endParaRPr sz="1200" b="1" i="1" dirty="0"/>
          </a:p>
        </p:txBody>
      </p:sp>
      <p:sp>
        <p:nvSpPr>
          <p:cNvPr id="6" name="Google Shape;363;g11d71f83003_0_14"/>
          <p:cNvSpPr txBox="1"/>
          <p:nvPr/>
        </p:nvSpPr>
        <p:spPr>
          <a:xfrm>
            <a:off x="5326069" y="1074944"/>
            <a:ext cx="2086315" cy="467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 smtClean="0">
                <a:solidFill>
                  <a:srgbClr val="FF0000"/>
                </a:solidFill>
              </a:rPr>
              <a:t>REM+TORTORA</a:t>
            </a:r>
            <a:endParaRPr sz="1800" b="1" dirty="0">
              <a:solidFill>
                <a:srgbClr val="FF0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</p:txBody>
      </p:sp>
    </p:spTree>
    <p:extLst>
      <p:ext uri="{BB962C8B-B14F-4D97-AF65-F5344CB8AC3E}">
        <p14:creationId xmlns:p14="http://schemas.microsoft.com/office/powerpoint/2010/main" val="70646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4850" y="3346450"/>
            <a:ext cx="114300" cy="1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7"/>
          <p:cNvSpPr txBox="1"/>
          <p:nvPr/>
        </p:nvSpPr>
        <p:spPr>
          <a:xfrm>
            <a:off x="3625096" y="44170"/>
            <a:ext cx="2500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</a:t>
            </a:r>
            <a:r>
              <a:rPr lang="it-IT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SiFAP</a:t>
            </a: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Science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725" y="1482925"/>
            <a:ext cx="8218549" cy="482171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 txBox="1"/>
          <p:nvPr/>
        </p:nvSpPr>
        <p:spPr>
          <a:xfrm>
            <a:off x="778052" y="577900"/>
            <a:ext cx="7768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1500 Fast radio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bursts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millisecond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flashes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GHz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radiation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emitted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energies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~e40 erg), 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been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detected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 far. 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extragalactic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optical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/NIR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counterparts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unknown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In April 2020 a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Galactic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FRB-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analogue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detected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hard X-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rays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magnetar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SGR J1935+2154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7"/>
          <p:cNvSpPr txBox="1"/>
          <p:nvPr/>
        </p:nvSpPr>
        <p:spPr>
          <a:xfrm>
            <a:off x="396916" y="6323550"/>
            <a:ext cx="785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Mereghetti</a:t>
            </a:r>
            <a:r>
              <a:rPr lang="it-IT" sz="1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al. 2020; </a:t>
            </a:r>
            <a:r>
              <a:rPr lang="it-IT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Tavani</a:t>
            </a:r>
            <a:r>
              <a:rPr lang="it-IT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al. 2020; </a:t>
            </a:r>
            <a:r>
              <a:rPr lang="it-IT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Ridnaia</a:t>
            </a:r>
            <a:r>
              <a:rPr lang="it-IT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al. 2020; </a:t>
            </a:r>
            <a:r>
              <a:rPr lang="it-IT" sz="1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Nicastro et al. 2021</a:t>
            </a:r>
            <a:endParaRPr sz="1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7"/>
          <p:cNvSpPr txBox="1"/>
          <p:nvPr/>
        </p:nvSpPr>
        <p:spPr>
          <a:xfrm>
            <a:off x="5781409" y="4303000"/>
            <a:ext cx="213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i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INTEGRAL IBIS/ISGRI</a:t>
            </a:r>
            <a:endParaRPr sz="1400" b="1" i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7"/>
          <p:cNvSpPr txBox="1"/>
          <p:nvPr/>
        </p:nvSpPr>
        <p:spPr>
          <a:xfrm>
            <a:off x="2497831" y="3577500"/>
            <a:ext cx="69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CHIME</a:t>
            </a:r>
            <a:endParaRPr sz="1400" b="1" i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g11d71f8300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4850" y="3346450"/>
            <a:ext cx="114300" cy="16510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11d71f83003_0_0"/>
          <p:cNvSpPr txBox="1"/>
          <p:nvPr/>
        </p:nvSpPr>
        <p:spPr>
          <a:xfrm>
            <a:off x="3396496" y="0"/>
            <a:ext cx="2500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</a:t>
            </a:r>
            <a:r>
              <a:rPr lang="it-IT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SiFAP</a:t>
            </a: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Science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11d71f83003_0_0"/>
          <p:cNvSpPr txBox="1"/>
          <p:nvPr/>
        </p:nvSpPr>
        <p:spPr>
          <a:xfrm>
            <a:off x="750002" y="546975"/>
            <a:ext cx="785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Search of variable optical counterpart  of SGR J1935+2154 with 1.22 Asiago Telescope + Iqueye (time resolution down  to ~1 ns) during the Fermi/GBM flare of September 2021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11d71f83003_0_0"/>
          <p:cNvSpPr txBox="1"/>
          <p:nvPr/>
        </p:nvSpPr>
        <p:spPr>
          <a:xfrm>
            <a:off x="396888" y="6234656"/>
            <a:ext cx="3420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Zampieri </a:t>
            </a:r>
            <a:r>
              <a:rPr lang="it-IT" sz="1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 202</a:t>
            </a:r>
            <a:r>
              <a:rPr lang="it-IT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4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g11d71f8300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00" y="1391775"/>
            <a:ext cx="6129489" cy="47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11d71f83003_0_0"/>
          <p:cNvSpPr txBox="1"/>
          <p:nvPr/>
        </p:nvSpPr>
        <p:spPr>
          <a:xfrm>
            <a:off x="3044097" y="1793850"/>
            <a:ext cx="77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 ~ 5.8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 ~ 4 kpc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g11d71f83003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7382" y="1124275"/>
            <a:ext cx="2300217" cy="183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11d71f83003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09425" y="3047725"/>
            <a:ext cx="2206325" cy="183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11d71f83003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46550" y="4971949"/>
            <a:ext cx="2206325" cy="1800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4850" y="3346450"/>
            <a:ext cx="114300" cy="1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0"/>
          <p:cNvSpPr txBox="1"/>
          <p:nvPr/>
        </p:nvSpPr>
        <p:spPr>
          <a:xfrm>
            <a:off x="3091696" y="31470"/>
            <a:ext cx="23901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RadioFast VLBI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0"/>
          <p:cNvSpPr txBox="1"/>
          <p:nvPr/>
        </p:nvSpPr>
        <p:spPr>
          <a:xfrm>
            <a:off x="493091" y="988356"/>
            <a:ext cx="786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7900" y="700609"/>
            <a:ext cx="4210049" cy="324677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0"/>
          <p:cNvSpPr txBox="1"/>
          <p:nvPr/>
        </p:nvSpPr>
        <p:spPr>
          <a:xfrm>
            <a:off x="2805550" y="3971075"/>
            <a:ext cx="41244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i="1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Sardinia, 64m, Medicina, 32m, Noto, 32m</a:t>
            </a:r>
            <a:endParaRPr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i="1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Bologna, software correlator (DiFX)</a:t>
            </a:r>
            <a:endParaRPr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i="1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Italian PNIR facility</a:t>
            </a:r>
            <a:endParaRPr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96" y="614975"/>
            <a:ext cx="3226454" cy="249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9950" y="185225"/>
            <a:ext cx="2092274" cy="303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176" y="2857301"/>
            <a:ext cx="1928900" cy="196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29953" y="2510337"/>
            <a:ext cx="1852547" cy="266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0"/>
          <p:cNvSpPr txBox="1"/>
          <p:nvPr/>
        </p:nvSpPr>
        <p:spPr>
          <a:xfrm>
            <a:off x="1849925" y="5243725"/>
            <a:ext cx="33690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dirty="0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INAF </a:t>
            </a:r>
            <a:r>
              <a:rPr lang="it-IT" sz="1800" b="1" i="1" dirty="0" err="1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collecting</a:t>
            </a:r>
            <a:r>
              <a:rPr lang="it-IT" sz="1800" b="1" i="1" dirty="0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 area: 4825 m</a:t>
            </a:r>
            <a:r>
              <a:rPr lang="it-IT" sz="1800" b="1" i="1" baseline="30000" dirty="0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1" i="1" baseline="30000" dirty="0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dirty="0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VLBA </a:t>
            </a:r>
            <a:r>
              <a:rPr lang="it-IT" sz="1800" b="1" i="1" dirty="0" err="1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collecting</a:t>
            </a:r>
            <a:r>
              <a:rPr lang="it-IT" sz="1800" b="1" i="1" dirty="0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 area: 4909 m</a:t>
            </a:r>
            <a:r>
              <a:rPr lang="it-IT" sz="1800" b="1" i="1" baseline="30000" dirty="0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1" i="1" baseline="30000" dirty="0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1d645ef620_1_12"/>
          <p:cNvSpPr txBox="1"/>
          <p:nvPr/>
        </p:nvSpPr>
        <p:spPr>
          <a:xfrm>
            <a:off x="3091696" y="31470"/>
            <a:ext cx="239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RadioFast VLBI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g11d645ef620_1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07074"/>
            <a:ext cx="3178325" cy="23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11d645ef620_1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0725" y="707075"/>
            <a:ext cx="2566286" cy="23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11d645ef620_1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9099" y="747888"/>
            <a:ext cx="2933400" cy="222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11d645ef620_1_12"/>
          <p:cNvSpPr txBox="1"/>
          <p:nvPr/>
        </p:nvSpPr>
        <p:spPr>
          <a:xfrm>
            <a:off x="152400" y="3173450"/>
            <a:ext cx="88023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i="1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broadband receivers recommended as top priority technological development in EVN Science Vision Document for 2020-30</a:t>
            </a:r>
            <a:endParaRPr sz="1300"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i="1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complemented with hardware (cpu/ram/storage) upgrades at national correlator &amp; PON-SRT high-frequency investment</a:t>
            </a:r>
            <a:endParaRPr sz="1300"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i="1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empowers Italian community with unique resource for privileged access to world-class facilities</a:t>
            </a:r>
            <a:endParaRPr sz="1300"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i="1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Expertise acquired through RadioNet funded JRA indicates very limited risk</a:t>
            </a:r>
            <a:endParaRPr sz="1300"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g11d645ef620_1_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5150" y="3901700"/>
            <a:ext cx="23241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11d645ef620_1_12"/>
          <p:cNvPicPr preferRelativeResize="0"/>
          <p:nvPr/>
        </p:nvPicPr>
        <p:blipFill rotWithShape="1">
          <a:blip r:embed="rId7">
            <a:alphaModFix/>
          </a:blip>
          <a:srcRect l="9123" r="8538"/>
          <a:stretch/>
        </p:blipFill>
        <p:spPr>
          <a:xfrm>
            <a:off x="305313" y="4831775"/>
            <a:ext cx="8496474" cy="189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reen Shot 2022-10-17 at 18.23.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" t="24765" r="37357" b="24848"/>
          <a:stretch/>
        </p:blipFill>
        <p:spPr>
          <a:xfrm>
            <a:off x="179387" y="420351"/>
            <a:ext cx="8923412" cy="4746497"/>
          </a:xfrm>
          <a:prstGeom prst="rect">
            <a:avLst/>
          </a:prstGeom>
        </p:spPr>
      </p:pic>
      <p:sp>
        <p:nvSpPr>
          <p:cNvPr id="23558" name="CasellaDiTesto 11"/>
          <p:cNvSpPr txBox="1">
            <a:spLocks noChangeArrowheads="1"/>
          </p:cNvSpPr>
          <p:nvPr/>
        </p:nvSpPr>
        <p:spPr bwMode="auto">
          <a:xfrm>
            <a:off x="3326232" y="5433062"/>
            <a:ext cx="24018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dirty="0" smtClean="0">
                <a:solidFill>
                  <a:srgbClr val="FFF50F"/>
                </a:solidFill>
              </a:rPr>
              <a:t>~250 </a:t>
            </a:r>
            <a:r>
              <a:rPr lang="it-IT" sz="2000" dirty="0" err="1" smtClean="0">
                <a:solidFill>
                  <a:srgbClr val="FFF50F"/>
                </a:solidFill>
              </a:rPr>
              <a:t>sources</a:t>
            </a:r>
            <a:endParaRPr lang="it-IT" sz="2000" dirty="0" smtClean="0">
              <a:solidFill>
                <a:srgbClr val="FFF50F"/>
              </a:solidFill>
            </a:endParaRPr>
          </a:p>
          <a:p>
            <a:pPr eaLnBrk="1" hangingPunct="1"/>
            <a:r>
              <a:rPr lang="it-IT" sz="2000" dirty="0" smtClean="0">
                <a:solidFill>
                  <a:srgbClr val="FFF50F"/>
                </a:solidFill>
              </a:rPr>
              <a:t>(~25% </a:t>
            </a:r>
            <a:r>
              <a:rPr lang="it-IT" sz="2000" dirty="0" err="1" smtClean="0">
                <a:solidFill>
                  <a:srgbClr val="FFF50F"/>
                </a:solidFill>
              </a:rPr>
              <a:t>unidentified</a:t>
            </a:r>
            <a:r>
              <a:rPr lang="it-IT" sz="2000" dirty="0" smtClean="0">
                <a:solidFill>
                  <a:srgbClr val="FFF50F"/>
                </a:solidFill>
              </a:rPr>
              <a:t>)</a:t>
            </a:r>
            <a:endParaRPr lang="it-IT" sz="2000" dirty="0">
              <a:solidFill>
                <a:srgbClr val="FFF50F"/>
              </a:solidFill>
            </a:endParaRPr>
          </a:p>
        </p:txBody>
      </p:sp>
      <p:pic>
        <p:nvPicPr>
          <p:cNvPr id="13" name="Immagine 12" descr="Screen Shot 2019-02-08 at 17.06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0" t="25334" r="21990" b="55341"/>
          <a:stretch/>
        </p:blipFill>
        <p:spPr>
          <a:xfrm>
            <a:off x="164495" y="4710955"/>
            <a:ext cx="2901648" cy="1923419"/>
          </a:xfrm>
          <a:prstGeom prst="rect">
            <a:avLst/>
          </a:prstGeom>
        </p:spPr>
      </p:pic>
      <p:pic>
        <p:nvPicPr>
          <p:cNvPr id="15" name="Immagine 14" descr="Screen Shot 2019-02-08 at 17.06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0" t="44659" r="21990" b="43473"/>
          <a:stretch/>
        </p:blipFill>
        <p:spPr>
          <a:xfrm>
            <a:off x="6001656" y="5500915"/>
            <a:ext cx="2901648" cy="1181334"/>
          </a:xfrm>
          <a:prstGeom prst="rect">
            <a:avLst/>
          </a:prstGeom>
        </p:spPr>
      </p:pic>
      <p:sp>
        <p:nvSpPr>
          <p:cNvPr id="23559" name="CasellaDiTesto 12"/>
          <p:cNvSpPr txBox="1">
            <a:spLocks noChangeArrowheads="1"/>
          </p:cNvSpPr>
          <p:nvPr/>
        </p:nvSpPr>
        <p:spPr bwMode="auto">
          <a:xfrm>
            <a:off x="1258857" y="5015424"/>
            <a:ext cx="14517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dirty="0">
                <a:solidFill>
                  <a:schemeClr val="bg1"/>
                </a:solidFill>
              </a:rPr>
              <a:t>(M82, NGC253)</a:t>
            </a:r>
          </a:p>
        </p:txBody>
      </p:sp>
      <p:sp>
        <p:nvSpPr>
          <p:cNvPr id="907272" name="Text Box 8"/>
          <p:cNvSpPr txBox="1">
            <a:spLocks noChangeArrowheads="1"/>
          </p:cNvSpPr>
          <p:nvPr/>
        </p:nvSpPr>
        <p:spPr bwMode="auto">
          <a:xfrm>
            <a:off x="141287" y="51105"/>
            <a:ext cx="3732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E72E"/>
                </a:solidFill>
              </a:rPr>
              <a:t>TeV</a:t>
            </a:r>
            <a:r>
              <a:rPr lang="en-US" sz="2400" b="1" dirty="0">
                <a:solidFill>
                  <a:srgbClr val="FFE72E"/>
                </a:solidFill>
              </a:rPr>
              <a:t> </a:t>
            </a:r>
            <a:r>
              <a:rPr lang="en-US" sz="2400" b="1" dirty="0" smtClean="0">
                <a:solidFill>
                  <a:srgbClr val="FFE72E"/>
                </a:solidFill>
              </a:rPr>
              <a:t>Sky interactive map</a:t>
            </a:r>
            <a:endParaRPr lang="en-US" sz="2400" b="1" dirty="0">
              <a:solidFill>
                <a:srgbClr val="FFE72E"/>
              </a:solidFill>
            </a:endParaRPr>
          </a:p>
        </p:txBody>
      </p:sp>
      <p:sp>
        <p:nvSpPr>
          <p:cNvPr id="23557" name="Rettangolo 5"/>
          <p:cNvSpPr>
            <a:spLocks noChangeArrowheads="1"/>
          </p:cNvSpPr>
          <p:nvPr/>
        </p:nvSpPr>
        <p:spPr bwMode="auto">
          <a:xfrm>
            <a:off x="6235700" y="52160"/>
            <a:ext cx="31210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_tradnl" sz="1800" dirty="0">
                <a:solidFill>
                  <a:srgbClr val="FFF50F"/>
                </a:solidFill>
              </a:rPr>
              <a:t>http://</a:t>
            </a:r>
            <a:r>
              <a:rPr lang="es-ES_tradnl" sz="1800" dirty="0" err="1">
                <a:solidFill>
                  <a:srgbClr val="FFF50F"/>
                </a:solidFill>
              </a:rPr>
              <a:t>tevcat.uchicago.edu</a:t>
            </a:r>
            <a:endParaRPr lang="it-IT" sz="1800" dirty="0">
              <a:solidFill>
                <a:srgbClr val="FFF50F"/>
              </a:solidFill>
            </a:endParaRPr>
          </a:p>
        </p:txBody>
      </p:sp>
      <p:sp>
        <p:nvSpPr>
          <p:cNvPr id="10" name="CasellaDiTesto 11"/>
          <p:cNvSpPr txBox="1">
            <a:spLocks noChangeArrowheads="1"/>
          </p:cNvSpPr>
          <p:nvPr/>
        </p:nvSpPr>
        <p:spPr bwMode="auto">
          <a:xfrm>
            <a:off x="2679083" y="2806490"/>
            <a:ext cx="20862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b="1" dirty="0" smtClean="0">
                <a:solidFill>
                  <a:srgbClr val="FFF50F"/>
                </a:solidFill>
              </a:rPr>
              <a:t>GRB221009A  (</a:t>
            </a:r>
            <a:r>
              <a:rPr lang="it-IT" sz="1200" b="1" dirty="0" err="1" smtClean="0">
                <a:solidFill>
                  <a:srgbClr val="FFF50F"/>
                </a:solidFill>
              </a:rPr>
              <a:t>z</a:t>
            </a:r>
            <a:r>
              <a:rPr lang="it-IT" sz="1200" b="1" dirty="0" smtClean="0">
                <a:solidFill>
                  <a:srgbClr val="FFF50F"/>
                </a:solidFill>
              </a:rPr>
              <a:t> = 0.15)</a:t>
            </a:r>
            <a:endParaRPr lang="it-IT" sz="1200" b="1" dirty="0">
              <a:solidFill>
                <a:srgbClr val="FFF50F"/>
              </a:solidFill>
            </a:endParaRPr>
          </a:p>
        </p:txBody>
      </p:sp>
      <p:sp>
        <p:nvSpPr>
          <p:cNvPr id="11" name="Google Shape;157;p2"/>
          <p:cNvSpPr/>
          <p:nvPr/>
        </p:nvSpPr>
        <p:spPr>
          <a:xfrm>
            <a:off x="6108700" y="6420100"/>
            <a:ext cx="3492500" cy="4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SNe</a:t>
            </a:r>
            <a:r>
              <a:rPr lang="it-IT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TDE, FRB, dark </a:t>
            </a:r>
            <a:r>
              <a:rPr lang="it-IT" sz="16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matter</a:t>
            </a:r>
            <a:r>
              <a:rPr lang="it-IT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decays</a:t>
            </a:r>
            <a:r>
              <a:rPr lang="mr-IN" sz="16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6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84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4850" y="3346450"/>
            <a:ext cx="114300" cy="1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9"/>
          <p:cNvSpPr txBox="1"/>
          <p:nvPr/>
        </p:nvSpPr>
        <p:spPr>
          <a:xfrm>
            <a:off x="3091696" y="31470"/>
            <a:ext cx="35839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RadioFast VLBI Science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009" y="865094"/>
            <a:ext cx="4464141" cy="313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9"/>
          <p:cNvSpPr txBox="1"/>
          <p:nvPr/>
        </p:nvSpPr>
        <p:spPr>
          <a:xfrm>
            <a:off x="1559275" y="638475"/>
            <a:ext cx="2385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GRB190114C (z = 0.4245)</a:t>
            </a:r>
            <a:endParaRPr sz="14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9"/>
          <p:cNvSpPr txBox="1"/>
          <p:nvPr/>
        </p:nvSpPr>
        <p:spPr>
          <a:xfrm>
            <a:off x="658658" y="3230630"/>
            <a:ext cx="191676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MAGIC Collaboration 2019</a:t>
            </a:r>
            <a:endParaRPr sz="12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38554" y="969731"/>
            <a:ext cx="3725431" cy="277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99723" y="3749021"/>
            <a:ext cx="3260662" cy="273895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9"/>
          <p:cNvSpPr txBox="1"/>
          <p:nvPr/>
        </p:nvSpPr>
        <p:spPr>
          <a:xfrm>
            <a:off x="551526" y="4784225"/>
            <a:ext cx="4648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Angular size of source is less than 2 mas, suggesting relativistic jet rather than cocoon (opening angle ~ 3 deg, Eiso,</a:t>
            </a:r>
            <a:r>
              <a:rPr lang="it-IT" b="1" i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core</a:t>
            </a:r>
            <a:r>
              <a:rPr lang="it-IT" sz="1400" b="1" i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= 3 e52 erg, viewing angle ~15 deg, Ghirlanda et al. 201</a:t>
            </a:r>
            <a:r>
              <a:rPr lang="it-IT" b="1" i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9, Science</a:t>
            </a:r>
            <a:r>
              <a:rPr lang="it-IT" sz="1400" b="1" i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278" name="Google Shape;278;p9"/>
          <p:cNvSpPr/>
          <p:nvPr/>
        </p:nvSpPr>
        <p:spPr>
          <a:xfrm>
            <a:off x="5366351" y="705725"/>
            <a:ext cx="3093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GRB170817A (40 Mpc), VLBI 4.5GHz</a:t>
            </a:r>
            <a:endParaRPr sz="14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9"/>
          <p:cNvSpPr txBox="1"/>
          <p:nvPr/>
        </p:nvSpPr>
        <p:spPr>
          <a:xfrm>
            <a:off x="5427232" y="3128117"/>
            <a:ext cx="14085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Mooley et al. 2018</a:t>
            </a:r>
            <a:endParaRPr sz="12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9"/>
          <p:cNvSpPr txBox="1"/>
          <p:nvPr/>
        </p:nvSpPr>
        <p:spPr>
          <a:xfrm>
            <a:off x="5938496" y="1353846"/>
            <a:ext cx="77026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230 d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9"/>
          <p:cNvSpPr txBox="1"/>
          <p:nvPr/>
        </p:nvSpPr>
        <p:spPr>
          <a:xfrm>
            <a:off x="7489514" y="1517195"/>
            <a:ext cx="64026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 d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9"/>
          <p:cNvSpPr txBox="1"/>
          <p:nvPr/>
        </p:nvSpPr>
        <p:spPr>
          <a:xfrm>
            <a:off x="2609074" y="4261025"/>
            <a:ext cx="1851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</a:t>
            </a:r>
            <a:r>
              <a:rPr lang="it-IT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r>
              <a:rPr lang="it-IT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 3-5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4bf6cda97c_1_0"/>
          <p:cNvSpPr txBox="1"/>
          <p:nvPr/>
        </p:nvSpPr>
        <p:spPr>
          <a:xfrm>
            <a:off x="6053575" y="6248475"/>
            <a:ext cx="237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TDE AT2019avd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Wang, Baldi, Giroletti+2022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g24bf6cda97c_1_0"/>
          <p:cNvSpPr txBox="1">
            <a:spLocks noGrp="1"/>
          </p:cNvSpPr>
          <p:nvPr>
            <p:ph type="title"/>
          </p:nvPr>
        </p:nvSpPr>
        <p:spPr>
          <a:xfrm>
            <a:off x="457175" y="95377"/>
            <a:ext cx="8228700" cy="92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More RadioFAST VLBI Science</a:t>
            </a:r>
            <a:endParaRPr/>
          </a:p>
        </p:txBody>
      </p:sp>
      <p:sp>
        <p:nvSpPr>
          <p:cNvPr id="391" name="Google Shape;391;g24bf6cda97c_1_0"/>
          <p:cNvSpPr txBox="1">
            <a:spLocks noGrp="1"/>
          </p:cNvSpPr>
          <p:nvPr>
            <p:ph type="subTitle" idx="1"/>
          </p:nvPr>
        </p:nvSpPr>
        <p:spPr>
          <a:xfrm>
            <a:off x="457175" y="960875"/>
            <a:ext cx="8228700" cy="64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Galactic (VHE) transients: microquasars, novae</a:t>
            </a:r>
            <a:endParaRPr/>
          </a:p>
        </p:txBody>
      </p:sp>
      <p:sp>
        <p:nvSpPr>
          <p:cNvPr id="392" name="Google Shape;392;g24bf6cda97c_1_0"/>
          <p:cNvSpPr txBox="1">
            <a:spLocks noGrp="1"/>
          </p:cNvSpPr>
          <p:nvPr>
            <p:ph type="subTitle" idx="1"/>
          </p:nvPr>
        </p:nvSpPr>
        <p:spPr>
          <a:xfrm>
            <a:off x="0" y="3810725"/>
            <a:ext cx="9144000" cy="56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Extragalactic transients/variable: AGNs, TDEs, GRBs</a:t>
            </a:r>
            <a:endParaRPr/>
          </a:p>
        </p:txBody>
      </p:sp>
      <p:pic>
        <p:nvPicPr>
          <p:cNvPr id="393" name="Google Shape;393;g24bf6cda97c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5400" y="1681637"/>
            <a:ext cx="2658805" cy="17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24bf6cda97c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6355" y="1681637"/>
            <a:ext cx="3110672" cy="17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24bf6cda97c_1_0"/>
          <p:cNvSpPr txBox="1"/>
          <p:nvPr/>
        </p:nvSpPr>
        <p:spPr>
          <a:xfrm>
            <a:off x="509288" y="3410525"/>
            <a:ext cx="40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microquasar Cyg X-3, Egron et al. 2017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g24bf6cda97c_1_0"/>
          <p:cNvSpPr txBox="1"/>
          <p:nvPr/>
        </p:nvSpPr>
        <p:spPr>
          <a:xfrm>
            <a:off x="4562388" y="3410525"/>
            <a:ext cx="40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VHE nova RS Oph 2021, Munari, Giroletti et al. 2022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g24bf6cda97c_1_0"/>
          <p:cNvPicPr preferRelativeResize="0"/>
          <p:nvPr/>
        </p:nvPicPr>
        <p:blipFill rotWithShape="1">
          <a:blip r:embed="rId5">
            <a:alphaModFix/>
          </a:blip>
          <a:srcRect b="67361"/>
          <a:stretch/>
        </p:blipFill>
        <p:spPr>
          <a:xfrm>
            <a:off x="1068027" y="4484200"/>
            <a:ext cx="1665698" cy="17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24bf6cda97c_1_0"/>
          <p:cNvSpPr txBox="1"/>
          <p:nvPr/>
        </p:nvSpPr>
        <p:spPr>
          <a:xfrm>
            <a:off x="712275" y="6248475"/>
            <a:ext cx="237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neutrino blazar candidates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Nanci et al. 2020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g24bf6cda97c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8088" y="4486963"/>
            <a:ext cx="1887819" cy="172337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24bf6cda97c_1_0"/>
          <p:cNvSpPr txBox="1"/>
          <p:nvPr/>
        </p:nvSpPr>
        <p:spPr>
          <a:xfrm>
            <a:off x="3382925" y="6248475"/>
            <a:ext cx="237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221009A: the “BOAT”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Giarratana et al. in prep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g24bf6cda97c_1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4125" y="4515575"/>
            <a:ext cx="1887799" cy="1666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39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1d645ee018_1_9"/>
          <p:cNvSpPr txBox="1"/>
          <p:nvPr/>
        </p:nvSpPr>
        <p:spPr>
          <a:xfrm>
            <a:off x="533675" y="462825"/>
            <a:ext cx="8214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strike="noStrike" dirty="0">
                <a:latin typeface="Arial"/>
                <a:ea typeface="Arial"/>
                <a:cs typeface="Arial"/>
                <a:sym typeface="Arial"/>
              </a:rPr>
              <a:t>SI</a:t>
            </a:r>
            <a:r>
              <a:rPr lang="it-IT" sz="2800" b="1" strike="noStrike" baseline="30000" dirty="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it-IT" sz="2800" b="1" strike="noStrike" dirty="0">
                <a:latin typeface="Arial"/>
                <a:ea typeface="Arial"/>
                <a:cs typeface="Arial"/>
                <a:sym typeface="Arial"/>
              </a:rPr>
              <a:t>: Stellar </a:t>
            </a:r>
            <a:r>
              <a:rPr lang="it-IT" sz="2800" b="1" strike="noStrike" dirty="0" err="1">
                <a:latin typeface="Arial"/>
                <a:ea typeface="Arial"/>
                <a:cs typeface="Arial"/>
                <a:sym typeface="Arial"/>
              </a:rPr>
              <a:t>Intensity</a:t>
            </a:r>
            <a:r>
              <a:rPr lang="it-IT" sz="28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800" b="1" strike="noStrike" dirty="0" err="1">
                <a:latin typeface="Arial"/>
                <a:ea typeface="Arial"/>
                <a:cs typeface="Arial"/>
                <a:sym typeface="Arial"/>
              </a:rPr>
              <a:t>Interferometry</a:t>
            </a:r>
            <a:r>
              <a:rPr lang="it-IT" sz="28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800" b="1" strike="noStrike" dirty="0" err="1">
                <a:latin typeface="Arial"/>
                <a:ea typeface="Arial"/>
                <a:cs typeface="Arial"/>
                <a:sym typeface="Arial"/>
              </a:rPr>
              <a:t>Instrument</a:t>
            </a:r>
            <a:endParaRPr sz="2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50;g11d645ee018_1_9"/>
          <p:cNvSpPr txBox="1"/>
          <p:nvPr/>
        </p:nvSpPr>
        <p:spPr>
          <a:xfrm>
            <a:off x="597174" y="1694724"/>
            <a:ext cx="8254725" cy="41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/>
            <a:r>
              <a:rPr lang="it-IT" sz="1800" b="1" dirty="0"/>
              <a:t>Image </a:t>
            </a:r>
            <a:r>
              <a:rPr lang="it-IT" sz="1800" b="1" dirty="0" err="1"/>
              <a:t>reconstruction</a:t>
            </a:r>
            <a:r>
              <a:rPr lang="it-IT" sz="1800" b="1" dirty="0"/>
              <a:t> </a:t>
            </a:r>
            <a:r>
              <a:rPr lang="it-IT" sz="1800" b="1" dirty="0" err="1"/>
              <a:t>is</a:t>
            </a:r>
            <a:r>
              <a:rPr lang="it-IT" sz="1800" b="1" dirty="0"/>
              <a:t> </a:t>
            </a:r>
            <a:r>
              <a:rPr lang="it-IT" sz="1800" b="1" dirty="0" err="1"/>
              <a:t>feasible</a:t>
            </a:r>
            <a:r>
              <a:rPr lang="it-IT" sz="1800" b="1" dirty="0"/>
              <a:t> from the </a:t>
            </a:r>
            <a:r>
              <a:rPr lang="it-IT" sz="1800" b="1" i="1" dirty="0" err="1"/>
              <a:t>second-order</a:t>
            </a:r>
            <a:r>
              <a:rPr lang="it-IT" sz="1800" b="1" i="1" dirty="0"/>
              <a:t> </a:t>
            </a:r>
            <a:r>
              <a:rPr lang="it-IT" sz="1800" b="1" dirty="0" err="1"/>
              <a:t>coherence</a:t>
            </a:r>
            <a:r>
              <a:rPr lang="it-IT" sz="1800" b="1" dirty="0"/>
              <a:t> of light, </a:t>
            </a:r>
            <a:r>
              <a:rPr lang="it-IT" sz="1800" b="1" dirty="0" err="1"/>
              <a:t>measured</a:t>
            </a:r>
            <a:r>
              <a:rPr lang="it-IT" sz="1800" b="1" dirty="0"/>
              <a:t> </a:t>
            </a:r>
            <a:r>
              <a:rPr lang="it-IT" sz="1800" b="1" dirty="0" err="1" smtClean="0"/>
              <a:t>as</a:t>
            </a:r>
            <a:r>
              <a:rPr lang="it-IT" sz="1800" b="1" dirty="0" smtClean="0"/>
              <a:t> the </a:t>
            </a:r>
            <a:r>
              <a:rPr lang="it-IT" sz="1800" b="1" dirty="0" err="1"/>
              <a:t>temporal</a:t>
            </a:r>
            <a:r>
              <a:rPr lang="it-IT" sz="1800" b="1" dirty="0"/>
              <a:t> </a:t>
            </a:r>
            <a:r>
              <a:rPr lang="it-IT" sz="1800" b="1" dirty="0" err="1"/>
              <a:t>correlations</a:t>
            </a:r>
            <a:r>
              <a:rPr lang="it-IT" sz="1800" b="1" dirty="0"/>
              <a:t> of </a:t>
            </a:r>
            <a:r>
              <a:rPr lang="it-IT" sz="1800" b="1" dirty="0" err="1"/>
              <a:t>arrival</a:t>
            </a:r>
            <a:r>
              <a:rPr lang="it-IT" sz="1800" b="1" dirty="0"/>
              <a:t> </a:t>
            </a:r>
            <a:r>
              <a:rPr lang="it-IT" sz="1800" b="1" dirty="0" err="1"/>
              <a:t>times</a:t>
            </a:r>
            <a:r>
              <a:rPr lang="it-IT" sz="1800" b="1" dirty="0"/>
              <a:t> </a:t>
            </a:r>
            <a:r>
              <a:rPr lang="it-IT" sz="1800" b="1" dirty="0" err="1"/>
              <a:t>between</a:t>
            </a:r>
            <a:r>
              <a:rPr lang="it-IT" sz="1800" b="1" dirty="0"/>
              <a:t> </a:t>
            </a:r>
            <a:r>
              <a:rPr lang="it-IT" sz="1800" b="1" dirty="0" err="1"/>
              <a:t>photons</a:t>
            </a:r>
            <a:r>
              <a:rPr lang="it-IT" sz="1800" b="1" dirty="0"/>
              <a:t> </a:t>
            </a:r>
            <a:r>
              <a:rPr lang="it-IT" sz="1800" b="1" dirty="0" err="1"/>
              <a:t>recorded</a:t>
            </a:r>
            <a:r>
              <a:rPr lang="it-IT" sz="1800" b="1" dirty="0"/>
              <a:t> in </a:t>
            </a:r>
            <a:r>
              <a:rPr lang="it-IT" sz="1800" b="1" dirty="0" err="1"/>
              <a:t>different</a:t>
            </a:r>
            <a:r>
              <a:rPr lang="it-IT" sz="1800" b="1" dirty="0"/>
              <a:t> </a:t>
            </a:r>
            <a:r>
              <a:rPr lang="it-IT" sz="1800" b="1" dirty="0" err="1" smtClean="0"/>
              <a:t>telescopes</a:t>
            </a:r>
            <a:r>
              <a:rPr lang="it-IT" sz="1800" b="1" dirty="0"/>
              <a:t> </a:t>
            </a:r>
            <a:r>
              <a:rPr lang="it-IT" sz="1800" b="1" dirty="0" smtClean="0"/>
              <a:t>(</a:t>
            </a:r>
            <a:r>
              <a:rPr lang="it-IT" sz="1800" b="1" dirty="0" err="1" smtClean="0"/>
              <a:t>this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is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obviously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different</a:t>
            </a:r>
            <a:r>
              <a:rPr lang="it-IT" sz="1800" b="1" dirty="0" smtClean="0"/>
              <a:t> from</a:t>
            </a:r>
          </a:p>
          <a:p>
            <a:pPr lvl="0"/>
            <a:r>
              <a:rPr lang="it-IT" sz="1800" b="1" dirty="0" err="1" smtClean="0"/>
              <a:t>Classical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phase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interferometry</a:t>
            </a:r>
            <a:r>
              <a:rPr lang="it-IT" sz="1800" b="1" dirty="0" smtClean="0"/>
              <a:t>)</a:t>
            </a:r>
          </a:p>
          <a:p>
            <a:pPr lvl="0"/>
            <a:endParaRPr lang="it-IT" sz="1800" b="1" dirty="0"/>
          </a:p>
          <a:p>
            <a:r>
              <a:rPr lang="it-IT" sz="1800" b="1" dirty="0" err="1"/>
              <a:t>This</a:t>
            </a:r>
            <a:r>
              <a:rPr lang="it-IT" sz="1800" b="1" dirty="0"/>
              <a:t> </a:t>
            </a:r>
            <a:r>
              <a:rPr lang="it-IT" sz="1800" b="1" dirty="0" err="1" smtClean="0"/>
              <a:t>technique</a:t>
            </a:r>
            <a:r>
              <a:rPr lang="it-IT" sz="1800" b="1" dirty="0"/>
              <a:t> </a:t>
            </a:r>
            <a:r>
              <a:rPr lang="it-IT" sz="1800" b="1" dirty="0" err="1" smtClean="0"/>
              <a:t>connects</a:t>
            </a:r>
            <a:r>
              <a:rPr lang="it-IT" sz="1800" b="1" dirty="0" smtClean="0"/>
              <a:t> </a:t>
            </a:r>
            <a:r>
              <a:rPr lang="it-IT" sz="1800" b="1" dirty="0" err="1"/>
              <a:t>telescopes</a:t>
            </a:r>
            <a:r>
              <a:rPr lang="it-IT" sz="1800" b="1" dirty="0"/>
              <a:t> </a:t>
            </a:r>
            <a:r>
              <a:rPr lang="it-IT" sz="1800" b="1" dirty="0" err="1"/>
              <a:t>only</a:t>
            </a:r>
            <a:r>
              <a:rPr lang="it-IT" sz="1800" b="1" dirty="0"/>
              <a:t> with </a:t>
            </a:r>
            <a:r>
              <a:rPr lang="it-IT" sz="1800" b="1" dirty="0" err="1"/>
              <a:t>electronic</a:t>
            </a:r>
            <a:r>
              <a:rPr lang="it-IT" sz="1800" b="1" dirty="0"/>
              <a:t> </a:t>
            </a:r>
            <a:r>
              <a:rPr lang="it-IT" sz="1800" b="1" dirty="0" err="1"/>
              <a:t>signals</a:t>
            </a:r>
            <a:endParaRPr lang="it-IT" sz="1800" b="1" dirty="0"/>
          </a:p>
          <a:p>
            <a:r>
              <a:rPr lang="it-IT" sz="1800" b="1" dirty="0"/>
              <a:t>and </a:t>
            </a:r>
            <a:r>
              <a:rPr lang="it-IT" sz="1800" b="1" dirty="0" err="1"/>
              <a:t>is</a:t>
            </a:r>
            <a:r>
              <a:rPr lang="it-IT" sz="1800" b="1" dirty="0"/>
              <a:t> </a:t>
            </a:r>
            <a:r>
              <a:rPr lang="it-IT" sz="1800" b="1" dirty="0" err="1"/>
              <a:t>practically</a:t>
            </a:r>
            <a:r>
              <a:rPr lang="it-IT" sz="1800" b="1" dirty="0"/>
              <a:t> insensitive to </a:t>
            </a:r>
            <a:r>
              <a:rPr lang="it-IT" sz="1800" b="1" dirty="0" err="1"/>
              <a:t>atmospheric</a:t>
            </a:r>
            <a:r>
              <a:rPr lang="it-IT" sz="1800" b="1" dirty="0"/>
              <a:t> </a:t>
            </a:r>
            <a:r>
              <a:rPr lang="it-IT" sz="1800" b="1" dirty="0" err="1"/>
              <a:t>turbulence</a:t>
            </a:r>
            <a:r>
              <a:rPr lang="it-IT" sz="1800" b="1" dirty="0"/>
              <a:t> and to </a:t>
            </a:r>
            <a:r>
              <a:rPr lang="it-IT" sz="1800" b="1" dirty="0" err="1"/>
              <a:t>imperfections</a:t>
            </a:r>
            <a:r>
              <a:rPr lang="it-IT" sz="1800" b="1" dirty="0"/>
              <a:t> in </a:t>
            </a:r>
            <a:r>
              <a:rPr lang="it-IT" sz="1800" b="1" dirty="0" err="1"/>
              <a:t>telescope</a:t>
            </a:r>
            <a:r>
              <a:rPr lang="it-IT" sz="1800" b="1" dirty="0"/>
              <a:t> </a:t>
            </a:r>
            <a:r>
              <a:rPr lang="it-IT" sz="1800" b="1" dirty="0" err="1"/>
              <a:t>optics</a:t>
            </a:r>
            <a:r>
              <a:rPr lang="it-IT" sz="1800" b="1" dirty="0"/>
              <a:t>.</a:t>
            </a:r>
            <a:endParaRPr lang="it-IT" sz="1800" b="1" dirty="0" smtClean="0"/>
          </a:p>
          <a:p>
            <a:pPr lvl="0"/>
            <a:endParaRPr lang="it-IT" sz="1800" b="1" dirty="0"/>
          </a:p>
          <a:p>
            <a:pPr lvl="0"/>
            <a:endParaRPr lang="it-IT" b="1" i="1" dirty="0" smtClean="0"/>
          </a:p>
          <a:p>
            <a:pPr lvl="0"/>
            <a:endParaRPr lang="it-IT" b="1" i="1" dirty="0" smtClean="0"/>
          </a:p>
          <a:p>
            <a:pPr lvl="0"/>
            <a:endParaRPr lang="it-IT" b="1" i="1" dirty="0"/>
          </a:p>
          <a:p>
            <a:pPr lvl="0"/>
            <a:r>
              <a:rPr lang="it-IT" b="1" i="1" dirty="0" smtClean="0"/>
              <a:t>Hanbury </a:t>
            </a:r>
            <a:r>
              <a:rPr lang="it-IT" b="1" i="1" dirty="0" err="1" smtClean="0"/>
              <a:t>Brown</a:t>
            </a:r>
            <a:r>
              <a:rPr lang="it-IT" b="1" i="1" dirty="0" smtClean="0"/>
              <a:t> &amp; </a:t>
            </a:r>
            <a:r>
              <a:rPr lang="it-IT" b="1" i="1" dirty="0" err="1" smtClean="0"/>
              <a:t>Twiss</a:t>
            </a:r>
            <a:r>
              <a:rPr lang="it-IT" b="1" i="1" dirty="0"/>
              <a:t> </a:t>
            </a:r>
            <a:r>
              <a:rPr lang="it-IT" b="1" i="1" dirty="0" smtClean="0"/>
              <a:t>1956; Glauber 1963; </a:t>
            </a:r>
            <a:r>
              <a:rPr lang="it-IT" b="1" i="1" dirty="0" err="1" smtClean="0"/>
              <a:t>Dravins</a:t>
            </a:r>
            <a:r>
              <a:rPr lang="it-IT" b="1" i="1" dirty="0" smtClean="0"/>
              <a:t> et al. 2013; </a:t>
            </a:r>
          </a:p>
          <a:p>
            <a:pPr lvl="0"/>
            <a:r>
              <a:rPr lang="it-IT" b="1" i="1" dirty="0" err="1" smtClean="0"/>
              <a:t>Abeysakara</a:t>
            </a:r>
            <a:r>
              <a:rPr lang="it-IT" b="1" i="1" dirty="0" smtClean="0"/>
              <a:t> et al. 2020; Zampieri et al. 2022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g11d645ee018_1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76400"/>
            <a:ext cx="8839200" cy="4208241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11d645ee018_1_9"/>
          <p:cNvSpPr txBox="1"/>
          <p:nvPr/>
        </p:nvSpPr>
        <p:spPr>
          <a:xfrm>
            <a:off x="724175" y="462825"/>
            <a:ext cx="8214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strike="noStrike">
                <a:latin typeface="Arial"/>
                <a:ea typeface="Arial"/>
                <a:cs typeface="Arial"/>
                <a:sym typeface="Arial"/>
              </a:rPr>
              <a:t>SI</a:t>
            </a:r>
            <a:r>
              <a:rPr lang="it-IT" sz="2800" b="1" strike="noStrike" baseline="3000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it-IT" sz="2800" b="1" strike="noStrike">
                <a:latin typeface="Arial"/>
                <a:ea typeface="Arial"/>
                <a:cs typeface="Arial"/>
                <a:sym typeface="Arial"/>
              </a:rPr>
              <a:t>: Stellar Intensity Interferometry Instrument</a:t>
            </a:r>
            <a:endParaRPr sz="28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950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g11d645ee018_3_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669" y="1806868"/>
            <a:ext cx="4561921" cy="3151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11d645ee018_3_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9006" y="2373830"/>
            <a:ext cx="3185050" cy="275072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11d645ee018_3_54"/>
          <p:cNvSpPr txBox="1"/>
          <p:nvPr/>
        </p:nvSpPr>
        <p:spPr>
          <a:xfrm>
            <a:off x="411464" y="5298750"/>
            <a:ext cx="8478300" cy="19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ASTRI Mini-Array provides a suitable infrastructure for prototyping SII instruments</a:t>
            </a:r>
            <a:endParaRPr sz="14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strike="noStrike">
                <a:solidFill>
                  <a:srgbClr val="FF950E"/>
                </a:solidFill>
                <a:latin typeface="Arial"/>
                <a:ea typeface="Arial"/>
                <a:cs typeface="Arial"/>
                <a:sym typeface="Arial"/>
              </a:rPr>
              <a:t>Main goal:</a:t>
            </a:r>
            <a:r>
              <a:rPr lang="it-IT"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Achieving optical imaging with resolution of </a:t>
            </a:r>
            <a:r>
              <a:rPr lang="it-IT" sz="14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~100 microarcseconds</a:t>
            </a:r>
            <a:r>
              <a:rPr lang="it-IT"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using the </a:t>
            </a:r>
            <a:r>
              <a:rPr lang="it-IT" sz="14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 multiple baselines (36)</a:t>
            </a:r>
            <a:r>
              <a:rPr lang="it-IT"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9 SSTs</a:t>
            </a:r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9" name="Google Shape;339;g11d645ee018_3_54"/>
          <p:cNvCxnSpPr/>
          <p:nvPr/>
        </p:nvCxnSpPr>
        <p:spPr>
          <a:xfrm rot="10800000" flipH="1">
            <a:off x="3017525" y="2400275"/>
            <a:ext cx="977400" cy="1594500"/>
          </a:xfrm>
          <a:prstGeom prst="straightConnector1">
            <a:avLst/>
          </a:prstGeom>
          <a:noFill/>
          <a:ln w="18350" cap="flat" cmpd="sng">
            <a:solidFill>
              <a:srgbClr val="FFFF99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40" name="Google Shape;340;g11d645ee018_3_54"/>
          <p:cNvSpPr txBox="1"/>
          <p:nvPr/>
        </p:nvSpPr>
        <p:spPr>
          <a:xfrm>
            <a:off x="7904525" y="2939350"/>
            <a:ext cx="1148100" cy="18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strike="noStrike">
                <a:latin typeface="Arial"/>
                <a:ea typeface="Arial"/>
                <a:cs typeface="Arial"/>
                <a:sym typeface="Arial"/>
              </a:rPr>
              <a:t>Degree of coherence of a source with angular size </a:t>
            </a:r>
            <a:r>
              <a:rPr lang="it-IT" sz="1200" b="1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θ </a:t>
            </a:r>
            <a:r>
              <a:rPr lang="it-IT" sz="1200" b="0" strike="noStrike">
                <a:latin typeface="Arial"/>
                <a:ea typeface="Arial"/>
                <a:cs typeface="Arial"/>
                <a:sym typeface="Arial"/>
              </a:rPr>
              <a:t>(in μarcsec) as a function of the telescope separation </a:t>
            </a:r>
            <a:r>
              <a:rPr lang="it-IT" sz="1200" b="1" strike="noStrike">
                <a:latin typeface="Arial"/>
                <a:ea typeface="Arial"/>
                <a:cs typeface="Arial"/>
                <a:sym typeface="Arial"/>
              </a:rPr>
              <a:t>d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1" name="Google Shape;341;g11d645ee018_3_54"/>
          <p:cNvCxnSpPr/>
          <p:nvPr/>
        </p:nvCxnSpPr>
        <p:spPr>
          <a:xfrm>
            <a:off x="3108421" y="2938081"/>
            <a:ext cx="71100" cy="329100"/>
          </a:xfrm>
          <a:prstGeom prst="straightConnector1">
            <a:avLst/>
          </a:prstGeom>
          <a:noFill/>
          <a:ln w="18350" cap="flat" cmpd="sng">
            <a:solidFill>
              <a:srgbClr val="FFFF99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342" name="Google Shape;342;g11d645ee018_3_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58016" y="1730270"/>
            <a:ext cx="1658880" cy="78796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11d645ee018_3_54"/>
          <p:cNvSpPr txBox="1"/>
          <p:nvPr/>
        </p:nvSpPr>
        <p:spPr>
          <a:xfrm>
            <a:off x="975350" y="462825"/>
            <a:ext cx="75060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strike="noStrike">
                <a:latin typeface="Arial"/>
                <a:ea typeface="Arial"/>
                <a:cs typeface="Arial"/>
                <a:sym typeface="Arial"/>
              </a:rPr>
              <a:t>Stellar Intensity Interferometry (SII) prototyped on the ASTRI MA</a:t>
            </a:r>
            <a:endParaRPr sz="28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741" y="5652277"/>
            <a:ext cx="8746429" cy="117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4850" y="3346450"/>
            <a:ext cx="114300" cy="1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2"/>
          <p:cNvSpPr txBox="1"/>
          <p:nvPr/>
        </p:nvSpPr>
        <p:spPr>
          <a:xfrm>
            <a:off x="1496636" y="41829"/>
            <a:ext cx="60364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Stellar </a:t>
            </a:r>
            <a:r>
              <a:rPr lang="it-IT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intensity</a:t>
            </a: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interferometry</a:t>
            </a:r>
            <a:r>
              <a:rPr lang="it-IT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2"/>
          <p:cNvSpPr txBox="1"/>
          <p:nvPr/>
        </p:nvSpPr>
        <p:spPr>
          <a:xfrm>
            <a:off x="7332600" y="6591703"/>
            <a:ext cx="141023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Dravins et al. 2013</a:t>
            </a:r>
            <a:endParaRPr sz="12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1980" y="565049"/>
            <a:ext cx="7045739" cy="5082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1d71f83003_0_14"/>
          <p:cNvSpPr txBox="1"/>
          <p:nvPr/>
        </p:nvSpPr>
        <p:spPr>
          <a:xfrm>
            <a:off x="495575" y="158025"/>
            <a:ext cx="8214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/>
              <a:t>Conclusions</a:t>
            </a:r>
            <a:endParaRPr sz="2800" b="1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364" name="Google Shape;364;g11d71f83003_0_14"/>
          <p:cNvSpPr txBox="1"/>
          <p:nvPr/>
        </p:nvSpPr>
        <p:spPr>
          <a:xfrm>
            <a:off x="518800" y="846850"/>
            <a:ext cx="8284800" cy="544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/>
              <a:t>The 4 </a:t>
            </a:r>
            <a:r>
              <a:rPr lang="it-IT" sz="1800" dirty="0" err="1"/>
              <a:t>facilities</a:t>
            </a:r>
            <a:r>
              <a:rPr lang="it-IT" sz="1800" dirty="0"/>
              <a:t> in WP1400 cover </a:t>
            </a:r>
            <a:r>
              <a:rPr lang="it-IT" sz="1800" dirty="0" err="1"/>
              <a:t>critical</a:t>
            </a:r>
            <a:r>
              <a:rPr lang="it-IT" sz="1800" dirty="0"/>
              <a:t> and </a:t>
            </a:r>
            <a:r>
              <a:rPr lang="it-IT" sz="1800" dirty="0" err="1"/>
              <a:t>unique</a:t>
            </a:r>
            <a:r>
              <a:rPr lang="it-IT" sz="1800" dirty="0"/>
              <a:t> </a:t>
            </a:r>
            <a:r>
              <a:rPr lang="it-IT" sz="1800" dirty="0" err="1"/>
              <a:t>aspects</a:t>
            </a:r>
            <a:r>
              <a:rPr lang="it-IT" sz="1800" dirty="0"/>
              <a:t> of CTA science:  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 err="1" smtClean="0"/>
              <a:t>Polarization</a:t>
            </a:r>
            <a:r>
              <a:rPr lang="it-IT" sz="1800" b="1" dirty="0" smtClean="0"/>
              <a:t> (</a:t>
            </a:r>
            <a:r>
              <a:rPr lang="it-IT" sz="1800" b="1" dirty="0" err="1" smtClean="0"/>
              <a:t>VSTPol</a:t>
            </a:r>
            <a:r>
              <a:rPr lang="it-IT" sz="1800" b="1" dirty="0" smtClean="0"/>
              <a:t>)</a:t>
            </a:r>
            <a:r>
              <a:rPr lang="it-IT" sz="1800" dirty="0" smtClean="0"/>
              <a:t>, </a:t>
            </a:r>
            <a:r>
              <a:rPr lang="it-IT" sz="1800" dirty="0" err="1"/>
              <a:t>expected</a:t>
            </a:r>
            <a:r>
              <a:rPr lang="it-IT" sz="1800" dirty="0"/>
              <a:t> to </a:t>
            </a:r>
            <a:r>
              <a:rPr lang="it-IT" sz="1800" dirty="0" err="1"/>
              <a:t>accompany</a:t>
            </a:r>
            <a:r>
              <a:rPr lang="it-IT" sz="1800" dirty="0"/>
              <a:t> </a:t>
            </a:r>
            <a:r>
              <a:rPr lang="it-IT" sz="1800" dirty="0" err="1"/>
              <a:t>most</a:t>
            </a:r>
            <a:r>
              <a:rPr lang="it-IT" sz="1800" dirty="0"/>
              <a:t> of non-</a:t>
            </a:r>
            <a:r>
              <a:rPr lang="it-IT" sz="1800" dirty="0" err="1"/>
              <a:t>thermal</a:t>
            </a:r>
            <a:r>
              <a:rPr lang="it-IT" sz="1800" dirty="0"/>
              <a:t> </a:t>
            </a:r>
            <a:r>
              <a:rPr lang="it-IT" sz="1800" dirty="0" err="1"/>
              <a:t>radiation</a:t>
            </a:r>
            <a:r>
              <a:rPr lang="it-IT" sz="1800" dirty="0"/>
              <a:t> from the compact  </a:t>
            </a:r>
            <a:r>
              <a:rPr lang="it-IT" sz="1800" dirty="0" err="1"/>
              <a:t>sources</a:t>
            </a:r>
            <a:r>
              <a:rPr lang="it-IT" sz="1800" dirty="0"/>
              <a:t> </a:t>
            </a:r>
            <a:r>
              <a:rPr lang="it-IT" sz="1800" dirty="0" err="1"/>
              <a:t>that</a:t>
            </a:r>
            <a:r>
              <a:rPr lang="it-IT" sz="1800" dirty="0"/>
              <a:t> </a:t>
            </a:r>
            <a:r>
              <a:rPr lang="it-IT" sz="1800" dirty="0" err="1"/>
              <a:t>will</a:t>
            </a:r>
            <a:r>
              <a:rPr lang="it-IT" sz="1800" dirty="0"/>
              <a:t> be </a:t>
            </a:r>
            <a:r>
              <a:rPr lang="it-IT" sz="1800" dirty="0" err="1"/>
              <a:t>primary</a:t>
            </a:r>
            <a:r>
              <a:rPr lang="it-IT" sz="1800" dirty="0"/>
              <a:t> targets of CTA.  The VST </a:t>
            </a:r>
            <a:r>
              <a:rPr lang="it-IT" sz="1800" dirty="0" err="1"/>
              <a:t>polarimeter</a:t>
            </a:r>
            <a:r>
              <a:rPr lang="it-IT" sz="1800" dirty="0"/>
              <a:t> </a:t>
            </a:r>
            <a:r>
              <a:rPr lang="it-IT" sz="1800" dirty="0" err="1"/>
              <a:t>will</a:t>
            </a:r>
            <a:r>
              <a:rPr lang="it-IT" sz="1800" dirty="0"/>
              <a:t> </a:t>
            </a:r>
            <a:r>
              <a:rPr lang="it-IT" sz="1800" dirty="0" err="1"/>
              <a:t>also</a:t>
            </a:r>
            <a:r>
              <a:rPr lang="it-IT" sz="1800" dirty="0"/>
              <a:t> </a:t>
            </a:r>
            <a:r>
              <a:rPr lang="it-IT" sz="1800" dirty="0" err="1"/>
              <a:t>guarantee</a:t>
            </a:r>
            <a:r>
              <a:rPr lang="it-IT" sz="1800" dirty="0"/>
              <a:t> </a:t>
            </a:r>
            <a:r>
              <a:rPr lang="it-IT" sz="1800" dirty="0" smtClean="0"/>
              <a:t>a </a:t>
            </a:r>
            <a:r>
              <a:rPr lang="it-IT" sz="1800" dirty="0"/>
              <a:t>large </a:t>
            </a:r>
            <a:r>
              <a:rPr lang="it-IT" sz="1800" dirty="0" err="1"/>
              <a:t>sky</a:t>
            </a:r>
            <a:r>
              <a:rPr lang="it-IT" sz="1800" dirty="0"/>
              <a:t> </a:t>
            </a:r>
            <a:r>
              <a:rPr lang="it-IT" sz="1800" dirty="0" smtClean="0"/>
              <a:t>area </a:t>
            </a:r>
            <a:r>
              <a:rPr lang="it-IT" sz="1800" dirty="0" err="1" smtClean="0"/>
              <a:t>coverage</a:t>
            </a:r>
            <a:r>
              <a:rPr lang="it-IT" sz="1800" dirty="0" smtClean="0"/>
              <a:t>.  </a:t>
            </a:r>
            <a:r>
              <a:rPr lang="it-IT" sz="1800" dirty="0" err="1" smtClean="0"/>
              <a:t>Correlated</a:t>
            </a:r>
            <a:r>
              <a:rPr lang="it-IT" sz="1800" dirty="0" smtClean="0"/>
              <a:t> </a:t>
            </a:r>
            <a:r>
              <a:rPr lang="it-IT" sz="1800" dirty="0" err="1" smtClean="0"/>
              <a:t>operations</a:t>
            </a:r>
            <a:r>
              <a:rPr lang="it-IT" sz="1800" dirty="0" smtClean="0"/>
              <a:t> with IXPE, LSST, radio arrays, multi-</a:t>
            </a:r>
            <a:r>
              <a:rPr lang="it-IT" sz="1800" dirty="0" err="1" smtClean="0"/>
              <a:t>messenger</a:t>
            </a:r>
            <a:r>
              <a:rPr lang="it-IT" sz="1800" dirty="0" smtClean="0"/>
              <a:t>.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/>
              <a:t>(ultra)-</a:t>
            </a:r>
            <a:r>
              <a:rPr lang="it-IT" sz="1800" b="1" dirty="0" err="1"/>
              <a:t>rapid</a:t>
            </a:r>
            <a:r>
              <a:rPr lang="it-IT" sz="1800" b="1" dirty="0"/>
              <a:t> </a:t>
            </a:r>
            <a:r>
              <a:rPr lang="it-IT" sz="1800" b="1" dirty="0" err="1"/>
              <a:t>optical</a:t>
            </a:r>
            <a:r>
              <a:rPr lang="it-IT" sz="1800" b="1" dirty="0"/>
              <a:t> </a:t>
            </a:r>
            <a:r>
              <a:rPr lang="it-IT" sz="1800" b="1" dirty="0" err="1" smtClean="0"/>
              <a:t>photometry</a:t>
            </a:r>
            <a:r>
              <a:rPr lang="it-IT" sz="1800" b="1" dirty="0" smtClean="0"/>
              <a:t> (</a:t>
            </a:r>
            <a:r>
              <a:rPr lang="it-IT" sz="1800" b="1" dirty="0" err="1" smtClean="0"/>
              <a:t>eSiFAP</a:t>
            </a:r>
            <a:r>
              <a:rPr lang="it-IT" sz="1800" b="1" smtClean="0"/>
              <a:t>)</a:t>
            </a:r>
            <a:r>
              <a:rPr lang="it-IT" sz="1800" smtClean="0"/>
              <a:t>, </a:t>
            </a:r>
            <a:r>
              <a:rPr lang="it-IT" sz="1800" dirty="0" err="1"/>
              <a:t>optimally</a:t>
            </a:r>
            <a:r>
              <a:rPr lang="it-IT" sz="1800" dirty="0"/>
              <a:t> </a:t>
            </a:r>
            <a:r>
              <a:rPr lang="it-IT" sz="1800" dirty="0" err="1"/>
              <a:t>suited</a:t>
            </a:r>
            <a:r>
              <a:rPr lang="it-IT" sz="1800" dirty="0"/>
              <a:t> to sample the </a:t>
            </a:r>
            <a:r>
              <a:rPr lang="it-IT" sz="1800" dirty="0" err="1"/>
              <a:t>smallest</a:t>
            </a:r>
            <a:r>
              <a:rPr lang="it-IT" sz="1800" dirty="0"/>
              <a:t> </a:t>
            </a:r>
            <a:r>
              <a:rPr lang="it-IT" sz="1800" dirty="0" err="1"/>
              <a:t>variation</a:t>
            </a:r>
            <a:r>
              <a:rPr lang="it-IT" sz="1800" dirty="0"/>
              <a:t> </a:t>
            </a:r>
            <a:r>
              <a:rPr lang="it-IT" sz="1800" dirty="0" err="1"/>
              <a:t>timescales</a:t>
            </a:r>
            <a:r>
              <a:rPr lang="it-IT" sz="1800" dirty="0"/>
              <a:t> from stellar-</a:t>
            </a:r>
            <a:r>
              <a:rPr lang="it-IT" sz="1800" dirty="0" err="1"/>
              <a:t>size</a:t>
            </a:r>
            <a:r>
              <a:rPr lang="it-IT" sz="1800" dirty="0"/>
              <a:t> compact </a:t>
            </a:r>
            <a:r>
              <a:rPr lang="it-IT" sz="1800" dirty="0" err="1"/>
              <a:t>sources</a:t>
            </a:r>
            <a:r>
              <a:rPr lang="it-IT" sz="1800" dirty="0"/>
              <a:t>, </a:t>
            </a:r>
            <a:r>
              <a:rPr lang="it-IT" sz="1800" dirty="0" err="1"/>
              <a:t>like</a:t>
            </a:r>
            <a:r>
              <a:rPr lang="it-IT" sz="1800" dirty="0"/>
              <a:t> </a:t>
            </a:r>
            <a:r>
              <a:rPr lang="it-IT" sz="1800" dirty="0" err="1"/>
              <a:t>GRBs</a:t>
            </a:r>
            <a:r>
              <a:rPr lang="it-IT" sz="1800" dirty="0"/>
              <a:t>, </a:t>
            </a:r>
            <a:r>
              <a:rPr lang="it-IT" sz="1800" dirty="0" err="1"/>
              <a:t>PSRs</a:t>
            </a:r>
            <a:r>
              <a:rPr lang="it-IT" sz="1800" dirty="0"/>
              <a:t> and the elusive </a:t>
            </a:r>
            <a:r>
              <a:rPr lang="it-IT" sz="1800" dirty="0" err="1"/>
              <a:t>FRBs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 err="1"/>
              <a:t>broad</a:t>
            </a:r>
            <a:r>
              <a:rPr lang="it-IT" sz="1800" b="1" dirty="0"/>
              <a:t>-band radio </a:t>
            </a:r>
            <a:r>
              <a:rPr lang="it-IT" sz="1800" b="1" dirty="0" err="1"/>
              <a:t>spectroscopy</a:t>
            </a:r>
            <a:r>
              <a:rPr lang="it-IT" sz="1800" b="1" dirty="0"/>
              <a:t> and VLBI </a:t>
            </a:r>
            <a:r>
              <a:rPr lang="it-IT" sz="1800" b="1" dirty="0" err="1"/>
              <a:t>correlation</a:t>
            </a:r>
            <a:r>
              <a:rPr lang="it-IT" sz="1800" b="1" dirty="0"/>
              <a:t> performance</a:t>
            </a:r>
            <a:r>
              <a:rPr lang="it-IT" sz="1800" dirty="0"/>
              <a:t>, </a:t>
            </a:r>
            <a:r>
              <a:rPr lang="it-IT" sz="1800" dirty="0" err="1"/>
              <a:t>intended</a:t>
            </a:r>
            <a:r>
              <a:rPr lang="it-IT" sz="1800" dirty="0"/>
              <a:t> to sample </a:t>
            </a:r>
            <a:r>
              <a:rPr lang="it-IT" sz="1800" dirty="0" err="1"/>
              <a:t>simultaneously</a:t>
            </a:r>
            <a:r>
              <a:rPr lang="it-IT" sz="1800" dirty="0"/>
              <a:t> the radio </a:t>
            </a:r>
            <a:r>
              <a:rPr lang="it-IT" sz="1800" dirty="0" err="1"/>
              <a:t>emission</a:t>
            </a:r>
            <a:r>
              <a:rPr lang="it-IT" sz="1800" dirty="0"/>
              <a:t> of a </a:t>
            </a:r>
            <a:r>
              <a:rPr lang="it-IT" sz="1800" dirty="0" err="1"/>
              <a:t>range</a:t>
            </a:r>
            <a:r>
              <a:rPr lang="it-IT" sz="1800" dirty="0"/>
              <a:t> of </a:t>
            </a:r>
            <a:r>
              <a:rPr lang="it-IT" sz="1800" dirty="0" err="1"/>
              <a:t>relativistic</a:t>
            </a:r>
            <a:r>
              <a:rPr lang="it-IT" sz="1800" dirty="0"/>
              <a:t> </a:t>
            </a:r>
            <a:r>
              <a:rPr lang="it-IT" sz="1800" dirty="0" err="1"/>
              <a:t>Galactic</a:t>
            </a:r>
            <a:r>
              <a:rPr lang="it-IT" sz="1800" dirty="0"/>
              <a:t> and </a:t>
            </a:r>
            <a:r>
              <a:rPr lang="it-IT" sz="1800" dirty="0" err="1"/>
              <a:t>extragalactic</a:t>
            </a:r>
            <a:r>
              <a:rPr lang="it-IT" sz="1800" dirty="0"/>
              <a:t> CTA targets and </a:t>
            </a:r>
            <a:r>
              <a:rPr lang="it-IT" sz="1800" dirty="0" err="1"/>
              <a:t>improve</a:t>
            </a:r>
            <a:r>
              <a:rPr lang="it-IT" sz="1800" dirty="0"/>
              <a:t> the </a:t>
            </a:r>
            <a:r>
              <a:rPr lang="it-IT" sz="1800" dirty="0" err="1"/>
              <a:t>Italian</a:t>
            </a:r>
            <a:r>
              <a:rPr lang="it-IT" sz="1800" dirty="0"/>
              <a:t> </a:t>
            </a:r>
            <a:r>
              <a:rPr lang="it-IT" sz="1800" dirty="0" err="1"/>
              <a:t>competition</a:t>
            </a:r>
            <a:r>
              <a:rPr lang="it-IT" sz="1800" dirty="0"/>
              <a:t> and performance in the VLBI network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 err="1"/>
              <a:t>Intensity</a:t>
            </a:r>
            <a:r>
              <a:rPr lang="it-IT" sz="1800" b="1" dirty="0"/>
              <a:t> </a:t>
            </a:r>
            <a:r>
              <a:rPr lang="it-IT" sz="1800" b="1" dirty="0" err="1"/>
              <a:t>Interferometry</a:t>
            </a:r>
            <a:r>
              <a:rPr lang="it-IT" sz="1800" b="1" dirty="0"/>
              <a:t>,</a:t>
            </a:r>
            <a:r>
              <a:rPr lang="it-IT" sz="1800" dirty="0"/>
              <a:t> </a:t>
            </a:r>
            <a:r>
              <a:rPr lang="it-IT" sz="1800" dirty="0" err="1"/>
              <a:t>aimed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</a:t>
            </a:r>
            <a:r>
              <a:rPr lang="it-IT" sz="1800" dirty="0" err="1"/>
              <a:t>developing</a:t>
            </a:r>
            <a:r>
              <a:rPr lang="it-IT" sz="1800" dirty="0"/>
              <a:t>, </a:t>
            </a:r>
            <a:r>
              <a:rPr lang="it-IT" sz="1800" dirty="0" err="1"/>
              <a:t>using</a:t>
            </a:r>
            <a:r>
              <a:rPr lang="it-IT" sz="1800" dirty="0"/>
              <a:t>  a subset of the CTA </a:t>
            </a:r>
            <a:r>
              <a:rPr lang="it-IT" sz="1800" dirty="0" err="1" smtClean="0"/>
              <a:t>experiment</a:t>
            </a:r>
            <a:r>
              <a:rPr lang="it-IT" sz="1800" dirty="0" smtClean="0"/>
              <a:t>, </a:t>
            </a:r>
            <a:r>
              <a:rPr lang="it-IT" sz="1800" dirty="0"/>
              <a:t>a </a:t>
            </a:r>
            <a:r>
              <a:rPr lang="it-IT" sz="1800" dirty="0" err="1"/>
              <a:t>pioneering</a:t>
            </a:r>
            <a:r>
              <a:rPr lang="it-IT" sz="1800" dirty="0"/>
              <a:t> </a:t>
            </a:r>
            <a:r>
              <a:rPr lang="it-IT" sz="1800" dirty="0" err="1"/>
              <a:t>technique</a:t>
            </a:r>
            <a:r>
              <a:rPr lang="it-IT" sz="1800" dirty="0"/>
              <a:t> with </a:t>
            </a:r>
            <a:r>
              <a:rPr lang="it-IT" sz="1800" dirty="0" err="1"/>
              <a:t>critical</a:t>
            </a:r>
            <a:r>
              <a:rPr lang="it-IT" sz="1800" dirty="0"/>
              <a:t> impact on the </a:t>
            </a:r>
            <a:r>
              <a:rPr lang="it-IT" sz="1800" dirty="0" err="1"/>
              <a:t>study</a:t>
            </a:r>
            <a:r>
              <a:rPr lang="it-IT" sz="1800" dirty="0"/>
              <a:t> of stellar </a:t>
            </a:r>
            <a:r>
              <a:rPr lang="it-IT" sz="1800" dirty="0" err="1"/>
              <a:t>structure</a:t>
            </a:r>
            <a:r>
              <a:rPr lang="it-IT" sz="1800" dirty="0"/>
              <a:t> and </a:t>
            </a:r>
            <a:r>
              <a:rPr lang="it-IT" sz="1800" dirty="0" err="1"/>
              <a:t>evolution</a:t>
            </a:r>
            <a:r>
              <a:rPr lang="it-IT" sz="1800" dirty="0"/>
              <a:t> </a:t>
            </a:r>
            <a:endParaRPr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"/>
          <p:cNvSpPr txBox="1"/>
          <p:nvPr/>
        </p:nvSpPr>
        <p:spPr>
          <a:xfrm>
            <a:off x="444501" y="1127491"/>
            <a:ext cx="8254999" cy="461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it-IT" sz="2000" b="1" i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Cherenkov</a:t>
            </a:r>
            <a:r>
              <a:rPr lang="it-IT" sz="2000" b="1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Telescope</a:t>
            </a:r>
            <a:r>
              <a:rPr lang="it-IT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Array </a:t>
            </a:r>
            <a:r>
              <a:rPr lang="it-IT" sz="2000" b="1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Plus </a:t>
            </a:r>
            <a:r>
              <a:rPr lang="it-IT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</a:t>
            </a:r>
            <a:r>
              <a:rPr lang="it-IT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(2023-2025)</a:t>
            </a:r>
            <a:r>
              <a:rPr lang="it-IT" sz="2000" b="1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it-IT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funded</a:t>
            </a:r>
            <a:r>
              <a:rPr lang="it-IT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the EU </a:t>
            </a:r>
            <a:r>
              <a:rPr lang="it-IT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Recovery</a:t>
            </a:r>
            <a:r>
              <a:rPr lang="it-IT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Plan (PNRR) and led by INAF, </a:t>
            </a:r>
            <a:r>
              <a:rPr lang="it-IT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includes</a:t>
            </a:r>
            <a:r>
              <a:rPr lang="it-IT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it-IT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for the </a:t>
            </a:r>
            <a:r>
              <a:rPr lang="it-IT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implementation</a:t>
            </a:r>
            <a:r>
              <a:rPr lang="it-IT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upgrade of 4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ground-based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radio, NIR and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optical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facilities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of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 are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oriented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the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TeV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sources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1 – to be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prototyped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the ASTRI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MiniArray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represents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optimal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secondary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use of the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SSTs</a:t>
            </a:r>
            <a:r>
              <a:rPr lang="it-IT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VST </a:t>
            </a:r>
            <a:r>
              <a:rPr lang="it-IT" sz="20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Polarimeter</a:t>
            </a: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(PI:  </a:t>
            </a:r>
            <a:r>
              <a:rPr lang="it-IT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P.Schipani</a:t>
            </a:r>
            <a:r>
              <a:rPr lang="it-IT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Naples</a:t>
            </a:r>
            <a:r>
              <a:rPr lang="it-IT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sz="20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E-</a:t>
            </a:r>
            <a:r>
              <a:rPr lang="it-IT" sz="20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SiFAP</a:t>
            </a: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it-IT" sz="20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optical</a:t>
            </a: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/NIR </a:t>
            </a:r>
            <a:r>
              <a:rPr lang="it-IT" sz="20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photopolarimeter</a:t>
            </a: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for TNG (PI: </a:t>
            </a:r>
            <a:r>
              <a:rPr lang="it-IT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F.Ambrosino</a:t>
            </a:r>
            <a:r>
              <a:rPr lang="it-IT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Rome)</a:t>
            </a:r>
            <a:endParaRPr sz="20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RadioFast</a:t>
            </a: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VLBI (PI: </a:t>
            </a:r>
            <a:r>
              <a:rPr lang="it-IT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M.Giroletti</a:t>
            </a:r>
            <a:r>
              <a:rPr lang="it-IT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Bologna)</a:t>
            </a:r>
            <a:endParaRPr sz="20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Stellar </a:t>
            </a:r>
            <a:r>
              <a:rPr lang="it-IT" sz="20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Intensity</a:t>
            </a: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Interferometry</a:t>
            </a:r>
            <a:r>
              <a:rPr lang="it-IT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using</a:t>
            </a:r>
            <a:r>
              <a:rPr lang="it-IT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SSTs</a:t>
            </a:r>
            <a:r>
              <a:rPr lang="it-IT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(PI: </a:t>
            </a:r>
            <a:r>
              <a:rPr lang="it-IT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L.Zampieri</a:t>
            </a:r>
            <a:r>
              <a:rPr lang="it-IT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Padua</a:t>
            </a:r>
            <a:r>
              <a:rPr lang="it-IT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63;p3"/>
          <p:cNvSpPr txBox="1"/>
          <p:nvPr/>
        </p:nvSpPr>
        <p:spPr>
          <a:xfrm>
            <a:off x="1719599" y="351608"/>
            <a:ext cx="58623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400" b="1" dirty="0" smtClean="0"/>
              <a:t>The CTA+ radio/NIR/</a:t>
            </a:r>
            <a:r>
              <a:rPr lang="it-IT" sz="2400" b="1" dirty="0" err="1" smtClean="0"/>
              <a:t>optical</a:t>
            </a:r>
            <a:r>
              <a:rPr lang="it-IT" sz="2400" b="1" dirty="0" smtClean="0"/>
              <a:t> package</a:t>
            </a:r>
          </a:p>
        </p:txBody>
      </p:sp>
    </p:spTree>
    <p:extLst>
      <p:ext uri="{BB962C8B-B14F-4D97-AF65-F5344CB8AC3E}">
        <p14:creationId xmlns:p14="http://schemas.microsoft.com/office/powerpoint/2010/main" val="3348580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1965" y="1340811"/>
            <a:ext cx="4857635" cy="5009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-114300"/>
            <a:ext cx="2882900" cy="1511300"/>
          </a:xfrm>
          <a:prstGeom prst="rect">
            <a:avLst/>
          </a:prstGeom>
        </p:spPr>
      </p:pic>
      <p:sp>
        <p:nvSpPr>
          <p:cNvPr id="5" name="Google Shape;163;p3"/>
          <p:cNvSpPr txBox="1"/>
          <p:nvPr/>
        </p:nvSpPr>
        <p:spPr>
          <a:xfrm>
            <a:off x="520701" y="135708"/>
            <a:ext cx="60198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800" b="1" dirty="0" err="1">
                <a:solidFill>
                  <a:srgbClr val="0000FF"/>
                </a:solidFill>
              </a:rPr>
              <a:t>VSTPol</a:t>
            </a:r>
            <a:r>
              <a:rPr lang="it-IT" sz="2800" b="1" dirty="0"/>
              <a:t>: </a:t>
            </a:r>
            <a:r>
              <a:rPr lang="it-IT" sz="2800" b="1" dirty="0" smtClean="0"/>
              <a:t>large </a:t>
            </a:r>
            <a:r>
              <a:rPr lang="it-IT" sz="2800" b="1" dirty="0" err="1" smtClean="0"/>
              <a:t>field</a:t>
            </a:r>
            <a:r>
              <a:rPr lang="it-IT" sz="2800" b="1" dirty="0" smtClean="0"/>
              <a:t>-of-</a:t>
            </a:r>
            <a:r>
              <a:rPr lang="it-IT" sz="2800" b="1" dirty="0" err="1" smtClean="0"/>
              <a:t>view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polarimetric</a:t>
            </a:r>
            <a:r>
              <a:rPr lang="it-IT" sz="2800" b="1" dirty="0" smtClean="0"/>
              <a:t> camera for </a:t>
            </a:r>
            <a:r>
              <a:rPr lang="it-IT" sz="2800" b="1" dirty="0" err="1" smtClean="0"/>
              <a:t>surveys</a:t>
            </a:r>
            <a:endParaRPr lang="it-IT" sz="2800" b="1" dirty="0">
              <a:solidFill>
                <a:schemeClr val="bg2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E.Pian - AVENGe - 31.05.2023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94045"/>
            <a:ext cx="2434228" cy="2163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3355" y="3659492"/>
            <a:ext cx="3200646" cy="3198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93490" y="0"/>
            <a:ext cx="695051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8320" y="3657600"/>
            <a:ext cx="3635034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"/>
            <a:ext cx="2308320" cy="469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8">
            <a:alphaModFix/>
          </a:blip>
          <a:srcRect l="17852" t="21771" r="18196" b="23363"/>
          <a:stretch/>
        </p:blipFill>
        <p:spPr>
          <a:xfrm>
            <a:off x="7695575" y="255943"/>
            <a:ext cx="636530" cy="38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9">
            <a:alphaModFix/>
          </a:blip>
          <a:srcRect l="17852" t="21771" r="18196" b="23363"/>
          <a:stretch/>
        </p:blipFill>
        <p:spPr>
          <a:xfrm>
            <a:off x="5140547" y="4575747"/>
            <a:ext cx="656460" cy="39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9">
            <a:alphaModFix/>
          </a:blip>
          <a:srcRect l="17852" t="21771" r="18196" b="23363"/>
          <a:stretch/>
        </p:blipFill>
        <p:spPr>
          <a:xfrm>
            <a:off x="8332105" y="5222198"/>
            <a:ext cx="656460" cy="39349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484052" y="176411"/>
            <a:ext cx="4824960" cy="60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77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it-IT" sz="36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Paranal</a:t>
            </a:r>
            <a:r>
              <a:rPr lang="it-IT" sz="3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36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same</a:t>
            </a:r>
            <a:r>
              <a:rPr lang="it-IT" sz="3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site of CTA South</a:t>
            </a:r>
            <a:endParaRPr sz="3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95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3;p2"/>
          <p:cNvSpPr txBox="1"/>
          <p:nvPr/>
        </p:nvSpPr>
        <p:spPr>
          <a:xfrm>
            <a:off x="5910152" y="3166605"/>
            <a:ext cx="3324561" cy="60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it-IT" b="1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VLT </a:t>
            </a:r>
            <a:r>
              <a:rPr lang="it-IT" b="1" i="0" u="none" strike="noStrike" cap="none" dirty="0" err="1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Survey</a:t>
            </a:r>
            <a:r>
              <a:rPr lang="it-IT" b="1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b="1" i="0" u="none" strike="noStrike" cap="none" dirty="0" err="1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Telescope</a:t>
            </a:r>
            <a:r>
              <a:rPr lang="it-IT" b="1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(2.6m) </a:t>
            </a:r>
            <a:endParaRPr lang="it-IT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it-IT" b="1" dirty="0" err="1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now</a:t>
            </a:r>
            <a:r>
              <a:rPr lang="it-IT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managed</a:t>
            </a:r>
            <a:r>
              <a:rPr lang="it-IT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by INAF (no </a:t>
            </a:r>
            <a:r>
              <a:rPr lang="it-IT" b="1" dirty="0" err="1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longer</a:t>
            </a:r>
            <a:r>
              <a:rPr lang="it-IT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by ESO)</a:t>
            </a:r>
            <a:endParaRPr b="0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reen Shot 2023-03-29 at 22.49.2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18889" r="9861" b="5111"/>
          <a:stretch/>
        </p:blipFill>
        <p:spPr>
          <a:xfrm>
            <a:off x="139700" y="482600"/>
            <a:ext cx="9004300" cy="481167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92100" y="3429000"/>
            <a:ext cx="4445000" cy="127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Screen Shot 2023-03-30 at 11.38.1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2" t="26667" r="42084" b="40222"/>
          <a:stretch/>
        </p:blipFill>
        <p:spPr>
          <a:xfrm>
            <a:off x="800100" y="2736065"/>
            <a:ext cx="3035300" cy="2331235"/>
          </a:xfrm>
          <a:prstGeom prst="rect">
            <a:avLst/>
          </a:prstGeom>
        </p:spPr>
      </p:pic>
      <p:sp>
        <p:nvSpPr>
          <p:cNvPr id="8" name="Google Shape;163;p3"/>
          <p:cNvSpPr txBox="1"/>
          <p:nvPr/>
        </p:nvSpPr>
        <p:spPr>
          <a:xfrm>
            <a:off x="508000" y="5457008"/>
            <a:ext cx="835659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b="1" dirty="0" smtClean="0">
                <a:solidFill>
                  <a:srgbClr val="0000FF"/>
                </a:solidFill>
              </a:rPr>
              <a:t>Design and Implementation will be coordinated by the INAF Astronomical</a:t>
            </a:r>
          </a:p>
          <a:p>
            <a:r>
              <a:rPr lang="en-GB" sz="1800" b="1" dirty="0" smtClean="0">
                <a:solidFill>
                  <a:srgbClr val="0000FF"/>
                </a:solidFill>
              </a:rPr>
              <a:t>Observatories of </a:t>
            </a:r>
            <a:r>
              <a:rPr lang="en-GB" sz="1800" b="1" dirty="0" err="1" smtClean="0">
                <a:solidFill>
                  <a:srgbClr val="0000FF"/>
                </a:solidFill>
              </a:rPr>
              <a:t>Brera</a:t>
            </a:r>
            <a:r>
              <a:rPr lang="en-GB" sz="1800" b="1" dirty="0" smtClean="0">
                <a:solidFill>
                  <a:srgbClr val="0000FF"/>
                </a:solidFill>
              </a:rPr>
              <a:t> and </a:t>
            </a:r>
            <a:r>
              <a:rPr lang="en-GB" sz="1800" b="1" dirty="0" err="1" smtClean="0">
                <a:solidFill>
                  <a:srgbClr val="0000FF"/>
                </a:solidFill>
              </a:rPr>
              <a:t>Capodimonte</a:t>
            </a:r>
            <a:endParaRPr lang="it-IT" sz="1800" b="1" dirty="0">
              <a:solidFill>
                <a:srgbClr val="0000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E.Pian - AVENGe - 31.05.2023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73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handra_ixpe_v3magentahi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18" y="994687"/>
            <a:ext cx="3721100" cy="3158213"/>
          </a:xfrm>
          <a:prstGeom prst="rect">
            <a:avLst/>
          </a:prstGeom>
        </p:spPr>
      </p:pic>
      <p:pic>
        <p:nvPicPr>
          <p:cNvPr id="5" name="Immagine 4" descr="casa_white_small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46" y="3940552"/>
            <a:ext cx="3573234" cy="2713449"/>
          </a:xfrm>
          <a:prstGeom prst="rect">
            <a:avLst/>
          </a:prstGeom>
        </p:spPr>
      </p:pic>
      <p:sp>
        <p:nvSpPr>
          <p:cNvPr id="163" name="Google Shape;163;p3"/>
          <p:cNvSpPr txBox="1"/>
          <p:nvPr/>
        </p:nvSpPr>
        <p:spPr>
          <a:xfrm>
            <a:off x="1516399" y="-3992"/>
            <a:ext cx="69545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800" b="1" dirty="0" smtClean="0"/>
              <a:t>SNR </a:t>
            </a:r>
            <a:r>
              <a:rPr lang="it-IT" sz="2800" b="1" dirty="0" err="1" smtClean="0"/>
              <a:t>Cas</a:t>
            </a:r>
            <a:r>
              <a:rPr lang="it-IT" sz="2800" b="1" dirty="0" smtClean="0"/>
              <a:t> </a:t>
            </a:r>
            <a:r>
              <a:rPr lang="it-IT" sz="2800" b="1" dirty="0"/>
              <a:t>A (3 </a:t>
            </a:r>
            <a:r>
              <a:rPr lang="it-IT" sz="2800" b="1" dirty="0" err="1"/>
              <a:t>kpc</a:t>
            </a:r>
            <a:r>
              <a:rPr lang="it-IT" sz="2800" b="1" dirty="0" smtClean="0"/>
              <a:t>) in </a:t>
            </a:r>
            <a:r>
              <a:rPr lang="it-IT" sz="2800" b="1" dirty="0" err="1" smtClean="0"/>
              <a:t>polarized</a:t>
            </a:r>
            <a:r>
              <a:rPr lang="it-IT" sz="2800" b="1" dirty="0" smtClean="0"/>
              <a:t> light</a:t>
            </a:r>
          </a:p>
        </p:txBody>
      </p:sp>
      <p:pic>
        <p:nvPicPr>
          <p:cNvPr id="2" name="Immagine 1" descr="full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0" t="17001" r="15500" b="19499"/>
          <a:stretch/>
        </p:blipFill>
        <p:spPr>
          <a:xfrm>
            <a:off x="4686300" y="812752"/>
            <a:ext cx="3911600" cy="3721148"/>
          </a:xfrm>
          <a:prstGeom prst="rect">
            <a:avLst/>
          </a:prstGeom>
        </p:spPr>
      </p:pic>
      <p:sp>
        <p:nvSpPr>
          <p:cNvPr id="6" name="Google Shape;163;p3"/>
          <p:cNvSpPr txBox="1"/>
          <p:nvPr/>
        </p:nvSpPr>
        <p:spPr>
          <a:xfrm>
            <a:off x="850033" y="573584"/>
            <a:ext cx="306830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800" b="1" i="1" dirty="0" err="1" smtClean="0">
                <a:solidFill>
                  <a:srgbClr val="3366FF"/>
                </a:solidFill>
              </a:rPr>
              <a:t>Chandra</a:t>
            </a:r>
            <a:r>
              <a:rPr lang="it-IT" sz="1800" b="1" i="1" dirty="0" smtClean="0">
                <a:solidFill>
                  <a:srgbClr val="3366FF"/>
                </a:solidFill>
              </a:rPr>
              <a:t> + </a:t>
            </a:r>
            <a:r>
              <a:rPr lang="it-IT" sz="1800" b="1" i="1" dirty="0" smtClean="0">
                <a:solidFill>
                  <a:srgbClr val="D700B6"/>
                </a:solidFill>
              </a:rPr>
              <a:t>IXPE</a:t>
            </a:r>
            <a:r>
              <a:rPr lang="it-IT" sz="1800" b="1" i="1" dirty="0" smtClean="0">
                <a:solidFill>
                  <a:srgbClr val="3366FF"/>
                </a:solidFill>
              </a:rPr>
              <a:t> </a:t>
            </a:r>
            <a:r>
              <a:rPr lang="it-IT" sz="1800" b="1" i="1" dirty="0" smtClean="0">
                <a:solidFill>
                  <a:schemeClr val="tx1"/>
                </a:solidFill>
              </a:rPr>
              <a:t>3-6 </a:t>
            </a:r>
            <a:r>
              <a:rPr lang="it-IT" sz="1800" b="1" i="1" dirty="0" err="1" smtClean="0">
                <a:solidFill>
                  <a:schemeClr val="tx1"/>
                </a:solidFill>
              </a:rPr>
              <a:t>keV</a:t>
            </a:r>
            <a:endParaRPr lang="it-IT" sz="1800" b="1" i="1" dirty="0" smtClean="0">
              <a:solidFill>
                <a:schemeClr val="tx1"/>
              </a:solidFill>
            </a:endParaRPr>
          </a:p>
        </p:txBody>
      </p:sp>
      <p:sp>
        <p:nvSpPr>
          <p:cNvPr id="7" name="Google Shape;163;p3"/>
          <p:cNvSpPr txBox="1"/>
          <p:nvPr/>
        </p:nvSpPr>
        <p:spPr>
          <a:xfrm>
            <a:off x="4769930" y="814368"/>
            <a:ext cx="306830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800" b="1" i="1" dirty="0" smtClean="0">
                <a:solidFill>
                  <a:srgbClr val="D700B6"/>
                </a:solidFill>
              </a:rPr>
              <a:t>IXPE</a:t>
            </a:r>
            <a:endParaRPr lang="it-IT" sz="1800" b="1" i="1" dirty="0" smtClean="0">
              <a:solidFill>
                <a:schemeClr val="tx1"/>
              </a:solidFill>
            </a:endParaRPr>
          </a:p>
        </p:txBody>
      </p:sp>
      <p:sp>
        <p:nvSpPr>
          <p:cNvPr id="10" name="Google Shape;163;p3"/>
          <p:cNvSpPr txBox="1"/>
          <p:nvPr/>
        </p:nvSpPr>
        <p:spPr>
          <a:xfrm>
            <a:off x="7098190" y="4101149"/>
            <a:ext cx="1341101" cy="276959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200" b="1" i="1" dirty="0" smtClean="0">
                <a:solidFill>
                  <a:schemeClr val="bg1"/>
                </a:solidFill>
              </a:rPr>
              <a:t>Credit: NASA</a:t>
            </a:r>
          </a:p>
        </p:txBody>
      </p:sp>
      <p:sp>
        <p:nvSpPr>
          <p:cNvPr id="12" name="Google Shape;163;p3"/>
          <p:cNvSpPr txBox="1"/>
          <p:nvPr/>
        </p:nvSpPr>
        <p:spPr>
          <a:xfrm>
            <a:off x="4903358" y="4670981"/>
            <a:ext cx="397336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800" b="1" dirty="0" smtClean="0">
                <a:solidFill>
                  <a:srgbClr val="0000FF"/>
                </a:solidFill>
              </a:rPr>
              <a:t>X-</a:t>
            </a:r>
            <a:r>
              <a:rPr lang="it-IT" sz="1800" b="1" dirty="0" err="1" smtClean="0">
                <a:solidFill>
                  <a:srgbClr val="0000FF"/>
                </a:solidFill>
              </a:rPr>
              <a:t>ray</a:t>
            </a:r>
            <a:r>
              <a:rPr lang="it-IT" sz="1800" b="1" dirty="0" smtClean="0">
                <a:solidFill>
                  <a:srgbClr val="0000FF"/>
                </a:solidFill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</a:rPr>
              <a:t>polarization</a:t>
            </a:r>
            <a:r>
              <a:rPr lang="it-IT" sz="1800" b="1" dirty="0" smtClean="0">
                <a:solidFill>
                  <a:srgbClr val="0000FF"/>
                </a:solidFill>
              </a:rPr>
              <a:t> (2-5%) </a:t>
            </a:r>
            <a:r>
              <a:rPr lang="it-IT" sz="1800" b="1" dirty="0" err="1" smtClean="0">
                <a:solidFill>
                  <a:srgbClr val="0000FF"/>
                </a:solidFill>
              </a:rPr>
              <a:t>traces</a:t>
            </a:r>
            <a:r>
              <a:rPr lang="it-IT" sz="1800" b="1" dirty="0" smtClean="0">
                <a:solidFill>
                  <a:srgbClr val="0000FF"/>
                </a:solidFill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</a:rPr>
              <a:t>magnetic</a:t>
            </a:r>
            <a:r>
              <a:rPr lang="it-IT" sz="1800" b="1" dirty="0" smtClean="0">
                <a:solidFill>
                  <a:srgbClr val="0000FF"/>
                </a:solidFill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</a:rPr>
              <a:t>field</a:t>
            </a:r>
            <a:r>
              <a:rPr lang="it-IT" sz="1800" b="1" dirty="0" smtClean="0">
                <a:solidFill>
                  <a:srgbClr val="0000FF"/>
                </a:solidFill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</a:rPr>
              <a:t>geometry</a:t>
            </a:r>
            <a:r>
              <a:rPr lang="it-IT" sz="1800" b="1" dirty="0" smtClean="0">
                <a:solidFill>
                  <a:srgbClr val="0000FF"/>
                </a:solidFill>
              </a:rPr>
              <a:t> and </a:t>
            </a:r>
            <a:r>
              <a:rPr lang="it-IT" sz="1800" b="1" dirty="0" err="1" smtClean="0">
                <a:solidFill>
                  <a:srgbClr val="0000FF"/>
                </a:solidFill>
              </a:rPr>
              <a:t>orientation</a:t>
            </a:r>
            <a:r>
              <a:rPr lang="it-IT" sz="1800" b="1" dirty="0" smtClean="0">
                <a:solidFill>
                  <a:srgbClr val="0000FF"/>
                </a:solidFill>
              </a:rPr>
              <a:t>; sub-mm </a:t>
            </a:r>
            <a:r>
              <a:rPr lang="it-IT" sz="1800" b="1" dirty="0" err="1" smtClean="0">
                <a:solidFill>
                  <a:srgbClr val="0000FF"/>
                </a:solidFill>
              </a:rPr>
              <a:t>polarization</a:t>
            </a:r>
            <a:r>
              <a:rPr lang="it-IT" sz="1800" b="1" dirty="0" smtClean="0">
                <a:solidFill>
                  <a:srgbClr val="0000FF"/>
                </a:solidFill>
              </a:rPr>
              <a:t> (30%) </a:t>
            </a:r>
            <a:r>
              <a:rPr lang="it-IT" sz="1800" b="1" dirty="0" err="1" smtClean="0">
                <a:solidFill>
                  <a:srgbClr val="0000FF"/>
                </a:solidFill>
              </a:rPr>
              <a:t>traces</a:t>
            </a:r>
            <a:r>
              <a:rPr lang="it-IT" sz="1800" b="1" dirty="0" smtClean="0">
                <a:solidFill>
                  <a:srgbClr val="0000FF"/>
                </a:solidFill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</a:rPr>
              <a:t>dust</a:t>
            </a:r>
            <a:r>
              <a:rPr lang="it-IT" sz="1800" b="1" dirty="0" smtClean="0">
                <a:solidFill>
                  <a:srgbClr val="0000FF"/>
                </a:solidFill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</a:rPr>
              <a:t>formation</a:t>
            </a:r>
            <a:r>
              <a:rPr lang="it-IT" sz="1800" b="1" dirty="0" smtClean="0">
                <a:solidFill>
                  <a:srgbClr val="0000FF"/>
                </a:solidFill>
              </a:rPr>
              <a:t> and </a:t>
            </a:r>
            <a:r>
              <a:rPr lang="it-IT" sz="1800" b="1" dirty="0" err="1" smtClean="0">
                <a:solidFill>
                  <a:srgbClr val="0000FF"/>
                </a:solidFill>
              </a:rPr>
              <a:t>orientation</a:t>
            </a:r>
            <a:endParaRPr lang="it-IT" sz="1800" b="1" dirty="0" smtClean="0">
              <a:solidFill>
                <a:srgbClr val="0000FF"/>
              </a:solidFill>
            </a:endParaRPr>
          </a:p>
          <a:p>
            <a:endParaRPr lang="it-IT" sz="1800" b="1" dirty="0" smtClean="0"/>
          </a:p>
          <a:p>
            <a:r>
              <a:rPr lang="it-IT" sz="1200" b="1" dirty="0" err="1" smtClean="0"/>
              <a:t>Dunne</a:t>
            </a:r>
            <a:r>
              <a:rPr lang="it-IT" sz="1200" b="1" dirty="0" smtClean="0"/>
              <a:t> et al. 2009; </a:t>
            </a:r>
            <a:r>
              <a:rPr lang="it-IT" sz="1200" b="1" dirty="0" err="1" smtClean="0"/>
              <a:t>Vink</a:t>
            </a:r>
            <a:r>
              <a:rPr lang="it-IT" sz="1200" b="1" dirty="0" smtClean="0"/>
              <a:t> </a:t>
            </a:r>
            <a:r>
              <a:rPr lang="it-IT" sz="1200" b="1" dirty="0"/>
              <a:t>et al. </a:t>
            </a:r>
            <a:r>
              <a:rPr lang="it-IT" sz="1200" b="1" dirty="0" smtClean="0"/>
              <a:t>2022</a:t>
            </a:r>
          </a:p>
        </p:txBody>
      </p:sp>
      <p:sp>
        <p:nvSpPr>
          <p:cNvPr id="13" name="Google Shape;163;p3"/>
          <p:cNvSpPr txBox="1"/>
          <p:nvPr/>
        </p:nvSpPr>
        <p:spPr>
          <a:xfrm>
            <a:off x="6275231" y="3228400"/>
            <a:ext cx="91686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000" b="1" dirty="0" smtClean="0">
                <a:solidFill>
                  <a:schemeClr val="bg1"/>
                </a:solidFill>
              </a:rPr>
              <a:t>  “</a:t>
            </a:r>
            <a:endParaRPr lang="it-IT" sz="1000" b="1" dirty="0">
              <a:solidFill>
                <a:schemeClr val="bg1"/>
              </a:solidFill>
            </a:endParaRPr>
          </a:p>
        </p:txBody>
      </p:sp>
      <p:sp>
        <p:nvSpPr>
          <p:cNvPr id="11" name="Google Shape;163;p3"/>
          <p:cNvSpPr txBox="1"/>
          <p:nvPr/>
        </p:nvSpPr>
        <p:spPr>
          <a:xfrm>
            <a:off x="1091325" y="6235918"/>
            <a:ext cx="344422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000" b="1" dirty="0" err="1" smtClean="0">
                <a:solidFill>
                  <a:srgbClr val="FFFF00"/>
                </a:solidFill>
              </a:rPr>
              <a:t>L.Dunne</a:t>
            </a:r>
            <a:r>
              <a:rPr lang="it-IT" sz="1000" b="1" dirty="0">
                <a:solidFill>
                  <a:srgbClr val="FFFF00"/>
                </a:solidFill>
              </a:rPr>
              <a:t>, </a:t>
            </a:r>
            <a:r>
              <a:rPr lang="it-IT" sz="1000" b="1" dirty="0" err="1">
                <a:solidFill>
                  <a:srgbClr val="FFFF00"/>
                </a:solidFill>
              </a:rPr>
              <a:t>U.Nottingham</a:t>
            </a:r>
            <a:r>
              <a:rPr lang="it-IT" sz="1000" b="1" dirty="0">
                <a:solidFill>
                  <a:srgbClr val="FFFF00"/>
                </a:solidFill>
              </a:rPr>
              <a:t>; X-</a:t>
            </a:r>
            <a:r>
              <a:rPr lang="it-IT" sz="1000" b="1" dirty="0" err="1">
                <a:solidFill>
                  <a:srgbClr val="FFFF00"/>
                </a:solidFill>
              </a:rPr>
              <a:t>ray</a:t>
            </a:r>
            <a:r>
              <a:rPr lang="it-IT" sz="1000" b="1" dirty="0">
                <a:solidFill>
                  <a:srgbClr val="FFFF00"/>
                </a:solidFill>
              </a:rPr>
              <a:t>: NASA/CXC/SAO; Optical: NASA/</a:t>
            </a:r>
            <a:r>
              <a:rPr lang="it-IT" sz="1000" b="1" dirty="0" err="1">
                <a:solidFill>
                  <a:srgbClr val="FFFF00"/>
                </a:solidFill>
              </a:rPr>
              <a:t>STScI</a:t>
            </a:r>
            <a:r>
              <a:rPr lang="it-IT" sz="1000" b="1" dirty="0">
                <a:solidFill>
                  <a:srgbClr val="FFFF00"/>
                </a:solidFill>
              </a:rPr>
              <a:t>; </a:t>
            </a:r>
            <a:r>
              <a:rPr lang="it-IT" sz="1000" b="1" dirty="0" err="1">
                <a:solidFill>
                  <a:srgbClr val="FFFF00"/>
                </a:solidFill>
              </a:rPr>
              <a:t>Infrared</a:t>
            </a:r>
            <a:r>
              <a:rPr lang="it-IT" sz="1000" b="1" dirty="0">
                <a:solidFill>
                  <a:srgbClr val="FFFF00"/>
                </a:solidFill>
              </a:rPr>
              <a:t>: NASA/JPL-</a:t>
            </a:r>
            <a:r>
              <a:rPr lang="it-IT" sz="1000" b="1" dirty="0" err="1" smtClean="0">
                <a:solidFill>
                  <a:srgbClr val="FFFF00"/>
                </a:solidFill>
              </a:rPr>
              <a:t>Caltech</a:t>
            </a:r>
            <a:endParaRPr lang="it-IT" sz="1000" b="1" dirty="0">
              <a:solidFill>
                <a:srgbClr val="FFFF00"/>
              </a:solidFill>
            </a:endParaRPr>
          </a:p>
        </p:txBody>
      </p:sp>
      <p:sp>
        <p:nvSpPr>
          <p:cNvPr id="14" name="Google Shape;163;p3"/>
          <p:cNvSpPr txBox="1"/>
          <p:nvPr/>
        </p:nvSpPr>
        <p:spPr>
          <a:xfrm>
            <a:off x="3952098" y="4021835"/>
            <a:ext cx="713044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000" b="1" dirty="0" err="1">
                <a:solidFill>
                  <a:schemeClr val="bg1"/>
                </a:solidFill>
              </a:rPr>
              <a:t>a</a:t>
            </a:r>
            <a:r>
              <a:rPr lang="it-IT" sz="1000" b="1" dirty="0" err="1" smtClean="0">
                <a:solidFill>
                  <a:schemeClr val="bg1"/>
                </a:solidFill>
              </a:rPr>
              <a:t>rcsec</a:t>
            </a:r>
            <a:endParaRPr lang="it-IT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27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1026" descr="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3" t="54300" r="21272" b="25735"/>
          <a:stretch>
            <a:fillRect/>
          </a:stretch>
        </p:blipFill>
        <p:spPr bwMode="auto">
          <a:xfrm>
            <a:off x="0" y="393700"/>
            <a:ext cx="6019800" cy="268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1587" name="Text Box 1027"/>
          <p:cNvSpPr txBox="1">
            <a:spLocks noChangeArrowheads="1"/>
          </p:cNvSpPr>
          <p:nvPr/>
        </p:nvSpPr>
        <p:spPr bwMode="auto">
          <a:xfrm>
            <a:off x="3898900" y="2706687"/>
            <a:ext cx="2077753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b="1" dirty="0">
                <a:solidFill>
                  <a:srgbClr val="FFFF00"/>
                </a:solidFill>
                <a:cs typeface="+mn-cs"/>
              </a:rPr>
              <a:t>VLBA observations </a:t>
            </a:r>
            <a:r>
              <a:rPr lang="en-US" sz="1050" b="1" dirty="0" smtClean="0">
                <a:solidFill>
                  <a:srgbClr val="FFFF00"/>
                </a:solidFill>
                <a:cs typeface="+mn-cs"/>
              </a:rPr>
              <a:t>at 43 GHz</a:t>
            </a:r>
            <a:endParaRPr lang="en-US" sz="1050" b="1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1091588" name="Text Box 1028"/>
          <p:cNvSpPr txBox="1">
            <a:spLocks noChangeArrowheads="1"/>
          </p:cNvSpPr>
          <p:nvPr/>
        </p:nvSpPr>
        <p:spPr bwMode="auto">
          <a:xfrm>
            <a:off x="5708650" y="6347023"/>
            <a:ext cx="19348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chemeClr val="tx1"/>
                </a:solidFill>
                <a:cs typeface="+mn-cs"/>
              </a:rPr>
              <a:t>Marscher</a:t>
            </a:r>
            <a:r>
              <a:rPr lang="en-US" sz="1400" b="1" i="1" dirty="0">
                <a:solidFill>
                  <a:schemeClr val="tx1"/>
                </a:solidFill>
                <a:cs typeface="+mn-cs"/>
              </a:rPr>
              <a:t> et al. 2008</a:t>
            </a:r>
          </a:p>
        </p:txBody>
      </p:sp>
      <p:sp>
        <p:nvSpPr>
          <p:cNvPr id="1091589" name="Text Box 1029"/>
          <p:cNvSpPr txBox="1">
            <a:spLocks noChangeArrowheads="1"/>
          </p:cNvSpPr>
          <p:nvPr/>
        </p:nvSpPr>
        <p:spPr bwMode="auto">
          <a:xfrm>
            <a:off x="5280025" y="2108200"/>
            <a:ext cx="587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1114"/>
                </a:solidFill>
                <a:cs typeface="+mn-cs"/>
              </a:rPr>
              <a:t>5</a:t>
            </a:r>
            <a:r>
              <a:rPr lang="en-US" b="1" i="1" dirty="0">
                <a:solidFill>
                  <a:srgbClr val="FF1114"/>
                </a:solidFill>
                <a:cs typeface="+mn-cs"/>
              </a:rPr>
              <a:t>c</a:t>
            </a:r>
            <a:endParaRPr lang="en-US" b="1" dirty="0">
              <a:solidFill>
                <a:srgbClr val="FF1114"/>
              </a:solidFill>
              <a:cs typeface="+mn-cs"/>
            </a:endParaRPr>
          </a:p>
        </p:txBody>
      </p:sp>
      <p:sp>
        <p:nvSpPr>
          <p:cNvPr id="13" name="Text Box 1027"/>
          <p:cNvSpPr txBox="1">
            <a:spLocks noChangeArrowheads="1"/>
          </p:cNvSpPr>
          <p:nvPr/>
        </p:nvSpPr>
        <p:spPr bwMode="auto">
          <a:xfrm>
            <a:off x="1295400" y="63500"/>
            <a:ext cx="64768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cs typeface="+mn-cs"/>
              </a:rPr>
              <a:t>Multi-wavelength observations of BL Lac (z = 0.069)</a:t>
            </a:r>
            <a:endParaRPr lang="en-US" sz="2000" b="1" dirty="0">
              <a:cs typeface="+mn-cs"/>
            </a:endParaRPr>
          </a:p>
        </p:txBody>
      </p:sp>
      <p:pic>
        <p:nvPicPr>
          <p:cNvPr id="2" name="Immagine 1" descr="Screen Shot 2023-03-28 at 13.09.4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22445" r="19305" b="14445"/>
          <a:stretch/>
        </p:blipFill>
        <p:spPr>
          <a:xfrm>
            <a:off x="101600" y="3022538"/>
            <a:ext cx="5372100" cy="3721162"/>
          </a:xfrm>
          <a:prstGeom prst="rect">
            <a:avLst/>
          </a:prstGeom>
        </p:spPr>
      </p:pic>
      <p:pic>
        <p:nvPicPr>
          <p:cNvPr id="3" name="Immagine 2" descr="Screen Shot 2023-03-28 at 13.11.1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24889" r="48750" b="33556"/>
          <a:stretch/>
        </p:blipFill>
        <p:spPr>
          <a:xfrm>
            <a:off x="5384392" y="3924300"/>
            <a:ext cx="3759607" cy="2260600"/>
          </a:xfrm>
          <a:prstGeom prst="rect">
            <a:avLst/>
          </a:prstGeom>
        </p:spPr>
      </p:pic>
      <p:sp>
        <p:nvSpPr>
          <p:cNvPr id="16" name="Text Box 1028"/>
          <p:cNvSpPr txBox="1">
            <a:spLocks noChangeArrowheads="1"/>
          </p:cNvSpPr>
          <p:nvPr/>
        </p:nvSpPr>
        <p:spPr bwMode="auto">
          <a:xfrm>
            <a:off x="6076950" y="898723"/>
            <a:ext cx="270906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cs typeface="+mn-cs"/>
              </a:rPr>
              <a:t>Multi-wavelength outburst </a:t>
            </a:r>
          </a:p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cs typeface="+mn-cs"/>
              </a:rPr>
              <a:t>Correlates with radio blob </a:t>
            </a:r>
          </a:p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cs typeface="+mn-cs"/>
              </a:rPr>
              <a:t>development and polarization</a:t>
            </a:r>
          </a:p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cs typeface="+mn-cs"/>
              </a:rPr>
              <a:t>Variation suggests helical</a:t>
            </a:r>
          </a:p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cs typeface="+mn-cs"/>
              </a:rPr>
              <a:t>Magnetic field</a:t>
            </a:r>
            <a:endParaRPr lang="en-US" sz="1600" b="1" dirty="0">
              <a:solidFill>
                <a:srgbClr val="0000FF"/>
              </a:solidFill>
              <a:cs typeface="+mn-cs"/>
            </a:endParaRPr>
          </a:p>
        </p:txBody>
      </p:sp>
      <p:sp>
        <p:nvSpPr>
          <p:cNvPr id="17" name="Text Box 1029"/>
          <p:cNvSpPr txBox="1">
            <a:spLocks noChangeArrowheads="1"/>
          </p:cNvSpPr>
          <p:nvPr/>
        </p:nvSpPr>
        <p:spPr bwMode="auto">
          <a:xfrm>
            <a:off x="3717925" y="3733800"/>
            <a:ext cx="91757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50" b="1" dirty="0" smtClean="0">
                <a:solidFill>
                  <a:srgbClr val="FF1114"/>
                </a:solidFill>
                <a:cs typeface="+mn-cs"/>
              </a:rPr>
              <a:t>&gt;0.2 </a:t>
            </a:r>
            <a:r>
              <a:rPr lang="en-US" sz="1050" b="1" dirty="0" err="1" smtClean="0">
                <a:solidFill>
                  <a:srgbClr val="FF1114"/>
                </a:solidFill>
                <a:cs typeface="+mn-cs"/>
              </a:rPr>
              <a:t>TeV</a:t>
            </a:r>
            <a:endParaRPr lang="en-US" sz="1050" b="1" dirty="0">
              <a:solidFill>
                <a:srgbClr val="FF1114"/>
              </a:solidFill>
              <a:cs typeface="+mn-cs"/>
            </a:endParaRPr>
          </a:p>
        </p:txBody>
      </p:sp>
      <p:sp>
        <p:nvSpPr>
          <p:cNvPr id="18" name="Text Box 1029"/>
          <p:cNvSpPr txBox="1">
            <a:spLocks noChangeArrowheads="1"/>
          </p:cNvSpPr>
          <p:nvPr/>
        </p:nvSpPr>
        <p:spPr bwMode="auto">
          <a:xfrm>
            <a:off x="4264025" y="6096000"/>
            <a:ext cx="10445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 dirty="0" smtClean="0">
                <a:solidFill>
                  <a:srgbClr val="FF1114"/>
                </a:solidFill>
                <a:cs typeface="+mn-cs"/>
              </a:rPr>
              <a:t>knot crosses core</a:t>
            </a:r>
            <a:endParaRPr lang="en-US" sz="1000" b="1" dirty="0">
              <a:solidFill>
                <a:srgbClr val="FF1114"/>
              </a:solidFill>
              <a:cs typeface="+mn-cs"/>
            </a:endParaRPr>
          </a:p>
        </p:txBody>
      </p:sp>
      <p:sp>
        <p:nvSpPr>
          <p:cNvPr id="12" name="Text Box 1028"/>
          <p:cNvSpPr txBox="1">
            <a:spLocks noChangeArrowheads="1"/>
          </p:cNvSpPr>
          <p:nvPr/>
        </p:nvSpPr>
        <p:spPr bwMode="auto">
          <a:xfrm>
            <a:off x="2482850" y="6499423"/>
            <a:ext cx="9428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  <a:cs typeface="+mn-cs"/>
              </a:rPr>
              <a:t>Time (</a:t>
            </a:r>
            <a:r>
              <a:rPr lang="en-US" sz="1400" b="1" dirty="0" err="1" smtClean="0">
                <a:solidFill>
                  <a:schemeClr val="tx1"/>
                </a:solidFill>
                <a:cs typeface="+mn-cs"/>
              </a:rPr>
              <a:t>yr</a:t>
            </a:r>
            <a:r>
              <a:rPr lang="en-US" sz="1400" b="1" dirty="0" smtClean="0">
                <a:solidFill>
                  <a:schemeClr val="tx1"/>
                </a:solidFill>
                <a:cs typeface="+mn-cs"/>
              </a:rPr>
              <a:t>)</a:t>
            </a:r>
            <a:endParaRPr lang="en-US" sz="1400" b="1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11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5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60" y="599296"/>
            <a:ext cx="6361840" cy="603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0386" name="Text Box 2"/>
          <p:cNvSpPr txBox="1">
            <a:spLocks noChangeArrowheads="1"/>
          </p:cNvSpPr>
          <p:nvPr/>
        </p:nvSpPr>
        <p:spPr bwMode="auto">
          <a:xfrm>
            <a:off x="468313" y="6237288"/>
            <a:ext cx="3887787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  <a:defRPr/>
            </a:pPr>
            <a:r>
              <a:rPr lang="en-US" sz="1200" b="1" i="1" dirty="0" err="1">
                <a:solidFill>
                  <a:srgbClr val="000090"/>
                </a:solidFill>
                <a:cs typeface="+mn-cs"/>
              </a:rPr>
              <a:t>Pian</a:t>
            </a:r>
            <a:r>
              <a:rPr lang="en-US" sz="1200" b="1" i="1" dirty="0">
                <a:solidFill>
                  <a:srgbClr val="000090"/>
                </a:solidFill>
                <a:cs typeface="+mn-cs"/>
              </a:rPr>
              <a:t> et al. 1998; </a:t>
            </a:r>
            <a:r>
              <a:rPr lang="en-US" sz="1200" b="1" i="1" dirty="0" err="1" smtClean="0">
                <a:solidFill>
                  <a:srgbClr val="000090"/>
                </a:solidFill>
                <a:cs typeface="+mn-cs"/>
              </a:rPr>
              <a:t>Tavecchio</a:t>
            </a:r>
            <a:r>
              <a:rPr lang="en-US" sz="1200" b="1" i="1" dirty="0" smtClean="0">
                <a:solidFill>
                  <a:srgbClr val="000090"/>
                </a:solidFill>
                <a:cs typeface="+mn-cs"/>
              </a:rPr>
              <a:t> </a:t>
            </a:r>
            <a:r>
              <a:rPr lang="en-US" sz="1200" b="1" i="1" dirty="0">
                <a:solidFill>
                  <a:srgbClr val="000090"/>
                </a:solidFill>
                <a:cs typeface="+mn-cs"/>
              </a:rPr>
              <a:t>et al. 2001</a:t>
            </a:r>
          </a:p>
        </p:txBody>
      </p:sp>
      <p:sp>
        <p:nvSpPr>
          <p:cNvPr id="236547" name="Rettangolo 3"/>
          <p:cNvSpPr>
            <a:spLocks noChangeArrowheads="1"/>
          </p:cNvSpPr>
          <p:nvPr/>
        </p:nvSpPr>
        <p:spPr bwMode="auto">
          <a:xfrm>
            <a:off x="5547302" y="863599"/>
            <a:ext cx="1368425" cy="10644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FFFD14"/>
              </a:solidFill>
            </a:endParaRPr>
          </a:p>
        </p:txBody>
      </p:sp>
      <p:sp>
        <p:nvSpPr>
          <p:cNvPr id="236548" name="Rettangolo 6"/>
          <p:cNvSpPr>
            <a:spLocks noChangeArrowheads="1"/>
          </p:cNvSpPr>
          <p:nvPr/>
        </p:nvSpPr>
        <p:spPr bwMode="auto">
          <a:xfrm>
            <a:off x="7524750" y="2133600"/>
            <a:ext cx="1008063" cy="792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FFFD14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520064" y="1572780"/>
            <a:ext cx="10810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b="1" dirty="0">
                <a:solidFill>
                  <a:srgbClr val="FF0000"/>
                </a:solidFill>
                <a:cs typeface="+mn-cs"/>
              </a:rPr>
              <a:t>16 Apr 97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44368" y="2375911"/>
            <a:ext cx="10810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b="1" dirty="0">
                <a:solidFill>
                  <a:srgbClr val="FF0000"/>
                </a:solidFill>
                <a:cs typeface="+mn-cs"/>
              </a:rPr>
              <a:t>29  Apr 98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152223" y="108183"/>
            <a:ext cx="7382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000090"/>
                </a:solidFill>
                <a:cs typeface="+mn-cs"/>
              </a:rPr>
              <a:t>“Extreme”  synchrotron </a:t>
            </a:r>
            <a:r>
              <a:rPr lang="en-US" sz="2400" b="1" dirty="0" err="1" smtClean="0">
                <a:solidFill>
                  <a:srgbClr val="000090"/>
                </a:solidFill>
                <a:cs typeface="+mn-cs"/>
              </a:rPr>
              <a:t>blazars</a:t>
            </a:r>
            <a:r>
              <a:rPr lang="en-US" sz="2400" b="1" dirty="0" smtClean="0">
                <a:solidFill>
                  <a:srgbClr val="000090"/>
                </a:solidFill>
                <a:cs typeface="+mn-cs"/>
              </a:rPr>
              <a:t>:  </a:t>
            </a:r>
            <a:r>
              <a:rPr lang="en-US" sz="2400" b="1" dirty="0" err="1" smtClean="0">
                <a:solidFill>
                  <a:srgbClr val="000090"/>
                </a:solidFill>
                <a:cs typeface="+mn-cs"/>
              </a:rPr>
              <a:t>Markarian</a:t>
            </a:r>
            <a:r>
              <a:rPr lang="en-US" sz="2400" b="1" dirty="0" smtClean="0">
                <a:solidFill>
                  <a:srgbClr val="000090"/>
                </a:solidFill>
                <a:cs typeface="+mn-cs"/>
              </a:rPr>
              <a:t> 501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488816" y="3848101"/>
            <a:ext cx="1081088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b="1" dirty="0">
                <a:solidFill>
                  <a:srgbClr val="FF0000"/>
                </a:solidFill>
                <a:cs typeface="+mn-cs"/>
              </a:rPr>
              <a:t>Jun 99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966718" y="939549"/>
            <a:ext cx="23578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b="1" dirty="0" smtClean="0"/>
              <a:t>(z</a:t>
            </a:r>
            <a:r>
              <a:rPr lang="en-US" sz="2000" b="1" dirty="0" smtClean="0">
                <a:cs typeface="+mn-cs"/>
              </a:rPr>
              <a:t> = 0.034)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11364</TotalTime>
  <Words>1499</Words>
  <Application>Microsoft Macintosh PowerPoint</Application>
  <PresentationFormat>Presentazione su schermo (4:3)</PresentationFormat>
  <Paragraphs>195</Paragraphs>
  <Slides>26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More RadioFAST VLBI Science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elena pian</dc:creator>
  <cp:lastModifiedBy>elena pian</cp:lastModifiedBy>
  <cp:revision>479</cp:revision>
  <dcterms:created xsi:type="dcterms:W3CDTF">2015-02-05T16:58:12Z</dcterms:created>
  <dcterms:modified xsi:type="dcterms:W3CDTF">2023-05-31T07:13:38Z</dcterms:modified>
</cp:coreProperties>
</file>