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media1.mpg" ContentType="video/unknown"/>
  <Override PartName="/ppt/media/media1.mpeg" ContentType="video/unknown"/>
  <Override PartName="/ppt/media/media2.mpeg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 flipV="1">
            <a:off x="533400" y="42104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533400" y="301062"/>
            <a:ext cx="12192000" cy="270510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190500" y="94107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cap="all" sz="54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12448440" y="9245600"/>
            <a:ext cx="406898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" name="Bucciantini - AVENGE 2023"/>
          <p:cNvSpPr txBox="1"/>
          <p:nvPr/>
        </p:nvSpPr>
        <p:spPr>
          <a:xfrm>
            <a:off x="4552950" y="9251950"/>
            <a:ext cx="329717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Bucciantini - AVENGE 2023</a:t>
            </a:r>
          </a:p>
        </p:txBody>
      </p:sp>
      <p:grpSp>
        <p:nvGrpSpPr>
          <p:cNvPr id="32" name="Group"/>
          <p:cNvGrpSpPr/>
          <p:nvPr/>
        </p:nvGrpSpPr>
        <p:grpSpPr>
          <a:xfrm>
            <a:off x="1042957" y="6172170"/>
            <a:ext cx="10918886" cy="1780148"/>
            <a:chOff x="0" y="0"/>
            <a:chExt cx="10918884" cy="1780147"/>
          </a:xfrm>
        </p:grpSpPr>
        <p:grpSp>
          <p:nvGrpSpPr>
            <p:cNvPr id="29" name="Group"/>
            <p:cNvGrpSpPr/>
            <p:nvPr/>
          </p:nvGrpSpPr>
          <p:grpSpPr>
            <a:xfrm>
              <a:off x="0" y="0"/>
              <a:ext cx="3702212" cy="1780148"/>
              <a:chOff x="0" y="0"/>
              <a:chExt cx="3702211" cy="1780147"/>
            </a:xfrm>
          </p:grpSpPr>
          <p:sp>
            <p:nvSpPr>
              <p:cNvPr id="27" name="Rectangle"/>
              <p:cNvSpPr/>
              <p:nvPr/>
            </p:nvSpPr>
            <p:spPr>
              <a:xfrm>
                <a:off x="38100" y="83535"/>
                <a:ext cx="3664112" cy="16130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28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664112" cy="17801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16350" y="75847"/>
              <a:ext cx="4071134" cy="1628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01622" y="80533"/>
              <a:ext cx="2917263" cy="1619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" name="Niccolo’ Bucciantini…"/>
          <p:cNvSpPr txBox="1"/>
          <p:nvPr/>
        </p:nvSpPr>
        <p:spPr>
          <a:xfrm>
            <a:off x="774700" y="4482107"/>
            <a:ext cx="12192000" cy="137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2300"/>
              </a:spcBef>
              <a:defRPr cap="all" sz="3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>
                <a:solidFill>
                  <a:srgbClr val="D9E2E2"/>
                </a:solidFill>
              </a:rPr>
              <a:t>Niccolo’ Bucciantini</a:t>
            </a:r>
            <a:endParaRPr>
              <a:solidFill>
                <a:srgbClr val="788080"/>
              </a:solidFill>
            </a:endParaRPr>
          </a:p>
          <a:p>
            <a:pPr>
              <a:lnSpc>
                <a:spcPct val="80000"/>
              </a:lnSpc>
              <a:spcBef>
                <a:spcPts val="2300"/>
              </a:spcBef>
              <a:defRPr cap="all" sz="3300">
                <a:solidFill>
                  <a:srgbClr val="9CAEAE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INAF Arcetri - Univ. Firenze - INFN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ucciantini - IAU 363 - 29/11/2021"/>
          <p:cNvSpPr txBox="1"/>
          <p:nvPr/>
        </p:nvSpPr>
        <p:spPr>
          <a:xfrm>
            <a:off x="4552950" y="9251950"/>
            <a:ext cx="41529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Bucciantini - IAU 363 - 29/11/2021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" name="Title RED"/>
          <p:cNvSpPr/>
          <p:nvPr/>
        </p:nvSpPr>
        <p:spPr>
          <a:xfrm>
            <a:off x="443532" y="285567"/>
            <a:ext cx="12117736" cy="84613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spcBef>
                <a:spcPts val="3700"/>
              </a:spcBef>
              <a:defRPr cap="all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 Title RED</a:t>
            </a:r>
          </a:p>
        </p:txBody>
      </p:sp>
      <p:sp>
        <p:nvSpPr>
          <p:cNvPr id="50" name="Lore IPSUM"/>
          <p:cNvSpPr/>
          <p:nvPr/>
        </p:nvSpPr>
        <p:spPr>
          <a:xfrm>
            <a:off x="436934" y="1323863"/>
            <a:ext cx="12130932" cy="569269"/>
          </a:xfrm>
          <a:prstGeom prst="rect">
            <a:avLst/>
          </a:prstGeom>
          <a:solidFill>
            <a:schemeClr val="accent5">
              <a:hueOff val="343847"/>
              <a:satOff val="6318"/>
              <a:lumOff val="815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51" name="Lore IPSUM"/>
          <p:cNvSpPr/>
          <p:nvPr/>
        </p:nvSpPr>
        <p:spPr>
          <a:xfrm>
            <a:off x="436934" y="2023459"/>
            <a:ext cx="12130932" cy="56926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52" name="Lore IPSUM"/>
          <p:cNvSpPr/>
          <p:nvPr/>
        </p:nvSpPr>
        <p:spPr>
          <a:xfrm>
            <a:off x="436934" y="2723056"/>
            <a:ext cx="12130932" cy="569268"/>
          </a:xfrm>
          <a:prstGeom prst="rect">
            <a:avLst/>
          </a:prstGeom>
          <a:solidFill>
            <a:schemeClr val="accent1">
              <a:hueOff val="104794"/>
              <a:lumOff val="-84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grpSp>
        <p:nvGrpSpPr>
          <p:cNvPr id="55" name="Group"/>
          <p:cNvGrpSpPr/>
          <p:nvPr/>
        </p:nvGrpSpPr>
        <p:grpSpPr>
          <a:xfrm>
            <a:off x="491998" y="3422652"/>
            <a:ext cx="3708993" cy="1973870"/>
            <a:chOff x="18678" y="0"/>
            <a:chExt cx="3708992" cy="1973869"/>
          </a:xfrm>
        </p:grpSpPr>
        <p:sp>
          <p:nvSpPr>
            <p:cNvPr id="53" name="item…"/>
            <p:cNvSpPr/>
            <p:nvPr/>
          </p:nvSpPr>
          <p:spPr>
            <a:xfrm>
              <a:off x="19428" y="644798"/>
              <a:ext cx="3708244" cy="1329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</p:txBody>
        </p:sp>
        <p:sp>
          <p:nvSpPr>
            <p:cNvPr id="54" name="Title"/>
            <p:cNvSpPr txBox="1"/>
            <p:nvPr/>
          </p:nvSpPr>
          <p:spPr>
            <a:xfrm>
              <a:off x="18678" y="0"/>
              <a:ext cx="1297521" cy="548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900">
                  <a:solidFill>
                    <a:schemeClr val="accent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Title</a:t>
              </a:r>
            </a:p>
          </p:txBody>
        </p:sp>
      </p:grpSp>
      <p:sp>
        <p:nvSpPr>
          <p:cNvPr id="56" name="Group"/>
          <p:cNvSpPr/>
          <p:nvPr/>
        </p:nvSpPr>
        <p:spPr>
          <a:xfrm>
            <a:off x="8600424" y="3748026"/>
            <a:ext cx="3770701" cy="3426353"/>
          </a:xfrm>
          <a:prstGeom prst="rect">
            <a:avLst/>
          </a:prstGeom>
          <a:solidFill>
            <a:srgbClr val="FFFFFF"/>
          </a:solidFill>
          <a:ln w="88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57" name="Lore Ipsum Lore Ipsum"/>
          <p:cNvSpPr txBox="1"/>
          <p:nvPr/>
        </p:nvSpPr>
        <p:spPr>
          <a:xfrm>
            <a:off x="504819" y="5630238"/>
            <a:ext cx="382178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A6AAA9"/>
                </a:solidFill>
              </a:defRPr>
            </a:lvl1pPr>
          </a:lstStyle>
          <a:p>
            <a:pPr/>
            <a:r>
              <a:t>Lore Ipsum Lore Ipsum</a:t>
            </a:r>
          </a:p>
        </p:txBody>
      </p:sp>
      <p:sp>
        <p:nvSpPr>
          <p:cNvPr id="58" name="Lore Ipsum Lore Ipsum,"/>
          <p:cNvSpPr txBox="1"/>
          <p:nvPr/>
        </p:nvSpPr>
        <p:spPr>
          <a:xfrm>
            <a:off x="592841" y="6448156"/>
            <a:ext cx="22856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1600"/>
            </a:lvl1pPr>
          </a:lstStyle>
          <a:p>
            <a:pPr/>
            <a:r>
              <a:t>Lore Ipsum Lore Ipsum,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cciantini - IAU 363 - 29/11/2021"/>
          <p:cNvSpPr txBox="1"/>
          <p:nvPr/>
        </p:nvSpPr>
        <p:spPr>
          <a:xfrm>
            <a:off x="4552950" y="9251950"/>
            <a:ext cx="41529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Bucciantini - IAU 363 - 29/11/2021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" name="Title GREEN"/>
          <p:cNvSpPr/>
          <p:nvPr/>
        </p:nvSpPr>
        <p:spPr>
          <a:xfrm>
            <a:off x="443532" y="285567"/>
            <a:ext cx="12117736" cy="84613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spcBef>
                <a:spcPts val="3700"/>
              </a:spcBef>
              <a:defRPr cap="all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 Title GREEN</a:t>
            </a:r>
          </a:p>
        </p:txBody>
      </p:sp>
      <p:sp>
        <p:nvSpPr>
          <p:cNvPr id="68" name="Lore IPSUM"/>
          <p:cNvSpPr/>
          <p:nvPr/>
        </p:nvSpPr>
        <p:spPr>
          <a:xfrm>
            <a:off x="436934" y="1323863"/>
            <a:ext cx="12130932" cy="569269"/>
          </a:xfrm>
          <a:prstGeom prst="rect">
            <a:avLst/>
          </a:prstGeom>
          <a:solidFill>
            <a:schemeClr val="accent5">
              <a:hueOff val="343847"/>
              <a:satOff val="6318"/>
              <a:lumOff val="815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69" name="Lore IPSUM"/>
          <p:cNvSpPr/>
          <p:nvPr/>
        </p:nvSpPr>
        <p:spPr>
          <a:xfrm>
            <a:off x="436934" y="2023459"/>
            <a:ext cx="12130932" cy="56926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70" name="Lore IPSUM"/>
          <p:cNvSpPr/>
          <p:nvPr/>
        </p:nvSpPr>
        <p:spPr>
          <a:xfrm>
            <a:off x="436934" y="2723056"/>
            <a:ext cx="12130932" cy="569268"/>
          </a:xfrm>
          <a:prstGeom prst="rect">
            <a:avLst/>
          </a:prstGeom>
          <a:solidFill>
            <a:schemeClr val="accent1">
              <a:hueOff val="104794"/>
              <a:lumOff val="-84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grpSp>
        <p:nvGrpSpPr>
          <p:cNvPr id="73" name="Group"/>
          <p:cNvGrpSpPr/>
          <p:nvPr/>
        </p:nvGrpSpPr>
        <p:grpSpPr>
          <a:xfrm>
            <a:off x="491998" y="3422652"/>
            <a:ext cx="3708993" cy="1973870"/>
            <a:chOff x="18678" y="0"/>
            <a:chExt cx="3708992" cy="1973869"/>
          </a:xfrm>
        </p:grpSpPr>
        <p:sp>
          <p:nvSpPr>
            <p:cNvPr id="71" name="item…"/>
            <p:cNvSpPr/>
            <p:nvPr/>
          </p:nvSpPr>
          <p:spPr>
            <a:xfrm>
              <a:off x="19428" y="644798"/>
              <a:ext cx="3708244" cy="1329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</p:txBody>
        </p:sp>
        <p:sp>
          <p:nvSpPr>
            <p:cNvPr id="72" name="Title"/>
            <p:cNvSpPr txBox="1"/>
            <p:nvPr/>
          </p:nvSpPr>
          <p:spPr>
            <a:xfrm>
              <a:off x="18678" y="0"/>
              <a:ext cx="1297521" cy="548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900">
                  <a:solidFill>
                    <a:schemeClr val="accent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Title</a:t>
              </a:r>
            </a:p>
          </p:txBody>
        </p:sp>
      </p:grpSp>
      <p:sp>
        <p:nvSpPr>
          <p:cNvPr id="74" name="Group"/>
          <p:cNvSpPr/>
          <p:nvPr/>
        </p:nvSpPr>
        <p:spPr>
          <a:xfrm>
            <a:off x="8600424" y="3748026"/>
            <a:ext cx="3770701" cy="3426353"/>
          </a:xfrm>
          <a:prstGeom prst="rect">
            <a:avLst/>
          </a:prstGeom>
          <a:solidFill>
            <a:srgbClr val="FFFFFF"/>
          </a:solidFill>
          <a:ln w="88900">
            <a:solidFill>
              <a:schemeClr val="accent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75" name="Lore Ipsum Lore Ipsum"/>
          <p:cNvSpPr txBox="1"/>
          <p:nvPr/>
        </p:nvSpPr>
        <p:spPr>
          <a:xfrm>
            <a:off x="504819" y="5630238"/>
            <a:ext cx="382178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A6AAA9"/>
                </a:solidFill>
              </a:defRPr>
            </a:lvl1pPr>
          </a:lstStyle>
          <a:p>
            <a:pPr/>
            <a:r>
              <a:t>Lore Ipsum Lore Ipsum</a:t>
            </a:r>
          </a:p>
        </p:txBody>
      </p:sp>
      <p:sp>
        <p:nvSpPr>
          <p:cNvPr id="76" name="Lore Ipsum Lore Ipsum,"/>
          <p:cNvSpPr txBox="1"/>
          <p:nvPr/>
        </p:nvSpPr>
        <p:spPr>
          <a:xfrm>
            <a:off x="592841" y="6448156"/>
            <a:ext cx="22856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1600"/>
            </a:lvl1pPr>
          </a:lstStyle>
          <a:p>
            <a:pPr/>
            <a:r>
              <a:t>Lore Ipsum Lore Ipsum,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ucciantini - IAU 363 - 29/11/2021"/>
          <p:cNvSpPr txBox="1"/>
          <p:nvPr/>
        </p:nvSpPr>
        <p:spPr>
          <a:xfrm>
            <a:off x="4552950" y="9251950"/>
            <a:ext cx="41529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Bucciantini - IAU 363 - 29/11/2021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" name="Title PURPLE"/>
          <p:cNvSpPr/>
          <p:nvPr/>
        </p:nvSpPr>
        <p:spPr>
          <a:xfrm>
            <a:off x="443532" y="285567"/>
            <a:ext cx="12117736" cy="84613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spcBef>
                <a:spcPts val="3700"/>
              </a:spcBef>
              <a:defRPr cap="all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 Title PURPLE</a:t>
            </a:r>
          </a:p>
        </p:txBody>
      </p:sp>
      <p:sp>
        <p:nvSpPr>
          <p:cNvPr id="86" name="Lore IPSUM"/>
          <p:cNvSpPr/>
          <p:nvPr/>
        </p:nvSpPr>
        <p:spPr>
          <a:xfrm>
            <a:off x="436934" y="1323863"/>
            <a:ext cx="12130932" cy="569269"/>
          </a:xfrm>
          <a:prstGeom prst="rect">
            <a:avLst/>
          </a:prstGeom>
          <a:solidFill>
            <a:schemeClr val="accent5">
              <a:hueOff val="343847"/>
              <a:satOff val="6318"/>
              <a:lumOff val="815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87" name="Lore IPSUM"/>
          <p:cNvSpPr/>
          <p:nvPr/>
        </p:nvSpPr>
        <p:spPr>
          <a:xfrm>
            <a:off x="436934" y="2023459"/>
            <a:ext cx="12130932" cy="56926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88" name="Lore IPSUM"/>
          <p:cNvSpPr/>
          <p:nvPr/>
        </p:nvSpPr>
        <p:spPr>
          <a:xfrm>
            <a:off x="436934" y="2723056"/>
            <a:ext cx="12130932" cy="569268"/>
          </a:xfrm>
          <a:prstGeom prst="rect">
            <a:avLst/>
          </a:prstGeom>
          <a:solidFill>
            <a:schemeClr val="accent1">
              <a:hueOff val="104794"/>
              <a:lumOff val="-84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grpSp>
        <p:nvGrpSpPr>
          <p:cNvPr id="91" name="Group"/>
          <p:cNvGrpSpPr/>
          <p:nvPr/>
        </p:nvGrpSpPr>
        <p:grpSpPr>
          <a:xfrm>
            <a:off x="491998" y="3422652"/>
            <a:ext cx="3708993" cy="1973870"/>
            <a:chOff x="18678" y="0"/>
            <a:chExt cx="3708992" cy="1973869"/>
          </a:xfrm>
        </p:grpSpPr>
        <p:sp>
          <p:nvSpPr>
            <p:cNvPr id="89" name="item…"/>
            <p:cNvSpPr/>
            <p:nvPr/>
          </p:nvSpPr>
          <p:spPr>
            <a:xfrm>
              <a:off x="19428" y="644798"/>
              <a:ext cx="3708244" cy="1329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</p:txBody>
        </p:sp>
        <p:sp>
          <p:nvSpPr>
            <p:cNvPr id="90" name="Title"/>
            <p:cNvSpPr txBox="1"/>
            <p:nvPr/>
          </p:nvSpPr>
          <p:spPr>
            <a:xfrm>
              <a:off x="18678" y="0"/>
              <a:ext cx="1297521" cy="548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900">
                  <a:solidFill>
                    <a:schemeClr val="accent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Title</a:t>
              </a:r>
            </a:p>
          </p:txBody>
        </p:sp>
      </p:grpSp>
      <p:sp>
        <p:nvSpPr>
          <p:cNvPr id="92" name="Group"/>
          <p:cNvSpPr/>
          <p:nvPr/>
        </p:nvSpPr>
        <p:spPr>
          <a:xfrm>
            <a:off x="8600424" y="3748026"/>
            <a:ext cx="3770701" cy="3426353"/>
          </a:xfrm>
          <a:prstGeom prst="rect">
            <a:avLst/>
          </a:prstGeom>
          <a:solidFill>
            <a:srgbClr val="FFFFFF"/>
          </a:solidFill>
          <a:ln w="889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93" name="Lore Ipsum Lore Ipsum"/>
          <p:cNvSpPr txBox="1"/>
          <p:nvPr/>
        </p:nvSpPr>
        <p:spPr>
          <a:xfrm>
            <a:off x="504819" y="5630238"/>
            <a:ext cx="382178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A6AAA9"/>
                </a:solidFill>
              </a:defRPr>
            </a:lvl1pPr>
          </a:lstStyle>
          <a:p>
            <a:pPr/>
            <a:r>
              <a:t>Lore Ipsum Lore Ipsum</a:t>
            </a:r>
          </a:p>
        </p:txBody>
      </p:sp>
      <p:sp>
        <p:nvSpPr>
          <p:cNvPr id="94" name="Lore Ipsum Lore Ipsum,"/>
          <p:cNvSpPr txBox="1"/>
          <p:nvPr/>
        </p:nvSpPr>
        <p:spPr>
          <a:xfrm>
            <a:off x="592841" y="6448156"/>
            <a:ext cx="22856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1600"/>
            </a:lvl1pPr>
          </a:lstStyle>
          <a:p>
            <a:pPr/>
            <a:r>
              <a:t>Lore Ipsum Lore Ipsum,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cciantini - IAU 363 - 29/11/2021"/>
          <p:cNvSpPr txBox="1"/>
          <p:nvPr/>
        </p:nvSpPr>
        <p:spPr>
          <a:xfrm>
            <a:off x="4552950" y="9251950"/>
            <a:ext cx="415290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Bucciantini - IAU 363 - 29/11/2021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12415222" y="9245600"/>
            <a:ext cx="406897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Title blue"/>
          <p:cNvSpPr/>
          <p:nvPr/>
        </p:nvSpPr>
        <p:spPr>
          <a:xfrm>
            <a:off x="443532" y="285567"/>
            <a:ext cx="12117736" cy="84613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spcBef>
                <a:spcPts val="3700"/>
              </a:spcBef>
              <a:defRPr cap="all" sz="45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 Title blue</a:t>
            </a:r>
          </a:p>
        </p:txBody>
      </p:sp>
      <p:sp>
        <p:nvSpPr>
          <p:cNvPr id="5" name="Lore IPSUM"/>
          <p:cNvSpPr/>
          <p:nvPr/>
        </p:nvSpPr>
        <p:spPr>
          <a:xfrm>
            <a:off x="436934" y="1323863"/>
            <a:ext cx="12130932" cy="569269"/>
          </a:xfrm>
          <a:prstGeom prst="rect">
            <a:avLst/>
          </a:prstGeom>
          <a:solidFill>
            <a:schemeClr val="accent5">
              <a:hueOff val="343847"/>
              <a:satOff val="6318"/>
              <a:lumOff val="815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6" name="Lore IPSUM"/>
          <p:cNvSpPr/>
          <p:nvPr/>
        </p:nvSpPr>
        <p:spPr>
          <a:xfrm>
            <a:off x="436934" y="2023459"/>
            <a:ext cx="12130932" cy="56926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sp>
        <p:nvSpPr>
          <p:cNvPr id="7" name="Lore IPSUM"/>
          <p:cNvSpPr/>
          <p:nvPr/>
        </p:nvSpPr>
        <p:spPr>
          <a:xfrm>
            <a:off x="436934" y="2723056"/>
            <a:ext cx="12130932" cy="569268"/>
          </a:xfrm>
          <a:prstGeom prst="rect">
            <a:avLst/>
          </a:prstGeom>
          <a:solidFill>
            <a:schemeClr val="accent1">
              <a:hueOff val="104794"/>
              <a:lumOff val="-84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"/>
              </a:lnSpc>
              <a:spcBef>
                <a:spcPts val="0"/>
              </a:spcBef>
              <a:defRPr cap="all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     Lore IPSUM</a:t>
            </a:r>
          </a:p>
        </p:txBody>
      </p:sp>
      <p:grpSp>
        <p:nvGrpSpPr>
          <p:cNvPr id="10" name="Group"/>
          <p:cNvGrpSpPr/>
          <p:nvPr/>
        </p:nvGrpSpPr>
        <p:grpSpPr>
          <a:xfrm>
            <a:off x="491998" y="3422652"/>
            <a:ext cx="3708993" cy="1973870"/>
            <a:chOff x="18678" y="0"/>
            <a:chExt cx="3708992" cy="1973869"/>
          </a:xfrm>
        </p:grpSpPr>
        <p:sp>
          <p:nvSpPr>
            <p:cNvPr id="8" name="item…"/>
            <p:cNvSpPr/>
            <p:nvPr/>
          </p:nvSpPr>
          <p:spPr>
            <a:xfrm>
              <a:off x="19428" y="644798"/>
              <a:ext cx="3708244" cy="1329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  <a:p>
              <a:pPr marL="708958" indent="-366058">
                <a:lnSpc>
                  <a:spcPct val="80000"/>
                </a:lnSpc>
                <a:spcBef>
                  <a:spcPts val="0"/>
                </a:spcBef>
                <a:buSzPct val="68000"/>
                <a:buBlip>
                  <a:blip r:embed="rId2"/>
                </a:buBlip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item</a:t>
              </a:r>
            </a:p>
          </p:txBody>
        </p:sp>
        <p:sp>
          <p:nvSpPr>
            <p:cNvPr id="9" name="Title"/>
            <p:cNvSpPr txBox="1"/>
            <p:nvPr/>
          </p:nvSpPr>
          <p:spPr>
            <a:xfrm>
              <a:off x="18678" y="0"/>
              <a:ext cx="1297521" cy="548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900">
                  <a:solidFill>
                    <a:schemeClr val="accent3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/>
              <a:r>
                <a:t>Title</a:t>
              </a:r>
            </a:p>
          </p:txBody>
        </p:sp>
      </p:grpSp>
      <p:sp>
        <p:nvSpPr>
          <p:cNvPr id="11" name="Group"/>
          <p:cNvSpPr/>
          <p:nvPr/>
        </p:nvSpPr>
        <p:spPr>
          <a:xfrm>
            <a:off x="8600424" y="3748026"/>
            <a:ext cx="3770701" cy="3426353"/>
          </a:xfrm>
          <a:prstGeom prst="rect">
            <a:avLst/>
          </a:prstGeom>
          <a:solidFill>
            <a:srgbClr val="FFFFFF"/>
          </a:solidFill>
          <a:ln w="889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12" name="Lore Ipsum Lore Ipsum"/>
          <p:cNvSpPr txBox="1"/>
          <p:nvPr/>
        </p:nvSpPr>
        <p:spPr>
          <a:xfrm>
            <a:off x="504819" y="5630238"/>
            <a:ext cx="382178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A6AAA9"/>
                </a:solidFill>
              </a:defRPr>
            </a:lvl1pPr>
          </a:lstStyle>
          <a:p>
            <a:pPr/>
            <a:r>
              <a:t>Lore Ipsum Lore Ipsum</a:t>
            </a:r>
          </a:p>
        </p:txBody>
      </p:sp>
      <p:sp>
        <p:nvSpPr>
          <p:cNvPr id="13" name="Lore Ipsum Lore Ipsum,"/>
          <p:cNvSpPr txBox="1"/>
          <p:nvPr/>
        </p:nvSpPr>
        <p:spPr>
          <a:xfrm>
            <a:off x="592841" y="6448156"/>
            <a:ext cx="22856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defRPr sz="1600"/>
            </a:lvl1pPr>
          </a:lstStyle>
          <a:p>
            <a:pPr/>
            <a:r>
              <a:t>Lore Ipsum Lore Ipsum,</a:t>
            </a: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idx="1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584200" rtl="0" latinLnBrk="0">
        <a:lnSpc>
          <a:spcPct val="80000"/>
        </a:lnSpc>
        <a:spcBef>
          <a:spcPts val="28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0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28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34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26.png"/><Relationship Id="rId4" Type="http://schemas.openxmlformats.org/officeDocument/2006/relationships/image" Target="../media/image9.tif"/><Relationship Id="rId5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video" Target="../media/media1.mpg"/><Relationship Id="rId4" Type="http://schemas.microsoft.com/office/2007/relationships/media" Target="../media/media1.m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video" Target="../media/media1.mpeg"/><Relationship Id="rId9" Type="http://schemas.microsoft.com/office/2007/relationships/media" Target="../media/media1.mpeg"/><Relationship Id="rId10" Type="http://schemas.openxmlformats.org/officeDocument/2006/relationships/image" Target="../media/image10.png"/><Relationship Id="rId11" Type="http://schemas.openxmlformats.org/officeDocument/2006/relationships/video" Target="../media/media2.mpeg"/><Relationship Id="rId12" Type="http://schemas.microsoft.com/office/2007/relationships/media" Target="../media/media2.mpeg"/><Relationship Id="rId1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HIGH-ENERGY VARIABILITY IN PWNe"/>
          <p:cNvSpPr txBox="1"/>
          <p:nvPr>
            <p:ph type="ctrTitle"/>
          </p:nvPr>
        </p:nvSpPr>
        <p:spPr>
          <a:xfrm>
            <a:off x="533400" y="771115"/>
            <a:ext cx="12192001" cy="2705101"/>
          </a:xfrm>
          <a:prstGeom prst="rect">
            <a:avLst/>
          </a:prstGeom>
        </p:spPr>
        <p:txBody>
          <a:bodyPr/>
          <a:lstStyle>
            <a:lvl1pPr algn="ctr" defTabSz="350520">
              <a:defRPr sz="10200"/>
            </a:lvl1pPr>
          </a:lstStyle>
          <a:p>
            <a:pPr/>
            <a:r>
              <a:t>HIGH-ENERGY VARIABILITY IN PWNe</a:t>
            </a:r>
          </a:p>
        </p:txBody>
      </p:sp>
      <p:sp>
        <p:nvSpPr>
          <p:cNvPr id="118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594738" y="9245600"/>
            <a:ext cx="2606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2" name="Group"/>
          <p:cNvGrpSpPr/>
          <p:nvPr/>
        </p:nvGrpSpPr>
        <p:grpSpPr>
          <a:xfrm>
            <a:off x="8609892" y="2623817"/>
            <a:ext cx="3350065" cy="2822399"/>
            <a:chOff x="0" y="23"/>
            <a:chExt cx="3350063" cy="2822398"/>
          </a:xfrm>
        </p:grpSpPr>
        <p:pic>
          <p:nvPicPr>
            <p:cNvPr id="12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950" t="0" r="7042" b="0"/>
            <a:stretch>
              <a:fillRect/>
            </a:stretch>
          </p:blipFill>
          <p:spPr>
            <a:xfrm>
              <a:off x="0" y="65420"/>
              <a:ext cx="3350064" cy="2757002"/>
            </a:xfrm>
            <a:prstGeom prst="rect">
              <a:avLst/>
            </a:prstGeom>
            <a:ln w="50800" cap="flat">
              <a:solidFill>
                <a:schemeClr val="accent4"/>
              </a:solidFill>
              <a:prstDash val="solid"/>
              <a:miter lim="400000"/>
            </a:ln>
            <a:effectLst/>
          </p:spPr>
        </p:pic>
        <p:pic>
          <p:nvPicPr>
            <p:cNvPr id="1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006" t="12963" r="30013" b="37017"/>
            <a:stretch>
              <a:fillRect/>
            </a:stretch>
          </p:blipFill>
          <p:spPr>
            <a:xfrm rot="21026058">
              <a:off x="1284998" y="76276"/>
              <a:ext cx="1035051" cy="140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4125" y="2060"/>
                  </a:lnTo>
                  <a:lnTo>
                    <a:pt x="0" y="7459"/>
                  </a:lnTo>
                  <a:lnTo>
                    <a:pt x="0" y="14135"/>
                  </a:lnTo>
                  <a:lnTo>
                    <a:pt x="4125" y="19534"/>
                  </a:lnTo>
                  <a:lnTo>
                    <a:pt x="10800" y="21600"/>
                  </a:lnTo>
                  <a:lnTo>
                    <a:pt x="17475" y="19534"/>
                  </a:lnTo>
                  <a:lnTo>
                    <a:pt x="21600" y="14135"/>
                  </a:lnTo>
                  <a:lnTo>
                    <a:pt x="21600" y="7459"/>
                  </a:lnTo>
                  <a:lnTo>
                    <a:pt x="17475" y="2060"/>
                  </a:lnTo>
                  <a:lnTo>
                    <a:pt x="1080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1" name="Spectral evolution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Spectral evolution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1131" y="1328762"/>
            <a:ext cx="7596929" cy="3460716"/>
            <a:chOff x="0" y="0"/>
            <a:chExt cx="7596927" cy="3460714"/>
          </a:xfrm>
        </p:grpSpPr>
        <p:sp>
          <p:nvSpPr>
            <p:cNvPr id="242" name="Rectangle"/>
            <p:cNvSpPr/>
            <p:nvPr/>
          </p:nvSpPr>
          <p:spPr>
            <a:xfrm>
              <a:off x="586825" y="123212"/>
              <a:ext cx="6918141" cy="33375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96928" cy="345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"/>
          <p:cNvGrpSpPr/>
          <p:nvPr/>
        </p:nvGrpSpPr>
        <p:grpSpPr>
          <a:xfrm>
            <a:off x="571624" y="1511355"/>
            <a:ext cx="11174567" cy="4223282"/>
            <a:chOff x="0" y="0"/>
            <a:chExt cx="11174565" cy="4223280"/>
          </a:xfrm>
        </p:grpSpPr>
        <p:grpSp>
          <p:nvGrpSpPr>
            <p:cNvPr id="247" name="Group"/>
            <p:cNvGrpSpPr/>
            <p:nvPr/>
          </p:nvGrpSpPr>
          <p:grpSpPr>
            <a:xfrm>
              <a:off x="7370355" y="0"/>
              <a:ext cx="3804211" cy="3308018"/>
              <a:chOff x="0" y="0"/>
              <a:chExt cx="3804210" cy="3308017"/>
            </a:xfrm>
          </p:grpSpPr>
          <p:sp>
            <p:nvSpPr>
              <p:cNvPr id="245" name="Rectangle"/>
              <p:cNvSpPr/>
              <p:nvPr/>
            </p:nvSpPr>
            <p:spPr>
              <a:xfrm>
                <a:off x="0" y="0"/>
                <a:ext cx="3804211" cy="33080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246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24806"/>
                <a:ext cx="3804211" cy="3058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8" name="Cutoff energy is higher at peak"/>
            <p:cNvSpPr/>
            <p:nvPr/>
          </p:nvSpPr>
          <p:spPr>
            <a:xfrm>
              <a:off x="0" y="3598910"/>
              <a:ext cx="4503373" cy="62437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Cutoff energy is higher at peak</a:t>
              </a:r>
            </a:p>
          </p:txBody>
        </p:sp>
      </p:grpSp>
      <p:grpSp>
        <p:nvGrpSpPr>
          <p:cNvPr id="262" name="Group"/>
          <p:cNvGrpSpPr/>
          <p:nvPr/>
        </p:nvGrpSpPr>
        <p:grpSpPr>
          <a:xfrm>
            <a:off x="698624" y="4979696"/>
            <a:ext cx="10947738" cy="4095410"/>
            <a:chOff x="0" y="0"/>
            <a:chExt cx="10947737" cy="4095409"/>
          </a:xfrm>
        </p:grpSpPr>
        <p:grpSp>
          <p:nvGrpSpPr>
            <p:cNvPr id="252" name="Group"/>
            <p:cNvGrpSpPr/>
            <p:nvPr/>
          </p:nvGrpSpPr>
          <p:grpSpPr>
            <a:xfrm>
              <a:off x="5827876" y="0"/>
              <a:ext cx="5119862" cy="4095410"/>
              <a:chOff x="0" y="0"/>
              <a:chExt cx="5119860" cy="4095409"/>
            </a:xfrm>
          </p:grpSpPr>
          <p:sp>
            <p:nvSpPr>
              <p:cNvPr id="250" name="Rectangle"/>
              <p:cNvSpPr/>
              <p:nvPr/>
            </p:nvSpPr>
            <p:spPr>
              <a:xfrm>
                <a:off x="83206" y="0"/>
                <a:ext cx="5036655" cy="40954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25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65857"/>
                <a:ext cx="5036655" cy="37636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3" name="Chandra upper limit"/>
            <p:cNvSpPr/>
            <p:nvPr/>
          </p:nvSpPr>
          <p:spPr>
            <a:xfrm>
              <a:off x="0" y="1138712"/>
              <a:ext cx="4503373" cy="624371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Chandra upper limit</a:t>
              </a:r>
            </a:p>
          </p:txBody>
        </p:sp>
        <p:sp>
          <p:nvSpPr>
            <p:cNvPr id="254" name="Knot IR upper limit"/>
            <p:cNvSpPr/>
            <p:nvPr/>
          </p:nvSpPr>
          <p:spPr>
            <a:xfrm>
              <a:off x="0" y="1969571"/>
              <a:ext cx="4503373" cy="624371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Knot IR upper limit</a:t>
              </a:r>
            </a:p>
          </p:txBody>
        </p:sp>
        <p:sp>
          <p:nvSpPr>
            <p:cNvPr id="255" name="1GhZ  VLA Upper limit"/>
            <p:cNvSpPr/>
            <p:nvPr/>
          </p:nvSpPr>
          <p:spPr>
            <a:xfrm>
              <a:off x="0" y="2800429"/>
              <a:ext cx="4503373" cy="624370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1GhZ  VLA Upper limit</a:t>
              </a:r>
            </a:p>
          </p:txBody>
        </p:sp>
        <p:sp>
          <p:nvSpPr>
            <p:cNvPr id="256" name="Line"/>
            <p:cNvSpPr/>
            <p:nvPr/>
          </p:nvSpPr>
          <p:spPr>
            <a:xfrm>
              <a:off x="4535114" y="3125271"/>
              <a:ext cx="2250816" cy="1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257" name="Line"/>
            <p:cNvSpPr/>
            <p:nvPr/>
          </p:nvSpPr>
          <p:spPr>
            <a:xfrm>
              <a:off x="4535114" y="2281756"/>
              <a:ext cx="3054978" cy="1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258" name="Line"/>
            <p:cNvSpPr/>
            <p:nvPr/>
          </p:nvSpPr>
          <p:spPr>
            <a:xfrm>
              <a:off x="4585200" y="1438197"/>
              <a:ext cx="3578180" cy="654728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259" name="Line"/>
            <p:cNvSpPr/>
            <p:nvPr/>
          </p:nvSpPr>
          <p:spPr>
            <a:xfrm>
              <a:off x="6803467" y="3108643"/>
              <a:ext cx="1" cy="714528"/>
            </a:xfrm>
            <a:prstGeom prst="line">
              <a:avLst/>
            </a:prstGeom>
            <a:noFill/>
            <a:ln w="76200" cap="flat">
              <a:solidFill>
                <a:srgbClr val="222222"/>
              </a:solidFill>
              <a:prstDash val="solid"/>
              <a:miter lim="400000"/>
              <a:headEnd type="triangle" w="med" len="sm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260" name="Line"/>
            <p:cNvSpPr/>
            <p:nvPr/>
          </p:nvSpPr>
          <p:spPr>
            <a:xfrm>
              <a:off x="7700831" y="2360822"/>
              <a:ext cx="1" cy="714528"/>
            </a:xfrm>
            <a:prstGeom prst="line">
              <a:avLst/>
            </a:prstGeom>
            <a:noFill/>
            <a:ln w="76200" cap="flat">
              <a:solidFill>
                <a:srgbClr val="222222"/>
              </a:solidFill>
              <a:prstDash val="solid"/>
              <a:miter lim="400000"/>
              <a:headEnd type="triangle" w="med" len="sm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261" name="Line"/>
            <p:cNvSpPr/>
            <p:nvPr/>
          </p:nvSpPr>
          <p:spPr>
            <a:xfrm>
              <a:off x="8349706" y="2122225"/>
              <a:ext cx="1" cy="714528"/>
            </a:xfrm>
            <a:prstGeom prst="line">
              <a:avLst/>
            </a:prstGeom>
            <a:noFill/>
            <a:ln w="76200" cap="flat">
              <a:solidFill>
                <a:srgbClr val="222222"/>
              </a:solidFill>
              <a:prstDash val="solid"/>
              <a:miter lim="400000"/>
              <a:headEnd type="triangle" w="med" len="sm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2"/>
      <p:bldP build="whole" bldLvl="1" animBg="1" rev="0" advAuto="0" spid="24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002" y="1170760"/>
            <a:ext cx="7507554" cy="815799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Gamma-ray varibility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Gamma-ray varibility</a:t>
            </a:r>
          </a:p>
        </p:txBody>
      </p:sp>
      <p:sp>
        <p:nvSpPr>
          <p:cNvPr id="267" name="Variability present also for quiescent emission in the form of month-long modulation"/>
          <p:cNvSpPr/>
          <p:nvPr/>
        </p:nvSpPr>
        <p:spPr>
          <a:xfrm>
            <a:off x="7952415" y="1741845"/>
            <a:ext cx="4503374" cy="22459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Variability present also for quiescent emission in the form of month-long modulation</a:t>
            </a:r>
          </a:p>
        </p:txBody>
      </p:sp>
      <p:sp>
        <p:nvSpPr>
          <p:cNvPr id="268" name="Likely originating in the variability of the wisps knot region"/>
          <p:cNvSpPr/>
          <p:nvPr/>
        </p:nvSpPr>
        <p:spPr>
          <a:xfrm>
            <a:off x="7952415" y="4336624"/>
            <a:ext cx="4503374" cy="22459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Likely originating in the variability of the wisps knot region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73" name="Group"/>
          <p:cNvGrpSpPr/>
          <p:nvPr/>
        </p:nvGrpSpPr>
        <p:grpSpPr>
          <a:xfrm>
            <a:off x="6555161" y="1533236"/>
            <a:ext cx="5647373" cy="3185219"/>
            <a:chOff x="0" y="0"/>
            <a:chExt cx="5647371" cy="3185218"/>
          </a:xfrm>
        </p:grpSpPr>
        <p:sp>
          <p:nvSpPr>
            <p:cNvPr id="271" name="Rectangle"/>
            <p:cNvSpPr/>
            <p:nvPr/>
          </p:nvSpPr>
          <p:spPr>
            <a:xfrm>
              <a:off x="4507" y="0"/>
              <a:ext cx="5642865" cy="31852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17694"/>
              <a:ext cx="5537309" cy="2723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6" name="Group"/>
          <p:cNvGrpSpPr/>
          <p:nvPr/>
        </p:nvGrpSpPr>
        <p:grpSpPr>
          <a:xfrm>
            <a:off x="485013" y="1443330"/>
            <a:ext cx="5647373" cy="7536984"/>
            <a:chOff x="0" y="0"/>
            <a:chExt cx="5647372" cy="7536983"/>
          </a:xfrm>
        </p:grpSpPr>
        <p:sp>
          <p:nvSpPr>
            <p:cNvPr id="274" name="Rectangle"/>
            <p:cNvSpPr/>
            <p:nvPr/>
          </p:nvSpPr>
          <p:spPr>
            <a:xfrm>
              <a:off x="78656" y="84635"/>
              <a:ext cx="5568717" cy="74523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68716" cy="7452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7" name="FLARES in time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FLARES in time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6890605" y="4896670"/>
            <a:ext cx="4976485" cy="3487960"/>
            <a:chOff x="0" y="0"/>
            <a:chExt cx="4976484" cy="3487959"/>
          </a:xfrm>
        </p:grpSpPr>
        <p:sp>
          <p:nvSpPr>
            <p:cNvPr id="278" name="Rectangle"/>
            <p:cNvSpPr/>
            <p:nvPr/>
          </p:nvSpPr>
          <p:spPr>
            <a:xfrm>
              <a:off x="65875" y="0"/>
              <a:ext cx="4910610" cy="34879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8821"/>
              <a:ext cx="4609398" cy="3349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3" name="Twinking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Twinking</a:t>
            </a:r>
          </a:p>
        </p:txBody>
      </p:sp>
      <p:sp>
        <p:nvSpPr>
          <p:cNvPr id="284" name="IMPOSSIBLE to get acceleration and emission from the same region in a naive DSA approach"/>
          <p:cNvSpPr/>
          <p:nvPr/>
        </p:nvSpPr>
        <p:spPr>
          <a:xfrm>
            <a:off x="797163" y="1484064"/>
            <a:ext cx="4503374" cy="22459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IMPOSSIBLE to get acceleration and emission from the same region in a naive DSA approach </a:t>
            </a:r>
          </a:p>
        </p:txBody>
      </p:sp>
      <p:sp>
        <p:nvSpPr>
          <p:cNvPr id="285" name="Decouple emission from acceleration…"/>
          <p:cNvSpPr/>
          <p:nvPr/>
        </p:nvSpPr>
        <p:spPr>
          <a:xfrm>
            <a:off x="797163" y="3984084"/>
            <a:ext cx="4503374" cy="31073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t>Decouple emission from acceleration</a:t>
            </a:r>
          </a:p>
          <a:p>
            <a: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t>Introduce regions of very high magnetic field  that are responsible for radiation </a:t>
            </a:r>
          </a:p>
        </p:txBody>
      </p:sp>
      <p:sp>
        <p:nvSpPr>
          <p:cNvPr id="286" name="Flare properties depends on the magnetic field in these regions"/>
          <p:cNvSpPr/>
          <p:nvPr/>
        </p:nvSpPr>
        <p:spPr>
          <a:xfrm>
            <a:off x="797163" y="7345519"/>
            <a:ext cx="4503374" cy="141670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 properties depends on the magnetic field in these regions </a:t>
            </a:r>
          </a:p>
        </p:txBody>
      </p:sp>
      <p:grpSp>
        <p:nvGrpSpPr>
          <p:cNvPr id="289" name="Group"/>
          <p:cNvGrpSpPr/>
          <p:nvPr/>
        </p:nvGrpSpPr>
        <p:grpSpPr>
          <a:xfrm>
            <a:off x="5615931" y="1192136"/>
            <a:ext cx="6055549" cy="3491391"/>
            <a:chOff x="0" y="0"/>
            <a:chExt cx="6055548" cy="3491390"/>
          </a:xfrm>
        </p:grpSpPr>
        <p:sp>
          <p:nvSpPr>
            <p:cNvPr id="287" name="Rectangle"/>
            <p:cNvSpPr/>
            <p:nvPr/>
          </p:nvSpPr>
          <p:spPr>
            <a:xfrm>
              <a:off x="306018" y="295023"/>
              <a:ext cx="5673627" cy="28769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pic>
          <p:nvPicPr>
            <p:cNvPr id="28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55549" cy="3491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2" name="Group"/>
          <p:cNvGrpSpPr/>
          <p:nvPr/>
        </p:nvGrpSpPr>
        <p:grpSpPr>
          <a:xfrm>
            <a:off x="6392019" y="4730543"/>
            <a:ext cx="4503373" cy="3201947"/>
            <a:chOff x="0" y="0"/>
            <a:chExt cx="4503372" cy="3201946"/>
          </a:xfrm>
        </p:grpSpPr>
        <p:sp>
          <p:nvSpPr>
            <p:cNvPr id="290" name="Require very localised regions (few day light) with magnetic field up to milli-G"/>
            <p:cNvSpPr/>
            <p:nvPr/>
          </p:nvSpPr>
          <p:spPr>
            <a:xfrm>
              <a:off x="0" y="0"/>
              <a:ext cx="4503373" cy="1416704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Require very localised regions (few day light) with magnetic field up to milli-G</a:t>
              </a:r>
            </a:p>
          </p:txBody>
        </p:sp>
        <p:sp>
          <p:nvSpPr>
            <p:cNvPr id="291" name="Require emission to come to regions very close to the TS"/>
            <p:cNvSpPr/>
            <p:nvPr/>
          </p:nvSpPr>
          <p:spPr>
            <a:xfrm>
              <a:off x="0" y="1785242"/>
              <a:ext cx="4503373" cy="1416705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Require emission to come to regions very close to the 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5" name="Reconnection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Reconnection</a:t>
            </a:r>
          </a:p>
        </p:txBody>
      </p:sp>
      <p:grpSp>
        <p:nvGrpSpPr>
          <p:cNvPr id="298" name="Group"/>
          <p:cNvGrpSpPr/>
          <p:nvPr/>
        </p:nvGrpSpPr>
        <p:grpSpPr>
          <a:xfrm>
            <a:off x="672666" y="1351857"/>
            <a:ext cx="4725765" cy="3252404"/>
            <a:chOff x="0" y="0"/>
            <a:chExt cx="4725763" cy="3252402"/>
          </a:xfrm>
        </p:grpSpPr>
        <p:pic>
          <p:nvPicPr>
            <p:cNvPr id="29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512502"/>
              <a:ext cx="4660900" cy="173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Psr winds are striped and this implies alternating field polarities in the PWN"/>
            <p:cNvSpPr/>
            <p:nvPr/>
          </p:nvSpPr>
          <p:spPr>
            <a:xfrm>
              <a:off x="222390" y="0"/>
              <a:ext cx="4503374" cy="141670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Psr winds are striped and this implies alternating field polarities in the PWN</a:t>
              </a:r>
            </a:p>
          </p:txBody>
        </p:sp>
      </p:grpSp>
      <p:grpSp>
        <p:nvGrpSpPr>
          <p:cNvPr id="301" name="Group"/>
          <p:cNvGrpSpPr/>
          <p:nvPr/>
        </p:nvGrpSpPr>
        <p:grpSpPr>
          <a:xfrm>
            <a:off x="1105910" y="5091769"/>
            <a:ext cx="4503374" cy="4412716"/>
            <a:chOff x="0" y="0"/>
            <a:chExt cx="4503372" cy="4412714"/>
          </a:xfrm>
        </p:grpSpPr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59849"/>
              <a:ext cx="4503373" cy="3552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Tearing instab"/>
            <p:cNvSpPr/>
            <p:nvPr/>
          </p:nvSpPr>
          <p:spPr>
            <a:xfrm>
              <a:off x="73972" y="0"/>
              <a:ext cx="3646469" cy="68439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Tearing instab</a:t>
              </a:r>
            </a:p>
          </p:txBody>
        </p:sp>
      </p:grpSp>
      <p:grpSp>
        <p:nvGrpSpPr>
          <p:cNvPr id="304" name="Group"/>
          <p:cNvGrpSpPr/>
          <p:nvPr/>
        </p:nvGrpSpPr>
        <p:grpSpPr>
          <a:xfrm>
            <a:off x="6117651" y="1368871"/>
            <a:ext cx="6070818" cy="3519017"/>
            <a:chOff x="0" y="0"/>
            <a:chExt cx="6070817" cy="3519016"/>
          </a:xfrm>
        </p:grpSpPr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070818" cy="3519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" name="Spicer orbit avcceleration"/>
            <p:cNvSpPr/>
            <p:nvPr/>
          </p:nvSpPr>
          <p:spPr>
            <a:xfrm>
              <a:off x="2305311" y="2805336"/>
              <a:ext cx="3646468" cy="684395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Spicer orbit avcceleration</a:t>
              </a:r>
            </a:p>
          </p:txBody>
        </p:sp>
      </p:grpSp>
      <p:grpSp>
        <p:nvGrpSpPr>
          <p:cNvPr id="309" name="Group"/>
          <p:cNvGrpSpPr/>
          <p:nvPr/>
        </p:nvGrpSpPr>
        <p:grpSpPr>
          <a:xfrm>
            <a:off x="5654873" y="5042800"/>
            <a:ext cx="7072039" cy="4458806"/>
            <a:chOff x="0" y="0"/>
            <a:chExt cx="7072038" cy="4458804"/>
          </a:xfrm>
        </p:grpSpPr>
        <p:pic>
          <p:nvPicPr>
            <p:cNvPr id="30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7905" b="49120"/>
            <a:stretch>
              <a:fillRect/>
            </a:stretch>
          </p:blipFill>
          <p:spPr>
            <a:xfrm>
              <a:off x="2245909" y="0"/>
              <a:ext cx="3914901" cy="3227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52910" r="0" b="0"/>
            <a:stretch>
              <a:fillRect/>
            </a:stretch>
          </p:blipFill>
          <p:spPr>
            <a:xfrm>
              <a:off x="766895" y="1472102"/>
              <a:ext cx="4250962" cy="2986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Low guide field preferred"/>
            <p:cNvSpPr/>
            <p:nvPr/>
          </p:nvSpPr>
          <p:spPr>
            <a:xfrm>
              <a:off x="0" y="205983"/>
              <a:ext cx="2200320" cy="1101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Low guide field preferred</a:t>
              </a:r>
            </a:p>
          </p:txBody>
        </p:sp>
        <p:sp>
          <p:nvSpPr>
            <p:cNvPr id="308" name="Milli-g magnetic field"/>
            <p:cNvSpPr/>
            <p:nvPr/>
          </p:nvSpPr>
          <p:spPr>
            <a:xfrm>
              <a:off x="4507104" y="2982033"/>
              <a:ext cx="2564935" cy="1101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Milli-g magnetic field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2"/>
      <p:bldP build="whole" bldLvl="1" animBg="1" rev="0" advAuto="0" spid="309" grpId="4"/>
      <p:bldP build="whole" bldLvl="1" animBg="1" rev="0" advAuto="0" spid="301" grpId="3"/>
      <p:bldP build="whole" bldLvl="1" animBg="1" rev="0" advAuto="0" spid="29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2" name="jetlets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jetlets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4823" y="1159788"/>
            <a:ext cx="5899243" cy="430852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Mini jets inside the nebula arising from reconnection led to beamed particles that gives flare due to doppler boosting"/>
          <p:cNvSpPr/>
          <p:nvPr/>
        </p:nvSpPr>
        <p:spPr>
          <a:xfrm>
            <a:off x="947285" y="1861081"/>
            <a:ext cx="4503374" cy="27843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Mini jets inside the nebula arising from reconnection led to beamed particles that gives flare due to doppler boosting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0253" y="4814632"/>
            <a:ext cx="664294" cy="1373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Group"/>
          <p:cNvGrpSpPr/>
          <p:nvPr/>
        </p:nvGrpSpPr>
        <p:grpSpPr>
          <a:xfrm>
            <a:off x="-17419" y="4971260"/>
            <a:ext cx="12185439" cy="4619388"/>
            <a:chOff x="0" y="0"/>
            <a:chExt cx="12185437" cy="4619387"/>
          </a:xfrm>
        </p:grpSpPr>
        <p:pic>
          <p:nvPicPr>
            <p:cNvPr id="3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338439" cy="4619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9" name="Group"/>
            <p:cNvGrpSpPr/>
            <p:nvPr/>
          </p:nvGrpSpPr>
          <p:grpSpPr>
            <a:xfrm>
              <a:off x="7949642" y="802795"/>
              <a:ext cx="2912439" cy="801574"/>
              <a:chOff x="0" y="0"/>
              <a:chExt cx="2912438" cy="801572"/>
            </a:xfrm>
          </p:grpSpPr>
          <p:sp>
            <p:nvSpPr>
              <p:cNvPr id="317" name="Rectangle"/>
              <p:cNvSpPr/>
              <p:nvPr/>
            </p:nvSpPr>
            <p:spPr>
              <a:xfrm>
                <a:off x="0" y="0"/>
                <a:ext cx="2912439" cy="80157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31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45243" y="153485"/>
                <a:ext cx="2391424" cy="4946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20" name="Boosting of order 3 are required"/>
            <p:cNvSpPr/>
            <p:nvPr/>
          </p:nvSpPr>
          <p:spPr>
            <a:xfrm>
              <a:off x="7554932" y="2210428"/>
              <a:ext cx="4630506" cy="1263562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Boosting of order 3 are required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4" name="Intermittency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Intermittency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957" y="2291474"/>
            <a:ext cx="5141052" cy="695943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In turbulence intermittency manifests as higher tails at small scale on the PDE"/>
          <p:cNvSpPr/>
          <p:nvPr/>
        </p:nvSpPr>
        <p:spPr>
          <a:xfrm>
            <a:off x="566202" y="1411984"/>
            <a:ext cx="11583247" cy="6843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In turbulence intermittency manifests as higher tails at small scale on the PDE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0891" y="2500387"/>
            <a:ext cx="4269626" cy="4190304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Circle"/>
          <p:cNvSpPr/>
          <p:nvPr/>
        </p:nvSpPr>
        <p:spPr>
          <a:xfrm>
            <a:off x="7656212" y="2668428"/>
            <a:ext cx="1270001" cy="1270001"/>
          </a:xfrm>
          <a:prstGeom prst="ellips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28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329" name="Not clear if statistics of intermittency compatible with mill-G field"/>
          <p:cNvSpPr/>
          <p:nvPr/>
        </p:nvSpPr>
        <p:spPr>
          <a:xfrm>
            <a:off x="6819035" y="6944593"/>
            <a:ext cx="3873338" cy="19760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Not clear if statistics of intermittency compatible with mill-G field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  <p:bldP build="whole" bldLvl="1" animBg="1" rev="0" advAuto="0" spid="328" grpId="2"/>
      <p:bldP build="whole" bldLvl="1" animBg="1" rev="0" advAuto="0" spid="32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38" name="Group"/>
          <p:cNvGrpSpPr/>
          <p:nvPr/>
        </p:nvGrpSpPr>
        <p:grpSpPr>
          <a:xfrm>
            <a:off x="291893" y="1224437"/>
            <a:ext cx="8964321" cy="4547749"/>
            <a:chOff x="0" y="0"/>
            <a:chExt cx="8964320" cy="4547748"/>
          </a:xfrm>
        </p:grpSpPr>
        <p:grpSp>
          <p:nvGrpSpPr>
            <p:cNvPr id="334" name="Group"/>
            <p:cNvGrpSpPr/>
            <p:nvPr/>
          </p:nvGrpSpPr>
          <p:grpSpPr>
            <a:xfrm>
              <a:off x="0" y="0"/>
              <a:ext cx="8964321" cy="4547749"/>
              <a:chOff x="0" y="0"/>
              <a:chExt cx="8964320" cy="4547748"/>
            </a:xfrm>
          </p:grpSpPr>
          <p:sp>
            <p:nvSpPr>
              <p:cNvPr id="332" name="Rectangle"/>
              <p:cNvSpPr/>
              <p:nvPr/>
            </p:nvSpPr>
            <p:spPr>
              <a:xfrm>
                <a:off x="187401" y="0"/>
                <a:ext cx="8607073" cy="454774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333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194904"/>
                <a:ext cx="8964321" cy="43081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35" name="Oval"/>
            <p:cNvSpPr/>
            <p:nvPr/>
          </p:nvSpPr>
          <p:spPr>
            <a:xfrm>
              <a:off x="5732191" y="830310"/>
              <a:ext cx="1074991" cy="1033707"/>
            </a:xfrm>
            <a:prstGeom prst="ellipse">
              <a:avLst/>
            </a:prstGeom>
            <a:noFill/>
            <a:ln w="76200" cap="flat">
              <a:solidFill>
                <a:schemeClr val="accent2">
                  <a:hueOff val="58624"/>
                  <a:satOff val="8984"/>
                  <a:lumOff val="254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355" name="Connection Line"/>
            <p:cNvSpPr/>
            <p:nvPr/>
          </p:nvSpPr>
          <p:spPr>
            <a:xfrm>
              <a:off x="6178877" y="1411022"/>
              <a:ext cx="2014661" cy="69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8" fill="norm" stroke="1" extrusionOk="0">
                  <a:moveTo>
                    <a:pt x="0" y="0"/>
                  </a:moveTo>
                  <a:cubicBezTo>
                    <a:pt x="7561" y="20737"/>
                    <a:pt x="14761" y="21600"/>
                    <a:pt x="21600" y="2590"/>
                  </a:cubicBezTo>
                </a:path>
              </a:pathLst>
            </a:custGeom>
            <a:noFill/>
            <a:ln w="76200" cap="flat">
              <a:solidFill>
                <a:schemeClr val="accent6">
                  <a:hueOff val="-2153150"/>
                  <a:satOff val="-11264"/>
                  <a:lumOff val="-1578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56" name="Connection Line"/>
            <p:cNvSpPr/>
            <p:nvPr/>
          </p:nvSpPr>
          <p:spPr>
            <a:xfrm>
              <a:off x="6171106" y="1396401"/>
              <a:ext cx="2022432" cy="97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69" fill="norm" stroke="1" extrusionOk="0">
                  <a:moveTo>
                    <a:pt x="0" y="0"/>
                  </a:moveTo>
                  <a:cubicBezTo>
                    <a:pt x="7185" y="19607"/>
                    <a:pt x="14385" y="21600"/>
                    <a:pt x="21600" y="5980"/>
                  </a:cubicBezTo>
                </a:path>
              </a:pathLst>
            </a:custGeom>
            <a:noFill/>
            <a:ln w="76200" cap="flat">
              <a:solidFill>
                <a:schemeClr val="accent6">
                  <a:hueOff val="-2153150"/>
                  <a:satOff val="-11264"/>
                  <a:lumOff val="-1578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grpSp>
        <p:nvGrpSpPr>
          <p:cNvPr id="343" name="Group"/>
          <p:cNvGrpSpPr/>
          <p:nvPr/>
        </p:nvGrpSpPr>
        <p:grpSpPr>
          <a:xfrm>
            <a:off x="317547" y="6017056"/>
            <a:ext cx="5299985" cy="3364253"/>
            <a:chOff x="0" y="0"/>
            <a:chExt cx="5299984" cy="3364251"/>
          </a:xfrm>
        </p:grpSpPr>
        <p:grpSp>
          <p:nvGrpSpPr>
            <p:cNvPr id="341" name="Group"/>
            <p:cNvGrpSpPr/>
            <p:nvPr/>
          </p:nvGrpSpPr>
          <p:grpSpPr>
            <a:xfrm>
              <a:off x="0" y="0"/>
              <a:ext cx="5299985" cy="3364252"/>
              <a:chOff x="0" y="0"/>
              <a:chExt cx="5299984" cy="3364251"/>
            </a:xfrm>
          </p:grpSpPr>
          <p:sp>
            <p:nvSpPr>
              <p:cNvPr id="339" name="Rectangle"/>
              <p:cNvSpPr/>
              <p:nvPr/>
            </p:nvSpPr>
            <p:spPr>
              <a:xfrm>
                <a:off x="138800" y="0"/>
                <a:ext cx="5114736" cy="335326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34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72565"/>
                <a:ext cx="5299985" cy="3291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7" name="Connection Line"/>
            <p:cNvSpPr/>
            <p:nvPr/>
          </p:nvSpPr>
          <p:spPr>
            <a:xfrm>
              <a:off x="2002223" y="1540921"/>
              <a:ext cx="740723" cy="142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253" y="9441"/>
                    <a:pt x="11453" y="16641"/>
                    <a:pt x="21600" y="21600"/>
                  </a:cubicBezTo>
                </a:path>
              </a:pathLst>
            </a:custGeom>
            <a:noFill/>
            <a:ln w="76200" cap="flat">
              <a:solidFill>
                <a:schemeClr val="accent6">
                  <a:hueOff val="-2153150"/>
                  <a:satOff val="-11264"/>
                  <a:lumOff val="-15786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sp>
        <p:nvSpPr>
          <p:cNvPr id="344" name="FLARES visibility with CTA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FLARES visibility with CTA</a:t>
            </a:r>
          </a:p>
        </p:txBody>
      </p:sp>
      <p:sp>
        <p:nvSpPr>
          <p:cNvPr id="345" name="CTA 100H"/>
          <p:cNvSpPr txBox="1"/>
          <p:nvPr/>
        </p:nvSpPr>
        <p:spPr>
          <a:xfrm>
            <a:off x="5671659" y="3276061"/>
            <a:ext cx="129997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CTA 100H</a:t>
            </a:r>
          </a:p>
        </p:txBody>
      </p:sp>
      <p:sp>
        <p:nvSpPr>
          <p:cNvPr id="346" name="CTA 100H"/>
          <p:cNvSpPr txBox="1"/>
          <p:nvPr/>
        </p:nvSpPr>
        <p:spPr>
          <a:xfrm>
            <a:off x="2717201" y="8051363"/>
            <a:ext cx="1299973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CTA 100H</a:t>
            </a:r>
          </a:p>
        </p:txBody>
      </p:sp>
      <p:sp>
        <p:nvSpPr>
          <p:cNvPr id="347" name="2011"/>
          <p:cNvSpPr txBox="1"/>
          <p:nvPr/>
        </p:nvSpPr>
        <p:spPr>
          <a:xfrm>
            <a:off x="7878297" y="1866874"/>
            <a:ext cx="71882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2011</a:t>
            </a:r>
          </a:p>
        </p:txBody>
      </p:sp>
      <p:sp>
        <p:nvSpPr>
          <p:cNvPr id="348" name="2013"/>
          <p:cNvSpPr txBox="1"/>
          <p:nvPr/>
        </p:nvSpPr>
        <p:spPr>
          <a:xfrm>
            <a:off x="1437612" y="6250465"/>
            <a:ext cx="71882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2013</a:t>
            </a:r>
          </a:p>
        </p:txBody>
      </p:sp>
      <p:sp>
        <p:nvSpPr>
          <p:cNvPr id="349" name="Only major flares potentially visible by CTA over 100h…"/>
          <p:cNvSpPr/>
          <p:nvPr/>
        </p:nvSpPr>
        <p:spPr>
          <a:xfrm>
            <a:off x="9323403" y="1506819"/>
            <a:ext cx="2857445" cy="336425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t>Only major flares potentially visible by CTA over 100h</a:t>
            </a:r>
          </a:p>
          <a:p>
            <a: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t>Highly dependent on shape of the cutoff</a:t>
            </a:r>
          </a:p>
        </p:txBody>
      </p:sp>
      <p:grpSp>
        <p:nvGrpSpPr>
          <p:cNvPr id="354" name="Group"/>
          <p:cNvGrpSpPr/>
          <p:nvPr/>
        </p:nvGrpSpPr>
        <p:grpSpPr>
          <a:xfrm>
            <a:off x="6060968" y="5603155"/>
            <a:ext cx="6586363" cy="3701266"/>
            <a:chOff x="0" y="0"/>
            <a:chExt cx="6586361" cy="3701264"/>
          </a:xfrm>
        </p:grpSpPr>
        <p:grpSp>
          <p:nvGrpSpPr>
            <p:cNvPr id="352" name="Group"/>
            <p:cNvGrpSpPr/>
            <p:nvPr/>
          </p:nvGrpSpPr>
          <p:grpSpPr>
            <a:xfrm>
              <a:off x="-1" y="490789"/>
              <a:ext cx="5054353" cy="3210476"/>
              <a:chOff x="0" y="0"/>
              <a:chExt cx="5054351" cy="3210475"/>
            </a:xfrm>
          </p:grpSpPr>
          <p:sp>
            <p:nvSpPr>
              <p:cNvPr id="350" name="Group"/>
              <p:cNvSpPr/>
              <p:nvPr/>
            </p:nvSpPr>
            <p:spPr>
              <a:xfrm>
                <a:off x="157414" y="0"/>
                <a:ext cx="4896938" cy="32104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  <p:pic>
            <p:nvPicPr>
              <p:cNvPr id="35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67525"/>
                <a:ext cx="4896938" cy="31002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3" name="At the synch limit the cutoff is super-exp"/>
            <p:cNvSpPr/>
            <p:nvPr/>
          </p:nvSpPr>
          <p:spPr>
            <a:xfrm>
              <a:off x="3728916" y="0"/>
              <a:ext cx="2857446" cy="1444894"/>
            </a:xfrm>
            <a:prstGeom prst="rect">
              <a:avLst/>
            </a:prstGeom>
            <a:solidFill>
              <a:schemeClr val="accent5">
                <a:hueOff val="343847"/>
                <a:satOff val="6318"/>
                <a:lumOff val="815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At the synch limit the cutoff is super-exp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1"/>
      <p:bldP build="whole" bldLvl="1" animBg="1" rev="0" advAuto="0" spid="343" grpId="2"/>
      <p:bldP build="whole" bldLvl="1" animBg="1" rev="0" advAuto="0" spid="354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0" name="Conclusions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Conclusions</a:t>
            </a:r>
          </a:p>
        </p:txBody>
      </p:sp>
      <p:sp>
        <p:nvSpPr>
          <p:cNvPr id="361" name="Flares in crab defies current DSA and LOSS limits"/>
          <p:cNvSpPr/>
          <p:nvPr/>
        </p:nvSpPr>
        <p:spPr>
          <a:xfrm>
            <a:off x="1385947" y="1334439"/>
            <a:ext cx="10232906" cy="53173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Flares in crab defies current DSA and LOSS limits</a:t>
            </a:r>
          </a:p>
        </p:txBody>
      </p:sp>
      <p:sp>
        <p:nvSpPr>
          <p:cNvPr id="362" name="Flares likely very common in all PWNe"/>
          <p:cNvSpPr/>
          <p:nvPr/>
        </p:nvSpPr>
        <p:spPr>
          <a:xfrm>
            <a:off x="1385947" y="1989433"/>
            <a:ext cx="10232906" cy="53172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Flares likely very common in all PWNe</a:t>
            </a:r>
          </a:p>
        </p:txBody>
      </p:sp>
      <p:sp>
        <p:nvSpPr>
          <p:cNvPr id="363" name="Flares do not show evident counterpart at any other wavelength"/>
          <p:cNvSpPr/>
          <p:nvPr/>
        </p:nvSpPr>
        <p:spPr>
          <a:xfrm>
            <a:off x="1385947" y="2631726"/>
            <a:ext cx="10232906" cy="53173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Flares do not show evident counterpart at any other wavelength</a:t>
            </a:r>
          </a:p>
        </p:txBody>
      </p:sp>
      <p:sp>
        <p:nvSpPr>
          <p:cNvPr id="364" name="Lack of good constraints on the SED"/>
          <p:cNvSpPr/>
          <p:nvPr/>
        </p:nvSpPr>
        <p:spPr>
          <a:xfrm>
            <a:off x="1385947" y="3274020"/>
            <a:ext cx="10232906" cy="53172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Lack of good constraints on the SED</a:t>
            </a:r>
          </a:p>
        </p:txBody>
      </p:sp>
      <p:grpSp>
        <p:nvGrpSpPr>
          <p:cNvPr id="368" name="Group"/>
          <p:cNvGrpSpPr/>
          <p:nvPr/>
        </p:nvGrpSpPr>
        <p:grpSpPr>
          <a:xfrm>
            <a:off x="1385947" y="4610935"/>
            <a:ext cx="10232906" cy="1825961"/>
            <a:chOff x="0" y="0"/>
            <a:chExt cx="10232904" cy="1825958"/>
          </a:xfrm>
        </p:grpSpPr>
        <p:sp>
          <p:nvSpPr>
            <p:cNvPr id="365" name="None of existing model fully satisfactory"/>
            <p:cNvSpPr/>
            <p:nvPr/>
          </p:nvSpPr>
          <p:spPr>
            <a:xfrm>
              <a:off x="0" y="0"/>
              <a:ext cx="10232905" cy="531729"/>
            </a:xfrm>
            <a:prstGeom prst="rect">
              <a:avLst/>
            </a:prstGeom>
            <a:solidFill>
              <a:schemeClr val="accent2">
                <a:hueOff val="58624"/>
                <a:satOff val="8984"/>
                <a:lumOff val="2549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lnSpc>
                  <a:spcPct val="160000"/>
                </a:lnSpc>
                <a:spcBef>
                  <a:spcPts val="3700"/>
                </a:spcBef>
                <a:defRPr cap="all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None of existing model fully satisfactory</a:t>
              </a:r>
            </a:p>
          </p:txBody>
        </p:sp>
        <p:sp>
          <p:nvSpPr>
            <p:cNvPr id="366" name="Minor doppler boosting and collimation always required"/>
            <p:cNvSpPr/>
            <p:nvPr/>
          </p:nvSpPr>
          <p:spPr>
            <a:xfrm>
              <a:off x="0" y="653465"/>
              <a:ext cx="10232905" cy="531729"/>
            </a:xfrm>
            <a:prstGeom prst="rect">
              <a:avLst/>
            </a:prstGeom>
            <a:solidFill>
              <a:schemeClr val="accent2">
                <a:hueOff val="58624"/>
                <a:satOff val="8984"/>
                <a:lumOff val="2549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lnSpc>
                  <a:spcPct val="160000"/>
                </a:lnSpc>
                <a:spcBef>
                  <a:spcPts val="3700"/>
                </a:spcBef>
                <a:defRPr cap="all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Minor doppler boosting and collimation always required</a:t>
              </a:r>
            </a:p>
          </p:txBody>
        </p:sp>
        <p:sp>
          <p:nvSpPr>
            <p:cNvPr id="367" name="Reconnection likely to be operative but not clear if m-G field is there"/>
            <p:cNvSpPr/>
            <p:nvPr/>
          </p:nvSpPr>
          <p:spPr>
            <a:xfrm>
              <a:off x="0" y="1294230"/>
              <a:ext cx="10232905" cy="531729"/>
            </a:xfrm>
            <a:prstGeom prst="rect">
              <a:avLst/>
            </a:prstGeom>
            <a:solidFill>
              <a:schemeClr val="accent2">
                <a:hueOff val="58624"/>
                <a:satOff val="8984"/>
                <a:lumOff val="2549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lnSpc>
                  <a:spcPct val="160000"/>
                </a:lnSpc>
                <a:spcBef>
                  <a:spcPts val="3700"/>
                </a:spcBef>
                <a:defRPr cap="all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Reconnection likely to be operative but not clear if m-G field is there</a:t>
              </a:r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1385947" y="7202454"/>
            <a:ext cx="10232906" cy="1177079"/>
            <a:chOff x="0" y="0"/>
            <a:chExt cx="10232904" cy="1177078"/>
          </a:xfrm>
        </p:grpSpPr>
        <p:sp>
          <p:nvSpPr>
            <p:cNvPr id="369" name="Detectability of major flares at the very edge of CTA capability"/>
            <p:cNvSpPr/>
            <p:nvPr/>
          </p:nvSpPr>
          <p:spPr>
            <a:xfrm>
              <a:off x="0" y="0"/>
              <a:ext cx="10232905" cy="531729"/>
            </a:xfrm>
            <a:prstGeom prst="rect">
              <a:avLst/>
            </a:prstGeom>
            <a:solidFill>
              <a:schemeClr val="accent6">
                <a:hueOff val="146492"/>
                <a:satOff val="27796"/>
                <a:lumOff val="2217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lnSpc>
                  <a:spcPct val="160000"/>
                </a:lnSpc>
                <a:spcBef>
                  <a:spcPts val="3700"/>
                </a:spcBef>
                <a:defRPr cap="all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Detectability of major flares at the very edge of CTA capability</a:t>
              </a:r>
            </a:p>
          </p:txBody>
        </p:sp>
        <p:sp>
          <p:nvSpPr>
            <p:cNvPr id="370" name="Much of it depends on SED cutoff shape"/>
            <p:cNvSpPr/>
            <p:nvPr/>
          </p:nvSpPr>
          <p:spPr>
            <a:xfrm>
              <a:off x="0" y="645349"/>
              <a:ext cx="10232905" cy="531730"/>
            </a:xfrm>
            <a:prstGeom prst="rect">
              <a:avLst/>
            </a:prstGeom>
            <a:solidFill>
              <a:schemeClr val="accent6">
                <a:hueOff val="146492"/>
                <a:satOff val="27796"/>
                <a:lumOff val="2217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lnSpc>
                  <a:spcPct val="160000"/>
                </a:lnSpc>
                <a:spcBef>
                  <a:spcPts val="3700"/>
                </a:spcBef>
                <a:defRPr cap="all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Much of it depends on SED cutoff shape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2"/>
      <p:bldP build="whole" bldLvl="1" animBg="1" rev="0" advAuto="0" spid="36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36" name="Group"/>
          <p:cNvGrpSpPr/>
          <p:nvPr/>
        </p:nvGrpSpPr>
        <p:grpSpPr>
          <a:xfrm>
            <a:off x="-69290" y="1666963"/>
            <a:ext cx="12558077" cy="7074230"/>
            <a:chOff x="0" y="0"/>
            <a:chExt cx="12558075" cy="7074228"/>
          </a:xfrm>
        </p:grpSpPr>
        <p:sp>
          <p:nvSpPr>
            <p:cNvPr id="125" name="Galactic accelerators. The only place where we can study the properties of relativistic shocks (as in GRBs and AGNs"/>
            <p:cNvSpPr/>
            <p:nvPr/>
          </p:nvSpPr>
          <p:spPr>
            <a:xfrm>
              <a:off x="6001660" y="3896921"/>
              <a:ext cx="6477883" cy="178302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R="57149" indent="40640" algn="ctr" defTabSz="1285875">
                <a:spcBef>
                  <a:spcPts val="700"/>
                </a:spcBef>
                <a:buClr>
                  <a:srgbClr val="434ED6"/>
                </a:buClr>
                <a:defRPr sz="2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Galactic accelerators. The only place where we can study the properties of relativistic shocks (as in GRBs and AGNs</a:t>
              </a:r>
            </a:p>
          </p:txBody>
        </p:sp>
        <p:sp>
          <p:nvSpPr>
            <p:cNvPr id="126" name="Originated by the interaction of the ultra-relativistic magnetized pulsar wind with the expanding SNR  (or with the ISM)"/>
            <p:cNvSpPr/>
            <p:nvPr/>
          </p:nvSpPr>
          <p:spPr>
            <a:xfrm>
              <a:off x="6014580" y="1801407"/>
              <a:ext cx="6457705" cy="1783026"/>
            </a:xfrm>
            <a:prstGeom prst="rect">
              <a:avLst/>
            </a:prstGeom>
            <a:solidFill>
              <a:srgbClr val="B1DD8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R="57149" indent="40640" algn="ctr" defTabSz="1285875">
                <a:spcBef>
                  <a:spcPts val="700"/>
                </a:spcBef>
                <a:buClr>
                  <a:srgbClr val="434ED6"/>
                </a:buClr>
                <a:defRPr sz="2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Originated by the interaction of the ultra-relativistic magnetized pulsar wind with the expanding SNR  (or with the ISM)</a:t>
              </a:r>
            </a:p>
          </p:txBody>
        </p:sp>
        <p:sp>
          <p:nvSpPr>
            <p:cNvPr id="127" name="PWNe are hot bubbles  of relativistic particles and magnetic field emitting non-thermal radiation."/>
            <p:cNvSpPr/>
            <p:nvPr/>
          </p:nvSpPr>
          <p:spPr>
            <a:xfrm>
              <a:off x="6011785" y="-1"/>
              <a:ext cx="6476903" cy="1488920"/>
            </a:xfrm>
            <a:prstGeom prst="rect">
              <a:avLst/>
            </a:prstGeom>
            <a:solidFill>
              <a:srgbClr val="FFE4A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R="57149" indent="40640" algn="ctr" defTabSz="1285875">
                <a:spcBef>
                  <a:spcPts val="700"/>
                </a:spcBef>
                <a:buClr>
                  <a:srgbClr val="434ED6"/>
                </a:buClr>
                <a:defRPr sz="2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PWNe are hot bubbles  of relativistic particles and magnetic field emitting non-thermal radiation.   </a:t>
              </a:r>
            </a:p>
          </p:txBody>
        </p:sp>
        <p:pic>
          <p:nvPicPr>
            <p:cNvPr id="128" name="droppedImage.tiff" descr="droppedImage.tif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139665"/>
              <a:ext cx="5710815" cy="5183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PWN"/>
            <p:cNvSpPr/>
            <p:nvPr/>
          </p:nvSpPr>
          <p:spPr>
            <a:xfrm>
              <a:off x="364520" y="477924"/>
              <a:ext cx="1093561" cy="468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57149" marR="57149" defTabSz="1285875">
                <a:spcBef>
                  <a:spcPts val="0"/>
                </a:spcBef>
                <a:defRPr sz="29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PWN</a:t>
              </a:r>
            </a:p>
          </p:txBody>
        </p:sp>
        <p:sp>
          <p:nvSpPr>
            <p:cNvPr id="130" name="SNR"/>
            <p:cNvSpPr/>
            <p:nvPr/>
          </p:nvSpPr>
          <p:spPr>
            <a:xfrm>
              <a:off x="850546" y="6543887"/>
              <a:ext cx="1093562" cy="468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57149" marR="57149" defTabSz="1285875">
                <a:spcBef>
                  <a:spcPts val="0"/>
                </a:spcBef>
                <a:defRPr sz="29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SNR</a:t>
              </a:r>
            </a:p>
          </p:txBody>
        </p:sp>
        <p:sp>
          <p:nvSpPr>
            <p:cNvPr id="131" name="PULSAR"/>
            <p:cNvSpPr/>
            <p:nvPr/>
          </p:nvSpPr>
          <p:spPr>
            <a:xfrm>
              <a:off x="3713548" y="6605925"/>
              <a:ext cx="1579208" cy="468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57149" marR="57149" defTabSz="1285875">
                <a:spcBef>
                  <a:spcPts val="0"/>
                </a:spcBef>
                <a:defRPr sz="29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PULSAR</a:t>
              </a:r>
            </a:p>
          </p:txBody>
        </p:sp>
        <p:sp>
          <p:nvSpPr>
            <p:cNvPr id="132" name="Line"/>
            <p:cNvSpPr/>
            <p:nvPr/>
          </p:nvSpPr>
          <p:spPr>
            <a:xfrm>
              <a:off x="972053" y="919085"/>
              <a:ext cx="1822602" cy="2205806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spcBef>
                  <a:spcPts val="0"/>
                </a:spcBef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33" name="Line"/>
            <p:cNvSpPr/>
            <p:nvPr/>
          </p:nvSpPr>
          <p:spPr>
            <a:xfrm flipH="1" flipV="1">
              <a:off x="3037667" y="3676341"/>
              <a:ext cx="1215068" cy="297783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spcBef>
                  <a:spcPts val="0"/>
                </a:spcBef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34" name="Line"/>
            <p:cNvSpPr/>
            <p:nvPr/>
          </p:nvSpPr>
          <p:spPr>
            <a:xfrm flipV="1">
              <a:off x="1458080" y="5220404"/>
              <a:ext cx="972054" cy="132348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2937">
                <a:spcBef>
                  <a:spcPts val="0"/>
                </a:spcBef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35" name="Allow us to investigate the dynamics of relativistic outflows"/>
            <p:cNvSpPr/>
            <p:nvPr/>
          </p:nvSpPr>
          <p:spPr>
            <a:xfrm>
              <a:off x="5971283" y="5955673"/>
              <a:ext cx="6586793" cy="1084522"/>
            </a:xfrm>
            <a:prstGeom prst="rect">
              <a:avLst/>
            </a:prstGeom>
            <a:solidFill>
              <a:srgbClr val="E392F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marR="57149" indent="40640" algn="ctr" defTabSz="1285875">
                <a:spcBef>
                  <a:spcPts val="700"/>
                </a:spcBef>
                <a:buClr>
                  <a:srgbClr val="434ED6"/>
                </a:buClr>
                <a:defRPr sz="2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Allow us to investigate the dynamics of relativistic outflows</a:t>
              </a:r>
            </a:p>
          </p:txBody>
        </p:sp>
      </p:grpSp>
      <p:sp>
        <p:nvSpPr>
          <p:cNvPr id="137" name="PWNe"/>
          <p:cNvSpPr/>
          <p:nvPr/>
        </p:nvSpPr>
        <p:spPr>
          <a:xfrm>
            <a:off x="741744" y="388573"/>
            <a:ext cx="11679512" cy="82704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lnSpc>
                <a:spcPct val="160000"/>
              </a:lnSpc>
              <a:spcBef>
                <a:spcPts val="5200"/>
              </a:spcBef>
              <a:defRPr cap="all" sz="6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PWNe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" name="CRAB SYNCHROTRON SPECTRUM"/>
          <p:cNvSpPr/>
          <p:nvPr/>
        </p:nvSpPr>
        <p:spPr>
          <a:xfrm>
            <a:off x="1403902" y="319561"/>
            <a:ext cx="10232905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CRAB SYNCHROTRON SPECTRUM</a:t>
            </a:r>
          </a:p>
        </p:txBody>
      </p:sp>
      <p:grpSp>
        <p:nvGrpSpPr>
          <p:cNvPr id="153" name="Group"/>
          <p:cNvGrpSpPr/>
          <p:nvPr/>
        </p:nvGrpSpPr>
        <p:grpSpPr>
          <a:xfrm>
            <a:off x="893445" y="1254683"/>
            <a:ext cx="11217910" cy="7776672"/>
            <a:chOff x="0" y="0"/>
            <a:chExt cx="11217908" cy="7776671"/>
          </a:xfrm>
        </p:grpSpPr>
        <p:pic>
          <p:nvPicPr>
            <p:cNvPr id="141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74109" y="651805"/>
              <a:ext cx="7289927" cy="520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2" name="Low energy break"/>
            <p:cNvSpPr/>
            <p:nvPr/>
          </p:nvSpPr>
          <p:spPr>
            <a:xfrm>
              <a:off x="0" y="394513"/>
              <a:ext cx="3276179" cy="548890"/>
            </a:xfrm>
            <a:prstGeom prst="rect">
              <a:avLst/>
            </a:prstGeom>
            <a:solidFill>
              <a:srgbClr val="FF8C8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 Low energy break</a:t>
              </a:r>
            </a:p>
          </p:txBody>
        </p:sp>
        <p:sp>
          <p:nvSpPr>
            <p:cNvPr id="143" name="High energy break"/>
            <p:cNvSpPr/>
            <p:nvPr/>
          </p:nvSpPr>
          <p:spPr>
            <a:xfrm>
              <a:off x="4305344" y="0"/>
              <a:ext cx="3276179" cy="548889"/>
            </a:xfrm>
            <a:prstGeom prst="rect">
              <a:avLst/>
            </a:prstGeom>
            <a:solidFill>
              <a:srgbClr val="FFD8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 High energy break</a:t>
              </a:r>
            </a:p>
          </p:txBody>
        </p:sp>
        <p:sp>
          <p:nvSpPr>
            <p:cNvPr id="144" name="MeV cutoff"/>
            <p:cNvSpPr/>
            <p:nvPr/>
          </p:nvSpPr>
          <p:spPr>
            <a:xfrm>
              <a:off x="8353396" y="394513"/>
              <a:ext cx="2864513" cy="548890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 MeV cutoff</a:t>
              </a:r>
            </a:p>
          </p:txBody>
        </p:sp>
        <p:sp>
          <p:nvSpPr>
            <p:cNvPr id="145" name="Line"/>
            <p:cNvSpPr/>
            <p:nvPr/>
          </p:nvSpPr>
          <p:spPr>
            <a:xfrm flipH="1" flipV="1">
              <a:off x="1364583" y="947154"/>
              <a:ext cx="2492378" cy="1239288"/>
            </a:xfrm>
            <a:prstGeom prst="line">
              <a:avLst/>
            </a:prstGeom>
            <a:noFill/>
            <a:ln w="25400" cap="flat">
              <a:solidFill>
                <a:srgbClr val="FF8C82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6" name="Line"/>
            <p:cNvSpPr/>
            <p:nvPr/>
          </p:nvSpPr>
          <p:spPr>
            <a:xfrm flipV="1">
              <a:off x="4906562" y="505001"/>
              <a:ext cx="741656" cy="1325521"/>
            </a:xfrm>
            <a:prstGeom prst="line">
              <a:avLst/>
            </a:prstGeom>
            <a:noFill/>
            <a:ln w="25400" cap="flat">
              <a:solidFill>
                <a:srgbClr val="FFD877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7" name="Line"/>
            <p:cNvSpPr/>
            <p:nvPr/>
          </p:nvSpPr>
          <p:spPr>
            <a:xfrm flipV="1">
              <a:off x="7154579" y="902395"/>
              <a:ext cx="2027780" cy="1847006"/>
            </a:xfrm>
            <a:prstGeom prst="line">
              <a:avLst/>
            </a:prstGeom>
            <a:noFill/>
            <a:ln w="25400" cap="flat">
              <a:solidFill>
                <a:srgbClr val="A8C6FE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defRPr sz="11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8" name="Injection break"/>
            <p:cNvSpPr/>
            <p:nvPr/>
          </p:nvSpPr>
          <p:spPr>
            <a:xfrm>
              <a:off x="0" y="5763329"/>
              <a:ext cx="2864512" cy="548889"/>
            </a:xfrm>
            <a:prstGeom prst="rect">
              <a:avLst/>
            </a:prstGeom>
            <a:solidFill>
              <a:srgbClr val="FF8C8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 Injection break</a:t>
              </a:r>
            </a:p>
          </p:txBody>
        </p:sp>
        <p:sp>
          <p:nvSpPr>
            <p:cNvPr id="149" name="Synchr. cooling"/>
            <p:cNvSpPr/>
            <p:nvPr/>
          </p:nvSpPr>
          <p:spPr>
            <a:xfrm>
              <a:off x="4305344" y="5934856"/>
              <a:ext cx="2864512" cy="548890"/>
            </a:xfrm>
            <a:prstGeom prst="rect">
              <a:avLst/>
            </a:prstGeom>
            <a:solidFill>
              <a:srgbClr val="FFD87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  Synchr. cooling</a:t>
              </a:r>
            </a:p>
          </p:txBody>
        </p:sp>
        <p:sp>
          <p:nvSpPr>
            <p:cNvPr id="150" name="Acceler. cutoff"/>
            <p:cNvSpPr/>
            <p:nvPr/>
          </p:nvSpPr>
          <p:spPr>
            <a:xfrm>
              <a:off x="8353396" y="5934856"/>
              <a:ext cx="2864513" cy="548890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 Acceler. cutoff</a:t>
              </a:r>
            </a:p>
          </p:txBody>
        </p:sp>
        <p:sp>
          <p:nvSpPr>
            <p:cNvPr id="151" name="The most efficient non-thermal accelerator."/>
            <p:cNvSpPr/>
            <p:nvPr/>
          </p:nvSpPr>
          <p:spPr>
            <a:xfrm>
              <a:off x="1037742" y="6953338"/>
              <a:ext cx="9142424" cy="823334"/>
            </a:xfrm>
            <a:prstGeom prst="rect">
              <a:avLst/>
            </a:prstGeom>
            <a:solidFill>
              <a:srgbClr val="94E3F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marL="40639" marR="40639" algn="ctr" defTabSz="914400">
                <a:spcBef>
                  <a:spcPts val="0"/>
                </a:spcBef>
                <a:defRPr sz="31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The most efficient non-thermal accelerator.</a:t>
              </a:r>
            </a:p>
          </p:txBody>
        </p:sp>
        <p:sp>
          <p:nvSpPr>
            <p:cNvPr id="152" name="Hester 2008"/>
            <p:cNvSpPr/>
            <p:nvPr/>
          </p:nvSpPr>
          <p:spPr>
            <a:xfrm>
              <a:off x="7547217" y="5471732"/>
              <a:ext cx="1612361" cy="40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marL="40639" marR="40639" defTabSz="914400">
                <a:spcBef>
                  <a:spcPts val="0"/>
                </a:spcBef>
                <a:defRPr sz="12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Hester 2008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448" y="3959351"/>
            <a:ext cx="8661614" cy="5070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" name="Group"/>
          <p:cNvGrpSpPr/>
          <p:nvPr/>
        </p:nvGrpSpPr>
        <p:grpSpPr>
          <a:xfrm>
            <a:off x="7056808" y="1793134"/>
            <a:ext cx="5536977" cy="4208440"/>
            <a:chOff x="0" y="0"/>
            <a:chExt cx="5536975" cy="4208438"/>
          </a:xfrm>
        </p:grpSpPr>
        <p:grpSp>
          <p:nvGrpSpPr>
            <p:cNvPr id="159" name="Group"/>
            <p:cNvGrpSpPr/>
            <p:nvPr/>
          </p:nvGrpSpPr>
          <p:grpSpPr>
            <a:xfrm>
              <a:off x="-1" y="-1"/>
              <a:ext cx="5536977" cy="4208440"/>
              <a:chOff x="0" y="0"/>
              <a:chExt cx="5536975" cy="4208438"/>
            </a:xfrm>
          </p:grpSpPr>
          <p:pic>
            <p:nvPicPr>
              <p:cNvPr id="157" name="Screenshot 2023-05-23 at 14.29.08.png" descr="Screenshot 2023-05-23 at 14.29.08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67843" t="38170" r="0" b="0"/>
              <a:stretch>
                <a:fillRect/>
              </a:stretch>
            </p:blipFill>
            <p:spPr>
              <a:xfrm>
                <a:off x="448927" y="9426"/>
                <a:ext cx="5088049" cy="4199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8" name="Screenshot 2023-05-23 at 14.29.08.png" descr="Screenshot 2023-05-23 at 14.29.08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8330" t="38031" r="78776" b="0"/>
              <a:stretch>
                <a:fillRect/>
              </a:stretch>
            </p:blipFill>
            <p:spPr>
              <a:xfrm>
                <a:off x="0" y="0"/>
                <a:ext cx="457670" cy="4208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60" name="Group" descr="Group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79852" t="7715" r="6794" b="67393"/>
            <a:stretch>
              <a:fillRect/>
            </a:stretch>
          </p:blipFill>
          <p:spPr>
            <a:xfrm>
              <a:off x="3229267" y="209358"/>
              <a:ext cx="2112788" cy="1690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2" name="IC Gamma Spectrum"/>
          <p:cNvSpPr/>
          <p:nvPr/>
        </p:nvSpPr>
        <p:spPr>
          <a:xfrm>
            <a:off x="1403902" y="319561"/>
            <a:ext cx="10232905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IC Gamma Spectrum</a:t>
            </a:r>
          </a:p>
        </p:txBody>
      </p:sp>
      <p:sp>
        <p:nvSpPr>
          <p:cNvPr id="163" name="ONLY SYSTEM SSC DOMINATED"/>
          <p:cNvSpPr/>
          <p:nvPr/>
        </p:nvSpPr>
        <p:spPr>
          <a:xfrm>
            <a:off x="1113077" y="1617175"/>
            <a:ext cx="4643738" cy="71452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ONLY SYSTEM SSC DOMINATED</a:t>
            </a:r>
          </a:p>
        </p:txBody>
      </p:sp>
      <p:sp>
        <p:nvSpPr>
          <p:cNvPr id="164" name="OTHER PWNE ARE NIR/FIR DOMINATED"/>
          <p:cNvSpPr/>
          <p:nvPr/>
        </p:nvSpPr>
        <p:spPr>
          <a:xfrm>
            <a:off x="1113077" y="2579825"/>
            <a:ext cx="4643738" cy="71452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OTHER PWNE ARE NIR/FIR DOMINATED</a:t>
            </a:r>
          </a:p>
        </p:txBody>
      </p:sp>
      <p:sp>
        <p:nvSpPr>
          <p:cNvPr id="165" name="TREND SET BY RADIO-OPT PARTICLES…"/>
          <p:cNvSpPr/>
          <p:nvPr/>
        </p:nvSpPr>
        <p:spPr>
          <a:xfrm>
            <a:off x="8813153" y="6653617"/>
            <a:ext cx="3171590" cy="2031713"/>
          </a:xfrm>
          <a:prstGeom prst="rect">
            <a:avLst/>
          </a:prstGeom>
          <a:solidFill>
            <a:schemeClr val="accent5">
              <a:hueOff val="343847"/>
              <a:satOff val="6318"/>
              <a:lumOff val="815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algn="ctr">
              <a:spcBef>
                <a:spcPts val="2500"/>
              </a:spcBef>
              <a:defRPr cap="all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t>TREND SET BY RADIO-OPT PARTICLES</a:t>
            </a:r>
          </a:p>
          <a:p>
            <a:pPr algn="ctr">
              <a:spcBef>
                <a:spcPts val="2500"/>
              </a:spcBef>
              <a:defRPr cap="all" sz="29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t>X-RAY PARTICLES IN KN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" name="ORIGIN OF THE SYNCHROTRON CUTOFF"/>
          <p:cNvSpPr/>
          <p:nvPr/>
        </p:nvSpPr>
        <p:spPr>
          <a:xfrm>
            <a:off x="1403902" y="319561"/>
            <a:ext cx="10232905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ORIGIN OF THE SYNCHROTRON CUTOFF</a:t>
            </a:r>
          </a:p>
        </p:txBody>
      </p:sp>
      <p:sp>
        <p:nvSpPr>
          <p:cNvPr id="169" name="Potential limited acceleration"/>
          <p:cNvSpPr/>
          <p:nvPr/>
        </p:nvSpPr>
        <p:spPr>
          <a:xfrm>
            <a:off x="763167" y="1286091"/>
            <a:ext cx="3590862" cy="59761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25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Potential limited acceleration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4201" r="0" b="22383"/>
          <a:stretch>
            <a:fillRect/>
          </a:stretch>
        </p:blipFill>
        <p:spPr>
          <a:xfrm>
            <a:off x="985186" y="2135711"/>
            <a:ext cx="3146630" cy="27976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"/>
          <p:cNvGrpSpPr/>
          <p:nvPr/>
        </p:nvGrpSpPr>
        <p:grpSpPr>
          <a:xfrm>
            <a:off x="589448" y="1541518"/>
            <a:ext cx="11709431" cy="7699918"/>
            <a:chOff x="0" y="0"/>
            <a:chExt cx="11709430" cy="7699917"/>
          </a:xfrm>
        </p:grpSpPr>
        <p:sp>
          <p:nvSpPr>
            <p:cNvPr id="171" name="Acceleration limit at the TS"/>
            <p:cNvSpPr/>
            <p:nvPr/>
          </p:nvSpPr>
          <p:spPr>
            <a:xfrm>
              <a:off x="1347" y="5439912"/>
              <a:ext cx="6791401" cy="714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29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Acceleration limit at the TS</a:t>
              </a:r>
            </a:p>
          </p:txBody>
        </p:sp>
        <p:sp>
          <p:nvSpPr>
            <p:cNvPr id="172" name="Magnetisation in the crab is just below equipartition…"/>
            <p:cNvSpPr/>
            <p:nvPr/>
          </p:nvSpPr>
          <p:spPr>
            <a:xfrm>
              <a:off x="0" y="6290732"/>
              <a:ext cx="7133578" cy="140918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spcBef>
                  <a:spcPts val="0"/>
                </a:spcBef>
                <a:defRPr cap="all"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Magnetisation in the crab is just below equipartition</a:t>
              </a:r>
            </a:p>
            <a:p>
              <a:pPr algn="ctr">
                <a:spcBef>
                  <a:spcPts val="0"/>
                </a:spcBef>
                <a:defRPr cap="all"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t>B ~ 150-120 uG </a:t>
              </a:r>
            </a:p>
          </p:txBody>
        </p:sp>
        <p:grpSp>
          <p:nvGrpSpPr>
            <p:cNvPr id="175" name="Group"/>
            <p:cNvGrpSpPr/>
            <p:nvPr/>
          </p:nvGrpSpPr>
          <p:grpSpPr>
            <a:xfrm>
              <a:off x="4575422" y="0"/>
              <a:ext cx="3796088" cy="3559523"/>
              <a:chOff x="0" y="0"/>
              <a:chExt cx="3796086" cy="3559522"/>
            </a:xfrm>
          </p:grpSpPr>
          <p:pic>
            <p:nvPicPr>
              <p:cNvPr id="173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21059" r="50624" b="17208"/>
              <a:stretch>
                <a:fillRect/>
              </a:stretch>
            </p:blipFill>
            <p:spPr>
              <a:xfrm>
                <a:off x="0" y="0"/>
                <a:ext cx="3796087" cy="35595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4" name="Oval"/>
              <p:cNvSpPr/>
              <p:nvPr/>
            </p:nvSpPr>
            <p:spPr>
              <a:xfrm rot="14024024">
                <a:off x="1120354" y="1858103"/>
                <a:ext cx="1270001" cy="393701"/>
              </a:xfrm>
              <a:prstGeom prst="ellipse">
                <a:avLst/>
              </a:prstGeom>
              <a:noFill/>
              <a:ln w="63500" cap="flat">
                <a:solidFill>
                  <a:schemeClr val="accent5">
                    <a:hueOff val="343847"/>
                    <a:satOff val="6318"/>
                    <a:lumOff val="8159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cap="all" sz="2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</a:p>
            </p:txBody>
          </p:sp>
        </p:grpSp>
        <p:grpSp>
          <p:nvGrpSpPr>
            <p:cNvPr id="182" name="Group"/>
            <p:cNvGrpSpPr/>
            <p:nvPr/>
          </p:nvGrpSpPr>
          <p:grpSpPr>
            <a:xfrm>
              <a:off x="7956340" y="316208"/>
              <a:ext cx="3753091" cy="6270987"/>
              <a:chOff x="0" y="0"/>
              <a:chExt cx="3753089" cy="6270986"/>
            </a:xfrm>
          </p:grpSpPr>
          <p:sp>
            <p:nvSpPr>
              <p:cNvPr id="176" name="Equation"/>
              <p:cNvSpPr txBox="1"/>
              <p:nvPr/>
            </p:nvSpPr>
            <p:spPr>
              <a:xfrm>
                <a:off x="826644" y="0"/>
                <a:ext cx="2701358" cy="8992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ctrlP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bSup>
                            <m:e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xmlns:a="http://schemas.openxmlformats.org/drawingml/2006/main" sz="3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num>
                        <m:den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sSubSup>
                            <m:e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r>
                                <a:rPr xmlns:a="http://schemas.openxmlformats.org/drawingml/2006/main" sz="30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sz="3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Equation"/>
              <p:cNvSpPr txBox="1"/>
              <p:nvPr/>
            </p:nvSpPr>
            <p:spPr>
              <a:xfrm>
                <a:off x="750248" y="1131245"/>
                <a:ext cx="2854149" cy="8167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ctrlP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bSu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xmlns:a="http://schemas.openxmlformats.org/drawingml/2006/main" sz="2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xmlns:a="http://schemas.openxmlformats.org/drawingml/2006/main" sz="2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den>
                      </m:f>
                      <m:f>
                        <m:fPr>
                          <m:ctrlP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Sup>
                            <m:e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xmlns:a="http://schemas.openxmlformats.org/drawingml/2006/main" sz="2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den>
                      </m:f>
                    </m:oMath>
                  </m:oMathPara>
                </a14:m>
                <a:endParaRPr sz="25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Equation"/>
              <p:cNvSpPr txBox="1"/>
              <p:nvPr/>
            </p:nvSpPr>
            <p:spPr>
              <a:xfrm>
                <a:off x="1287748" y="2170389"/>
                <a:ext cx="2055405" cy="862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ad>
                        <m:rad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f>
                            <m:fPr>
                              <m:ctrlP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num>
                            <m:den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7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Equation"/>
              <p:cNvSpPr txBox="1"/>
              <p:nvPr/>
            </p:nvSpPr>
            <p:spPr>
              <a:xfrm>
                <a:off x="955090" y="3255519"/>
                <a:ext cx="2716864" cy="8140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</m:den>
                      </m:f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sz="27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Equation"/>
              <p:cNvSpPr txBox="1"/>
              <p:nvPr/>
            </p:nvSpPr>
            <p:spPr>
              <a:xfrm>
                <a:off x="955090" y="4304261"/>
                <a:ext cx="2720719" cy="8815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p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sz="27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Equation"/>
              <p:cNvSpPr txBox="1"/>
              <p:nvPr/>
            </p:nvSpPr>
            <p:spPr>
              <a:xfrm>
                <a:off x="0" y="5408256"/>
                <a:ext cx="3753090" cy="862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ad>
                        <m:rad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f>
                            <m:fPr>
                              <m:ctrlP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num>
                            <m:den>
                              <m:r>
                                <a:rPr xmlns:a="http://schemas.openxmlformats.org/drawingml/2006/main" sz="27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den>
                          </m:f>
                        </m:e>
                      </m:rad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sSub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ad>
                        <m:rad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</m:oMath>
                  </m:oMathPara>
                </a14:m>
                <a:endParaRPr sz="27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4" name="Equation"/>
          <p:cNvSpPr txBox="1"/>
          <p:nvPr/>
        </p:nvSpPr>
        <p:spPr>
          <a:xfrm>
            <a:off x="1121837" y="5329607"/>
            <a:ext cx="3729132" cy="90601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m</m:t>
                  </m:r>
                  <m:sSup>
                    <m:e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p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e</m:t>
                  </m:r>
                  <m:rad>
                    <m:radPr>
                      <m:ctrlP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xmlns:a="http://schemas.openxmlformats.org/drawingml/2006/main" sz="2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den>
                      </m:f>
                    </m:e>
                  </m:rad>
                  <m:r>
                    <a:rPr xmlns:a="http://schemas.openxmlformats.org/drawingml/2006/main" sz="2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9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e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2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</m:oMath>
              </m:oMathPara>
            </a14:m>
            <a:endParaRPr sz="29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ORIGIN OF THE SYNCHROTRON CUTOFF"/>
          <p:cNvSpPr/>
          <p:nvPr/>
        </p:nvSpPr>
        <p:spPr>
          <a:xfrm>
            <a:off x="1385947" y="463189"/>
            <a:ext cx="10232906" cy="71452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ORIGIN OF THE SYNCHROTRON CUTOFF</a:t>
            </a:r>
          </a:p>
        </p:txBody>
      </p:sp>
      <p:sp>
        <p:nvSpPr>
          <p:cNvPr id="188" name="LOSS LIMITED acceleration"/>
          <p:cNvSpPr/>
          <p:nvPr/>
        </p:nvSpPr>
        <p:spPr>
          <a:xfrm>
            <a:off x="355769" y="1469402"/>
            <a:ext cx="6582361" cy="6243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LOSS LIMITED acceleration</a:t>
            </a:r>
          </a:p>
        </p:txBody>
      </p:sp>
      <p:grpSp>
        <p:nvGrpSpPr>
          <p:cNvPr id="191" name="Group"/>
          <p:cNvGrpSpPr/>
          <p:nvPr/>
        </p:nvGrpSpPr>
        <p:grpSpPr>
          <a:xfrm>
            <a:off x="7919903" y="1593746"/>
            <a:ext cx="3796088" cy="3559523"/>
            <a:chOff x="0" y="0"/>
            <a:chExt cx="3796086" cy="3559522"/>
          </a:xfrm>
        </p:grpSpPr>
        <p:pic>
          <p:nvPicPr>
            <p:cNvPr id="18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1059" r="50624" b="17208"/>
            <a:stretch>
              <a:fillRect/>
            </a:stretch>
          </p:blipFill>
          <p:spPr>
            <a:xfrm>
              <a:off x="0" y="0"/>
              <a:ext cx="3796087" cy="3559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Oval"/>
            <p:cNvSpPr/>
            <p:nvPr/>
          </p:nvSpPr>
          <p:spPr>
            <a:xfrm rot="14024024">
              <a:off x="1120354" y="1858103"/>
              <a:ext cx="1270001" cy="393701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343847"/>
                  <a:satOff val="6318"/>
                  <a:lumOff val="815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</p:grpSp>
      <p:sp>
        <p:nvSpPr>
          <p:cNvPr id="192" name="Equation"/>
          <p:cNvSpPr txBox="1"/>
          <p:nvPr/>
        </p:nvSpPr>
        <p:spPr>
          <a:xfrm>
            <a:off x="666223" y="3588770"/>
            <a:ext cx="1522849" cy="65391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e>
                    <m:sub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2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num>
                    <m:den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den>
                  </m:f>
                </m:oMath>
              </m:oMathPara>
            </a14:m>
            <a:endParaRPr sz="2700">
              <a:solidFill>
                <a:srgbClr val="FFFFFF"/>
              </a:solidFill>
            </a:endParaRPr>
          </a:p>
        </p:txBody>
      </p:sp>
      <p:sp>
        <p:nvSpPr>
          <p:cNvPr id="193" name="Comparing gyro-period wrt Synch Cooling time"/>
          <p:cNvSpPr/>
          <p:nvPr/>
        </p:nvSpPr>
        <p:spPr>
          <a:xfrm>
            <a:off x="355769" y="2529086"/>
            <a:ext cx="6582361" cy="6243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Comparing gyro-period wrt Synch Cooling time </a:t>
            </a:r>
          </a:p>
        </p:txBody>
      </p:sp>
      <p:sp>
        <p:nvSpPr>
          <p:cNvPr id="194" name="Equation"/>
          <p:cNvSpPr txBox="1"/>
          <p:nvPr/>
        </p:nvSpPr>
        <p:spPr>
          <a:xfrm>
            <a:off x="2809391" y="3483761"/>
            <a:ext cx="1914549" cy="8639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e>
                    <m:sub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2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den>
                  </m:f>
                </m:oMath>
              </m:oMathPara>
            </a14:m>
            <a:endParaRPr sz="2700">
              <a:solidFill>
                <a:srgbClr val="FFFFFF"/>
              </a:solidFill>
            </a:endParaRPr>
          </a:p>
        </p:txBody>
      </p:sp>
      <p:sp>
        <p:nvSpPr>
          <p:cNvPr id="195" name="Equation"/>
          <p:cNvSpPr txBox="1"/>
          <p:nvPr/>
        </p:nvSpPr>
        <p:spPr>
          <a:xfrm>
            <a:off x="5344260" y="3460183"/>
            <a:ext cx="2054394" cy="9110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sub>
                  </m:sSub>
                  <m:r>
                    <a:rPr xmlns:a="http://schemas.openxmlformats.org/drawingml/2006/main" sz="27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≃</m:t>
                  </m:r>
                  <m:sSup>
                    <m:e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sup>
                  </m:sSup>
                  <m:f>
                    <m:fPr>
                      <m:ctrlP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7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7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rad>
                    </m:den>
                  </m:f>
                </m:oMath>
              </m:oMathPara>
            </a14:m>
            <a:endParaRPr sz="2700">
              <a:solidFill>
                <a:srgbClr val="FFFFFF"/>
              </a:solidFill>
            </a:endParaRPr>
          </a:p>
        </p:txBody>
      </p:sp>
      <p:grpSp>
        <p:nvGrpSpPr>
          <p:cNvPr id="198" name="Group"/>
          <p:cNvGrpSpPr/>
          <p:nvPr/>
        </p:nvGrpSpPr>
        <p:grpSpPr>
          <a:xfrm>
            <a:off x="355769" y="4841896"/>
            <a:ext cx="6582361" cy="1336427"/>
            <a:chOff x="0" y="0"/>
            <a:chExt cx="6582360" cy="1336426"/>
          </a:xfrm>
        </p:grpSpPr>
        <p:sp>
          <p:nvSpPr>
            <p:cNvPr id="196" name="Equation"/>
            <p:cNvSpPr txBox="1"/>
            <p:nvPr/>
          </p:nvSpPr>
          <p:spPr>
            <a:xfrm>
              <a:off x="1679687" y="895782"/>
              <a:ext cx="3033476" cy="440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2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xmlns:a="http://schemas.openxmlformats.org/drawingml/2006/main" sz="3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xmlns:a="http://schemas.openxmlformats.org/drawingml/2006/main" sz="3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150</m:t>
                    </m:r>
                    <m:r>
                      <a:rPr xmlns:a="http://schemas.openxmlformats.org/drawingml/2006/main" sz="3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2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m:oMathPara>
              </a14:m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97" name="Maximum frequency is fixed"/>
            <p:cNvSpPr/>
            <p:nvPr/>
          </p:nvSpPr>
          <p:spPr>
            <a:xfrm>
              <a:off x="0" y="0"/>
              <a:ext cx="6582361" cy="624370"/>
            </a:xfrm>
            <a:prstGeom prst="rect">
              <a:avLst/>
            </a:prstGeom>
            <a:solidFill>
              <a:schemeClr val="accent6">
                <a:hueOff val="146492"/>
                <a:satOff val="27796"/>
                <a:lumOff val="2217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Maximum frequency is fixed</a:t>
              </a:r>
            </a:p>
          </p:txBody>
        </p:sp>
      </p:grpSp>
      <p:grpSp>
        <p:nvGrpSpPr>
          <p:cNvPr id="203" name="Group"/>
          <p:cNvGrpSpPr/>
          <p:nvPr/>
        </p:nvGrpSpPr>
        <p:grpSpPr>
          <a:xfrm>
            <a:off x="973588" y="5712926"/>
            <a:ext cx="10782544" cy="3559523"/>
            <a:chOff x="0" y="0"/>
            <a:chExt cx="10782543" cy="3559522"/>
          </a:xfrm>
        </p:grpSpPr>
        <p:pic>
          <p:nvPicPr>
            <p:cNvPr id="19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01827" y="0"/>
              <a:ext cx="6080717" cy="3559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Oval"/>
            <p:cNvSpPr/>
            <p:nvPr/>
          </p:nvSpPr>
          <p:spPr>
            <a:xfrm rot="14024024">
              <a:off x="5569207" y="583997"/>
              <a:ext cx="1270001" cy="393701"/>
            </a:xfrm>
            <a:prstGeom prst="ellipse">
              <a:avLst/>
            </a:prstGeom>
            <a:noFill/>
            <a:ln w="63500" cap="flat">
              <a:solidFill>
                <a:schemeClr val="accent4">
                  <a:hueOff val="-667846"/>
                  <a:satOff val="2144"/>
                  <a:lumOff val="-5984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sp>
          <p:nvSpPr>
            <p:cNvPr id="201" name="In crab the limits all coincide"/>
            <p:cNvSpPr/>
            <p:nvPr/>
          </p:nvSpPr>
          <p:spPr>
            <a:xfrm>
              <a:off x="381333" y="736809"/>
              <a:ext cx="3700584" cy="119570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In crab the limits all coincide</a:t>
              </a:r>
            </a:p>
          </p:txBody>
        </p:sp>
        <p:sp>
          <p:nvSpPr>
            <p:cNvPr id="202" name="Others all potential limited"/>
            <p:cNvSpPr/>
            <p:nvPr/>
          </p:nvSpPr>
          <p:spPr>
            <a:xfrm>
              <a:off x="0" y="2203926"/>
              <a:ext cx="4463251" cy="653911"/>
            </a:xfrm>
            <a:prstGeom prst="rect">
              <a:avLst/>
            </a:prstGeom>
            <a:solidFill>
              <a:schemeClr val="accent4">
                <a:hueOff val="-667846"/>
                <a:satOff val="2144"/>
                <a:lumOff val="-598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Others all potential limited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  <p:bldP build="whole" bldLvl="1" animBg="1" rev="0" advAuto="0" spid="20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08" name="Group"/>
          <p:cNvGrpSpPr/>
          <p:nvPr/>
        </p:nvGrpSpPr>
        <p:grpSpPr>
          <a:xfrm>
            <a:off x="7530299" y="5620507"/>
            <a:ext cx="5068924" cy="3464180"/>
            <a:chOff x="0" y="0"/>
            <a:chExt cx="5068922" cy="3464179"/>
          </a:xfrm>
        </p:grpSpPr>
        <p:sp>
          <p:nvSpPr>
            <p:cNvPr id="206" name="Rectangle"/>
            <p:cNvSpPr/>
            <p:nvPr/>
          </p:nvSpPr>
          <p:spPr>
            <a:xfrm>
              <a:off x="77536" y="0"/>
              <a:ext cx="4991387" cy="32958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2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</a:p>
          </p:txBody>
        </p:sp>
        <p:pic>
          <p:nvPicPr>
            <p:cNvPr id="20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68315"/>
              <a:ext cx="4991386" cy="3295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9" name="combinedmovie_sm.mpg" descr="combinedmovie_sm.mpg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12971" y="1126275"/>
            <a:ext cx="5911020" cy="394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shot 2023-05-23 at 15.25.10.png" descr="Screenshot 2023-05-23 at 15.25.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30299" y="2805368"/>
            <a:ext cx="5068924" cy="2766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3142" y="4858137"/>
            <a:ext cx="3225724" cy="427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e_movie_med-res_late.mpeg" descr="e_movie_med-res_late.mpeg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4071721" y="5298684"/>
            <a:ext cx="3225724" cy="3389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ynmap_0.01low-res.mpeg" descr="synmap_0.01low-res.mpeg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7530299" y="1150648"/>
            <a:ext cx="5068924" cy="607610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Variability at low energy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Variability at low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5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92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72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20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9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2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2"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2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"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5"/>
      <p:bldP build="whole" bldLvl="1" animBg="1" rev="0" advAuto="0" spid="211" grpId="2"/>
      <p:bldP build="whole" bldLvl="1" animBg="1" rev="0" advAuto="0" spid="212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01" y="5160804"/>
            <a:ext cx="4920706" cy="396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9045" y="2008772"/>
            <a:ext cx="5682616" cy="308038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2010 Flare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2010 Flare</a:t>
            </a:r>
          </a:p>
        </p:txBody>
      </p:sp>
      <p:sp>
        <p:nvSpPr>
          <p:cNvPr id="220" name="~4 time over quiescent"/>
          <p:cNvSpPr/>
          <p:nvPr/>
        </p:nvSpPr>
        <p:spPr>
          <a:xfrm>
            <a:off x="6958666" y="1271792"/>
            <a:ext cx="4503374" cy="6243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~4 time over quiescent</a:t>
            </a:r>
          </a:p>
        </p:txBody>
      </p:sp>
      <p:grpSp>
        <p:nvGrpSpPr>
          <p:cNvPr id="223" name="Group"/>
          <p:cNvGrpSpPr/>
          <p:nvPr/>
        </p:nvGrpSpPr>
        <p:grpSpPr>
          <a:xfrm>
            <a:off x="6958666" y="5302844"/>
            <a:ext cx="4503374" cy="3888375"/>
            <a:chOff x="0" y="0"/>
            <a:chExt cx="4503372" cy="3888374"/>
          </a:xfrm>
        </p:grpSpPr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6993" y="838053"/>
              <a:ext cx="4061097" cy="3050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No change in pSR"/>
            <p:cNvSpPr/>
            <p:nvPr/>
          </p:nvSpPr>
          <p:spPr>
            <a:xfrm>
              <a:off x="0" y="0"/>
              <a:ext cx="4503373" cy="624370"/>
            </a:xfrm>
            <a:prstGeom prst="rect">
              <a:avLst/>
            </a:prstGeom>
            <a:solidFill>
              <a:schemeClr val="accent6">
                <a:hueOff val="146492"/>
                <a:satOff val="27796"/>
                <a:lumOff val="22179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No change in pSR</a:t>
              </a:r>
            </a:p>
          </p:txBody>
        </p:sp>
      </p:grpSp>
      <p:grpSp>
        <p:nvGrpSpPr>
          <p:cNvPr id="226" name="Group"/>
          <p:cNvGrpSpPr/>
          <p:nvPr/>
        </p:nvGrpSpPr>
        <p:grpSpPr>
          <a:xfrm>
            <a:off x="656491" y="1544195"/>
            <a:ext cx="5363326" cy="3752712"/>
            <a:chOff x="0" y="0"/>
            <a:chExt cx="5363325" cy="3752710"/>
          </a:xfrm>
        </p:grpSpPr>
        <p:pic>
          <p:nvPicPr>
            <p:cNvPr id="224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63326" cy="3272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Minor evidence in X"/>
            <p:cNvSpPr/>
            <p:nvPr/>
          </p:nvSpPr>
          <p:spPr>
            <a:xfrm>
              <a:off x="566570" y="3128340"/>
              <a:ext cx="4503373" cy="62437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Minor evidence in 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2"/>
      <p:bldP build="whole" bldLvl="1" animBg="1" rev="0" advAuto="0" spid="226" grpId="1"/>
      <p:bldP build="whole" bldLvl="1" animBg="1" rev="0" advAuto="0" spid="223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/>
          <p:nvPr>
            <p:ph type="sldNum" sz="quarter" idx="2"/>
          </p:nvPr>
        </p:nvSpPr>
        <p:spPr>
          <a:xfrm>
            <a:off x="12561520" y="9245600"/>
            <a:ext cx="260599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330" y="1273114"/>
            <a:ext cx="7318476" cy="345303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2011 Flare"/>
          <p:cNvSpPr/>
          <p:nvPr/>
        </p:nvSpPr>
        <p:spPr>
          <a:xfrm>
            <a:off x="1385947" y="293447"/>
            <a:ext cx="10232906" cy="71452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lnSpc>
                <a:spcPct val="160000"/>
              </a:lnSpc>
              <a:spcBef>
                <a:spcPts val="3700"/>
              </a:spcBef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2011 Flare</a:t>
            </a:r>
          </a:p>
        </p:txBody>
      </p:sp>
      <p:sp>
        <p:nvSpPr>
          <p:cNvPr id="231" name="25 times above quiescent"/>
          <p:cNvSpPr/>
          <p:nvPr/>
        </p:nvSpPr>
        <p:spPr>
          <a:xfrm>
            <a:off x="7482362" y="1781016"/>
            <a:ext cx="4503374" cy="6243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25 times above quiescent</a:t>
            </a:r>
          </a:p>
        </p:txBody>
      </p:sp>
      <p:sp>
        <p:nvSpPr>
          <p:cNvPr id="232" name="Flare is structured"/>
          <p:cNvSpPr/>
          <p:nvPr/>
        </p:nvSpPr>
        <p:spPr>
          <a:xfrm>
            <a:off x="7482362" y="2560868"/>
            <a:ext cx="4503374" cy="6243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 is structured</a:t>
            </a:r>
          </a:p>
        </p:txBody>
      </p:sp>
      <p:sp>
        <p:nvSpPr>
          <p:cNvPr id="233" name="Flare duration days-week"/>
          <p:cNvSpPr/>
          <p:nvPr/>
        </p:nvSpPr>
        <p:spPr>
          <a:xfrm>
            <a:off x="7482362" y="3432778"/>
            <a:ext cx="4503374" cy="62437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algn="ctr">
              <a:spcBef>
                <a:spcPts val="3700"/>
              </a:spcBef>
              <a:defRPr cap="all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Flare duration days-week</a:t>
            </a:r>
          </a:p>
        </p:txBody>
      </p:sp>
      <p:grpSp>
        <p:nvGrpSpPr>
          <p:cNvPr id="238" name="Group"/>
          <p:cNvGrpSpPr/>
          <p:nvPr/>
        </p:nvGrpSpPr>
        <p:grpSpPr>
          <a:xfrm>
            <a:off x="1315875" y="4507889"/>
            <a:ext cx="11271911" cy="4561831"/>
            <a:chOff x="0" y="0"/>
            <a:chExt cx="11271910" cy="4561830"/>
          </a:xfrm>
        </p:grpSpPr>
        <p:pic>
          <p:nvPicPr>
            <p:cNvPr id="23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564437" y="0"/>
              <a:ext cx="5707474" cy="4561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Compatible with almost monochromatic"/>
            <p:cNvSpPr/>
            <p:nvPr/>
          </p:nvSpPr>
          <p:spPr>
            <a:xfrm>
              <a:off x="0" y="631790"/>
              <a:ext cx="4503373" cy="102279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Compatible with almost monochromatic</a:t>
              </a:r>
            </a:p>
          </p:txBody>
        </p:sp>
        <p:sp>
          <p:nvSpPr>
            <p:cNvPr id="236" name="Requires doppler boosting"/>
            <p:cNvSpPr/>
            <p:nvPr/>
          </p:nvSpPr>
          <p:spPr>
            <a:xfrm>
              <a:off x="0" y="2068113"/>
              <a:ext cx="4503373" cy="624371"/>
            </a:xfrm>
            <a:prstGeom prst="rect">
              <a:avLst/>
            </a:prstGeom>
            <a:solidFill>
              <a:schemeClr val="accent4">
                <a:hueOff val="-667846"/>
                <a:satOff val="2144"/>
                <a:lumOff val="-598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Requires doppler boosting</a:t>
              </a:r>
            </a:p>
          </p:txBody>
        </p:sp>
        <p:sp>
          <p:nvSpPr>
            <p:cNvPr id="237" name="Location - knot?"/>
            <p:cNvSpPr/>
            <p:nvPr/>
          </p:nvSpPr>
          <p:spPr>
            <a:xfrm>
              <a:off x="0" y="3106013"/>
              <a:ext cx="4503373" cy="624371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 algn="ctr">
                <a:spcBef>
                  <a:spcPts val="3700"/>
                </a:spcBef>
                <a:defRPr cap="all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pPr/>
              <a:r>
                <a:t>Location - knot?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2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