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7" tIns="91437" rIns="91437" bIns="91437"/>
          <a:lstStyle>
            <a:lvl1pPr algn="l" defTabSz="1828800">
              <a:lnSpc>
                <a:spcPct val="90000"/>
              </a:lnSpc>
              <a:defRPr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7" tIns="91437" rIns="91437" bIns="91437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7" indent="-640077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22203056" y="12835872"/>
            <a:ext cx="504544" cy="483906"/>
          </a:xfrm>
          <a:prstGeom prst="rect">
            <a:avLst/>
          </a:prstGeom>
        </p:spPr>
        <p:txBody>
          <a:bodyPr lIns="91437" tIns="91437" rIns="91437" bIns="91437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7" tIns="91437" rIns="91437" bIns="91437"/>
          <a:lstStyle>
            <a:lvl1pPr algn="l" defTabSz="1828800">
              <a:lnSpc>
                <a:spcPct val="90000"/>
              </a:lnSpc>
              <a:defRPr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 lIns="91437" tIns="91437" rIns="91437" bIns="91437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7" indent="-640077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22203056" y="12835872"/>
            <a:ext cx="504544" cy="483906"/>
          </a:xfrm>
          <a:prstGeom prst="rect">
            <a:avLst/>
          </a:prstGeom>
        </p:spPr>
        <p:txBody>
          <a:bodyPr lIns="91437" tIns="91437" rIns="91437" bIns="91437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</p:spPr>
        <p:txBody>
          <a:bodyPr anchor="t"/>
          <a:lstStyle>
            <a:lvl1pPr algn="l" defTabSz="2438338">
              <a:lnSpc>
                <a:spcPct val="80000"/>
              </a:lnSpc>
              <a:defRPr b="1" spc="-170" sz="8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136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37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 anchor="t"/>
          <a:lstStyle>
            <a:lvl1pPr marL="6096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/>
            </a:lvl1pPr>
            <a:lvl2pPr marL="12192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/>
            </a:lvl2pPr>
            <a:lvl3pPr marL="18288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/>
            </a:lvl3pPr>
            <a:lvl4pPr marL="24384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/>
            </a:lvl4pPr>
            <a:lvl5pPr marL="30480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bg>
      <p:bgPr>
        <a:solidFill>
          <a:srgbClr val="233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50;p4"/>
          <p:cNvSpPr/>
          <p:nvPr/>
        </p:nvSpPr>
        <p:spPr>
          <a:xfrm flipH="1">
            <a:off x="9553599" y="4135199"/>
            <a:ext cx="14830401" cy="9580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l" defTabSz="2438400">
              <a:defRPr b="0"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6" name="Google Shape;51;p4"/>
          <p:cNvSpPr/>
          <p:nvPr/>
        </p:nvSpPr>
        <p:spPr>
          <a:xfrm>
            <a:off x="82" y="7532000"/>
            <a:ext cx="19654399" cy="6184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4A15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l" defTabSz="2438400">
              <a:defRPr b="0"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7" name="Google Shape;52;p4"/>
          <p:cNvSpPr/>
          <p:nvPr/>
        </p:nvSpPr>
        <p:spPr>
          <a:xfrm>
            <a:off x="541933" y="549999"/>
            <a:ext cx="23300002" cy="12616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09600" dist="0" dir="0">
              <a:srgbClr val="000000">
                <a:alpha val="40000"/>
              </a:srgbClr>
            </a:outerShdw>
          </a:effectLst>
        </p:spPr>
        <p:txBody>
          <a:bodyPr lIns="121919" tIns="121919" rIns="121919" bIns="121919" anchor="ctr"/>
          <a:lstStyle/>
          <a:p>
            <a:pPr algn="l" defTabSz="2438400">
              <a:defRPr b="0"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8" name="Title Text"/>
          <p:cNvSpPr txBox="1"/>
          <p:nvPr>
            <p:ph type="title"/>
          </p:nvPr>
        </p:nvSpPr>
        <p:spPr>
          <a:xfrm>
            <a:off x="1200482" y="1079685"/>
            <a:ext cx="20015201" cy="1726115"/>
          </a:xfrm>
          <a:prstGeom prst="rect">
            <a:avLst/>
          </a:prstGeom>
        </p:spPr>
        <p:txBody>
          <a:bodyPr lIns="243799" tIns="243799" rIns="243799" bIns="243799" anchor="t"/>
          <a:lstStyle>
            <a:lvl1pPr algn="l" defTabSz="2438400">
              <a:defRPr sz="8000">
                <a:solidFill>
                  <a:srgbClr val="AF7B5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9" name="Body Level One…"/>
          <p:cNvSpPr txBox="1"/>
          <p:nvPr>
            <p:ph type="body" idx="1"/>
          </p:nvPr>
        </p:nvSpPr>
        <p:spPr>
          <a:xfrm>
            <a:off x="1689767" y="3335485"/>
            <a:ext cx="20509835" cy="8167822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962818" indent="-816768" defTabSz="2438400">
              <a:lnSpc>
                <a:spcPct val="115000"/>
              </a:lnSpc>
              <a:spcBef>
                <a:spcPts val="0"/>
              </a:spcBef>
              <a:buClr>
                <a:srgbClr val="233A44"/>
              </a:buClr>
              <a:buSzPts val="4200"/>
              <a:buFont typeface="Calibri"/>
              <a:buChar char="●"/>
              <a:defRPr sz="42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755486" indent="-1139536" defTabSz="2438400">
              <a:lnSpc>
                <a:spcPct val="115000"/>
              </a:lnSpc>
              <a:spcBef>
                <a:spcPts val="0"/>
              </a:spcBef>
              <a:buClr>
                <a:srgbClr val="233A44"/>
              </a:buClr>
              <a:buSzPts val="4200"/>
              <a:buFont typeface="Calibri"/>
              <a:buChar char="○"/>
              <a:defRPr sz="42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12686" indent="-1139536" defTabSz="2438400">
              <a:lnSpc>
                <a:spcPct val="115000"/>
              </a:lnSpc>
              <a:spcBef>
                <a:spcPts val="0"/>
              </a:spcBef>
              <a:buClr>
                <a:srgbClr val="233A44"/>
              </a:buClr>
              <a:buSzPts val="4200"/>
              <a:buFont typeface="Calibri"/>
              <a:buChar char="■"/>
              <a:defRPr sz="42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669886" indent="-1139536" defTabSz="2438400">
              <a:lnSpc>
                <a:spcPct val="115000"/>
              </a:lnSpc>
              <a:spcBef>
                <a:spcPts val="0"/>
              </a:spcBef>
              <a:buClr>
                <a:srgbClr val="233A44"/>
              </a:buClr>
              <a:buSzPts val="4200"/>
              <a:buFont typeface="Calibri"/>
              <a:buChar char="●"/>
              <a:defRPr sz="42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127086" indent="-1139536" defTabSz="2438400">
              <a:lnSpc>
                <a:spcPct val="115000"/>
              </a:lnSpc>
              <a:spcBef>
                <a:spcPts val="0"/>
              </a:spcBef>
              <a:buClr>
                <a:srgbClr val="233A44"/>
              </a:buClr>
              <a:buSzPts val="4200"/>
              <a:buFont typeface="Calibri"/>
              <a:buChar char="○"/>
              <a:defRPr sz="4200">
                <a:solidFill>
                  <a:srgbClr val="233A44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22970909" y="12200598"/>
            <a:ext cx="867584" cy="881301"/>
          </a:xfrm>
          <a:prstGeom prst="rect">
            <a:avLst/>
          </a:prstGeom>
        </p:spPr>
        <p:txBody>
          <a:bodyPr lIns="243799" tIns="243799" rIns="243799" bIns="243799" anchor="ctr">
            <a:normAutofit fontScale="100000" lnSpcReduction="0"/>
          </a:bodyPr>
          <a:lstStyle>
            <a:lvl1pPr algn="r" defTabSz="2438400">
              <a:defRPr sz="2600">
                <a:solidFill>
                  <a:srgbClr val="233A44"/>
                </a:solidFill>
                <a:latin typeface="Nunito"/>
                <a:ea typeface="Nunito"/>
                <a:cs typeface="Nunito"/>
                <a:sym typeface="Nunito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5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3639" y="11586629"/>
            <a:ext cx="5147889" cy="1496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9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8.jpeg"/><Relationship Id="rId4" Type="http://schemas.openxmlformats.org/officeDocument/2006/relationships/image" Target="../media/image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aolo Giommi…"/>
          <p:cNvSpPr txBox="1"/>
          <p:nvPr>
            <p:ph type="subTitle" sz="quarter" idx="1"/>
          </p:nvPr>
        </p:nvSpPr>
        <p:spPr>
          <a:xfrm>
            <a:off x="1778000" y="5139758"/>
            <a:ext cx="20828000" cy="15875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Paolo Giommi</a:t>
            </a:r>
          </a:p>
          <a:p>
            <a:pPr>
              <a:defRPr sz="38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Associated INAF-AOB</a:t>
            </a:r>
          </a:p>
        </p:txBody>
      </p:sp>
      <p:sp>
        <p:nvSpPr>
          <p:cNvPr id="170" name="Extragalactic Survey…"/>
          <p:cNvSpPr txBox="1"/>
          <p:nvPr/>
        </p:nvSpPr>
        <p:spPr>
          <a:xfrm>
            <a:off x="3714835" y="1496217"/>
            <a:ext cx="17921400" cy="3309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7400">
                <a:solidFill>
                  <a:srgbClr val="17598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Extragalactic Survey </a:t>
            </a:r>
          </a:p>
          <a:p>
            <a:pPr defTabSz="457200">
              <a:defRPr sz="7400">
                <a:solidFill>
                  <a:srgbClr val="17598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Some updates based on recent findings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KUV00311-Sed.png" descr="KUV00311-Sed.png"/>
          <p:cNvPicPr>
            <a:picLocks noChangeAspect="1"/>
          </p:cNvPicPr>
          <p:nvPr/>
        </p:nvPicPr>
        <p:blipFill>
          <a:blip r:embed="rId2">
            <a:extLst/>
          </a:blip>
          <a:srcRect l="0" t="1203" r="0" b="0"/>
          <a:stretch>
            <a:fillRect/>
          </a:stretch>
        </p:blipFill>
        <p:spPr>
          <a:xfrm>
            <a:off x="2169715" y="397638"/>
            <a:ext cx="20044440" cy="13550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" name="Group"/>
          <p:cNvGrpSpPr/>
          <p:nvPr/>
        </p:nvGrpSpPr>
        <p:grpSpPr>
          <a:xfrm>
            <a:off x="4568428" y="3732975"/>
            <a:ext cx="7238207" cy="790607"/>
            <a:chOff x="-38099" y="0"/>
            <a:chExt cx="7238206" cy="790605"/>
          </a:xfrm>
        </p:grpSpPr>
        <p:pic>
          <p:nvPicPr>
            <p:cNvPr id="210" name="Line Line" descr="Line 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8100" y="714405"/>
              <a:ext cx="7238207" cy="76201"/>
            </a:xfrm>
            <a:prstGeom prst="rect">
              <a:avLst/>
            </a:prstGeom>
            <a:effectLst/>
          </p:spPr>
        </p:pic>
        <p:sp>
          <p:nvSpPr>
            <p:cNvPr id="212" name="Log(νf(ν)) = -11.3"/>
            <p:cNvSpPr txBox="1"/>
            <p:nvPr/>
          </p:nvSpPr>
          <p:spPr>
            <a:xfrm>
              <a:off x="890222" y="-1"/>
              <a:ext cx="3230500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Log(νf(ν)) = -11.3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OJ287-Sed.png" descr="OJ287-S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9780" y="0"/>
            <a:ext cx="20044439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MKN180-Sed.png" descr="MKN180-S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9780" y="0"/>
            <a:ext cx="20044439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KS0548-Sed.png" descr="PKS0548-S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9780" y="0"/>
            <a:ext cx="20044439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3C264-Sed.png" descr="3C264-S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9780" y="0"/>
            <a:ext cx="2004444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1.jpg" descr="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95200" y="1127921"/>
            <a:ext cx="9376923" cy="4879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1.jpg" descr="1.jpg"/>
          <p:cNvPicPr>
            <a:picLocks noChangeAspect="1"/>
          </p:cNvPicPr>
          <p:nvPr/>
        </p:nvPicPr>
        <p:blipFill>
          <a:blip r:embed="rId4">
            <a:extLst/>
          </a:blip>
          <a:srcRect l="14445" t="21912" r="29887" b="0"/>
          <a:stretch>
            <a:fillRect/>
          </a:stretch>
        </p:blipFill>
        <p:spPr>
          <a:xfrm>
            <a:off x="5152727" y="1618656"/>
            <a:ext cx="4905886" cy="34321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he Brera Blazar Search in eFEDS data with Firmamento…"/>
          <p:cNvSpPr txBox="1"/>
          <p:nvPr/>
        </p:nvSpPr>
        <p:spPr>
          <a:xfrm>
            <a:off x="3472853" y="952373"/>
            <a:ext cx="17438294" cy="1956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The Brera Blazar Search in eFEDS data with Firmamento</a:t>
            </a:r>
          </a:p>
          <a:p>
            <a:pPr>
              <a:defRPr b="0" sz="3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P. Giommi, A. Caccianiga, A. Moretti, A. Wolter, (OAB)</a:t>
            </a:r>
          </a:p>
          <a:p>
            <a:pPr>
              <a:defRPr b="0" sz="3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P. Padovani(ESO), A. Fruscione (CFA) </a:t>
            </a:r>
          </a:p>
        </p:txBody>
      </p:sp>
      <p:sp>
        <p:nvSpPr>
          <p:cNvPr id="226" name="Ongoing Investigation of a sample of ~1000 candidates…"/>
          <p:cNvSpPr txBox="1"/>
          <p:nvPr/>
        </p:nvSpPr>
        <p:spPr>
          <a:xfrm>
            <a:off x="2601226" y="3102051"/>
            <a:ext cx="19003748" cy="7511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</a:p>
          <a:p>
            <a:pPr>
              <a:defRPr b="0"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</a:p>
          <a:p>
            <a:pPr marL="714374" indent="-714374" algn="l">
              <a:buSzPct val="125000"/>
              <a:buChar char="•"/>
              <a:defRPr b="0"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Ongoing Investigation of a sample of ~1000 candidates</a:t>
            </a:r>
          </a:p>
          <a:p>
            <a:pPr algn="l">
              <a:defRPr b="0"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    (Radio matching eFEDS X-ray sources)</a:t>
            </a:r>
          </a:p>
          <a:p>
            <a:pPr marL="714374" indent="-714374" algn="l">
              <a:buSzPct val="125000"/>
              <a:buChar char="•"/>
              <a:defRPr b="0"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A few dozen previously unknown BL Lacs already identified</a:t>
            </a:r>
          </a:p>
          <a:p>
            <a:pPr marL="714374" indent="-714374" algn="l">
              <a:buSzPct val="125000"/>
              <a:buChar char="•"/>
              <a:defRPr b="0"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Several double-lobed sources found</a:t>
            </a:r>
          </a:p>
          <a:p>
            <a:pPr marL="714374" indent="-714374" algn="l">
              <a:buSzPct val="125000"/>
              <a:buChar char="•"/>
              <a:defRPr b="0"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First results like catalog of BL Lacs, LogN-LogS etc.</a:t>
            </a:r>
          </a:p>
          <a:p>
            <a:pPr algn="l">
              <a:defRPr b="0"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    to be published in a few months  </a:t>
            </a:r>
          </a:p>
          <a:p>
            <a:pPr>
              <a:defRPr b="0"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1.jpg" descr="1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412973" y="5320637"/>
            <a:ext cx="9138131" cy="8060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3.jpg" descr="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33717" y="6255408"/>
            <a:ext cx="9406019" cy="72384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" name="Group"/>
          <p:cNvGrpSpPr/>
          <p:nvPr/>
        </p:nvGrpSpPr>
        <p:grpSpPr>
          <a:xfrm>
            <a:off x="378750" y="572559"/>
            <a:ext cx="13657295" cy="4238637"/>
            <a:chOff x="0" y="0"/>
            <a:chExt cx="13657293" cy="4238636"/>
          </a:xfrm>
        </p:grpSpPr>
        <p:pic>
          <p:nvPicPr>
            <p:cNvPr id="230" name="1.jpg" descr="1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3141" r="0" b="3141"/>
            <a:stretch>
              <a:fillRect/>
            </a:stretch>
          </p:blipFill>
          <p:spPr>
            <a:xfrm>
              <a:off x="0" y="32461"/>
              <a:ext cx="13657294" cy="420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" name="Rounded Rectangle"/>
            <p:cNvSpPr/>
            <p:nvPr/>
          </p:nvSpPr>
          <p:spPr>
            <a:xfrm>
              <a:off x="1409575" y="0"/>
              <a:ext cx="3122619" cy="385228"/>
            </a:xfrm>
            <a:prstGeom prst="roundRect">
              <a:avLst>
                <a:gd name="adj" fmla="val 43537"/>
              </a:avLst>
            </a:prstGeom>
            <a:noFill/>
            <a:ln w="63500" cap="flat">
              <a:solidFill>
                <a:srgbClr val="5CB8B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3200">
                  <a:solidFill>
                    <a:srgbClr val="81AD8B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32" name="Rounded Rectangle"/>
            <p:cNvSpPr/>
            <p:nvPr/>
          </p:nvSpPr>
          <p:spPr>
            <a:xfrm>
              <a:off x="4178175" y="651933"/>
              <a:ext cx="3793801" cy="385228"/>
            </a:xfrm>
            <a:prstGeom prst="roundRect">
              <a:avLst>
                <a:gd name="adj" fmla="val 43537"/>
              </a:avLst>
            </a:prstGeom>
            <a:noFill/>
            <a:ln w="63500" cap="flat">
              <a:solidFill>
                <a:srgbClr val="5CB8B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3200">
                  <a:solidFill>
                    <a:srgbClr val="81AD8B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234" name="4.jpg" descr="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68360" y="390771"/>
            <a:ext cx="7822198" cy="5783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6650" y="958850"/>
            <a:ext cx="5372100" cy="433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3.jpg" descr="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55044" y="928962"/>
            <a:ext cx="4921478" cy="4390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1.jpg" descr="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9650" y="6102072"/>
            <a:ext cx="5247660" cy="4775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6.jpg" descr="6.jpg"/>
          <p:cNvPicPr>
            <a:picLocks noChangeAspect="1"/>
          </p:cNvPicPr>
          <p:nvPr/>
        </p:nvPicPr>
        <p:blipFill>
          <a:blip r:embed="rId5">
            <a:extLst/>
          </a:blip>
          <a:srcRect l="6016" t="0" r="2331" b="4222"/>
          <a:stretch>
            <a:fillRect/>
          </a:stretch>
        </p:blipFill>
        <p:spPr>
          <a:xfrm>
            <a:off x="6391275" y="6069667"/>
            <a:ext cx="5658911" cy="4840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10.jpg" descr="10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84281" y="6045061"/>
            <a:ext cx="6464301" cy="488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9.jpg" descr="9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389600" y="1036158"/>
            <a:ext cx="5471105" cy="4176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7.jpg" descr="7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522816" y="974735"/>
            <a:ext cx="5372101" cy="4486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5.jpg" descr="5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782546" y="6045061"/>
            <a:ext cx="5018481" cy="4889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Number"/>
          <p:cNvSpPr txBox="1"/>
          <p:nvPr>
            <p:ph type="sldNum" sz="quarter" idx="4294967295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46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70842" y="522233"/>
            <a:ext cx="15017342" cy="1649503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2021, MNRAS 502, 836"/>
          <p:cNvSpPr txBox="1"/>
          <p:nvPr/>
        </p:nvSpPr>
        <p:spPr>
          <a:xfrm>
            <a:off x="12495381" y="1673345"/>
            <a:ext cx="427939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2021, MNRAS 502, 836 </a:t>
            </a:r>
          </a:p>
        </p:txBody>
      </p:sp>
      <p:grpSp>
        <p:nvGrpSpPr>
          <p:cNvPr id="251" name="Group"/>
          <p:cNvGrpSpPr/>
          <p:nvPr/>
        </p:nvGrpSpPr>
        <p:grpSpPr>
          <a:xfrm>
            <a:off x="5085868" y="2683004"/>
            <a:ext cx="14329447" cy="10240830"/>
            <a:chOff x="0" y="0"/>
            <a:chExt cx="14329446" cy="10240828"/>
          </a:xfrm>
        </p:grpSpPr>
        <p:pic>
          <p:nvPicPr>
            <p:cNvPr id="248" name="1.jpg" descr="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329447" cy="10240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9" name="Rectangle"/>
            <p:cNvSpPr/>
            <p:nvPr/>
          </p:nvSpPr>
          <p:spPr>
            <a:xfrm>
              <a:off x="8176370" y="710287"/>
              <a:ext cx="4453996" cy="3681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50" name="Rectangle"/>
            <p:cNvSpPr/>
            <p:nvPr/>
          </p:nvSpPr>
          <p:spPr>
            <a:xfrm>
              <a:off x="8138270" y="4912800"/>
              <a:ext cx="4453996" cy="3681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252" name="1.jpg" descr="1.jpg"/>
          <p:cNvPicPr>
            <a:picLocks noChangeAspect="1"/>
          </p:cNvPicPr>
          <p:nvPr/>
        </p:nvPicPr>
        <p:blipFill>
          <a:blip r:embed="rId3">
            <a:alphaModFix amt="81750"/>
            <a:extLst/>
          </a:blip>
          <a:stretch>
            <a:fillRect/>
          </a:stretch>
        </p:blipFill>
        <p:spPr>
          <a:xfrm>
            <a:off x="5105525" y="2684551"/>
            <a:ext cx="14329448" cy="1024083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Rounded Rectangle"/>
          <p:cNvSpPr/>
          <p:nvPr/>
        </p:nvSpPr>
        <p:spPr>
          <a:xfrm>
            <a:off x="10457352" y="341173"/>
            <a:ext cx="9701740" cy="1060882"/>
          </a:xfrm>
          <a:prstGeom prst="roundRect">
            <a:avLst>
              <a:gd name="adj" fmla="val 17957"/>
            </a:avLst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roup"/>
          <p:cNvGrpSpPr/>
          <p:nvPr/>
        </p:nvGrpSpPr>
        <p:grpSpPr>
          <a:xfrm>
            <a:off x="1300324" y="-25400"/>
            <a:ext cx="21783352" cy="13716000"/>
            <a:chOff x="0" y="0"/>
            <a:chExt cx="21783350" cy="13716000"/>
          </a:xfrm>
        </p:grpSpPr>
        <p:pic>
          <p:nvPicPr>
            <p:cNvPr id="255" name="1.png" descr="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1783351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6" name="Rectangle"/>
            <p:cNvSpPr/>
            <p:nvPr/>
          </p:nvSpPr>
          <p:spPr>
            <a:xfrm>
              <a:off x="8874318" y="2509311"/>
              <a:ext cx="881535" cy="16211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57" name="Rectangle"/>
            <p:cNvSpPr/>
            <p:nvPr/>
          </p:nvSpPr>
          <p:spPr>
            <a:xfrm>
              <a:off x="10639969" y="1193035"/>
              <a:ext cx="1795899" cy="42536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58" name="Rectangle"/>
            <p:cNvSpPr/>
            <p:nvPr/>
          </p:nvSpPr>
          <p:spPr>
            <a:xfrm>
              <a:off x="14415547" y="1531087"/>
              <a:ext cx="4197747" cy="369658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59" name="Line"/>
            <p:cNvSpPr/>
            <p:nvPr/>
          </p:nvSpPr>
          <p:spPr>
            <a:xfrm>
              <a:off x="10891675" y="5867687"/>
              <a:ext cx="1" cy="442665"/>
            </a:xfrm>
            <a:prstGeom prst="line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1" name="1.png" descr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324" y="0"/>
            <a:ext cx="21783352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1.png" descr="1.png"/>
          <p:cNvPicPr>
            <a:picLocks noChangeAspect="1"/>
          </p:cNvPicPr>
          <p:nvPr/>
        </p:nvPicPr>
        <p:blipFill>
          <a:blip r:embed="rId3">
            <a:alphaModFix amt="79742"/>
            <a:extLst/>
          </a:blip>
          <a:stretch>
            <a:fillRect/>
          </a:stretch>
        </p:blipFill>
        <p:spPr>
          <a:xfrm>
            <a:off x="1300324" y="25400"/>
            <a:ext cx="2178335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1" grpId="1"/>
      <p:bldP build="whole" bldLvl="1" animBg="1" rev="0" advAuto="0" spid="26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lide Number"/>
          <p:cNvSpPr txBox="1"/>
          <p:nvPr>
            <p:ph type="sldNum" sz="quarter" idx="4294967295"/>
          </p:nvPr>
        </p:nvSpPr>
        <p:spPr>
          <a:xfrm>
            <a:off x="22357536" y="12835870"/>
            <a:ext cx="350065" cy="48391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76" name="Image Gallery"/>
          <p:cNvGrpSpPr/>
          <p:nvPr/>
        </p:nvGrpSpPr>
        <p:grpSpPr>
          <a:xfrm>
            <a:off x="2370666" y="1357064"/>
            <a:ext cx="19642667" cy="11990984"/>
            <a:chOff x="0" y="-814982"/>
            <a:chExt cx="19642666" cy="11990982"/>
          </a:xfrm>
        </p:grpSpPr>
        <p:pic>
          <p:nvPicPr>
            <p:cNvPr id="173" name="aitoff_galactic.png" descr="aitoff_galactic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515481" y="0"/>
              <a:ext cx="16611704" cy="9371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Rectangle"/>
            <p:cNvSpPr/>
            <p:nvPr/>
          </p:nvSpPr>
          <p:spPr>
            <a:xfrm>
              <a:off x="0" y="9448105"/>
              <a:ext cx="19642667" cy="1727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  <a:p>
              <a:pPr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5" name="Fermi 4FGL-DR3 (0.1-300 GeV)"/>
            <p:cNvSpPr/>
            <p:nvPr/>
          </p:nvSpPr>
          <p:spPr>
            <a:xfrm>
              <a:off x="0" y="-814983"/>
              <a:ext cx="19642667" cy="713383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ctr">
              <a:noAutofit/>
            </a:bodyPr>
            <a:lstStyle>
              <a:lvl1pPr defTabSz="914400">
                <a:defRPr sz="4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Fermi 4FGL-DR3 (0.1-300 GeV)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1.jpg" descr="1.jpg"/>
          <p:cNvPicPr>
            <a:picLocks noChangeAspect="1"/>
          </p:cNvPicPr>
          <p:nvPr/>
        </p:nvPicPr>
        <p:blipFill>
          <a:blip r:embed="rId2">
            <a:extLst/>
          </a:blip>
          <a:srcRect l="0" t="2744" r="0" b="2744"/>
          <a:stretch>
            <a:fillRect/>
          </a:stretch>
        </p:blipFill>
        <p:spPr>
          <a:xfrm>
            <a:off x="2334418" y="1323582"/>
            <a:ext cx="19883907" cy="3367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1.jpg" descr="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35250" y="4696812"/>
            <a:ext cx="8977077" cy="7799988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3C273"/>
          <p:cNvSpPr txBox="1"/>
          <p:nvPr/>
        </p:nvSpPr>
        <p:spPr>
          <a:xfrm>
            <a:off x="2781617" y="3202750"/>
            <a:ext cx="1243966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3C273</a:t>
            </a:r>
          </a:p>
        </p:txBody>
      </p:sp>
      <p:grpSp>
        <p:nvGrpSpPr>
          <p:cNvPr id="269" name="Group"/>
          <p:cNvGrpSpPr/>
          <p:nvPr/>
        </p:nvGrpSpPr>
        <p:grpSpPr>
          <a:xfrm>
            <a:off x="9194800" y="5067711"/>
            <a:ext cx="14342564" cy="6882989"/>
            <a:chOff x="0" y="0"/>
            <a:chExt cx="14342563" cy="6882988"/>
          </a:xfrm>
        </p:grpSpPr>
        <p:pic>
          <p:nvPicPr>
            <p:cNvPr id="267" name="1.jpg" descr="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84550" y="0"/>
              <a:ext cx="10958014" cy="64485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8" name="Line"/>
            <p:cNvSpPr/>
            <p:nvPr/>
          </p:nvSpPr>
          <p:spPr>
            <a:xfrm flipV="1">
              <a:off x="-1" y="4978683"/>
              <a:ext cx="3407173" cy="19043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270" name="https://firmamento.hosting.nyu.edu"/>
          <p:cNvSpPr txBox="1"/>
          <p:nvPr/>
        </p:nvSpPr>
        <p:spPr>
          <a:xfrm>
            <a:off x="6780706" y="401078"/>
            <a:ext cx="910369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https://firmamento.hosting.nyu.edu</a:t>
            </a:r>
          </a:p>
        </p:txBody>
      </p:sp>
      <p:sp>
        <p:nvSpPr>
          <p:cNvPr id="271" name="Rectangle"/>
          <p:cNvSpPr/>
          <p:nvPr/>
        </p:nvSpPr>
        <p:spPr>
          <a:xfrm>
            <a:off x="2399388" y="3956842"/>
            <a:ext cx="3285630" cy="7338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72" name="1.jpg" descr="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87600" y="4032117"/>
            <a:ext cx="2438828" cy="684878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Rounded Rectangle"/>
          <p:cNvSpPr/>
          <p:nvPr/>
        </p:nvSpPr>
        <p:spPr>
          <a:xfrm>
            <a:off x="2375991" y="4032117"/>
            <a:ext cx="2462045" cy="684878"/>
          </a:xfrm>
          <a:prstGeom prst="roundRect">
            <a:avLst>
              <a:gd name="adj" fmla="val 27815"/>
            </a:avLst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3" grpId="2"/>
      <p:bldP build="whole" bldLvl="1" animBg="1" rev="0" advAuto="0" spid="26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1.jpg" descr="1.jpg"/>
          <p:cNvPicPr>
            <a:picLocks noChangeAspect="1"/>
          </p:cNvPicPr>
          <p:nvPr/>
        </p:nvPicPr>
        <p:blipFill>
          <a:blip r:embed="rId2">
            <a:extLst/>
          </a:blip>
          <a:srcRect l="0" t="894" r="0" b="894"/>
          <a:stretch>
            <a:fillRect/>
          </a:stretch>
        </p:blipFill>
        <p:spPr>
          <a:xfrm>
            <a:off x="1102121" y="1406351"/>
            <a:ext cx="22859125" cy="706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1.jpg" descr="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3397" y="8197070"/>
            <a:ext cx="15798801" cy="5816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1.jpg" descr="1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424"/>
          <a:stretch>
            <a:fillRect/>
          </a:stretch>
        </p:blipFill>
        <p:spPr>
          <a:xfrm>
            <a:off x="2965450" y="224179"/>
            <a:ext cx="20194207" cy="134798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3C454_SED_modeling.mp4" descr="3C454_SED_modeling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15328" y="0"/>
            <a:ext cx="21953344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76" fill="hold"/>
                                        <p:tgtEl>
                                          <p:spTgt spid="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8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8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f-4.jpg" descr="f-4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54053"/>
          <a:stretch>
            <a:fillRect/>
          </a:stretch>
        </p:blipFill>
        <p:spPr>
          <a:xfrm>
            <a:off x="4192223" y="958148"/>
            <a:ext cx="16510653" cy="1418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f-5.jpg" descr="f-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32629" y="4552678"/>
            <a:ext cx="15918742" cy="7046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1.jpg" descr="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49700" y="2352594"/>
            <a:ext cx="15781704" cy="1385284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ubmitted to Astronomical Journal"/>
          <p:cNvSpPr txBox="1"/>
          <p:nvPr/>
        </p:nvSpPr>
        <p:spPr>
          <a:xfrm>
            <a:off x="7994650" y="3852722"/>
            <a:ext cx="6870701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Submitted to Astronomical Journal</a:t>
            </a:r>
          </a:p>
        </p:txBody>
      </p:sp>
      <p:pic>
        <p:nvPicPr>
          <p:cNvPr id="182" name="f-1.jpg" descr="f-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92074" y="4552678"/>
            <a:ext cx="16599852" cy="7501987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https://firmamento.hosting.nyu.edu"/>
          <p:cNvSpPr txBox="1"/>
          <p:nvPr/>
        </p:nvSpPr>
        <p:spPr>
          <a:xfrm>
            <a:off x="7288706" y="12351778"/>
            <a:ext cx="9103691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https://firmamento.hosting.nyu.edu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5750" y="1641431"/>
            <a:ext cx="19799200" cy="8772569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Rounded Rectangle"/>
          <p:cNvSpPr/>
          <p:nvPr/>
        </p:nvSpPr>
        <p:spPr>
          <a:xfrm>
            <a:off x="16182229" y="3338920"/>
            <a:ext cx="3224642" cy="402849"/>
          </a:xfrm>
          <a:prstGeom prst="roundRect">
            <a:avLst>
              <a:gd name="adj" fmla="val 47288"/>
            </a:avLst>
          </a:prstGeom>
          <a:ln w="63500">
            <a:solidFill>
              <a:schemeClr val="accent2">
                <a:hueOff val="167855"/>
                <a:satOff val="17755"/>
                <a:lumOff val="-16671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7" name="Rounded Rectangle"/>
          <p:cNvSpPr/>
          <p:nvPr/>
        </p:nvSpPr>
        <p:spPr>
          <a:xfrm>
            <a:off x="3152029" y="4304120"/>
            <a:ext cx="2567417" cy="402849"/>
          </a:xfrm>
          <a:prstGeom prst="roundRect">
            <a:avLst>
              <a:gd name="adj" fmla="val 47288"/>
            </a:avLst>
          </a:prstGeom>
          <a:ln w="63500">
            <a:solidFill>
              <a:schemeClr val="accent2">
                <a:hueOff val="167855"/>
                <a:satOff val="17755"/>
                <a:lumOff val="-16671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KUV00311-Sed.png" descr="KUV00311-S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9780" y="0"/>
            <a:ext cx="2004443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Rectangle"/>
          <p:cNvSpPr/>
          <p:nvPr/>
        </p:nvSpPr>
        <p:spPr>
          <a:xfrm>
            <a:off x="11563350" y="966192"/>
            <a:ext cx="864295" cy="111045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1ES0033-Sed.png" descr="1ES0033-S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4579" y="293166"/>
            <a:ext cx="9885363" cy="6764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S20109-Sed.png" descr="S20109-S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58920" y="293166"/>
            <a:ext cx="9885359" cy="6764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3C66A-Sed.png" descr="3C66A-S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9180" y="7002449"/>
            <a:ext cx="9885362" cy="676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RBS0413-Sed.png" descr="RBS0413-Se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36370" y="7127571"/>
            <a:ext cx="9730458" cy="6658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t.png" descr="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4736" y="847340"/>
            <a:ext cx="19425729" cy="12487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lide Number"/>
          <p:cNvSpPr txBox="1"/>
          <p:nvPr>
            <p:ph type="sldNum" sz="quarter" idx="4294967295"/>
          </p:nvPr>
        </p:nvSpPr>
        <p:spPr>
          <a:xfrm>
            <a:off x="22357536" y="12835870"/>
            <a:ext cx="350065" cy="48391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00" name="1.jpg" descr="1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2547"/>
          <a:stretch>
            <a:fillRect/>
          </a:stretch>
        </p:blipFill>
        <p:spPr>
          <a:xfrm>
            <a:off x="4609957" y="410796"/>
            <a:ext cx="15164086" cy="3806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1.jpg" descr="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90057" y="4435511"/>
            <a:ext cx="18015588" cy="9152024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Giommi P., Padovani P., 2021, Univ, 7, 492."/>
          <p:cNvSpPr txBox="1"/>
          <p:nvPr/>
        </p:nvSpPr>
        <p:spPr>
          <a:xfrm>
            <a:off x="10709402" y="1165799"/>
            <a:ext cx="7740397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Giommi P., Padovani P., 2021, Univ, 7, 492.</a:t>
            </a:r>
          </a:p>
        </p:txBody>
      </p:sp>
      <p:sp>
        <p:nvSpPr>
          <p:cNvPr id="203" name="Rectangle"/>
          <p:cNvSpPr/>
          <p:nvPr/>
        </p:nvSpPr>
        <p:spPr>
          <a:xfrm>
            <a:off x="11925300" y="4912419"/>
            <a:ext cx="9954717" cy="65753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04" name="t.png" descr="t.png"/>
          <p:cNvPicPr>
            <a:picLocks noChangeAspect="1"/>
          </p:cNvPicPr>
          <p:nvPr/>
        </p:nvPicPr>
        <p:blipFill>
          <a:blip r:embed="rId4">
            <a:alphaModFix amt="57174"/>
            <a:extLst/>
          </a:blip>
          <a:srcRect l="14124" t="3340" r="9866" b="9752"/>
          <a:stretch>
            <a:fillRect/>
          </a:stretch>
        </p:blipFill>
        <p:spPr>
          <a:xfrm>
            <a:off x="4468485" y="6103595"/>
            <a:ext cx="6932614" cy="5095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2106" y="2142"/>
                </a:moveTo>
                <a:lnTo>
                  <a:pt x="13498" y="2142"/>
                </a:lnTo>
                <a:lnTo>
                  <a:pt x="14892" y="2142"/>
                </a:lnTo>
                <a:lnTo>
                  <a:pt x="14913" y="5464"/>
                </a:lnTo>
                <a:lnTo>
                  <a:pt x="14934" y="8787"/>
                </a:lnTo>
                <a:lnTo>
                  <a:pt x="16402" y="8787"/>
                </a:lnTo>
                <a:lnTo>
                  <a:pt x="17868" y="8787"/>
                </a:lnTo>
                <a:lnTo>
                  <a:pt x="17893" y="8166"/>
                </a:lnTo>
                <a:lnTo>
                  <a:pt x="17916" y="7544"/>
                </a:lnTo>
                <a:lnTo>
                  <a:pt x="19269" y="7544"/>
                </a:lnTo>
                <a:lnTo>
                  <a:pt x="20623" y="7544"/>
                </a:lnTo>
                <a:lnTo>
                  <a:pt x="20623" y="14245"/>
                </a:lnTo>
                <a:lnTo>
                  <a:pt x="20623" y="20944"/>
                </a:lnTo>
                <a:lnTo>
                  <a:pt x="12082" y="20967"/>
                </a:lnTo>
                <a:cubicBezTo>
                  <a:pt x="5341" y="20986"/>
                  <a:pt x="3533" y="20964"/>
                  <a:pt x="3503" y="20858"/>
                </a:cubicBezTo>
                <a:cubicBezTo>
                  <a:pt x="3482" y="20784"/>
                  <a:pt x="3475" y="19582"/>
                  <a:pt x="3487" y="18186"/>
                </a:cubicBezTo>
                <a:lnTo>
                  <a:pt x="3508" y="15649"/>
                </a:lnTo>
                <a:lnTo>
                  <a:pt x="4918" y="15619"/>
                </a:lnTo>
                <a:lnTo>
                  <a:pt x="6326" y="15591"/>
                </a:lnTo>
                <a:lnTo>
                  <a:pt x="6351" y="14971"/>
                </a:lnTo>
                <a:lnTo>
                  <a:pt x="6374" y="14352"/>
                </a:lnTo>
                <a:lnTo>
                  <a:pt x="7785" y="14322"/>
                </a:lnTo>
                <a:lnTo>
                  <a:pt x="9197" y="14293"/>
                </a:lnTo>
                <a:lnTo>
                  <a:pt x="9218" y="11568"/>
                </a:lnTo>
                <a:lnTo>
                  <a:pt x="9239" y="8841"/>
                </a:lnTo>
                <a:lnTo>
                  <a:pt x="10652" y="8812"/>
                </a:lnTo>
                <a:lnTo>
                  <a:pt x="12064" y="8782"/>
                </a:lnTo>
                <a:lnTo>
                  <a:pt x="12085" y="5461"/>
                </a:lnTo>
                <a:lnTo>
                  <a:pt x="12106" y="2142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" grpId="1"/>
      <p:bldP build="whole" bldLvl="1" animBg="1" rev="0" advAuto="0" spid="204" grpId="2"/>
      <p:bldP build="whole" bldLvl="1" animBg="1" rev="0" advAuto="0" spid="203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c.png" descr="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1551" y="0"/>
            <a:ext cx="1758089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Line"/>
          <p:cNvSpPr/>
          <p:nvPr/>
        </p:nvSpPr>
        <p:spPr>
          <a:xfrm flipV="1">
            <a:off x="13596838" y="216182"/>
            <a:ext cx="1" cy="12220194"/>
          </a:xfrm>
          <a:prstGeom prst="line">
            <a:avLst/>
          </a:prstGeom>
          <a:ln w="76200">
            <a:solidFill>
              <a:srgbClr val="5E5E5E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