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6" r:id="rId1"/>
  </p:sldMasterIdLst>
  <p:notesMasterIdLst>
    <p:notesMasterId r:id="rId38"/>
  </p:notesMasterIdLst>
  <p:sldIdLst>
    <p:sldId id="257" r:id="rId2"/>
    <p:sldId id="417" r:id="rId3"/>
    <p:sldId id="395" r:id="rId4"/>
    <p:sldId id="397" r:id="rId5"/>
    <p:sldId id="406" r:id="rId6"/>
    <p:sldId id="365" r:id="rId7"/>
    <p:sldId id="373" r:id="rId8"/>
    <p:sldId id="403" r:id="rId9"/>
    <p:sldId id="404" r:id="rId10"/>
    <p:sldId id="400" r:id="rId11"/>
    <p:sldId id="405" r:id="rId12"/>
    <p:sldId id="418" r:id="rId13"/>
    <p:sldId id="352" r:id="rId14"/>
    <p:sldId id="398" r:id="rId15"/>
    <p:sldId id="410" r:id="rId16"/>
    <p:sldId id="411" r:id="rId17"/>
    <p:sldId id="412" r:id="rId18"/>
    <p:sldId id="389" r:id="rId19"/>
    <p:sldId id="413" r:id="rId20"/>
    <p:sldId id="414" r:id="rId21"/>
    <p:sldId id="383" r:id="rId22"/>
    <p:sldId id="387" r:id="rId23"/>
    <p:sldId id="420" r:id="rId24"/>
    <p:sldId id="407" r:id="rId25"/>
    <p:sldId id="408" r:id="rId26"/>
    <p:sldId id="409" r:id="rId27"/>
    <p:sldId id="415" r:id="rId28"/>
    <p:sldId id="416" r:id="rId29"/>
    <p:sldId id="419" r:id="rId30"/>
    <p:sldId id="372" r:id="rId31"/>
    <p:sldId id="364" r:id="rId32"/>
    <p:sldId id="367" r:id="rId33"/>
    <p:sldId id="350" r:id="rId34"/>
    <p:sldId id="391" r:id="rId35"/>
    <p:sldId id="380" r:id="rId36"/>
    <p:sldId id="390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37C2"/>
    <a:srgbClr val="FBA5FF"/>
    <a:srgbClr val="0054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964"/>
    <p:restoredTop sz="95846"/>
  </p:normalViewPr>
  <p:slideViewPr>
    <p:cSldViewPr snapToGrid="0" snapToObjects="1">
      <p:cViewPr varScale="1">
        <p:scale>
          <a:sx n="72" d="100"/>
          <a:sy n="72" d="100"/>
        </p:scale>
        <p:origin x="208" y="9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9A35D6-AEB9-674D-8C40-7A0925A70C29}" type="datetimeFigureOut">
              <a:rPr lang="it-IT" smtClean="0"/>
              <a:t>26/05/23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167459-AD66-7245-A806-5525854A39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7328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67459-AD66-7245-A806-5525854A394B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2428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AF35-A7BD-CA4B-92FF-8AF2A7824444}" type="datetime1">
              <a:rPr lang="it-IT" smtClean="0"/>
              <a:t>26/05/23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6FF9-420C-2A43-AD5A-BD684AAC81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23523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C948-8DA5-D146-9FB6-B0266A9BFC06}" type="datetime1">
              <a:rPr lang="it-IT" smtClean="0"/>
              <a:t>26/05/23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6FF9-420C-2A43-AD5A-BD684AAC81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991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ED89E-FC95-F045-9E39-B5302202ABC2}" type="datetime1">
              <a:rPr lang="it-IT" smtClean="0"/>
              <a:t>26/05/23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6FF9-420C-2A43-AD5A-BD684AAC81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1118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BFB8E-3B1F-8E4F-B9DB-230DD9937B6E}" type="datetime1">
              <a:rPr lang="it-IT" smtClean="0"/>
              <a:t>26/05/23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46906FF9-420C-2A43-AD5A-BD684AAC8162}" type="slidenum">
              <a:rPr lang="it-IT" smtClean="0"/>
              <a:t>‹N›</a:t>
            </a:fld>
            <a:endParaRPr lang="it-IT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FEF484C8-FE42-9EDD-BB1A-FCDDA8481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825568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1854B3-CB7D-C6BF-55A1-140180B07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2556771-3ADC-125F-13BE-F66E19C58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2537-83CF-8541-82CE-49F1F05883EE}" type="datetime1">
              <a:rPr lang="it-IT" smtClean="0"/>
              <a:t>26/05/23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4721AB9-296C-93A5-F00F-32BBB33AD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39E8781-CD7D-DB53-C7E9-2A2934743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6FF9-420C-2A43-AD5A-BD684AAC81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3391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17F46-1A66-5C41-920A-C694FC797BE7}" type="datetime1">
              <a:rPr lang="it-IT" smtClean="0"/>
              <a:t>26/05/23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6FF9-420C-2A43-AD5A-BD684AAC81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4523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33866-8F9E-F042-B8E0-D84232879B0D}" type="datetime1">
              <a:rPr lang="it-IT" smtClean="0"/>
              <a:t>26/05/23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6FF9-420C-2A43-AD5A-BD684AAC81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84794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C5FCE-268C-8642-9934-C5C4BB737EFF}" type="datetime1">
              <a:rPr lang="it-IT" smtClean="0"/>
              <a:t>26/05/23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6FF9-420C-2A43-AD5A-BD684AAC81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6915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9478D-3E16-034C-9BEE-A01A0D8730CB}" type="datetime1">
              <a:rPr lang="it-IT" smtClean="0"/>
              <a:t>26/05/23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6FF9-420C-2A43-AD5A-BD684AAC8162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061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29121-4692-5048-BB06-45B0D6F0B34C}" type="datetime1">
              <a:rPr lang="it-IT" smtClean="0"/>
              <a:t>26/05/23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6FF9-420C-2A43-AD5A-BD684AAC81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9581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57991-3852-7F46-9BEE-11046492D639}" type="datetime1">
              <a:rPr lang="it-IT" smtClean="0"/>
              <a:t>26/05/23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6FF9-420C-2A43-AD5A-BD684AAC81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8678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ED4B4-9412-0A4D-BAC2-C6427778753A}" type="datetime1">
              <a:rPr lang="it-IT" smtClean="0"/>
              <a:t>26/05/23</a:t>
            </a:fld>
            <a:endParaRPr lang="it-I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it-I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6FF9-420C-2A43-AD5A-BD684AAC81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2599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F035B67E-542C-DF4A-A6B4-AA64DB39607B}" type="datetime1">
              <a:rPr lang="it-IT" smtClean="0"/>
              <a:t>26/05/23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6FF9-420C-2A43-AD5A-BD684AAC81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9482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41B5680-CD01-4F46-8D02-0775D12E16E2}" type="datetime1">
              <a:rPr lang="it-IT" smtClean="0"/>
              <a:t>26/05/23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46906FF9-420C-2A43-AD5A-BD684AAC81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8843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661" r:id="rId12"/>
    <p:sldLayoutId id="2147483672" r:id="rId13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DD45F527-4A60-2089-C921-E02F188EF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776" y="897537"/>
            <a:ext cx="10803467" cy="2772100"/>
          </a:xfrm>
        </p:spPr>
        <p:txBody>
          <a:bodyPr>
            <a:normAutofit/>
          </a:bodyPr>
          <a:lstStyle/>
          <a:p>
            <a:r>
              <a:rPr lang="it-IT" sz="4400" b="1" dirty="0">
                <a:latin typeface="Arial" panose="020B0604020202020204" pitchFamily="34" charset="0"/>
                <a:cs typeface="Arial" panose="020B0604020202020204" pitchFamily="34" charset="0"/>
              </a:rPr>
              <a:t>Status and </a:t>
            </a:r>
            <a:r>
              <a:rPr lang="it-IT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perspectives</a:t>
            </a:r>
            <a:r>
              <a:rPr lang="it-IT" sz="44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intergalactic</a:t>
            </a:r>
            <a:r>
              <a:rPr lang="it-IT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it-IT" sz="4400" b="1" dirty="0">
                <a:latin typeface="Arial" panose="020B0604020202020204" pitchFamily="34" charset="0"/>
                <a:cs typeface="Arial" panose="020B0604020202020204" pitchFamily="34" charset="0"/>
              </a:rPr>
              <a:t> field studies</a:t>
            </a:r>
            <a:endParaRPr lang="it-IT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CB0204A8-D201-9780-5BCD-AD7978E1F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017" y="3908744"/>
            <a:ext cx="9920197" cy="1943416"/>
          </a:xfrm>
        </p:spPr>
        <p:txBody>
          <a:bodyPr>
            <a:normAutofit/>
          </a:bodyPr>
          <a:lstStyle/>
          <a:p>
            <a:r>
              <a:rPr lang="it-IT" sz="3600" b="1" dirty="0"/>
              <a:t>Davide Miceli</a:t>
            </a:r>
            <a:endParaRPr lang="it-IT" sz="3600" dirty="0"/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0232EEE4-CEAF-21F5-42B4-061B47611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39890" y="6432660"/>
            <a:ext cx="365760" cy="365760"/>
          </a:xfrm>
        </p:spPr>
        <p:txBody>
          <a:bodyPr/>
          <a:lstStyle/>
          <a:p>
            <a:fld id="{46906FF9-420C-2A43-AD5A-BD684AAC8162}" type="slidenum">
              <a:rPr lang="it-IT" smtClean="0"/>
              <a:t>1</a:t>
            </a:fld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966FC3F-EC50-5B56-CF8F-D21EB64AEECB}"/>
              </a:ext>
            </a:extLst>
          </p:cNvPr>
          <p:cNvSpPr txBox="1"/>
          <p:nvPr/>
        </p:nvSpPr>
        <p:spPr>
          <a:xfrm>
            <a:off x="1333017" y="6092320"/>
            <a:ext cx="9525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/>
              <a:t>AVENGe</a:t>
            </a:r>
            <a:r>
              <a:rPr lang="it-IT" sz="2800" dirty="0"/>
              <a:t>, 31/05/2023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A47C312C-B84A-AA79-7A92-CAC2DB168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952" y="4765230"/>
            <a:ext cx="1086930" cy="108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L'INFN CAMBIA LOGO">
            <a:extLst>
              <a:ext uri="{FF2B5EF4-FFF2-40B4-BE49-F238E27FC236}">
                <a16:creationId xmlns:a16="http://schemas.microsoft.com/office/drawing/2014/main" id="{E71896D9-ADE3-095A-1833-F5613EECC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4765230"/>
            <a:ext cx="1967713" cy="109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04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9A3CDF-77FA-4756-2AC3-F257E9BB1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3" y="108165"/>
            <a:ext cx="11678855" cy="1188720"/>
          </a:xfrm>
        </p:spPr>
        <p:txBody>
          <a:bodyPr/>
          <a:lstStyle/>
          <a:p>
            <a:r>
              <a:rPr lang="it-IT" cap="none" dirty="0">
                <a:solidFill>
                  <a:srgbClr val="C00000"/>
                </a:solidFill>
              </a:rPr>
              <a:t>Gamma-rays for IGMF studies: Methods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784CCE-55CF-ACB9-8265-BC84D79BD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643" y="1526959"/>
            <a:ext cx="11678855" cy="108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sz="2800" dirty="0"/>
          </a:p>
          <a:p>
            <a:pPr algn="ctr"/>
            <a:endParaRPr lang="it-IT" sz="2800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305AF68-15B7-9442-34E2-CDDA683B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6858" y="6384074"/>
            <a:ext cx="365760" cy="365760"/>
          </a:xfrm>
        </p:spPr>
        <p:txBody>
          <a:bodyPr/>
          <a:lstStyle/>
          <a:p>
            <a:fld id="{46906FF9-420C-2A43-AD5A-BD684AAC8162}" type="slidenum">
              <a:rPr lang="it-IT" smtClean="0"/>
              <a:t>10</a:t>
            </a:fld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0E55575-4726-9341-2211-E4255A9BA656}"/>
              </a:ext>
            </a:extLst>
          </p:cNvPr>
          <p:cNvSpPr txBox="1"/>
          <p:nvPr/>
        </p:nvSpPr>
        <p:spPr>
          <a:xfrm>
            <a:off x="254643" y="1526959"/>
            <a:ext cx="10952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How gamma-ray can probe IGMF </a:t>
            </a:r>
            <a:r>
              <a:rPr lang="it-IT" sz="2400" dirty="0" err="1"/>
              <a:t>properties</a:t>
            </a:r>
            <a:r>
              <a:rPr lang="it-IT" sz="2400" dirty="0"/>
              <a:t> (B </a:t>
            </a:r>
            <a:r>
              <a:rPr lang="it-IT" sz="2400" dirty="0" err="1"/>
              <a:t>strength</a:t>
            </a:r>
            <a:r>
              <a:rPr lang="it-IT" sz="2400" dirty="0"/>
              <a:t> and </a:t>
            </a:r>
            <a:r>
              <a:rPr lang="it-IT" sz="2400" dirty="0" err="1"/>
              <a:t>correlation</a:t>
            </a:r>
            <a:r>
              <a:rPr lang="it-IT" sz="2400" dirty="0"/>
              <a:t> </a:t>
            </a:r>
            <a:r>
              <a:rPr lang="it-IT" sz="2400" dirty="0" err="1"/>
              <a:t>length</a:t>
            </a:r>
            <a:r>
              <a:rPr lang="it-IT" sz="2400" dirty="0"/>
              <a:t> </a:t>
            </a:r>
            <a:r>
              <a:rPr lang="el-GR" sz="2400" dirty="0"/>
              <a:t>λ</a:t>
            </a:r>
            <a:r>
              <a:rPr lang="it-IT" sz="2400" baseline="-25000" dirty="0"/>
              <a:t>B</a:t>
            </a:r>
            <a:r>
              <a:rPr lang="it-IT" sz="2400" dirty="0"/>
              <a:t>)?</a:t>
            </a:r>
          </a:p>
          <a:p>
            <a:endParaRPr lang="it-IT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sz="24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8A180AF-8B51-2DCB-9264-B17FB1C9FE37}"/>
              </a:ext>
            </a:extLst>
          </p:cNvPr>
          <p:cNvSpPr txBox="1"/>
          <p:nvPr/>
        </p:nvSpPr>
        <p:spPr>
          <a:xfrm>
            <a:off x="0" y="2131211"/>
            <a:ext cx="11933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Method II: </a:t>
            </a:r>
            <a:r>
              <a:rPr lang="it-IT" sz="2400" dirty="0" err="1"/>
              <a:t>search</a:t>
            </a:r>
            <a:r>
              <a:rPr lang="it-IT" sz="2400" dirty="0"/>
              <a:t> for </a:t>
            </a:r>
            <a:r>
              <a:rPr lang="it-IT" sz="2400" b="1" u="sng" dirty="0"/>
              <a:t>time-</a:t>
            </a:r>
            <a:r>
              <a:rPr lang="it-IT" sz="2400" b="1" u="sng" dirty="0" err="1"/>
              <a:t>delayed</a:t>
            </a:r>
            <a:r>
              <a:rPr lang="it-IT" sz="2400" b="1" u="sng" dirty="0"/>
              <a:t> ‘</a:t>
            </a:r>
            <a:r>
              <a:rPr lang="it-IT" sz="2400" b="1" i="1" u="sng" dirty="0" err="1"/>
              <a:t>pair-echo</a:t>
            </a:r>
            <a:r>
              <a:rPr lang="it-IT" sz="2400" b="1" u="sng" dirty="0"/>
              <a:t>’ </a:t>
            </a:r>
            <a:r>
              <a:rPr lang="it-IT" sz="2400" b="1" u="sng" dirty="0" err="1"/>
              <a:t>emission</a:t>
            </a:r>
            <a:endParaRPr lang="it-IT" sz="2400" b="1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ADDE2C44-1307-5E4B-FD76-4C2927CFC4FE}"/>
                  </a:ext>
                </a:extLst>
              </p:cNvPr>
              <p:cNvSpPr txBox="1"/>
              <p:nvPr/>
            </p:nvSpPr>
            <p:spPr>
              <a:xfrm>
                <a:off x="7927930" y="1974531"/>
                <a:ext cx="4368528" cy="4448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it-IT" dirty="0"/>
              </a:p>
              <a:p>
                <a:endParaRPr lang="it-IT" dirty="0"/>
              </a:p>
              <a:p>
                <a:endParaRPr lang="it-IT" dirty="0"/>
              </a:p>
              <a:p>
                <a:r>
                  <a:rPr lang="it-IT" sz="3200" dirty="0" err="1"/>
                  <a:t>F</a:t>
                </a:r>
                <a:r>
                  <a:rPr lang="it-IT" sz="3200" baseline="-25000" dirty="0" err="1"/>
                  <a:t>delay</a:t>
                </a:r>
                <a:r>
                  <a:rPr lang="it-IT" sz="3200" baseline="-25000" dirty="0"/>
                  <a:t> </a:t>
                </a:r>
                <a:r>
                  <a:rPr lang="it-IT" sz="3200" dirty="0"/>
                  <a:t>~ F</a:t>
                </a:r>
                <a:r>
                  <a:rPr lang="it-IT" sz="3200" baseline="-25000" dirty="0"/>
                  <a:t>0</a:t>
                </a:r>
                <a:r>
                  <a:rPr lang="it-IT" sz="3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3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r>
                          <a:rPr lang="it-IT" sz="3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it-IT" sz="3200" b="0" i="1" baseline="-25000" smtClean="0">
                            <a:latin typeface="Cambria Math" panose="02040503050406030204" pitchFamily="18" charset="0"/>
                          </a:rPr>
                          <m:t>𝑑𝑒𝑙𝑎𝑦</m:t>
                        </m:r>
                        <m:r>
                          <a:rPr lang="it-IT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3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endParaRPr lang="it-IT" sz="3200" baseline="-25000" dirty="0"/>
              </a:p>
              <a:p>
                <a:endParaRPr lang="it-IT" sz="3200" baseline="-25000" dirty="0"/>
              </a:p>
              <a:p>
                <a:endParaRPr lang="it-IT" sz="3200" baseline="-25000" dirty="0"/>
              </a:p>
              <a:p>
                <a:r>
                  <a:rPr lang="it-IT" sz="2400" dirty="0" err="1"/>
                  <a:t>T</a:t>
                </a:r>
                <a:r>
                  <a:rPr lang="it-IT" sz="2400" baseline="-25000" dirty="0" err="1"/>
                  <a:t>delay</a:t>
                </a:r>
                <a:r>
                  <a:rPr lang="it-IT" sz="2400" baseline="-25000" dirty="0"/>
                  <a:t> </a:t>
                </a:r>
                <a:r>
                  <a:rPr lang="it-IT" sz="2400" dirty="0"/>
                  <a:t>∝ B</a:t>
                </a:r>
                <a:r>
                  <a:rPr lang="it-IT" sz="2400" baseline="30000" dirty="0"/>
                  <a:t>2 </a:t>
                </a:r>
                <a:r>
                  <a:rPr lang="it-IT" sz="2400" dirty="0"/>
                  <a:t>E</a:t>
                </a:r>
                <a:r>
                  <a:rPr lang="it-IT" sz="2400" baseline="-25000" dirty="0"/>
                  <a:t>ɣ</a:t>
                </a:r>
                <a:r>
                  <a:rPr lang="it-IT" sz="2400" baseline="30000" dirty="0"/>
                  <a:t>-5/2</a:t>
                </a:r>
                <a:r>
                  <a:rPr lang="it-IT" sz="2400" dirty="0"/>
                  <a:t>          </a:t>
                </a:r>
                <a:r>
                  <a:rPr lang="el-GR" sz="2400" dirty="0"/>
                  <a:t>λ</a:t>
                </a:r>
                <a:r>
                  <a:rPr lang="it-IT" sz="2400" baseline="-25000" dirty="0"/>
                  <a:t>B </a:t>
                </a:r>
                <a:r>
                  <a:rPr lang="it-IT" sz="2400" dirty="0"/>
                  <a:t>&gt;&gt; </a:t>
                </a:r>
                <a:r>
                  <a:rPr lang="el-GR" sz="2400" dirty="0"/>
                  <a:t>λ</a:t>
                </a:r>
                <a:r>
                  <a:rPr lang="it-IT" sz="2400" baseline="-25000" dirty="0"/>
                  <a:t>IC </a:t>
                </a:r>
                <a:endParaRPr lang="it-IT" sz="2400" baseline="30000" dirty="0"/>
              </a:p>
              <a:p>
                <a:r>
                  <a:rPr lang="it-IT" sz="2400" dirty="0" err="1"/>
                  <a:t>T</a:t>
                </a:r>
                <a:r>
                  <a:rPr lang="it-IT" sz="2400" baseline="-25000" dirty="0" err="1"/>
                  <a:t>delay</a:t>
                </a:r>
                <a:r>
                  <a:rPr lang="it-IT" sz="2400" baseline="-25000" dirty="0"/>
                  <a:t> </a:t>
                </a:r>
                <a:r>
                  <a:rPr lang="it-IT" sz="2400" dirty="0"/>
                  <a:t>∝ B</a:t>
                </a:r>
                <a:r>
                  <a:rPr lang="it-IT" sz="2400" baseline="30000" dirty="0"/>
                  <a:t>2 </a:t>
                </a:r>
                <a:r>
                  <a:rPr lang="it-IT" sz="2400" dirty="0"/>
                  <a:t>E</a:t>
                </a:r>
                <a:r>
                  <a:rPr lang="it-IT" sz="2400" baseline="-25000" dirty="0"/>
                  <a:t>ɣ</a:t>
                </a:r>
                <a:r>
                  <a:rPr lang="it-IT" sz="2400" baseline="30000" dirty="0"/>
                  <a:t>-2</a:t>
                </a:r>
                <a:r>
                  <a:rPr lang="el-GR" sz="2400" dirty="0"/>
                  <a:t> λ</a:t>
                </a:r>
                <a:r>
                  <a:rPr lang="it-IT" sz="2400" baseline="-25000" dirty="0"/>
                  <a:t>B</a:t>
                </a:r>
                <a:r>
                  <a:rPr lang="it-IT" sz="2400" baseline="30000" dirty="0"/>
                  <a:t>            </a:t>
                </a:r>
                <a:r>
                  <a:rPr lang="el-GR" sz="2400" dirty="0"/>
                  <a:t>λ</a:t>
                </a:r>
                <a:r>
                  <a:rPr lang="it-IT" sz="2400" baseline="-25000" dirty="0"/>
                  <a:t>B </a:t>
                </a:r>
                <a:r>
                  <a:rPr lang="it-IT" sz="2400" dirty="0"/>
                  <a:t>&lt;&lt; </a:t>
                </a:r>
                <a:r>
                  <a:rPr lang="el-GR" sz="2400" dirty="0"/>
                  <a:t>λ</a:t>
                </a:r>
                <a:r>
                  <a:rPr lang="it-IT" sz="2400" baseline="-25000" dirty="0"/>
                  <a:t>IC </a:t>
                </a:r>
              </a:p>
              <a:p>
                <a:endParaRPr lang="it-IT" sz="3200" baseline="-25000" dirty="0"/>
              </a:p>
              <a:p>
                <a:endParaRPr lang="it-IT" sz="3200" baseline="30000" dirty="0"/>
              </a:p>
              <a:p>
                <a:r>
                  <a:rPr lang="it-IT" sz="2400" dirty="0" err="1"/>
                  <a:t>Interesting</a:t>
                </a:r>
                <a:r>
                  <a:rPr lang="it-IT" sz="2400" dirty="0"/>
                  <a:t> for </a:t>
                </a:r>
                <a:r>
                  <a:rPr lang="it-IT" sz="2400" b="1" dirty="0"/>
                  <a:t>AGN </a:t>
                </a:r>
                <a:r>
                  <a:rPr lang="it-IT" sz="2400" b="1" dirty="0" err="1"/>
                  <a:t>flares</a:t>
                </a:r>
                <a:r>
                  <a:rPr lang="it-IT" sz="2400" dirty="0"/>
                  <a:t> or </a:t>
                </a:r>
                <a:r>
                  <a:rPr lang="it-IT" sz="2400" b="1" dirty="0" err="1"/>
                  <a:t>transient</a:t>
                </a:r>
                <a:r>
                  <a:rPr lang="it-IT" sz="2400" dirty="0"/>
                  <a:t> sources</a:t>
                </a:r>
              </a:p>
            </p:txBody>
          </p:sp>
        </mc:Choice>
        <mc:Fallback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ADDE2C44-1307-5E4B-FD76-4C2927CFC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7930" y="1974531"/>
                <a:ext cx="4368528" cy="4448975"/>
              </a:xfrm>
              <a:prstGeom prst="rect">
                <a:avLst/>
              </a:prstGeom>
              <a:blipFill>
                <a:blip r:embed="rId2"/>
                <a:stretch>
                  <a:fillRect l="-3478" b="-22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4">
            <a:extLst>
              <a:ext uri="{FF2B5EF4-FFF2-40B4-BE49-F238E27FC236}">
                <a16:creationId xmlns:a16="http://schemas.microsoft.com/office/drawing/2014/main" id="{5D05A1EB-4AB2-BADC-E668-83E5962DC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930" y="2874269"/>
            <a:ext cx="6510000" cy="3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2903C7E-902E-5FD6-F0C7-A0F493CA9D26}"/>
              </a:ext>
            </a:extLst>
          </p:cNvPr>
          <p:cNvSpPr txBox="1"/>
          <p:nvPr/>
        </p:nvSpPr>
        <p:spPr>
          <a:xfrm>
            <a:off x="2683110" y="6384074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From Da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Vela’s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talk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at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TeVPA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2022</a:t>
            </a:r>
            <a:endParaRPr lang="it-IT" b="0" dirty="0">
              <a:effectLst/>
            </a:endParaRPr>
          </a:p>
          <a:p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26980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9A3CDF-77FA-4756-2AC3-F257E9BB1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3" y="108165"/>
            <a:ext cx="11678855" cy="1188720"/>
          </a:xfrm>
        </p:spPr>
        <p:txBody>
          <a:bodyPr/>
          <a:lstStyle/>
          <a:p>
            <a:r>
              <a:rPr lang="it-IT" cap="none" dirty="0">
                <a:solidFill>
                  <a:srgbClr val="C00000"/>
                </a:solidFill>
              </a:rPr>
              <a:t>Gamma-rays for IGMF studies: Methods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784CCE-55CF-ACB9-8265-BC84D79BD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643" y="1526959"/>
            <a:ext cx="11678855" cy="108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sz="2800" dirty="0"/>
          </a:p>
          <a:p>
            <a:pPr algn="ctr"/>
            <a:endParaRPr lang="it-IT" sz="2800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305AF68-15B7-9442-34E2-CDDA683B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6858" y="6384074"/>
            <a:ext cx="365760" cy="365760"/>
          </a:xfrm>
        </p:spPr>
        <p:txBody>
          <a:bodyPr/>
          <a:lstStyle/>
          <a:p>
            <a:fld id="{46906FF9-420C-2A43-AD5A-BD684AAC8162}" type="slidenum">
              <a:rPr lang="it-IT" smtClean="0"/>
              <a:t>11</a:t>
            </a:fld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0E55575-4726-9341-2211-E4255A9BA656}"/>
              </a:ext>
            </a:extLst>
          </p:cNvPr>
          <p:cNvSpPr txBox="1"/>
          <p:nvPr/>
        </p:nvSpPr>
        <p:spPr>
          <a:xfrm>
            <a:off x="254643" y="1526959"/>
            <a:ext cx="10952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How gamma-ray can probe IGMF </a:t>
            </a:r>
            <a:r>
              <a:rPr lang="it-IT" sz="2400" dirty="0" err="1"/>
              <a:t>properties</a:t>
            </a:r>
            <a:r>
              <a:rPr lang="it-IT" sz="2400" dirty="0"/>
              <a:t> (B </a:t>
            </a:r>
            <a:r>
              <a:rPr lang="it-IT" sz="2400" dirty="0" err="1"/>
              <a:t>strength</a:t>
            </a:r>
            <a:r>
              <a:rPr lang="it-IT" sz="2400" dirty="0"/>
              <a:t> and </a:t>
            </a:r>
            <a:r>
              <a:rPr lang="it-IT" sz="2400" dirty="0" err="1"/>
              <a:t>correlation</a:t>
            </a:r>
            <a:r>
              <a:rPr lang="it-IT" sz="2400" dirty="0"/>
              <a:t> </a:t>
            </a:r>
            <a:r>
              <a:rPr lang="it-IT" sz="2400" dirty="0" err="1"/>
              <a:t>length</a:t>
            </a:r>
            <a:r>
              <a:rPr lang="it-IT" sz="2400" dirty="0"/>
              <a:t> </a:t>
            </a:r>
            <a:r>
              <a:rPr lang="el-GR" sz="2400" dirty="0"/>
              <a:t>λ</a:t>
            </a:r>
            <a:r>
              <a:rPr lang="it-IT" sz="2400" baseline="-25000" dirty="0"/>
              <a:t>B</a:t>
            </a:r>
            <a:r>
              <a:rPr lang="it-IT" sz="2400" dirty="0"/>
              <a:t>)?</a:t>
            </a:r>
          </a:p>
          <a:p>
            <a:endParaRPr lang="it-IT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sz="2400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20ECCAB-8FC5-9AAE-4090-575B44D2A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32" y="2641212"/>
            <a:ext cx="6519370" cy="384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14024CE-8CA0-1F51-9398-E6D631C41134}"/>
              </a:ext>
            </a:extLst>
          </p:cNvPr>
          <p:cNvSpPr txBox="1"/>
          <p:nvPr/>
        </p:nvSpPr>
        <p:spPr>
          <a:xfrm>
            <a:off x="194390" y="2124108"/>
            <a:ext cx="10952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Method III: </a:t>
            </a:r>
            <a:r>
              <a:rPr lang="it-IT" sz="2400" dirty="0" err="1"/>
              <a:t>search</a:t>
            </a:r>
            <a:r>
              <a:rPr lang="it-IT" sz="2400" dirty="0"/>
              <a:t> for SED signatures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72845D8-D3C6-09A8-E892-0F457E87DAFC}"/>
              </a:ext>
            </a:extLst>
          </p:cNvPr>
          <p:cNvSpPr txBox="1"/>
          <p:nvPr/>
        </p:nvSpPr>
        <p:spPr>
          <a:xfrm>
            <a:off x="1593128" y="6396335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Alves Batista &amp;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Saveliev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, 2021</a:t>
            </a:r>
            <a:endParaRPr lang="it-IT" b="0" dirty="0">
              <a:effectLst/>
            </a:endParaRPr>
          </a:p>
          <a:p>
            <a:br>
              <a:rPr lang="it-IT" dirty="0"/>
            </a:br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65FC6CD-CC2A-9F10-D8CC-6AC25816110A}"/>
              </a:ext>
            </a:extLst>
          </p:cNvPr>
          <p:cNvSpPr txBox="1"/>
          <p:nvPr/>
        </p:nvSpPr>
        <p:spPr>
          <a:xfrm>
            <a:off x="6932141" y="2641212"/>
            <a:ext cx="525985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err="1"/>
              <a:t>Absorbed</a:t>
            </a:r>
            <a:r>
              <a:rPr lang="it-IT" sz="2200" dirty="0"/>
              <a:t> </a:t>
            </a:r>
            <a:r>
              <a:rPr lang="it-IT" sz="2200" dirty="0" err="1"/>
              <a:t>flux</a:t>
            </a:r>
            <a:r>
              <a:rPr lang="it-IT" sz="2200" dirty="0"/>
              <a:t> of a TeV source due to EBL</a:t>
            </a:r>
          </a:p>
          <a:p>
            <a:endParaRPr lang="it-IT" sz="2200" dirty="0"/>
          </a:p>
          <a:p>
            <a:endParaRPr lang="it-IT" sz="2200" dirty="0"/>
          </a:p>
          <a:p>
            <a:r>
              <a:rPr lang="it-IT" sz="2200" dirty="0"/>
              <a:t> Aumont of </a:t>
            </a:r>
            <a:r>
              <a:rPr lang="it-IT" sz="2200" dirty="0" err="1"/>
              <a:t>cascade</a:t>
            </a:r>
            <a:r>
              <a:rPr lang="it-IT" sz="2200" dirty="0"/>
              <a:t> </a:t>
            </a:r>
            <a:r>
              <a:rPr lang="it-IT" sz="2200" dirty="0" err="1"/>
              <a:t>secondary</a:t>
            </a:r>
            <a:r>
              <a:rPr lang="it-IT" sz="2200" dirty="0"/>
              <a:t> </a:t>
            </a:r>
            <a:r>
              <a:rPr lang="it-IT" sz="2200" dirty="0" err="1"/>
              <a:t>emission</a:t>
            </a:r>
            <a:r>
              <a:rPr lang="it-IT" sz="2200" dirty="0"/>
              <a:t> (</a:t>
            </a:r>
            <a:r>
              <a:rPr lang="it-IT" sz="2200" dirty="0" err="1"/>
              <a:t>depends</a:t>
            </a:r>
            <a:r>
              <a:rPr lang="it-IT" sz="2200" dirty="0"/>
              <a:t> on the IGMF </a:t>
            </a:r>
            <a:r>
              <a:rPr lang="it-IT" sz="2200" dirty="0" err="1"/>
              <a:t>strength</a:t>
            </a:r>
            <a:r>
              <a:rPr lang="it-IT" sz="2200" dirty="0"/>
              <a:t>, </a:t>
            </a:r>
            <a:r>
              <a:rPr lang="it-IT" sz="2200" dirty="0" err="1"/>
              <a:t>correlation</a:t>
            </a:r>
            <a:r>
              <a:rPr lang="it-IT" sz="2200" dirty="0"/>
              <a:t> </a:t>
            </a:r>
            <a:r>
              <a:rPr lang="it-IT" sz="2200" dirty="0" err="1"/>
              <a:t>length</a:t>
            </a:r>
            <a:r>
              <a:rPr lang="it-IT" sz="2200" dirty="0"/>
              <a:t>, </a:t>
            </a:r>
            <a:r>
              <a:rPr lang="it-IT" sz="2200" dirty="0" err="1"/>
              <a:t>intrinsic</a:t>
            </a:r>
            <a:r>
              <a:rPr lang="it-IT" sz="2200" dirty="0"/>
              <a:t> source </a:t>
            </a:r>
            <a:r>
              <a:rPr lang="it-IT" sz="2200" dirty="0" err="1"/>
              <a:t>properties</a:t>
            </a:r>
            <a:r>
              <a:rPr lang="it-IT" sz="2200" dirty="0"/>
              <a:t>)</a:t>
            </a:r>
          </a:p>
          <a:p>
            <a:endParaRPr lang="it-IT" sz="2200" dirty="0"/>
          </a:p>
          <a:p>
            <a:endParaRPr lang="it-IT" sz="2200" dirty="0"/>
          </a:p>
          <a:p>
            <a:r>
              <a:rPr lang="it-IT" sz="2200" dirty="0"/>
              <a:t>Non-</a:t>
            </a:r>
            <a:r>
              <a:rPr lang="it-IT" sz="2200" dirty="0" err="1"/>
              <a:t>detection</a:t>
            </a:r>
            <a:r>
              <a:rPr lang="it-IT" sz="2200" dirty="0"/>
              <a:t>: </a:t>
            </a:r>
            <a:r>
              <a:rPr lang="it-IT" sz="2200" dirty="0" err="1"/>
              <a:t>minimal</a:t>
            </a:r>
            <a:r>
              <a:rPr lang="it-IT" sz="2200" dirty="0"/>
              <a:t> </a:t>
            </a:r>
            <a:r>
              <a:rPr lang="it-IT" sz="2200" dirty="0" err="1"/>
              <a:t>cascade</a:t>
            </a:r>
            <a:r>
              <a:rPr lang="it-IT" sz="2200" dirty="0"/>
              <a:t> power and </a:t>
            </a:r>
            <a:r>
              <a:rPr lang="it-IT" sz="2200" dirty="0" err="1"/>
              <a:t>calculate</a:t>
            </a:r>
            <a:r>
              <a:rPr lang="it-IT" sz="2200" dirty="0"/>
              <a:t> LL on B</a:t>
            </a:r>
            <a:endParaRPr lang="en-GB" sz="2200" dirty="0"/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81374C14-4CCD-8BB7-42B2-7AF8A54DC433}"/>
              </a:ext>
            </a:extLst>
          </p:cNvPr>
          <p:cNvCxnSpPr/>
          <p:nvPr/>
        </p:nvCxnSpPr>
        <p:spPr>
          <a:xfrm>
            <a:off x="9218141" y="3101546"/>
            <a:ext cx="0" cy="6220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BD82C417-90FF-6A14-49DB-0E072A6AB73C}"/>
              </a:ext>
            </a:extLst>
          </p:cNvPr>
          <p:cNvCxnSpPr/>
          <p:nvPr/>
        </p:nvCxnSpPr>
        <p:spPr>
          <a:xfrm>
            <a:off x="9218141" y="4760016"/>
            <a:ext cx="0" cy="6220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1424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9A3CDF-77FA-4756-2AC3-F257E9BB1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3" y="108165"/>
            <a:ext cx="11678855" cy="1188720"/>
          </a:xfrm>
        </p:spPr>
        <p:txBody>
          <a:bodyPr>
            <a:normAutofit/>
          </a:bodyPr>
          <a:lstStyle/>
          <a:p>
            <a:r>
              <a:rPr lang="it-IT" cap="none" dirty="0">
                <a:solidFill>
                  <a:srgbClr val="C00000"/>
                </a:solidFill>
              </a:rPr>
              <a:t>IGMF studies: source features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784CCE-55CF-ACB9-8265-BC84D79BD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025" y="1296885"/>
            <a:ext cx="11678854" cy="4437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it-IT" sz="2800" dirty="0" err="1"/>
              <a:t>What</a:t>
            </a:r>
            <a:r>
              <a:rPr lang="it-IT" sz="2800" dirty="0"/>
              <a:t> </a:t>
            </a:r>
            <a:r>
              <a:rPr lang="it-IT" sz="2800" dirty="0" err="1"/>
              <a:t>properties</a:t>
            </a:r>
            <a:r>
              <a:rPr lang="it-IT" sz="2800" dirty="0"/>
              <a:t> do </a:t>
            </a:r>
            <a:r>
              <a:rPr lang="it-IT" sz="2800" dirty="0" err="1"/>
              <a:t>we</a:t>
            </a:r>
            <a:r>
              <a:rPr lang="it-IT" sz="2800" dirty="0"/>
              <a:t> </a:t>
            </a:r>
            <a:r>
              <a:rPr lang="it-IT" sz="2800" dirty="0" err="1"/>
              <a:t>need</a:t>
            </a:r>
            <a:r>
              <a:rPr lang="it-IT" sz="2800" dirty="0"/>
              <a:t>?</a:t>
            </a:r>
          </a:p>
          <a:p>
            <a:r>
              <a:rPr lang="it-IT" sz="2800" dirty="0"/>
              <a:t>Hard </a:t>
            </a:r>
            <a:r>
              <a:rPr lang="it-IT" sz="2800" dirty="0" err="1"/>
              <a:t>spectrum</a:t>
            </a:r>
            <a:r>
              <a:rPr lang="it-IT" sz="2800" dirty="0"/>
              <a:t> in the VHE domain</a:t>
            </a:r>
          </a:p>
          <a:p>
            <a:endParaRPr lang="it-IT" sz="2800" dirty="0"/>
          </a:p>
          <a:p>
            <a:r>
              <a:rPr lang="it-IT" sz="2800" dirty="0"/>
              <a:t>VHE </a:t>
            </a:r>
            <a:r>
              <a:rPr lang="it-IT" sz="2800" dirty="0" err="1"/>
              <a:t>Emission</a:t>
            </a:r>
            <a:r>
              <a:rPr lang="it-IT" sz="2800" dirty="0"/>
              <a:t> </a:t>
            </a:r>
            <a:r>
              <a:rPr lang="it-IT" sz="2800" dirty="0" err="1"/>
              <a:t>extending</a:t>
            </a:r>
            <a:r>
              <a:rPr lang="it-IT" sz="2800" dirty="0"/>
              <a:t> </a:t>
            </a:r>
            <a:r>
              <a:rPr lang="it-IT" sz="2800" dirty="0" err="1"/>
              <a:t>above</a:t>
            </a:r>
            <a:r>
              <a:rPr lang="it-IT" sz="2800" dirty="0"/>
              <a:t> </a:t>
            </a:r>
            <a:r>
              <a:rPr lang="it-IT" sz="2800" dirty="0" err="1"/>
              <a:t>few</a:t>
            </a:r>
            <a:r>
              <a:rPr lang="it-IT" sz="2800" dirty="0"/>
              <a:t> TeV</a:t>
            </a:r>
          </a:p>
          <a:p>
            <a:endParaRPr lang="it-IT" sz="2800" dirty="0"/>
          </a:p>
          <a:p>
            <a:r>
              <a:rPr lang="it-IT" sz="2800" dirty="0"/>
              <a:t>Redshift </a:t>
            </a:r>
            <a:r>
              <a:rPr lang="it-IT" sz="2800" dirty="0" err="1"/>
              <a:t>z</a:t>
            </a:r>
            <a:r>
              <a:rPr lang="it-IT" sz="2800" dirty="0"/>
              <a:t> &gt; 0.1</a:t>
            </a:r>
          </a:p>
          <a:p>
            <a:endParaRPr lang="it-IT" sz="2800" dirty="0"/>
          </a:p>
          <a:p>
            <a:endParaRPr lang="it-IT" sz="2800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305AF68-15B7-9442-34E2-CDDA683B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6858" y="6384074"/>
            <a:ext cx="365760" cy="365760"/>
          </a:xfrm>
        </p:spPr>
        <p:txBody>
          <a:bodyPr/>
          <a:lstStyle/>
          <a:p>
            <a:fld id="{46906FF9-420C-2A43-AD5A-BD684AAC8162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6900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9A3CDF-77FA-4756-2AC3-F257E9BB1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3" y="108165"/>
            <a:ext cx="11678855" cy="1188720"/>
          </a:xfrm>
        </p:spPr>
        <p:txBody>
          <a:bodyPr>
            <a:normAutofit/>
          </a:bodyPr>
          <a:lstStyle/>
          <a:p>
            <a:r>
              <a:rPr lang="it-IT" cap="none" dirty="0">
                <a:solidFill>
                  <a:srgbClr val="C00000"/>
                </a:solidFill>
              </a:rPr>
              <a:t>IGMF studies: sources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784CCE-55CF-ACB9-8265-BC84D79BD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025" y="1296885"/>
            <a:ext cx="5463216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it-IT" sz="2800" cap="none" dirty="0">
                <a:solidFill>
                  <a:srgbClr val="C00000"/>
                </a:solidFill>
              </a:rPr>
              <a:t>Blazars</a:t>
            </a:r>
            <a:endParaRPr lang="it-IT" sz="2800" b="1" u="sng" dirty="0"/>
          </a:p>
          <a:p>
            <a:pPr marL="0" indent="0">
              <a:buNone/>
            </a:pPr>
            <a:r>
              <a:rPr lang="it-IT" sz="2400" b="1" u="sng" dirty="0"/>
              <a:t>Features:</a:t>
            </a:r>
          </a:p>
          <a:p>
            <a:r>
              <a:rPr lang="it-IT" sz="2400" dirty="0" err="1"/>
              <a:t>Persistent</a:t>
            </a:r>
            <a:r>
              <a:rPr lang="it-IT" sz="2400" dirty="0"/>
              <a:t> sources of TeV </a:t>
            </a:r>
            <a:r>
              <a:rPr lang="it-IT" sz="2400" dirty="0" err="1"/>
              <a:t>radiation</a:t>
            </a:r>
            <a:endParaRPr lang="it-IT" sz="2400" dirty="0"/>
          </a:p>
          <a:p>
            <a:r>
              <a:rPr lang="it-IT" sz="2400" dirty="0" err="1"/>
              <a:t>Subclass</a:t>
            </a:r>
            <a:r>
              <a:rPr lang="it-IT" sz="2400" dirty="0"/>
              <a:t> with </a:t>
            </a:r>
            <a:r>
              <a:rPr lang="it-IT" sz="2400" dirty="0">
                <a:solidFill>
                  <a:srgbClr val="FF0000"/>
                </a:solidFill>
              </a:rPr>
              <a:t>Hard-TeV </a:t>
            </a:r>
            <a:r>
              <a:rPr lang="it-IT" sz="2400" dirty="0" err="1">
                <a:solidFill>
                  <a:srgbClr val="FF0000"/>
                </a:solidFill>
              </a:rPr>
              <a:t>spectrum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</a:p>
          <a:p>
            <a:r>
              <a:rPr lang="it-IT" sz="2400" dirty="0" err="1"/>
              <a:t>Population</a:t>
            </a:r>
            <a:r>
              <a:rPr lang="it-IT" sz="2400" dirty="0"/>
              <a:t> of ~ 80 sources </a:t>
            </a:r>
            <a:r>
              <a:rPr lang="it-IT" sz="2400" dirty="0" err="1"/>
              <a:t>as</a:t>
            </a:r>
            <a:r>
              <a:rPr lang="it-IT" sz="2400" dirty="0"/>
              <a:t> TeV </a:t>
            </a:r>
          </a:p>
          <a:p>
            <a:pPr marL="0" indent="0">
              <a:buNone/>
            </a:pPr>
            <a:r>
              <a:rPr lang="it-IT" sz="2400" dirty="0" err="1"/>
              <a:t>emitters</a:t>
            </a:r>
            <a:endParaRPr lang="it-IT" sz="2400" dirty="0"/>
          </a:p>
          <a:p>
            <a:pPr marL="0" indent="0">
              <a:buNone/>
            </a:pPr>
            <a:r>
              <a:rPr lang="it-IT" sz="2400" b="1" u="sng" dirty="0" err="1"/>
              <a:t>Drawbacks</a:t>
            </a:r>
            <a:r>
              <a:rPr lang="it-IT" sz="2400" b="1" u="sng" dirty="0"/>
              <a:t>:</a:t>
            </a:r>
          </a:p>
          <a:p>
            <a:r>
              <a:rPr lang="it-IT" sz="2400" dirty="0"/>
              <a:t>Source </a:t>
            </a:r>
            <a:r>
              <a:rPr lang="it-IT" sz="2400" dirty="0" err="1"/>
              <a:t>temporal</a:t>
            </a:r>
            <a:r>
              <a:rPr lang="it-IT" sz="2400" dirty="0"/>
              <a:t> (min-</a:t>
            </a:r>
            <a:r>
              <a:rPr lang="it-IT" sz="2400" dirty="0" err="1"/>
              <a:t>yrs</a:t>
            </a:r>
            <a:r>
              <a:rPr lang="it-IT" sz="2400" dirty="0"/>
              <a:t>) and </a:t>
            </a:r>
            <a:r>
              <a:rPr lang="it-IT" sz="2400" dirty="0" err="1"/>
              <a:t>spectral</a:t>
            </a:r>
            <a:r>
              <a:rPr lang="it-IT" sz="2400" dirty="0"/>
              <a:t> </a:t>
            </a:r>
            <a:r>
              <a:rPr lang="it-IT" sz="2400" dirty="0" err="1"/>
              <a:t>variability</a:t>
            </a:r>
            <a:r>
              <a:rPr lang="it-IT" sz="2400" dirty="0"/>
              <a:t> </a:t>
            </a:r>
          </a:p>
          <a:p>
            <a:r>
              <a:rPr lang="it-IT" sz="2400" dirty="0" err="1"/>
              <a:t>Pollution</a:t>
            </a:r>
            <a:r>
              <a:rPr lang="it-IT" sz="2400" dirty="0"/>
              <a:t> by </a:t>
            </a:r>
            <a:r>
              <a:rPr lang="it-IT" sz="2400" dirty="0" err="1"/>
              <a:t>primary</a:t>
            </a:r>
            <a:r>
              <a:rPr lang="it-IT" sz="2400" dirty="0"/>
              <a:t> GeV </a:t>
            </a:r>
            <a:r>
              <a:rPr lang="it-IT" sz="2400" dirty="0" err="1"/>
              <a:t>emission</a:t>
            </a:r>
            <a:r>
              <a:rPr lang="it-IT" sz="2400" dirty="0"/>
              <a:t>                               </a:t>
            </a:r>
          </a:p>
          <a:p>
            <a:r>
              <a:rPr lang="it-IT" sz="2400" dirty="0" err="1"/>
              <a:t>Unknown</a:t>
            </a:r>
            <a:r>
              <a:rPr lang="it-IT" sz="2400" dirty="0"/>
              <a:t> duty </a:t>
            </a:r>
            <a:r>
              <a:rPr lang="it-IT" sz="2400" dirty="0" err="1"/>
              <a:t>cycle</a:t>
            </a:r>
            <a:endParaRPr lang="it-IT" sz="2400" dirty="0"/>
          </a:p>
          <a:p>
            <a:endParaRPr lang="it-IT" sz="2800" dirty="0"/>
          </a:p>
          <a:p>
            <a:endParaRPr lang="it-IT" sz="2800" dirty="0"/>
          </a:p>
          <a:p>
            <a:endParaRPr lang="it-IT" sz="2800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305AF68-15B7-9442-34E2-CDDA683B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6858" y="6384074"/>
            <a:ext cx="365760" cy="365760"/>
          </a:xfrm>
        </p:spPr>
        <p:txBody>
          <a:bodyPr/>
          <a:lstStyle/>
          <a:p>
            <a:fld id="{46906FF9-420C-2A43-AD5A-BD684AAC8162}" type="slidenum">
              <a:rPr lang="it-IT" smtClean="0"/>
              <a:t>13</a:t>
            </a:fld>
            <a:endParaRPr lang="it-IT"/>
          </a:p>
        </p:txBody>
      </p:sp>
      <p:pic>
        <p:nvPicPr>
          <p:cNvPr id="5" name="Segnaposto contenuto 12">
            <a:extLst>
              <a:ext uri="{FF2B5EF4-FFF2-40B4-BE49-F238E27FC236}">
                <a16:creationId xmlns:a16="http://schemas.microsoft.com/office/drawing/2014/main" id="{42011C22-0EE9-5A7A-223A-D50EDF9B8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812" y="1493520"/>
            <a:ext cx="6522806" cy="4541520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60633271-EF38-B74E-FF99-BAE671646A25}"/>
              </a:ext>
            </a:extLst>
          </p:cNvPr>
          <p:cNvCxnSpPr>
            <a:cxnSpLocks/>
          </p:cNvCxnSpPr>
          <p:nvPr/>
        </p:nvCxnSpPr>
        <p:spPr>
          <a:xfrm>
            <a:off x="11401098" y="3779520"/>
            <a:ext cx="519738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8938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9A3CDF-77FA-4756-2AC3-F257E9BB1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3" y="108165"/>
            <a:ext cx="11678855" cy="1188720"/>
          </a:xfrm>
        </p:spPr>
        <p:txBody>
          <a:bodyPr/>
          <a:lstStyle/>
          <a:p>
            <a:r>
              <a:rPr lang="it-IT" cap="none" dirty="0">
                <a:solidFill>
                  <a:srgbClr val="C00000"/>
                </a:solidFill>
              </a:rPr>
              <a:t>IGMF bounds from Blazars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784CCE-55CF-ACB9-8265-BC84D79BD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643" y="1526959"/>
            <a:ext cx="11678855" cy="108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sz="2800" dirty="0"/>
          </a:p>
          <a:p>
            <a:pPr algn="ctr"/>
            <a:endParaRPr lang="it-IT" sz="2800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305AF68-15B7-9442-34E2-CDDA683B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6858" y="6384074"/>
            <a:ext cx="365760" cy="365760"/>
          </a:xfrm>
        </p:spPr>
        <p:txBody>
          <a:bodyPr/>
          <a:lstStyle/>
          <a:p>
            <a:fld id="{46906FF9-420C-2A43-AD5A-BD684AAC8162}" type="slidenum">
              <a:rPr lang="it-IT" smtClean="0"/>
              <a:t>14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F6644C1-C819-10BC-0D57-B30E5C36DA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06" r="7282" b="2921"/>
          <a:stretch/>
        </p:blipFill>
        <p:spPr>
          <a:xfrm>
            <a:off x="114235" y="1415748"/>
            <a:ext cx="5979835" cy="380408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42601B2-47EA-C144-82AD-E595DE1FA9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04" r="8161" b="2583"/>
          <a:stretch/>
        </p:blipFill>
        <p:spPr>
          <a:xfrm>
            <a:off x="6094070" y="1415748"/>
            <a:ext cx="5907235" cy="380408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A203975-06AF-7828-D9AD-5CCA29A90CA3}"/>
              </a:ext>
            </a:extLst>
          </p:cNvPr>
          <p:cNvSpPr txBox="1"/>
          <p:nvPr/>
        </p:nvSpPr>
        <p:spPr>
          <a:xfrm>
            <a:off x="3001247" y="4877028"/>
            <a:ext cx="61856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srgbClr val="000000"/>
                </a:solidFill>
                <a:latin typeface="Lato" panose="020F0502020204030203" pitchFamily="34" charset="0"/>
              </a:rPr>
              <a:t>Ackermann et al, 2018</a:t>
            </a:r>
            <a:br>
              <a:rPr lang="it-IT" dirty="0"/>
            </a:b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5737EE2-831D-69D1-47A0-0222A1764E7C}"/>
              </a:ext>
            </a:extLst>
          </p:cNvPr>
          <p:cNvSpPr txBox="1"/>
          <p:nvPr/>
        </p:nvSpPr>
        <p:spPr>
          <a:xfrm>
            <a:off x="114235" y="5219830"/>
            <a:ext cx="5866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Individual</a:t>
            </a:r>
            <a:r>
              <a:rPr lang="it-IT" dirty="0"/>
              <a:t> source </a:t>
            </a:r>
            <a:r>
              <a:rPr lang="it-IT" dirty="0" err="1"/>
              <a:t>analysis</a:t>
            </a:r>
            <a:r>
              <a:rPr lang="it-IT" dirty="0"/>
              <a:t>, </a:t>
            </a:r>
            <a:r>
              <a:rPr lang="it-IT" dirty="0" err="1"/>
              <a:t>T</a:t>
            </a:r>
            <a:r>
              <a:rPr lang="it-IT" baseline="-25000" dirty="0" err="1"/>
              <a:t>activity</a:t>
            </a:r>
            <a:r>
              <a:rPr lang="it-IT" dirty="0"/>
              <a:t>=10 </a:t>
            </a:r>
            <a:r>
              <a:rPr lang="it-IT" dirty="0" err="1"/>
              <a:t>years</a:t>
            </a:r>
            <a:r>
              <a:rPr lang="it-IT" dirty="0"/>
              <a:t>, </a:t>
            </a:r>
            <a:r>
              <a:rPr lang="el-GR" dirty="0"/>
              <a:t>θ</a:t>
            </a:r>
            <a:r>
              <a:rPr lang="it-IT" baseline="-25000" dirty="0"/>
              <a:t>jet</a:t>
            </a:r>
            <a:r>
              <a:rPr lang="it-IT" dirty="0"/>
              <a:t>=6°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B &gt; 8 × 10</a:t>
            </a:r>
            <a:r>
              <a:rPr lang="it-IT" baseline="30000" dirty="0"/>
              <a:t>-17</a:t>
            </a:r>
            <a:r>
              <a:rPr lang="it-IT" dirty="0"/>
              <a:t> G</a:t>
            </a:r>
            <a:endParaRPr lang="en-GB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A2708DB-88C7-59EE-E4D4-694DFD8BF7DB}"/>
              </a:ext>
            </a:extLst>
          </p:cNvPr>
          <p:cNvSpPr txBox="1"/>
          <p:nvPr/>
        </p:nvSpPr>
        <p:spPr>
          <a:xfrm>
            <a:off x="5980670" y="5219830"/>
            <a:ext cx="5866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Stacking</a:t>
            </a:r>
            <a:r>
              <a:rPr lang="it-IT" dirty="0"/>
              <a:t> </a:t>
            </a:r>
            <a:r>
              <a:rPr lang="it-IT" dirty="0" err="1"/>
              <a:t>analysis</a:t>
            </a:r>
            <a:r>
              <a:rPr lang="it-IT" dirty="0"/>
              <a:t>, </a:t>
            </a:r>
            <a:r>
              <a:rPr lang="it-IT" dirty="0" err="1"/>
              <a:t>T</a:t>
            </a:r>
            <a:r>
              <a:rPr lang="it-IT" baseline="-25000" dirty="0" err="1"/>
              <a:t>activity</a:t>
            </a:r>
            <a:r>
              <a:rPr lang="it-IT" dirty="0"/>
              <a:t>=10, 10</a:t>
            </a:r>
            <a:r>
              <a:rPr lang="it-IT" baseline="30000" dirty="0"/>
              <a:t>4</a:t>
            </a:r>
            <a:r>
              <a:rPr lang="it-IT" dirty="0"/>
              <a:t> and 10</a:t>
            </a:r>
            <a:r>
              <a:rPr lang="it-IT" baseline="30000" dirty="0"/>
              <a:t>7</a:t>
            </a:r>
            <a:r>
              <a:rPr lang="it-IT" dirty="0"/>
              <a:t> </a:t>
            </a:r>
            <a:r>
              <a:rPr lang="it-IT" dirty="0" err="1"/>
              <a:t>years</a:t>
            </a:r>
            <a:r>
              <a:rPr lang="it-IT" dirty="0"/>
              <a:t>, </a:t>
            </a:r>
            <a:r>
              <a:rPr lang="el-GR" dirty="0"/>
              <a:t>θ</a:t>
            </a:r>
            <a:r>
              <a:rPr lang="it-IT" baseline="-25000" dirty="0"/>
              <a:t>jet</a:t>
            </a:r>
            <a:r>
              <a:rPr lang="it-IT" dirty="0"/>
              <a:t>=6°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B &gt; 3 × 10</a:t>
            </a:r>
            <a:r>
              <a:rPr lang="it-IT" baseline="30000" dirty="0"/>
              <a:t>-16</a:t>
            </a:r>
            <a:r>
              <a:rPr lang="it-IT" dirty="0"/>
              <a:t> 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8487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9A3CDF-77FA-4756-2AC3-F257E9BB1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3" y="108165"/>
            <a:ext cx="11678855" cy="1188720"/>
          </a:xfrm>
        </p:spPr>
        <p:txBody>
          <a:bodyPr/>
          <a:lstStyle/>
          <a:p>
            <a:r>
              <a:rPr lang="it-IT" cap="none" dirty="0">
                <a:solidFill>
                  <a:srgbClr val="C00000"/>
                </a:solidFill>
              </a:rPr>
              <a:t>IGMF bounds from Blazars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784CCE-55CF-ACB9-8265-BC84D79BD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643" y="1526959"/>
            <a:ext cx="11678855" cy="108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sz="2800" dirty="0"/>
          </a:p>
          <a:p>
            <a:pPr algn="ctr"/>
            <a:endParaRPr lang="it-IT" sz="2800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305AF68-15B7-9442-34E2-CDDA683B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6858" y="6384074"/>
            <a:ext cx="365760" cy="365760"/>
          </a:xfrm>
        </p:spPr>
        <p:txBody>
          <a:bodyPr/>
          <a:lstStyle/>
          <a:p>
            <a:fld id="{46906FF9-420C-2A43-AD5A-BD684AAC8162}" type="slidenum">
              <a:rPr lang="it-IT" smtClean="0"/>
              <a:t>15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CE634B2-E422-27CB-466F-C6D31C36B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90"/>
          <a:stretch/>
        </p:blipFill>
        <p:spPr>
          <a:xfrm>
            <a:off x="2204387" y="1448928"/>
            <a:ext cx="7129083" cy="506931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DA27A7A-315F-B0E0-4F4E-B4321317B426}"/>
              </a:ext>
            </a:extLst>
          </p:cNvPr>
          <p:cNvSpPr txBox="1"/>
          <p:nvPr/>
        </p:nvSpPr>
        <p:spPr>
          <a:xfrm>
            <a:off x="3801967" y="6518243"/>
            <a:ext cx="61856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E.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Pueschel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talk, Bologna, 2023</a:t>
            </a:r>
            <a:endParaRPr lang="it-IT" b="0" dirty="0">
              <a:effectLst/>
            </a:endParaRPr>
          </a:p>
          <a:p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30837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9A3CDF-77FA-4756-2AC3-F257E9BB1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3" y="108165"/>
            <a:ext cx="11678855" cy="1188720"/>
          </a:xfrm>
        </p:spPr>
        <p:txBody>
          <a:bodyPr/>
          <a:lstStyle/>
          <a:p>
            <a:r>
              <a:rPr lang="it-IT" cap="none" dirty="0">
                <a:solidFill>
                  <a:srgbClr val="C00000"/>
                </a:solidFill>
              </a:rPr>
              <a:t>IGMF bounds from Blazars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784CCE-55CF-ACB9-8265-BC84D79BD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643" y="1526959"/>
            <a:ext cx="11678855" cy="108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sz="2800" dirty="0"/>
          </a:p>
          <a:p>
            <a:pPr algn="ctr"/>
            <a:endParaRPr lang="it-IT" sz="2800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305AF68-15B7-9442-34E2-CDDA683B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6858" y="6384074"/>
            <a:ext cx="365760" cy="365760"/>
          </a:xfrm>
        </p:spPr>
        <p:txBody>
          <a:bodyPr/>
          <a:lstStyle/>
          <a:p>
            <a:fld id="{46906FF9-420C-2A43-AD5A-BD684AAC8162}" type="slidenum">
              <a:rPr lang="it-IT" smtClean="0"/>
              <a:t>16</a:t>
            </a:fld>
            <a:endParaRPr lang="it-IT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44E7547F-79BB-EB30-AD6C-6AF04D0D8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43" y="1354873"/>
            <a:ext cx="6465783" cy="502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194C803-D9B8-73CE-8ED1-E92CB58762B0}"/>
              </a:ext>
            </a:extLst>
          </p:cNvPr>
          <p:cNvSpPr txBox="1"/>
          <p:nvPr/>
        </p:nvSpPr>
        <p:spPr>
          <a:xfrm>
            <a:off x="1835853" y="6152483"/>
            <a:ext cx="61856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M. Meyer talk, Bologna, 2023</a:t>
            </a:r>
            <a:endParaRPr lang="it-IT" b="0" dirty="0">
              <a:effectLst/>
            </a:endParaRPr>
          </a:p>
          <a:p>
            <a:br>
              <a:rPr lang="it-IT" dirty="0"/>
            </a:b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4E8B64F-6518-E554-F6E9-E9C12A1D2AC3}"/>
              </a:ext>
            </a:extLst>
          </p:cNvPr>
          <p:cNvSpPr txBox="1"/>
          <p:nvPr/>
        </p:nvSpPr>
        <p:spPr>
          <a:xfrm>
            <a:off x="7821827" y="1526959"/>
            <a:ext cx="394503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Source stacking following selection criteria from 4LAC-DR2 </a:t>
            </a:r>
            <a:r>
              <a:rPr lang="en-GB" dirty="0" err="1"/>
              <a:t>catalog</a:t>
            </a:r>
            <a:r>
              <a:rPr lang="en-GB" dirty="0"/>
              <a:t> (</a:t>
            </a:r>
            <a:r>
              <a:rPr lang="en-GB" dirty="0" err="1"/>
              <a:t>pwl</a:t>
            </a:r>
            <a:r>
              <a:rPr lang="en-GB" dirty="0"/>
              <a:t> intrinsic spectrum, known redshift, HBL behaviour)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Building cascade halo template with CRPropa3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Combine Fermi-LAT+HESS data and compare with </a:t>
            </a:r>
            <a:r>
              <a:rPr lang="en-GB" dirty="0" err="1"/>
              <a:t>Intrinsic+halo</a:t>
            </a:r>
            <a:r>
              <a:rPr lang="en-GB" dirty="0"/>
              <a:t> flux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Provide LL for different duty cycle values (10, 10</a:t>
            </a:r>
            <a:r>
              <a:rPr lang="en-GB" baseline="30000" dirty="0"/>
              <a:t>4</a:t>
            </a:r>
            <a:r>
              <a:rPr lang="en-GB" dirty="0"/>
              <a:t>, 10</a:t>
            </a:r>
            <a:r>
              <a:rPr lang="en-GB" baseline="30000" dirty="0"/>
              <a:t>7</a:t>
            </a:r>
            <a:r>
              <a:rPr lang="en-GB" dirty="0"/>
              <a:t> </a:t>
            </a:r>
            <a:r>
              <a:rPr lang="en-GB" dirty="0" err="1"/>
              <a:t>yrs</a:t>
            </a:r>
            <a:r>
              <a:rPr lang="en-GB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14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9A3CDF-77FA-4756-2AC3-F257E9BB1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3" y="108165"/>
            <a:ext cx="11678855" cy="1188720"/>
          </a:xfrm>
        </p:spPr>
        <p:txBody>
          <a:bodyPr/>
          <a:lstStyle/>
          <a:p>
            <a:r>
              <a:rPr lang="it-IT" cap="none" dirty="0">
                <a:solidFill>
                  <a:srgbClr val="C00000"/>
                </a:solidFill>
              </a:rPr>
              <a:t>IGMF bounds from Blazars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784CCE-55CF-ACB9-8265-BC84D79BD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643" y="1526959"/>
            <a:ext cx="11678855" cy="108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sz="2800" dirty="0"/>
          </a:p>
          <a:p>
            <a:pPr algn="ctr"/>
            <a:endParaRPr lang="it-IT" sz="2800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305AF68-15B7-9442-34E2-CDDA683B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6858" y="6384074"/>
            <a:ext cx="365760" cy="365760"/>
          </a:xfrm>
        </p:spPr>
        <p:txBody>
          <a:bodyPr/>
          <a:lstStyle/>
          <a:p>
            <a:fld id="{46906FF9-420C-2A43-AD5A-BD684AAC8162}" type="slidenum">
              <a:rPr lang="it-IT" smtClean="0"/>
              <a:t>17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7D8C351-36D3-8C2F-9541-DD6BCF491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76" y="1318678"/>
            <a:ext cx="6077121" cy="553932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4836C91-7E8F-145D-CCCF-DC1DDA936595}"/>
              </a:ext>
            </a:extLst>
          </p:cNvPr>
          <p:cNvSpPr txBox="1"/>
          <p:nvPr/>
        </p:nvSpPr>
        <p:spPr>
          <a:xfrm>
            <a:off x="-1615258" y="6514624"/>
            <a:ext cx="61856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MAGIC Collaboration, 2023</a:t>
            </a:r>
            <a:endParaRPr lang="it-IT" b="0" dirty="0">
              <a:effectLst/>
            </a:endParaRPr>
          </a:p>
          <a:p>
            <a:br>
              <a:rPr lang="it-IT" dirty="0"/>
            </a:b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9B1682B-0E42-8379-0A98-C77AC88828A1}"/>
              </a:ext>
            </a:extLst>
          </p:cNvPr>
          <p:cNvSpPr txBox="1"/>
          <p:nvPr/>
        </p:nvSpPr>
        <p:spPr>
          <a:xfrm>
            <a:off x="6487297" y="1408670"/>
            <a:ext cx="544620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1ES0229+200 (</a:t>
            </a:r>
            <a:r>
              <a:rPr lang="it-IT" dirty="0" err="1"/>
              <a:t>z</a:t>
            </a:r>
            <a:r>
              <a:rPr lang="it-IT" dirty="0"/>
              <a:t> = 0.14), 140 hours of MAGIC </a:t>
            </a:r>
            <a:r>
              <a:rPr lang="it-IT" dirty="0" err="1"/>
              <a:t>observations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Published</a:t>
            </a:r>
            <a:r>
              <a:rPr lang="it-IT" dirty="0"/>
              <a:t> HESS, VERITAS data +. Fermi-LAT and new MAGIC data </a:t>
            </a:r>
            <a:r>
              <a:rPr lang="it-IT" dirty="0" err="1"/>
              <a:t>used</a:t>
            </a:r>
            <a:r>
              <a:rPr lang="it-IT" dirty="0"/>
              <a:t> for </a:t>
            </a:r>
            <a:r>
              <a:rPr lang="it-IT" dirty="0" err="1"/>
              <a:t>validation</a:t>
            </a:r>
            <a:r>
              <a:rPr lang="it-IT" dirty="0"/>
              <a:t> of </a:t>
            </a:r>
            <a:r>
              <a:rPr lang="it-IT" dirty="0" err="1"/>
              <a:t>results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VHE </a:t>
            </a:r>
            <a:r>
              <a:rPr lang="it-IT" dirty="0" err="1"/>
              <a:t>spectrum</a:t>
            </a:r>
            <a:r>
              <a:rPr lang="it-IT" dirty="0"/>
              <a:t>: power-</a:t>
            </a:r>
            <a:r>
              <a:rPr lang="it-IT" dirty="0" err="1"/>
              <a:t>law</a:t>
            </a:r>
            <a:r>
              <a:rPr lang="it-IT" dirty="0"/>
              <a:t> with </a:t>
            </a:r>
            <a:r>
              <a:rPr lang="it-IT" dirty="0" err="1"/>
              <a:t>exponential</a:t>
            </a:r>
            <a:r>
              <a:rPr lang="it-IT" dirty="0"/>
              <a:t> cutoff </a:t>
            </a:r>
            <a:r>
              <a:rPr lang="it-IT" dirty="0" err="1"/>
              <a:t>minimizing</a:t>
            </a:r>
            <a:r>
              <a:rPr lang="it-IT" dirty="0"/>
              <a:t> the </a:t>
            </a:r>
            <a:r>
              <a:rPr lang="it-IT" dirty="0" err="1"/>
              <a:t>cascade</a:t>
            </a:r>
            <a:r>
              <a:rPr lang="it-IT" dirty="0"/>
              <a:t> power: </a:t>
            </a:r>
            <a:r>
              <a:rPr lang="el-GR" dirty="0"/>
              <a:t> Γ</a:t>
            </a:r>
            <a:r>
              <a:rPr lang="it-IT" dirty="0"/>
              <a:t>≈1.72, E</a:t>
            </a:r>
            <a:r>
              <a:rPr lang="it-IT" baseline="-25000" dirty="0"/>
              <a:t>cut</a:t>
            </a:r>
            <a:r>
              <a:rPr lang="it-IT" dirty="0"/>
              <a:t>≈6.9 TeV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The </a:t>
            </a:r>
            <a:r>
              <a:rPr lang="it-IT" dirty="0" err="1"/>
              <a:t>variability</a:t>
            </a:r>
            <a:r>
              <a:rPr lang="it-IT" dirty="0"/>
              <a:t> pattern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taken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account and </a:t>
            </a:r>
            <a:r>
              <a:rPr lang="it-IT" dirty="0" err="1"/>
              <a:t>inferred</a:t>
            </a:r>
            <a:r>
              <a:rPr lang="it-IT" dirty="0"/>
              <a:t> from the VHE </a:t>
            </a:r>
            <a:r>
              <a:rPr lang="it-IT" dirty="0" err="1"/>
              <a:t>lightcurves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Scan</a:t>
            </a:r>
            <a:r>
              <a:rPr lang="it-IT" dirty="0"/>
              <a:t> </a:t>
            </a:r>
            <a:r>
              <a:rPr lang="it-IT" dirty="0" err="1"/>
              <a:t>performed</a:t>
            </a:r>
            <a:r>
              <a:rPr lang="it-IT" dirty="0"/>
              <a:t> in the (B,</a:t>
            </a:r>
            <a:r>
              <a:rPr lang="el-GR" dirty="0"/>
              <a:t>λ</a:t>
            </a:r>
            <a:r>
              <a:rPr lang="it-IT" baseline="-25000" dirty="0"/>
              <a:t>B</a:t>
            </a:r>
            <a:r>
              <a:rPr lang="el-GR" dirty="0"/>
              <a:t>) </a:t>
            </a:r>
            <a:r>
              <a:rPr lang="it-IT" dirty="0" err="1"/>
              <a:t>space</a:t>
            </a:r>
            <a:r>
              <a:rPr lang="it-IT" dirty="0"/>
              <a:t> in order to look for the IGMF </a:t>
            </a:r>
            <a:r>
              <a:rPr lang="it-IT" dirty="0" err="1"/>
              <a:t>configurations</a:t>
            </a:r>
            <a:r>
              <a:rPr lang="it-IT" dirty="0"/>
              <a:t> </a:t>
            </a:r>
            <a:r>
              <a:rPr lang="it-IT" dirty="0" err="1"/>
              <a:t>rejected</a:t>
            </a:r>
            <a:r>
              <a:rPr lang="it-IT" dirty="0"/>
              <a:t> by the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rgbClr val="FF0000"/>
              </a:solidFill>
            </a:endParaRPr>
          </a:p>
          <a:p>
            <a:r>
              <a:rPr lang="it-IT" dirty="0">
                <a:solidFill>
                  <a:srgbClr val="FF0000"/>
                </a:solidFill>
              </a:rPr>
              <a:t>    B &gt; 1.8 × 10</a:t>
            </a:r>
            <a:r>
              <a:rPr lang="it-IT" baseline="30000" dirty="0">
                <a:solidFill>
                  <a:srgbClr val="FF0000"/>
                </a:solidFill>
              </a:rPr>
              <a:t>-17</a:t>
            </a:r>
            <a:r>
              <a:rPr lang="it-IT" dirty="0">
                <a:solidFill>
                  <a:srgbClr val="FF0000"/>
                </a:solidFill>
              </a:rPr>
              <a:t> G                                   </a:t>
            </a:r>
            <a:r>
              <a:rPr lang="el-GR" sz="1800" dirty="0">
                <a:solidFill>
                  <a:srgbClr val="FF0000"/>
                </a:solidFill>
              </a:rPr>
              <a:t>λ</a:t>
            </a:r>
            <a:r>
              <a:rPr lang="it-IT" sz="1800" baseline="-25000" dirty="0">
                <a:solidFill>
                  <a:srgbClr val="FF0000"/>
                </a:solidFill>
              </a:rPr>
              <a:t>B </a:t>
            </a:r>
            <a:r>
              <a:rPr lang="it-IT" sz="1800" dirty="0">
                <a:solidFill>
                  <a:srgbClr val="FF0000"/>
                </a:solidFill>
              </a:rPr>
              <a:t>&gt; 0.2 </a:t>
            </a:r>
            <a:r>
              <a:rPr lang="it-IT" sz="1800" dirty="0" err="1">
                <a:solidFill>
                  <a:srgbClr val="FF0000"/>
                </a:solidFill>
              </a:rPr>
              <a:t>Mpc</a:t>
            </a:r>
            <a:r>
              <a:rPr lang="it-IT" baseline="-25000" dirty="0">
                <a:solidFill>
                  <a:srgbClr val="FF0000"/>
                </a:solidFill>
              </a:rPr>
              <a:t> </a:t>
            </a:r>
          </a:p>
          <a:p>
            <a:r>
              <a:rPr lang="it-IT" dirty="0">
                <a:solidFill>
                  <a:srgbClr val="FF0000"/>
                </a:solidFill>
              </a:rPr>
              <a:t>    B &gt; 1.8 × 10</a:t>
            </a:r>
            <a:r>
              <a:rPr lang="it-IT" baseline="30000" dirty="0">
                <a:solidFill>
                  <a:srgbClr val="FF0000"/>
                </a:solidFill>
              </a:rPr>
              <a:t>-17</a:t>
            </a:r>
            <a:r>
              <a:rPr lang="el-GR" sz="1800" dirty="0">
                <a:solidFill>
                  <a:srgbClr val="FF0000"/>
                </a:solidFill>
              </a:rPr>
              <a:t> </a:t>
            </a:r>
            <a:r>
              <a:rPr lang="it-IT" sz="1800" dirty="0">
                <a:solidFill>
                  <a:srgbClr val="FF0000"/>
                </a:solidFill>
              </a:rPr>
              <a:t>(</a:t>
            </a:r>
            <a:r>
              <a:rPr lang="el-GR" sz="1800" dirty="0">
                <a:solidFill>
                  <a:srgbClr val="FF0000"/>
                </a:solidFill>
              </a:rPr>
              <a:t>λ</a:t>
            </a:r>
            <a:r>
              <a:rPr lang="it-IT" sz="1800" baseline="-25000" dirty="0">
                <a:solidFill>
                  <a:srgbClr val="FF0000"/>
                </a:solidFill>
              </a:rPr>
              <a:t>B</a:t>
            </a:r>
            <a:r>
              <a:rPr lang="it-IT" sz="1800" dirty="0">
                <a:solidFill>
                  <a:srgbClr val="FF0000"/>
                </a:solidFill>
              </a:rPr>
              <a:t>/0.2 </a:t>
            </a:r>
            <a:r>
              <a:rPr lang="it-IT" sz="1800" dirty="0" err="1">
                <a:solidFill>
                  <a:srgbClr val="FF0000"/>
                </a:solidFill>
              </a:rPr>
              <a:t>Mpc</a:t>
            </a:r>
            <a:r>
              <a:rPr lang="it-IT" sz="1800" dirty="0">
                <a:solidFill>
                  <a:srgbClr val="FF0000"/>
                </a:solidFill>
              </a:rPr>
              <a:t>)</a:t>
            </a:r>
            <a:r>
              <a:rPr lang="it-IT" sz="1800" baseline="30000" dirty="0">
                <a:solidFill>
                  <a:srgbClr val="FF0000"/>
                </a:solidFill>
              </a:rPr>
              <a:t>-1/2</a:t>
            </a:r>
            <a:r>
              <a:rPr lang="it-IT" dirty="0">
                <a:solidFill>
                  <a:srgbClr val="FF0000"/>
                </a:solidFill>
              </a:rPr>
              <a:t> G            </a:t>
            </a:r>
            <a:r>
              <a:rPr lang="el-GR" sz="1800" dirty="0">
                <a:solidFill>
                  <a:srgbClr val="FF0000"/>
                </a:solidFill>
              </a:rPr>
              <a:t>λ</a:t>
            </a:r>
            <a:r>
              <a:rPr lang="it-IT" sz="1800" baseline="-25000" dirty="0">
                <a:solidFill>
                  <a:srgbClr val="FF0000"/>
                </a:solidFill>
              </a:rPr>
              <a:t>B </a:t>
            </a:r>
            <a:r>
              <a:rPr lang="it-IT" dirty="0">
                <a:solidFill>
                  <a:srgbClr val="FF0000"/>
                </a:solidFill>
              </a:rPr>
              <a:t>&lt;</a:t>
            </a:r>
            <a:r>
              <a:rPr lang="it-IT" sz="1800" dirty="0">
                <a:solidFill>
                  <a:srgbClr val="FF0000"/>
                </a:solidFill>
              </a:rPr>
              <a:t> 0.2 </a:t>
            </a:r>
            <a:r>
              <a:rPr lang="it-IT" sz="1800" dirty="0" err="1">
                <a:solidFill>
                  <a:srgbClr val="FF0000"/>
                </a:solidFill>
              </a:rPr>
              <a:t>Mpc</a:t>
            </a:r>
            <a:r>
              <a:rPr lang="it-IT" sz="1800" baseline="-25000" dirty="0">
                <a:solidFill>
                  <a:srgbClr val="FF0000"/>
                </a:solidFill>
              </a:rPr>
              <a:t> </a:t>
            </a:r>
            <a:endParaRPr lang="en-GB" dirty="0">
              <a:solidFill>
                <a:srgbClr val="FF000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30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9A3CDF-77FA-4756-2AC3-F257E9BB1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3" y="108165"/>
            <a:ext cx="11678855" cy="1188720"/>
          </a:xfrm>
        </p:spPr>
        <p:txBody>
          <a:bodyPr/>
          <a:lstStyle/>
          <a:p>
            <a:r>
              <a:rPr lang="it-IT" cap="none" dirty="0">
                <a:solidFill>
                  <a:srgbClr val="C00000"/>
                </a:solidFill>
              </a:rPr>
              <a:t>IGMF studies: sources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784CCE-55CF-ACB9-8265-BC84D79BD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1261" y="334437"/>
            <a:ext cx="5841357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endParaRPr lang="it-IT" sz="2400" dirty="0"/>
          </a:p>
          <a:p>
            <a:endParaRPr lang="it-IT" sz="2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2400" b="1" u="sng" dirty="0" err="1"/>
              <a:t>Drawbacks</a:t>
            </a:r>
            <a:r>
              <a:rPr lang="it-IT" sz="2400" b="1" u="sng" dirty="0"/>
              <a:t>:</a:t>
            </a:r>
          </a:p>
          <a:p>
            <a:r>
              <a:rPr lang="it-IT" sz="2400" dirty="0"/>
              <a:t>Limited </a:t>
            </a:r>
            <a:r>
              <a:rPr lang="it-IT" sz="2400" dirty="0" err="1"/>
              <a:t>number</a:t>
            </a:r>
            <a:r>
              <a:rPr lang="it-IT" sz="2400" dirty="0"/>
              <a:t> of events (5 events </a:t>
            </a:r>
            <a:r>
              <a:rPr lang="it-IT" sz="2400" dirty="0" err="1"/>
              <a:t>at</a:t>
            </a:r>
            <a:r>
              <a:rPr lang="it-IT" sz="2400" dirty="0"/>
              <a:t> TeV + 2 </a:t>
            </a:r>
            <a:r>
              <a:rPr lang="it-IT" sz="2400" dirty="0" err="1"/>
              <a:t>hints</a:t>
            </a:r>
            <a:r>
              <a:rPr lang="it-IT" sz="2400" dirty="0"/>
              <a:t> of  TeV </a:t>
            </a:r>
            <a:r>
              <a:rPr lang="it-IT" sz="2400" dirty="0" err="1"/>
              <a:t>emission</a:t>
            </a:r>
            <a:r>
              <a:rPr lang="it-IT" sz="2400" dirty="0"/>
              <a:t>)</a:t>
            </a:r>
          </a:p>
          <a:p>
            <a:r>
              <a:rPr lang="it-IT" sz="2400" dirty="0"/>
              <a:t>Source </a:t>
            </a:r>
            <a:r>
              <a:rPr lang="it-IT" sz="2400" dirty="0" err="1"/>
              <a:t>spectrum</a:t>
            </a:r>
            <a:r>
              <a:rPr lang="it-IT" sz="2400" dirty="0"/>
              <a:t> and </a:t>
            </a:r>
            <a:r>
              <a:rPr lang="it-IT" sz="2400" dirty="0" err="1"/>
              <a:t>spectral</a:t>
            </a:r>
            <a:r>
              <a:rPr lang="it-IT" sz="2400" dirty="0"/>
              <a:t> </a:t>
            </a:r>
            <a:r>
              <a:rPr lang="it-IT" sz="2400" dirty="0" err="1"/>
              <a:t>variability</a:t>
            </a:r>
            <a:endParaRPr lang="it-IT" sz="2400" dirty="0"/>
          </a:p>
          <a:p>
            <a:endParaRPr lang="it-IT" sz="2800" dirty="0"/>
          </a:p>
          <a:p>
            <a:endParaRPr lang="it-IT" sz="2800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305AF68-15B7-9442-34E2-CDDA683B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6858" y="6384074"/>
            <a:ext cx="365760" cy="365760"/>
          </a:xfrm>
        </p:spPr>
        <p:txBody>
          <a:bodyPr/>
          <a:lstStyle/>
          <a:p>
            <a:fld id="{46906FF9-420C-2A43-AD5A-BD684AAC8162}" type="slidenum">
              <a:rPr lang="it-IT" smtClean="0"/>
              <a:t>18</a:t>
            </a:fld>
            <a:endParaRPr lang="it-IT"/>
          </a:p>
        </p:txBody>
      </p:sp>
      <p:sp>
        <p:nvSpPr>
          <p:cNvPr id="3" name="Segnaposto contenuto 3">
            <a:extLst>
              <a:ext uri="{FF2B5EF4-FFF2-40B4-BE49-F238E27FC236}">
                <a16:creationId xmlns:a16="http://schemas.microsoft.com/office/drawing/2014/main" id="{68819FE1-CB63-5B9F-14D3-00CD19967D3B}"/>
              </a:ext>
            </a:extLst>
          </p:cNvPr>
          <p:cNvSpPr txBox="1">
            <a:spLocks/>
          </p:cNvSpPr>
          <p:nvPr/>
        </p:nvSpPr>
        <p:spPr>
          <a:xfrm>
            <a:off x="254642" y="1458304"/>
            <a:ext cx="9483717" cy="400622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800" dirty="0" err="1">
                <a:solidFill>
                  <a:srgbClr val="C00000"/>
                </a:solidFill>
              </a:rPr>
              <a:t>GRBs</a:t>
            </a:r>
            <a:endParaRPr lang="it-IT" sz="2800" b="1" u="sng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2400" b="1" u="sng" dirty="0"/>
              <a:t>Features:</a:t>
            </a:r>
          </a:p>
          <a:p>
            <a:r>
              <a:rPr lang="it-IT" sz="2400" dirty="0" err="1"/>
              <a:t>Cosmological</a:t>
            </a:r>
            <a:r>
              <a:rPr lang="it-IT" sz="2400" dirty="0"/>
              <a:t> sources</a:t>
            </a:r>
          </a:p>
          <a:p>
            <a:r>
              <a:rPr lang="it-IT" sz="2400" dirty="0"/>
              <a:t>Bright </a:t>
            </a:r>
            <a:r>
              <a:rPr lang="it-IT" sz="2400" dirty="0" err="1"/>
              <a:t>transient</a:t>
            </a:r>
            <a:r>
              <a:rPr lang="it-IT" sz="2400" dirty="0"/>
              <a:t> events (L up to ~ 10</a:t>
            </a:r>
            <a:r>
              <a:rPr lang="it-IT" sz="2400" baseline="30000" dirty="0"/>
              <a:t>53</a:t>
            </a:r>
            <a:r>
              <a:rPr lang="it-IT" sz="2400" dirty="0"/>
              <a:t> erg s</a:t>
            </a:r>
            <a:r>
              <a:rPr lang="it-IT" sz="2400" baseline="30000" dirty="0"/>
              <a:t>-1</a:t>
            </a:r>
            <a:r>
              <a:rPr lang="it-IT" sz="2400" dirty="0"/>
              <a:t>)</a:t>
            </a:r>
          </a:p>
          <a:p>
            <a:pPr marL="0" indent="0">
              <a:buNone/>
            </a:pPr>
            <a:endParaRPr lang="it-IT" sz="2400" b="1" u="sng" dirty="0"/>
          </a:p>
          <a:p>
            <a:pPr marL="0" indent="0">
              <a:buNone/>
            </a:pPr>
            <a:r>
              <a:rPr lang="it-IT" sz="2400" b="1" u="sng" dirty="0" err="1"/>
              <a:t>Advantages</a:t>
            </a:r>
            <a:r>
              <a:rPr lang="it-IT" sz="2400" b="1" u="sng" dirty="0"/>
              <a:t>:</a:t>
            </a:r>
            <a:endParaRPr lang="it-IT" sz="2400" dirty="0"/>
          </a:p>
          <a:p>
            <a:r>
              <a:rPr lang="it-IT" sz="2400" dirty="0" err="1"/>
              <a:t>Pollution</a:t>
            </a:r>
            <a:r>
              <a:rPr lang="it-IT" sz="2400" dirty="0"/>
              <a:t> by </a:t>
            </a:r>
            <a:r>
              <a:rPr lang="it-IT" sz="2400" dirty="0" err="1"/>
              <a:t>primary</a:t>
            </a:r>
            <a:r>
              <a:rPr lang="it-IT" sz="2400" dirty="0"/>
              <a:t> GeV </a:t>
            </a:r>
            <a:r>
              <a:rPr lang="it-IT" sz="2400" dirty="0" err="1"/>
              <a:t>emission</a:t>
            </a:r>
            <a:r>
              <a:rPr lang="it-IT" sz="2400" dirty="0"/>
              <a:t>                           </a:t>
            </a:r>
          </a:p>
          <a:p>
            <a:r>
              <a:rPr lang="it-IT" sz="2400" dirty="0" err="1"/>
              <a:t>Unknown</a:t>
            </a:r>
            <a:r>
              <a:rPr lang="it-IT" sz="2400" dirty="0"/>
              <a:t> duty </a:t>
            </a:r>
            <a:r>
              <a:rPr lang="it-IT" sz="2400" dirty="0" err="1"/>
              <a:t>cycle</a:t>
            </a:r>
            <a:endParaRPr lang="it-IT" sz="2400" dirty="0"/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CBCCA0B3-0289-2ED2-3E2A-B28E34978495}"/>
              </a:ext>
            </a:extLst>
          </p:cNvPr>
          <p:cNvCxnSpPr/>
          <p:nvPr/>
        </p:nvCxnSpPr>
        <p:spPr>
          <a:xfrm>
            <a:off x="502920" y="4739640"/>
            <a:ext cx="4419600" cy="0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658993B8-4AA5-9F2B-A85C-FE60B6AC86C6}"/>
              </a:ext>
            </a:extLst>
          </p:cNvPr>
          <p:cNvCxnSpPr>
            <a:cxnSpLocks/>
          </p:cNvCxnSpPr>
          <p:nvPr/>
        </p:nvCxnSpPr>
        <p:spPr>
          <a:xfrm>
            <a:off x="502920" y="5239934"/>
            <a:ext cx="2575560" cy="0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A009CA15-EC20-9C09-6882-06D256E96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070" y="3659215"/>
            <a:ext cx="5540981" cy="2724859"/>
          </a:xfrm>
          <a:prstGeom prst="rect">
            <a:avLst/>
          </a:prstGeom>
        </p:spPr>
      </p:pic>
      <p:pic>
        <p:nvPicPr>
          <p:cNvPr id="6" name="Immagine 5" descr="Immagine che contiene tavolo&#10;&#10;Descrizione generata automaticamente">
            <a:extLst>
              <a:ext uri="{FF2B5EF4-FFF2-40B4-BE49-F238E27FC236}">
                <a16:creationId xmlns:a16="http://schemas.microsoft.com/office/drawing/2014/main" id="{275CB509-92C8-2B46-7037-756BDC668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756" y="3714922"/>
            <a:ext cx="7053244" cy="261344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6A7B10C-410D-EE78-40BB-2F956849BBEC}"/>
              </a:ext>
            </a:extLst>
          </p:cNvPr>
          <p:cNvSpPr txBox="1"/>
          <p:nvPr/>
        </p:nvSpPr>
        <p:spPr>
          <a:xfrm>
            <a:off x="5709540" y="6278714"/>
            <a:ext cx="6057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Adapted</a:t>
            </a:r>
            <a:r>
              <a:rPr lang="it-IT" dirty="0"/>
              <a:t> from Miceli &amp; Nava, 2022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201E710-2F74-416F-49E9-D627F3AB788C}"/>
              </a:ext>
            </a:extLst>
          </p:cNvPr>
          <p:cNvSpPr txBox="1"/>
          <p:nvPr/>
        </p:nvSpPr>
        <p:spPr>
          <a:xfrm>
            <a:off x="3025132" y="3609399"/>
            <a:ext cx="11678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solidFill>
                  <a:srgbClr val="FF0000"/>
                </a:solidFill>
              </a:rPr>
              <a:t>GRBs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err="1">
                <a:solidFill>
                  <a:srgbClr val="FF0000"/>
                </a:solidFill>
              </a:rPr>
              <a:t>at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err="1">
                <a:solidFill>
                  <a:srgbClr val="FF0000"/>
                </a:solidFill>
              </a:rPr>
              <a:t>Very</a:t>
            </a:r>
            <a:r>
              <a:rPr lang="it-IT" sz="2000" dirty="0">
                <a:solidFill>
                  <a:srgbClr val="FF0000"/>
                </a:solidFill>
              </a:rPr>
              <a:t> High Energy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16803DB-E947-3667-87CD-356BB4664C5B}"/>
              </a:ext>
            </a:extLst>
          </p:cNvPr>
          <p:cNvSpPr txBox="1"/>
          <p:nvPr/>
        </p:nvSpPr>
        <p:spPr>
          <a:xfrm>
            <a:off x="5356830" y="6007373"/>
            <a:ext cx="7051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221009A    289      1.0 x 10</a:t>
            </a:r>
            <a:r>
              <a:rPr lang="en-GB" sz="1600" baseline="30000" dirty="0"/>
              <a:t>55 </a:t>
            </a:r>
            <a:r>
              <a:rPr lang="en-GB" sz="1600" dirty="0"/>
              <a:t>  0.151     0-2400       0.5-18      LHAASO     </a:t>
            </a:r>
          </a:p>
        </p:txBody>
      </p:sp>
    </p:spTree>
    <p:extLst>
      <p:ext uri="{BB962C8B-B14F-4D97-AF65-F5344CB8AC3E}">
        <p14:creationId xmlns:p14="http://schemas.microsoft.com/office/powerpoint/2010/main" val="62404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9A3CDF-77FA-4756-2AC3-F257E9BB1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3" y="108165"/>
            <a:ext cx="11678855" cy="1188720"/>
          </a:xfrm>
        </p:spPr>
        <p:txBody>
          <a:bodyPr/>
          <a:lstStyle/>
          <a:p>
            <a:r>
              <a:rPr lang="it-IT" cap="none" dirty="0">
                <a:solidFill>
                  <a:srgbClr val="C00000"/>
                </a:solidFill>
              </a:rPr>
              <a:t>IGMF bounds from </a:t>
            </a:r>
            <a:r>
              <a:rPr lang="it-IT" cap="none" dirty="0" err="1">
                <a:solidFill>
                  <a:srgbClr val="C00000"/>
                </a:solidFill>
              </a:rPr>
              <a:t>GRBs</a:t>
            </a:r>
            <a:endParaRPr lang="it-IT" cap="none" dirty="0">
              <a:solidFill>
                <a:srgbClr val="C00000"/>
              </a:solidFill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784CCE-55CF-ACB9-8265-BC84D79BD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643" y="1296885"/>
            <a:ext cx="11678855" cy="108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it-IT" sz="2800" b="1" dirty="0"/>
              <a:t>The case of GRB190114C</a:t>
            </a:r>
          </a:p>
          <a:p>
            <a:pPr algn="ctr"/>
            <a:endParaRPr lang="it-IT" sz="2800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305AF68-15B7-9442-34E2-CDDA683B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6858" y="6384074"/>
            <a:ext cx="365760" cy="365760"/>
          </a:xfrm>
        </p:spPr>
        <p:txBody>
          <a:bodyPr/>
          <a:lstStyle/>
          <a:p>
            <a:fld id="{46906FF9-420C-2A43-AD5A-BD684AAC8162}" type="slidenum">
              <a:rPr lang="it-IT" smtClean="0"/>
              <a:t>19</a:t>
            </a:fld>
            <a:endParaRPr lang="it-IT"/>
          </a:p>
        </p:txBody>
      </p:sp>
      <p:pic>
        <p:nvPicPr>
          <p:cNvPr id="7" name="Immagine 6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D50F05C3-7DFF-E03A-7791-85BD5BAF0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43" y="1752096"/>
            <a:ext cx="5648754" cy="463197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BF86F60-DD69-934F-B95C-2CA04F957315}"/>
              </a:ext>
            </a:extLst>
          </p:cNvPr>
          <p:cNvSpPr txBox="1"/>
          <p:nvPr/>
        </p:nvSpPr>
        <p:spPr>
          <a:xfrm>
            <a:off x="254643" y="6384074"/>
            <a:ext cx="5648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Dzhatdoev</a:t>
            </a:r>
            <a:r>
              <a:rPr lang="it-IT" dirty="0"/>
              <a:t> et al. 2020</a:t>
            </a:r>
            <a:endParaRPr lang="en-GB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864BA0E-18DC-8E78-22A8-49FC0FC32241}"/>
              </a:ext>
            </a:extLst>
          </p:cNvPr>
          <p:cNvSpPr txBox="1"/>
          <p:nvPr/>
        </p:nvSpPr>
        <p:spPr>
          <a:xfrm>
            <a:off x="1198605" y="1940011"/>
            <a:ext cx="17052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</a:t>
            </a:r>
            <a:r>
              <a:rPr lang="en-GB" baseline="30000" dirty="0"/>
              <a:t>-20</a:t>
            </a:r>
            <a:r>
              <a:rPr lang="en-GB" dirty="0"/>
              <a:t> G</a:t>
            </a:r>
          </a:p>
          <a:p>
            <a:r>
              <a:rPr lang="en-GB" dirty="0">
                <a:solidFill>
                  <a:srgbClr val="00B050"/>
                </a:solidFill>
              </a:rPr>
              <a:t>10</a:t>
            </a:r>
            <a:r>
              <a:rPr lang="en-GB" baseline="30000" dirty="0">
                <a:solidFill>
                  <a:srgbClr val="00B050"/>
                </a:solidFill>
              </a:rPr>
              <a:t>-19</a:t>
            </a:r>
            <a:r>
              <a:rPr lang="en-GB" dirty="0">
                <a:solidFill>
                  <a:srgbClr val="00B050"/>
                </a:solidFill>
              </a:rPr>
              <a:t> G</a:t>
            </a:r>
          </a:p>
          <a:p>
            <a:r>
              <a:rPr lang="en-GB" dirty="0">
                <a:solidFill>
                  <a:srgbClr val="1137C2"/>
                </a:solidFill>
              </a:rPr>
              <a:t>10</a:t>
            </a:r>
            <a:r>
              <a:rPr lang="en-GB" baseline="30000" dirty="0">
                <a:solidFill>
                  <a:srgbClr val="1137C2"/>
                </a:solidFill>
              </a:rPr>
              <a:t>-18</a:t>
            </a:r>
            <a:r>
              <a:rPr lang="en-GB" dirty="0">
                <a:solidFill>
                  <a:srgbClr val="1137C2"/>
                </a:solidFill>
              </a:rPr>
              <a:t> G</a:t>
            </a:r>
          </a:p>
          <a:p>
            <a:r>
              <a:rPr lang="en-GB" dirty="0">
                <a:solidFill>
                  <a:srgbClr val="FF0000"/>
                </a:solidFill>
              </a:rPr>
              <a:t>Fermi-LAT ULs</a:t>
            </a:r>
          </a:p>
          <a:p>
            <a:endParaRPr lang="en-GB" dirty="0">
              <a:solidFill>
                <a:srgbClr val="1137C2"/>
              </a:solidFill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54F149E5-5A6E-110C-85B2-7DBE6531E4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50" r="8144" b="3603"/>
          <a:stretch/>
        </p:blipFill>
        <p:spPr>
          <a:xfrm>
            <a:off x="6277244" y="1803839"/>
            <a:ext cx="4152845" cy="4809823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85C288F-133E-23C8-D8DB-E39FE07810B9}"/>
              </a:ext>
            </a:extLst>
          </p:cNvPr>
          <p:cNvSpPr txBox="1"/>
          <p:nvPr/>
        </p:nvSpPr>
        <p:spPr>
          <a:xfrm>
            <a:off x="4415789" y="6314101"/>
            <a:ext cx="5648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Wang</a:t>
            </a:r>
            <a:r>
              <a:rPr lang="it-IT" dirty="0"/>
              <a:t> et al. 2020</a:t>
            </a:r>
            <a:endParaRPr lang="en-GB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978B404-53D1-F7D2-B33B-50F2E535620D}"/>
              </a:ext>
            </a:extLst>
          </p:cNvPr>
          <p:cNvSpPr txBox="1"/>
          <p:nvPr/>
        </p:nvSpPr>
        <p:spPr>
          <a:xfrm>
            <a:off x="9075062" y="2090953"/>
            <a:ext cx="1728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Fermi-LAT ULs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3862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9A3CDF-77FA-4756-2AC3-F257E9BB1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3" y="108165"/>
            <a:ext cx="11678855" cy="1188720"/>
          </a:xfrm>
        </p:spPr>
        <p:txBody>
          <a:bodyPr/>
          <a:lstStyle/>
          <a:p>
            <a:r>
              <a:rPr lang="it-IT" dirty="0" err="1">
                <a:solidFill>
                  <a:srgbClr val="C00000"/>
                </a:solidFill>
              </a:rPr>
              <a:t>M</a:t>
            </a:r>
            <a:r>
              <a:rPr lang="it-IT" cap="none" dirty="0" err="1">
                <a:solidFill>
                  <a:srgbClr val="C00000"/>
                </a:solidFill>
              </a:rPr>
              <a:t>agnetic</a:t>
            </a:r>
            <a:r>
              <a:rPr lang="it-IT" cap="none" dirty="0">
                <a:solidFill>
                  <a:srgbClr val="C00000"/>
                </a:solidFill>
              </a:rPr>
              <a:t> Fields in the </a:t>
            </a:r>
            <a:r>
              <a:rPr lang="it-IT" cap="none" dirty="0" err="1">
                <a:solidFill>
                  <a:srgbClr val="C00000"/>
                </a:solidFill>
              </a:rPr>
              <a:t>Universe</a:t>
            </a:r>
            <a:endParaRPr lang="it-IT" cap="none" dirty="0">
              <a:solidFill>
                <a:srgbClr val="C00000"/>
              </a:solidFill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784CCE-55CF-ACB9-8265-BC84D79BD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643" y="1526959"/>
            <a:ext cx="11678855" cy="108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sz="2800" dirty="0"/>
          </a:p>
          <a:p>
            <a:pPr algn="ctr"/>
            <a:endParaRPr lang="it-IT" sz="2800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305AF68-15B7-9442-34E2-CDDA683B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6858" y="6384074"/>
            <a:ext cx="365760" cy="365760"/>
          </a:xfrm>
        </p:spPr>
        <p:txBody>
          <a:bodyPr/>
          <a:lstStyle/>
          <a:p>
            <a:fld id="{46906FF9-420C-2A43-AD5A-BD684AAC8162}" type="slidenum">
              <a:rPr lang="it-IT" smtClean="0"/>
              <a:t>2</a:t>
            </a:fld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24CEC0C-707C-2499-DE1B-39F7712E124D}"/>
              </a:ext>
            </a:extLst>
          </p:cNvPr>
          <p:cNvSpPr/>
          <p:nvPr/>
        </p:nvSpPr>
        <p:spPr>
          <a:xfrm>
            <a:off x="667265" y="2467130"/>
            <a:ext cx="3731740" cy="803189"/>
          </a:xfrm>
          <a:prstGeom prst="rect">
            <a:avLst/>
          </a:prstGeom>
          <a:solidFill>
            <a:srgbClr val="0070C0">
              <a:alpha val="59243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Cosmological</a:t>
            </a:r>
            <a:r>
              <a:rPr lang="en-GB" dirty="0"/>
              <a:t>	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2CBC337-489C-33B0-EF4C-F79B8B640844}"/>
              </a:ext>
            </a:extLst>
          </p:cNvPr>
          <p:cNvSpPr/>
          <p:nvPr/>
        </p:nvSpPr>
        <p:spPr>
          <a:xfrm>
            <a:off x="667265" y="3962522"/>
            <a:ext cx="3731740" cy="803189"/>
          </a:xfrm>
          <a:prstGeom prst="rect">
            <a:avLst/>
          </a:prstGeom>
          <a:solidFill>
            <a:schemeClr val="tx1">
              <a:alpha val="5922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Astrophysical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7826504-09FC-08F5-9CB7-BAD56DC87A1E}"/>
              </a:ext>
            </a:extLst>
          </p:cNvPr>
          <p:cNvSpPr/>
          <p:nvPr/>
        </p:nvSpPr>
        <p:spPr>
          <a:xfrm>
            <a:off x="254643" y="1900518"/>
            <a:ext cx="4586298" cy="3352800"/>
          </a:xfrm>
          <a:prstGeom prst="rect">
            <a:avLst/>
          </a:prstGeom>
          <a:noFill/>
          <a:ln w="1111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8013015-EF4C-D93F-5579-EE785D95B645}"/>
              </a:ext>
            </a:extLst>
          </p:cNvPr>
          <p:cNvSpPr txBox="1"/>
          <p:nvPr/>
        </p:nvSpPr>
        <p:spPr>
          <a:xfrm>
            <a:off x="667265" y="1344453"/>
            <a:ext cx="4586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Magnetic field seeds origin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349A36EA-C7CB-CCA8-64C6-F7BBFC2378C2}"/>
              </a:ext>
            </a:extLst>
          </p:cNvPr>
          <p:cNvCxnSpPr/>
          <p:nvPr/>
        </p:nvCxnSpPr>
        <p:spPr>
          <a:xfrm>
            <a:off x="4536141" y="2868724"/>
            <a:ext cx="717422" cy="708194"/>
          </a:xfrm>
          <a:prstGeom prst="straightConnector1">
            <a:avLst/>
          </a:prstGeom>
          <a:ln w="1016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4D4900E8-5BB5-DCE8-99FD-8FD82E14D43A}"/>
              </a:ext>
            </a:extLst>
          </p:cNvPr>
          <p:cNvCxnSpPr>
            <a:cxnSpLocks/>
          </p:cNvCxnSpPr>
          <p:nvPr/>
        </p:nvCxnSpPr>
        <p:spPr>
          <a:xfrm rot="-5400000">
            <a:off x="4540755" y="3836854"/>
            <a:ext cx="717422" cy="708194"/>
          </a:xfrm>
          <a:prstGeom prst="straightConnector1">
            <a:avLst/>
          </a:prstGeom>
          <a:ln w="1016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tangolo 12">
            <a:extLst>
              <a:ext uri="{FF2B5EF4-FFF2-40B4-BE49-F238E27FC236}">
                <a16:creationId xmlns:a16="http://schemas.microsoft.com/office/drawing/2014/main" id="{B5B49B4E-8C35-A7A3-AE60-10E3784E9B9F}"/>
              </a:ext>
            </a:extLst>
          </p:cNvPr>
          <p:cNvSpPr/>
          <p:nvPr/>
        </p:nvSpPr>
        <p:spPr>
          <a:xfrm>
            <a:off x="5366588" y="3291907"/>
            <a:ext cx="3143701" cy="803189"/>
          </a:xfrm>
          <a:prstGeom prst="rect">
            <a:avLst/>
          </a:prstGeom>
          <a:solidFill>
            <a:srgbClr val="92D050">
              <a:alpha val="5922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Dynamo amplification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938EED9F-D89B-18F5-585D-D798A1BBA67B}"/>
              </a:ext>
            </a:extLst>
          </p:cNvPr>
          <p:cNvCxnSpPr>
            <a:cxnSpLocks/>
          </p:cNvCxnSpPr>
          <p:nvPr/>
        </p:nvCxnSpPr>
        <p:spPr>
          <a:xfrm>
            <a:off x="8662982" y="3708524"/>
            <a:ext cx="630050" cy="0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tangolo 16">
            <a:extLst>
              <a:ext uri="{FF2B5EF4-FFF2-40B4-BE49-F238E27FC236}">
                <a16:creationId xmlns:a16="http://schemas.microsoft.com/office/drawing/2014/main" id="{0033D37D-B063-4139-1161-5C660D8BA5D9}"/>
              </a:ext>
            </a:extLst>
          </p:cNvPr>
          <p:cNvSpPr/>
          <p:nvPr/>
        </p:nvSpPr>
        <p:spPr>
          <a:xfrm>
            <a:off x="9309272" y="2467131"/>
            <a:ext cx="2640466" cy="2298580"/>
          </a:xfrm>
          <a:prstGeom prst="rect">
            <a:avLst/>
          </a:prstGeom>
          <a:solidFill>
            <a:srgbClr val="FF0000">
              <a:alpha val="5922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Modern </a:t>
            </a:r>
            <a:r>
              <a:rPr lang="el-GR" sz="2400" dirty="0"/>
              <a:t>μ</a:t>
            </a:r>
            <a:r>
              <a:rPr lang="it-IT" sz="2400" dirty="0"/>
              <a:t>G </a:t>
            </a:r>
            <a:r>
              <a:rPr lang="en-GB" sz="2400" dirty="0"/>
              <a:t>magnetic fields in galaxy and galaxy clusters 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FB3D048-2CDC-C566-0A44-8DBDFF7B9252}"/>
              </a:ext>
            </a:extLst>
          </p:cNvPr>
          <p:cNvSpPr txBox="1"/>
          <p:nvPr/>
        </p:nvSpPr>
        <p:spPr>
          <a:xfrm>
            <a:off x="5391378" y="2547137"/>
            <a:ext cx="3063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Amplification process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2ECAF12-92AC-4E11-0386-753F53509E77}"/>
              </a:ext>
            </a:extLst>
          </p:cNvPr>
          <p:cNvSpPr txBox="1"/>
          <p:nvPr/>
        </p:nvSpPr>
        <p:spPr>
          <a:xfrm>
            <a:off x="8662982" y="1959246"/>
            <a:ext cx="4586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Current B-fields detected</a:t>
            </a:r>
          </a:p>
        </p:txBody>
      </p:sp>
    </p:spTree>
    <p:extLst>
      <p:ext uri="{BB962C8B-B14F-4D97-AF65-F5344CB8AC3E}">
        <p14:creationId xmlns:p14="http://schemas.microsoft.com/office/powerpoint/2010/main" val="967360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9A3CDF-77FA-4756-2AC3-F257E9BB1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3" y="108165"/>
            <a:ext cx="11678855" cy="1188720"/>
          </a:xfrm>
        </p:spPr>
        <p:txBody>
          <a:bodyPr/>
          <a:lstStyle/>
          <a:p>
            <a:r>
              <a:rPr lang="it-IT" cap="none" dirty="0">
                <a:solidFill>
                  <a:srgbClr val="C00000"/>
                </a:solidFill>
              </a:rPr>
              <a:t>IGMF bounds from </a:t>
            </a:r>
            <a:r>
              <a:rPr lang="it-IT" cap="none" dirty="0" err="1">
                <a:solidFill>
                  <a:srgbClr val="C00000"/>
                </a:solidFill>
              </a:rPr>
              <a:t>GRBs</a:t>
            </a:r>
            <a:endParaRPr lang="it-IT" cap="none" dirty="0">
              <a:solidFill>
                <a:srgbClr val="C00000"/>
              </a:solidFill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784CCE-55CF-ACB9-8265-BC84D79BD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643" y="1296885"/>
            <a:ext cx="11678855" cy="108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it-IT" sz="2800" b="1" dirty="0"/>
              <a:t>The case of GRB190114C</a:t>
            </a:r>
          </a:p>
          <a:p>
            <a:pPr algn="ctr"/>
            <a:endParaRPr lang="it-IT" sz="2800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305AF68-15B7-9442-34E2-CDDA683B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6858" y="6384074"/>
            <a:ext cx="365760" cy="365760"/>
          </a:xfrm>
        </p:spPr>
        <p:txBody>
          <a:bodyPr/>
          <a:lstStyle/>
          <a:p>
            <a:fld id="{46906FF9-420C-2A43-AD5A-BD684AAC8162}" type="slidenum">
              <a:rPr lang="it-IT" smtClean="0"/>
              <a:t>20</a:t>
            </a:fld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BF86F60-DD69-934F-B95C-2CA04F957315}"/>
              </a:ext>
            </a:extLst>
          </p:cNvPr>
          <p:cNvSpPr txBox="1"/>
          <p:nvPr/>
        </p:nvSpPr>
        <p:spPr>
          <a:xfrm>
            <a:off x="254643" y="6514016"/>
            <a:ext cx="5648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Da Vela et al. 2023</a:t>
            </a:r>
            <a:endParaRPr lang="en-GB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47999C4-847E-61FB-C122-6D6124F4E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41" y="1778153"/>
            <a:ext cx="3468537" cy="238607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30F6D0D-74E6-00BD-AED3-AE667DD03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079" y="1778153"/>
            <a:ext cx="3468538" cy="238607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0050FB2-C8C1-674A-D6FA-5F9A3B78A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41" y="4049045"/>
            <a:ext cx="3561771" cy="245021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D944C08-3F62-D62E-3E3F-4371DE764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9171" y="4164227"/>
            <a:ext cx="3379585" cy="2324882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07841FD3-7CF3-4EAA-733D-1D2B19443E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486" r="8286"/>
          <a:stretch/>
        </p:blipFill>
        <p:spPr>
          <a:xfrm>
            <a:off x="7036617" y="2235890"/>
            <a:ext cx="5111059" cy="3255687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F8A2A22-8DB1-C4B8-377B-9996549E6C09}"/>
              </a:ext>
            </a:extLst>
          </p:cNvPr>
          <p:cNvSpPr txBox="1"/>
          <p:nvPr/>
        </p:nvSpPr>
        <p:spPr>
          <a:xfrm>
            <a:off x="6768839" y="5491577"/>
            <a:ext cx="5648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Vovk</a:t>
            </a:r>
            <a:r>
              <a:rPr lang="it-IT" dirty="0"/>
              <a:t>,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0846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9A3CDF-77FA-4756-2AC3-F257E9BB1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3" y="108165"/>
            <a:ext cx="11678855" cy="1188720"/>
          </a:xfrm>
        </p:spPr>
        <p:txBody>
          <a:bodyPr/>
          <a:lstStyle/>
          <a:p>
            <a:r>
              <a:rPr lang="it-IT" cap="none" dirty="0">
                <a:solidFill>
                  <a:srgbClr val="C00000"/>
                </a:solidFill>
              </a:rPr>
              <a:t>GRB190114C (</a:t>
            </a:r>
            <a:r>
              <a:rPr lang="it-IT" cap="none" dirty="0" err="1">
                <a:solidFill>
                  <a:srgbClr val="C00000"/>
                </a:solidFill>
              </a:rPr>
              <a:t>z</a:t>
            </a:r>
            <a:r>
              <a:rPr lang="it-IT" cap="none" dirty="0">
                <a:solidFill>
                  <a:srgbClr val="C00000"/>
                </a:solidFill>
              </a:rPr>
              <a:t> = 0.42)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305AF68-15B7-9442-34E2-CDDA683B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6858" y="6384074"/>
            <a:ext cx="365760" cy="365760"/>
          </a:xfrm>
        </p:spPr>
        <p:txBody>
          <a:bodyPr/>
          <a:lstStyle/>
          <a:p>
            <a:fld id="{46906FF9-420C-2A43-AD5A-BD684AAC8162}" type="slidenum">
              <a:rPr lang="it-IT" smtClean="0"/>
              <a:t>21</a:t>
            </a:fld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AF9998C-3620-D8D8-A029-0C342B6C94A5}"/>
              </a:ext>
            </a:extLst>
          </p:cNvPr>
          <p:cNvSpPr txBox="1"/>
          <p:nvPr/>
        </p:nvSpPr>
        <p:spPr>
          <a:xfrm>
            <a:off x="8311835" y="1664732"/>
            <a:ext cx="38207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/>
              <a:t>Spectral</a:t>
            </a:r>
            <a:r>
              <a:rPr lang="it-IT" sz="2400" dirty="0"/>
              <a:t> energy </a:t>
            </a:r>
            <a:r>
              <a:rPr lang="it-IT" sz="2400" dirty="0" err="1"/>
              <a:t>distribution</a:t>
            </a:r>
            <a:endParaRPr lang="it-IT" sz="2400" dirty="0"/>
          </a:p>
          <a:p>
            <a:pPr algn="ctr"/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FF0000"/>
                </a:solidFill>
              </a:rPr>
              <a:t>Primary</a:t>
            </a:r>
            <a:r>
              <a:rPr lang="it-IT" sz="2400" dirty="0">
                <a:solidFill>
                  <a:srgbClr val="FF0000"/>
                </a:solidFill>
              </a:rPr>
              <a:t> GRB </a:t>
            </a:r>
            <a:r>
              <a:rPr lang="it-IT" sz="2400" dirty="0" err="1">
                <a:solidFill>
                  <a:srgbClr val="FF0000"/>
                </a:solidFill>
              </a:rPr>
              <a:t>emission</a:t>
            </a:r>
            <a:endParaRPr lang="it-IT" sz="24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00B0F0"/>
                </a:solidFill>
              </a:rPr>
              <a:t>Secon</a:t>
            </a:r>
            <a:r>
              <a:rPr lang="it-IT" sz="2400" dirty="0" err="1">
                <a:solidFill>
                  <a:schemeClr val="accent1"/>
                </a:solidFill>
              </a:rPr>
              <a:t>dary</a:t>
            </a:r>
            <a:r>
              <a:rPr lang="it-IT" sz="2400" dirty="0"/>
              <a:t> </a:t>
            </a:r>
            <a:r>
              <a:rPr lang="it-IT" sz="2400" dirty="0" err="1">
                <a:solidFill>
                  <a:schemeClr val="bg1">
                    <a:lumMod val="65000"/>
                  </a:schemeClr>
                </a:solidFill>
              </a:rPr>
              <a:t>emission</a:t>
            </a:r>
            <a:endParaRPr lang="it-IT" sz="2400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/>
              <a:t>Observational</a:t>
            </a:r>
            <a:r>
              <a:rPr lang="it-IT" sz="2400" dirty="0"/>
              <a:t> time: </a:t>
            </a:r>
            <a:r>
              <a:rPr lang="it-IT" sz="2400" b="1" dirty="0"/>
              <a:t>3 hours</a:t>
            </a:r>
            <a:r>
              <a:rPr lang="it-IT" sz="2400" dirty="0"/>
              <a:t> </a:t>
            </a:r>
            <a:r>
              <a:rPr lang="it-IT" sz="2400" dirty="0" err="1"/>
              <a:t>starting</a:t>
            </a:r>
            <a:r>
              <a:rPr lang="it-IT" sz="2400" dirty="0"/>
              <a:t> from 2400 </a:t>
            </a:r>
            <a:r>
              <a:rPr lang="it-IT" sz="2400" dirty="0" err="1"/>
              <a:t>s</a:t>
            </a:r>
            <a:r>
              <a:rPr lang="it-IT" sz="2400" dirty="0"/>
              <a:t> after trigger burst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MAGIC and CTA </a:t>
            </a:r>
            <a:r>
              <a:rPr lang="it-IT" sz="2400" dirty="0" err="1"/>
              <a:t>sensitivity</a:t>
            </a:r>
            <a:r>
              <a:rPr lang="it-IT" sz="2400" dirty="0"/>
              <a:t> </a:t>
            </a:r>
            <a:r>
              <a:rPr lang="it-IT" sz="2400" dirty="0" err="1"/>
              <a:t>derived</a:t>
            </a:r>
            <a:r>
              <a:rPr lang="it-IT" sz="2400" dirty="0"/>
              <a:t> from CTA website and </a:t>
            </a:r>
            <a:r>
              <a:rPr lang="it-IT" sz="2400" dirty="0" err="1"/>
              <a:t>rescaled</a:t>
            </a:r>
            <a:r>
              <a:rPr lang="it-IT" sz="2400" dirty="0"/>
              <a:t> in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4119E12-FDCC-A49B-00EB-500A3E55B155}"/>
              </a:ext>
            </a:extLst>
          </p:cNvPr>
          <p:cNvSpPr txBox="1"/>
          <p:nvPr/>
        </p:nvSpPr>
        <p:spPr>
          <a:xfrm>
            <a:off x="254643" y="1249976"/>
            <a:ext cx="11678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cap="none" dirty="0" err="1">
                <a:solidFill>
                  <a:srgbClr val="C00000"/>
                </a:solidFill>
              </a:rPr>
              <a:t>Comparison</a:t>
            </a:r>
            <a:r>
              <a:rPr lang="it-IT" sz="2400" cap="none" dirty="0">
                <a:solidFill>
                  <a:srgbClr val="C00000"/>
                </a:solidFill>
              </a:rPr>
              <a:t> with MAGIC and CTA </a:t>
            </a:r>
            <a:r>
              <a:rPr lang="it-IT" sz="2400" cap="none" dirty="0" err="1">
                <a:solidFill>
                  <a:srgbClr val="C00000"/>
                </a:solidFill>
              </a:rPr>
              <a:t>sensitivities</a:t>
            </a:r>
            <a:endParaRPr lang="it-IT" sz="24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B59E4C3-0B1A-1BA0-53ED-034901C99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42" y="1664732"/>
            <a:ext cx="7569200" cy="519326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96E48AB-06F8-68C6-FD29-27174A8FBAC2}"/>
              </a:ext>
            </a:extLst>
          </p:cNvPr>
          <p:cNvSpPr txBox="1"/>
          <p:nvPr/>
        </p:nvSpPr>
        <p:spPr>
          <a:xfrm>
            <a:off x="1446311" y="3314582"/>
            <a:ext cx="6127524" cy="769441"/>
          </a:xfrm>
          <a:prstGeom prst="rect">
            <a:avLst/>
          </a:prstGeom>
          <a:noFill/>
          <a:scene3d>
            <a:camera prst="orthographicFront">
              <a:rot lat="0" lon="0" rev="27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it-IT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965740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9A3CDF-77FA-4756-2AC3-F257E9BB1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3" y="108165"/>
            <a:ext cx="11678855" cy="1188720"/>
          </a:xfrm>
        </p:spPr>
        <p:txBody>
          <a:bodyPr/>
          <a:lstStyle/>
          <a:p>
            <a:r>
              <a:rPr lang="it-IT" cap="none" dirty="0">
                <a:solidFill>
                  <a:srgbClr val="C00000"/>
                </a:solidFill>
              </a:rPr>
              <a:t>GRB190114C-like with </a:t>
            </a:r>
            <a:r>
              <a:rPr lang="it-IT" cap="none" dirty="0" err="1">
                <a:solidFill>
                  <a:srgbClr val="C00000"/>
                </a:solidFill>
              </a:rPr>
              <a:t>lower</a:t>
            </a:r>
            <a:r>
              <a:rPr lang="it-IT" cap="none" dirty="0">
                <a:solidFill>
                  <a:srgbClr val="C00000"/>
                </a:solidFill>
              </a:rPr>
              <a:t> </a:t>
            </a:r>
            <a:r>
              <a:rPr lang="it-IT" cap="none" dirty="0" err="1">
                <a:solidFill>
                  <a:srgbClr val="C00000"/>
                </a:solidFill>
              </a:rPr>
              <a:t>redshift</a:t>
            </a:r>
            <a:r>
              <a:rPr lang="it-IT" cap="none" dirty="0">
                <a:solidFill>
                  <a:srgbClr val="C00000"/>
                </a:solidFill>
              </a:rPr>
              <a:t> </a:t>
            </a:r>
            <a:r>
              <a:rPr lang="it-IT" b="1" cap="none" dirty="0">
                <a:solidFill>
                  <a:srgbClr val="C00000"/>
                </a:solidFill>
              </a:rPr>
              <a:t>(</a:t>
            </a:r>
            <a:r>
              <a:rPr lang="it-IT" b="1" cap="none" dirty="0" err="1">
                <a:solidFill>
                  <a:srgbClr val="C00000"/>
                </a:solidFill>
              </a:rPr>
              <a:t>z</a:t>
            </a:r>
            <a:r>
              <a:rPr lang="it-IT" b="1" cap="none" dirty="0">
                <a:solidFill>
                  <a:srgbClr val="C00000"/>
                </a:solidFill>
              </a:rPr>
              <a:t> = 0.2)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305AF68-15B7-9442-34E2-CDDA683B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6858" y="6384074"/>
            <a:ext cx="365760" cy="365760"/>
          </a:xfrm>
        </p:spPr>
        <p:txBody>
          <a:bodyPr/>
          <a:lstStyle/>
          <a:p>
            <a:fld id="{46906FF9-420C-2A43-AD5A-BD684AAC8162}" type="slidenum">
              <a:rPr lang="it-IT" smtClean="0"/>
              <a:t>22</a:t>
            </a:fld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45B9119-3C71-8D42-A579-CF7D9E07E2D6}"/>
              </a:ext>
            </a:extLst>
          </p:cNvPr>
          <p:cNvSpPr txBox="1"/>
          <p:nvPr/>
        </p:nvSpPr>
        <p:spPr>
          <a:xfrm>
            <a:off x="254643" y="1249976"/>
            <a:ext cx="11678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cap="none" dirty="0" err="1">
                <a:solidFill>
                  <a:srgbClr val="C00000"/>
                </a:solidFill>
              </a:rPr>
              <a:t>Comparison</a:t>
            </a:r>
            <a:r>
              <a:rPr lang="it-IT" sz="2400" cap="none" dirty="0">
                <a:solidFill>
                  <a:srgbClr val="C00000"/>
                </a:solidFill>
              </a:rPr>
              <a:t> with MAGIC and CTA </a:t>
            </a:r>
            <a:r>
              <a:rPr lang="it-IT" sz="2400" cap="none" dirty="0" err="1">
                <a:solidFill>
                  <a:srgbClr val="C00000"/>
                </a:solidFill>
              </a:rPr>
              <a:t>sensitivities</a:t>
            </a:r>
            <a:endParaRPr lang="it-IT" sz="24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38E816A-20F3-56D7-871A-1D00BFA62241}"/>
              </a:ext>
            </a:extLst>
          </p:cNvPr>
          <p:cNvSpPr txBox="1"/>
          <p:nvPr/>
        </p:nvSpPr>
        <p:spPr>
          <a:xfrm>
            <a:off x="8311835" y="1664732"/>
            <a:ext cx="38207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/>
              <a:t>Spectral</a:t>
            </a:r>
            <a:r>
              <a:rPr lang="it-IT" sz="2400" dirty="0"/>
              <a:t> energy </a:t>
            </a:r>
            <a:r>
              <a:rPr lang="it-IT" sz="2400" dirty="0" err="1"/>
              <a:t>distribution</a:t>
            </a:r>
            <a:endParaRPr lang="it-IT" sz="2400" dirty="0"/>
          </a:p>
          <a:p>
            <a:pPr algn="ctr"/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FF0000"/>
                </a:solidFill>
              </a:rPr>
              <a:t>Primary</a:t>
            </a:r>
            <a:r>
              <a:rPr lang="it-IT" sz="2400" dirty="0">
                <a:solidFill>
                  <a:srgbClr val="FF0000"/>
                </a:solidFill>
              </a:rPr>
              <a:t> GRB </a:t>
            </a:r>
            <a:r>
              <a:rPr lang="it-IT" sz="2400" dirty="0" err="1">
                <a:solidFill>
                  <a:srgbClr val="FF0000"/>
                </a:solidFill>
              </a:rPr>
              <a:t>emission</a:t>
            </a:r>
            <a:endParaRPr lang="it-IT" sz="24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00B0F0"/>
                </a:solidFill>
              </a:rPr>
              <a:t>Secon</a:t>
            </a:r>
            <a:r>
              <a:rPr lang="it-IT" sz="2400" dirty="0" err="1">
                <a:solidFill>
                  <a:schemeClr val="accent1"/>
                </a:solidFill>
              </a:rPr>
              <a:t>dary</a:t>
            </a:r>
            <a:r>
              <a:rPr lang="it-IT" sz="2400" dirty="0"/>
              <a:t> </a:t>
            </a:r>
            <a:r>
              <a:rPr lang="it-IT" sz="2400" dirty="0" err="1">
                <a:solidFill>
                  <a:schemeClr val="bg1">
                    <a:lumMod val="65000"/>
                  </a:schemeClr>
                </a:solidFill>
              </a:rPr>
              <a:t>emission</a:t>
            </a:r>
            <a:endParaRPr lang="it-IT" sz="2400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/>
              <a:t>Observational</a:t>
            </a:r>
            <a:r>
              <a:rPr lang="it-IT" sz="2400" dirty="0"/>
              <a:t> time: </a:t>
            </a:r>
            <a:r>
              <a:rPr lang="it-IT" sz="2400" b="1" dirty="0"/>
              <a:t>3 hours</a:t>
            </a:r>
            <a:r>
              <a:rPr lang="it-IT" sz="2400" dirty="0"/>
              <a:t> </a:t>
            </a:r>
            <a:r>
              <a:rPr lang="it-IT" sz="2400" dirty="0" err="1"/>
              <a:t>starting</a:t>
            </a:r>
            <a:r>
              <a:rPr lang="it-IT" sz="2400" dirty="0"/>
              <a:t> from 2400 </a:t>
            </a:r>
            <a:r>
              <a:rPr lang="it-IT" sz="2400" dirty="0" err="1"/>
              <a:t>s</a:t>
            </a:r>
            <a:r>
              <a:rPr lang="it-IT" sz="2400" dirty="0"/>
              <a:t> after trigger burst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MAGIC and CTA </a:t>
            </a:r>
            <a:r>
              <a:rPr lang="it-IT" sz="2400" dirty="0" err="1"/>
              <a:t>sensitivity</a:t>
            </a:r>
            <a:r>
              <a:rPr lang="it-IT" sz="2400" dirty="0"/>
              <a:t> </a:t>
            </a:r>
            <a:r>
              <a:rPr lang="it-IT" sz="2400" dirty="0" err="1"/>
              <a:t>derived</a:t>
            </a:r>
            <a:r>
              <a:rPr lang="it-IT" sz="2400" dirty="0"/>
              <a:t> from CTA website and </a:t>
            </a:r>
            <a:r>
              <a:rPr lang="it-IT" sz="2400" dirty="0" err="1"/>
              <a:t>rescaled</a:t>
            </a:r>
            <a:r>
              <a:rPr lang="it-IT" sz="2400" dirty="0"/>
              <a:t> in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61BC755-6F2B-3E06-C331-43011B331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39" y="1711641"/>
            <a:ext cx="7569200" cy="514635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3D78E45-2064-C966-D19C-78BCC1208D58}"/>
              </a:ext>
            </a:extLst>
          </p:cNvPr>
          <p:cNvSpPr txBox="1"/>
          <p:nvPr/>
        </p:nvSpPr>
        <p:spPr>
          <a:xfrm>
            <a:off x="1446311" y="3314582"/>
            <a:ext cx="6127524" cy="769441"/>
          </a:xfrm>
          <a:prstGeom prst="rect">
            <a:avLst/>
          </a:prstGeom>
          <a:noFill/>
          <a:scene3d>
            <a:camera prst="orthographicFront">
              <a:rot lat="0" lon="0" rev="27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it-IT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743625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9A3CDF-77FA-4756-2AC3-F257E9BB1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3" y="108165"/>
            <a:ext cx="11678855" cy="1188720"/>
          </a:xfrm>
        </p:spPr>
        <p:txBody>
          <a:bodyPr/>
          <a:lstStyle/>
          <a:p>
            <a:r>
              <a:rPr lang="it-IT" cap="none" dirty="0">
                <a:solidFill>
                  <a:srgbClr val="C00000"/>
                </a:solidFill>
              </a:rPr>
              <a:t>GRB221009A (</a:t>
            </a:r>
            <a:r>
              <a:rPr lang="it-IT" cap="none" dirty="0" err="1">
                <a:solidFill>
                  <a:srgbClr val="C00000"/>
                </a:solidFill>
              </a:rPr>
              <a:t>z</a:t>
            </a:r>
            <a:r>
              <a:rPr lang="it-IT" cap="none" dirty="0">
                <a:solidFill>
                  <a:srgbClr val="C00000"/>
                </a:solidFill>
              </a:rPr>
              <a:t> = 0.151)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305AF68-15B7-9442-34E2-CDDA683B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6858" y="6384074"/>
            <a:ext cx="365760" cy="365760"/>
          </a:xfrm>
        </p:spPr>
        <p:txBody>
          <a:bodyPr/>
          <a:lstStyle/>
          <a:p>
            <a:fld id="{46906FF9-420C-2A43-AD5A-BD684AAC8162}" type="slidenum">
              <a:rPr lang="it-IT" smtClean="0"/>
              <a:t>23</a:t>
            </a:fld>
            <a:endParaRPr lang="it-IT"/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EDC4E65-419F-2846-FE21-81A7E0063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351" y="3364014"/>
            <a:ext cx="7243437" cy="338582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D7AAE977-5A6A-9029-201F-C50ABA3F91FE}"/>
              </a:ext>
            </a:extLst>
          </p:cNvPr>
          <p:cNvSpPr/>
          <p:nvPr/>
        </p:nvSpPr>
        <p:spPr>
          <a:xfrm>
            <a:off x="3128522" y="3599913"/>
            <a:ext cx="6461760" cy="289561"/>
          </a:xfrm>
          <a:prstGeom prst="rect">
            <a:avLst/>
          </a:prstGeom>
          <a:noFill/>
          <a:ln w="793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F4BF569-052F-2EF1-B03E-2C943CAC46E7}"/>
              </a:ext>
            </a:extLst>
          </p:cNvPr>
          <p:cNvSpPr txBox="1"/>
          <p:nvPr/>
        </p:nvSpPr>
        <p:spPr>
          <a:xfrm>
            <a:off x="-89647" y="1313538"/>
            <a:ext cx="126088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GRB221009A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certainly</a:t>
            </a:r>
            <a:r>
              <a:rPr lang="it-IT" sz="2400" dirty="0"/>
              <a:t> the best </a:t>
            </a:r>
            <a:r>
              <a:rPr lang="it-IT" sz="2400" dirty="0" err="1"/>
              <a:t>transient</a:t>
            </a:r>
            <a:r>
              <a:rPr lang="it-IT" sz="2400" dirty="0"/>
              <a:t> source for IGMF studies so far </a:t>
            </a:r>
            <a:r>
              <a:rPr lang="it-IT" sz="2400" dirty="0" err="1"/>
              <a:t>but</a:t>
            </a:r>
            <a:r>
              <a:rPr lang="it-IT" sz="2400" dirty="0"/>
              <a:t>…</a:t>
            </a:r>
          </a:p>
          <a:p>
            <a:pPr algn="ctr"/>
            <a:endParaRPr lang="it-IT" sz="2400" dirty="0"/>
          </a:p>
          <a:p>
            <a:pPr algn="ctr"/>
            <a:endParaRPr lang="it-IT" sz="2400" dirty="0"/>
          </a:p>
          <a:p>
            <a:pPr algn="ctr"/>
            <a:r>
              <a:rPr lang="it-IT" sz="2400" dirty="0" err="1"/>
              <a:t>lack</a:t>
            </a:r>
            <a:r>
              <a:rPr lang="it-IT" sz="2400" dirty="0"/>
              <a:t> of IACT data in the 1-100 GeV band…</a:t>
            </a:r>
          </a:p>
        </p:txBody>
      </p:sp>
    </p:spTree>
    <p:extLst>
      <p:ext uri="{BB962C8B-B14F-4D97-AF65-F5344CB8AC3E}">
        <p14:creationId xmlns:p14="http://schemas.microsoft.com/office/powerpoint/2010/main" val="3907387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9A3CDF-77FA-4756-2AC3-F257E9BB1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3" y="108165"/>
            <a:ext cx="11678855" cy="1188720"/>
          </a:xfrm>
        </p:spPr>
        <p:txBody>
          <a:bodyPr/>
          <a:lstStyle/>
          <a:p>
            <a:r>
              <a:rPr lang="it-IT" cap="none" dirty="0">
                <a:solidFill>
                  <a:srgbClr val="C00000"/>
                </a:solidFill>
              </a:rPr>
              <a:t>CTA </a:t>
            </a:r>
            <a:r>
              <a:rPr lang="it-IT" cap="none" dirty="0" err="1">
                <a:solidFill>
                  <a:srgbClr val="C00000"/>
                </a:solidFill>
              </a:rPr>
              <a:t>prospects</a:t>
            </a:r>
            <a:r>
              <a:rPr lang="it-IT" cap="none" dirty="0">
                <a:solidFill>
                  <a:srgbClr val="C00000"/>
                </a:solidFill>
              </a:rPr>
              <a:t> for IGMF studies 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305AF68-15B7-9442-34E2-CDDA683B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6858" y="6384074"/>
            <a:ext cx="365760" cy="365760"/>
          </a:xfrm>
        </p:spPr>
        <p:txBody>
          <a:bodyPr/>
          <a:lstStyle/>
          <a:p>
            <a:fld id="{46906FF9-420C-2A43-AD5A-BD684AAC8162}" type="slidenum">
              <a:rPr lang="it-IT" smtClean="0"/>
              <a:t>24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3E62A8C-F1C2-899C-B62C-75A237553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43" y="1466770"/>
            <a:ext cx="7422294" cy="494819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246D585-242E-21C0-6C9E-8EC989DEDE50}"/>
              </a:ext>
            </a:extLst>
          </p:cNvPr>
          <p:cNvSpPr txBox="1"/>
          <p:nvPr/>
        </p:nvSpPr>
        <p:spPr>
          <a:xfrm>
            <a:off x="59382" y="6016798"/>
            <a:ext cx="66479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                CTAC 2021</a:t>
            </a:r>
            <a:endParaRPr lang="it-IT" b="0" dirty="0">
              <a:effectLst/>
            </a:endParaRPr>
          </a:p>
          <a:p>
            <a:br>
              <a:rPr lang="it-IT" dirty="0"/>
            </a:b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0066CA0-0757-732A-B392-63EED18091E7}"/>
              </a:ext>
            </a:extLst>
          </p:cNvPr>
          <p:cNvSpPr txBox="1"/>
          <p:nvPr/>
        </p:nvSpPr>
        <p:spPr>
          <a:xfrm>
            <a:off x="7772400" y="1466770"/>
            <a:ext cx="4419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Single source test: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simulate 50-hour </a:t>
            </a:r>
            <a:r>
              <a:rPr lang="it-IT" dirty="0" err="1"/>
              <a:t>observation</a:t>
            </a:r>
            <a:r>
              <a:rPr lang="it-IT" dirty="0"/>
              <a:t> of 1ES 0229+200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Assume a disk-like </a:t>
            </a:r>
            <a:r>
              <a:rPr lang="it-IT" dirty="0" err="1"/>
              <a:t>halo</a:t>
            </a:r>
            <a:r>
              <a:rPr lang="it-IT" dirty="0"/>
              <a:t> </a:t>
            </a:r>
            <a:r>
              <a:rPr lang="it-IT" dirty="0" err="1"/>
              <a:t>brightness</a:t>
            </a:r>
            <a:r>
              <a:rPr lang="it-IT" dirty="0"/>
              <a:t> </a:t>
            </a:r>
            <a:r>
              <a:rPr lang="it-IT" dirty="0" err="1"/>
              <a:t>profile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Emission</a:t>
            </a:r>
            <a:r>
              <a:rPr lang="it-IT" dirty="0"/>
              <a:t> = </a:t>
            </a:r>
            <a:r>
              <a:rPr lang="en-GB" dirty="0"/>
              <a:t>“</a:t>
            </a:r>
            <a:r>
              <a:rPr lang="it-IT" dirty="0"/>
              <a:t>point-like component + </a:t>
            </a:r>
            <a:r>
              <a:rPr lang="it-IT" dirty="0" err="1"/>
              <a:t>halo</a:t>
            </a:r>
            <a:r>
              <a:rPr lang="it-IT" dirty="0"/>
              <a:t> </a:t>
            </a:r>
            <a:r>
              <a:rPr lang="it-IT" dirty="0" err="1"/>
              <a:t>cascade</a:t>
            </a:r>
            <a:r>
              <a:rPr lang="it-IT" dirty="0"/>
              <a:t> component</a:t>
            </a:r>
            <a:r>
              <a:rPr lang="en-GB" dirty="0"/>
              <a:t>”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Sensitivity</a:t>
            </a:r>
            <a:r>
              <a:rPr lang="it-IT" dirty="0"/>
              <a:t> = </a:t>
            </a:r>
            <a:r>
              <a:rPr lang="en-GB" dirty="0"/>
              <a:t>“</a:t>
            </a:r>
            <a:r>
              <a:rPr lang="it-IT" dirty="0" err="1"/>
              <a:t>minimal</a:t>
            </a:r>
            <a:r>
              <a:rPr lang="it-IT" dirty="0"/>
              <a:t> </a:t>
            </a:r>
            <a:r>
              <a:rPr lang="it-IT" dirty="0" err="1"/>
              <a:t>halo</a:t>
            </a:r>
            <a:r>
              <a:rPr lang="it-IT" dirty="0"/>
              <a:t> </a:t>
            </a:r>
            <a:r>
              <a:rPr lang="it-IT" dirty="0" err="1"/>
              <a:t>flux</a:t>
            </a:r>
            <a:r>
              <a:rPr lang="it-IT" dirty="0"/>
              <a:t> of </a:t>
            </a:r>
            <a:r>
              <a:rPr lang="it-IT" dirty="0" err="1"/>
              <a:t>fixed</a:t>
            </a:r>
            <a:r>
              <a:rPr lang="it-IT" dirty="0"/>
              <a:t> extension </a:t>
            </a:r>
            <a:r>
              <a:rPr lang="it-IT" dirty="0" err="1"/>
              <a:t>resulting</a:t>
            </a:r>
            <a:r>
              <a:rPr lang="it-IT" dirty="0"/>
              <a:t> in a 3</a:t>
            </a:r>
            <a:r>
              <a:rPr lang="el-GR" dirty="0"/>
              <a:t>σ </a:t>
            </a:r>
            <a:r>
              <a:rPr lang="it-IT" dirty="0" err="1"/>
              <a:t>detection</a:t>
            </a:r>
            <a:r>
              <a:rPr lang="it-IT" dirty="0"/>
              <a:t> of the </a:t>
            </a:r>
            <a:r>
              <a:rPr lang="it-IT" dirty="0" err="1"/>
              <a:t>extended</a:t>
            </a:r>
            <a:r>
              <a:rPr lang="it-IT" dirty="0"/>
              <a:t> component</a:t>
            </a:r>
            <a:r>
              <a:rPr lang="en-GB" dirty="0"/>
              <a:t>”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1533AF67-6C84-1681-909F-B0B3DB5125C7}"/>
              </a:ext>
            </a:extLst>
          </p:cNvPr>
          <p:cNvSpPr/>
          <p:nvPr/>
        </p:nvSpPr>
        <p:spPr>
          <a:xfrm>
            <a:off x="3018824" y="3619592"/>
            <a:ext cx="729049" cy="642551"/>
          </a:xfrm>
          <a:prstGeom prst="ellipse">
            <a:avLst/>
          </a:prstGeom>
          <a:solidFill>
            <a:schemeClr val="accent1">
              <a:alpha val="0"/>
            </a:schemeClr>
          </a:solidFill>
          <a:ln w="698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B560E1F9-E16B-C842-301A-5CF2F06C67D1}"/>
              </a:ext>
            </a:extLst>
          </p:cNvPr>
          <p:cNvSpPr/>
          <p:nvPr/>
        </p:nvSpPr>
        <p:spPr>
          <a:xfrm>
            <a:off x="5555835" y="5333331"/>
            <a:ext cx="729049" cy="642551"/>
          </a:xfrm>
          <a:prstGeom prst="ellipse">
            <a:avLst/>
          </a:prstGeom>
          <a:solidFill>
            <a:schemeClr val="accent1">
              <a:alpha val="0"/>
            </a:schemeClr>
          </a:solidFill>
          <a:ln w="698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0788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9A3CDF-77FA-4756-2AC3-F257E9BB1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3" y="108165"/>
            <a:ext cx="11678855" cy="1188720"/>
          </a:xfrm>
        </p:spPr>
        <p:txBody>
          <a:bodyPr/>
          <a:lstStyle/>
          <a:p>
            <a:r>
              <a:rPr lang="it-IT" cap="none">
                <a:solidFill>
                  <a:srgbClr val="C00000"/>
                </a:solidFill>
              </a:rPr>
              <a:t>CTA prospects for IGMF studies </a:t>
            </a:r>
            <a:endParaRPr lang="it-IT" cap="none" dirty="0">
              <a:solidFill>
                <a:srgbClr val="C00000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305AF68-15B7-9442-34E2-CDDA683B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6858" y="6384074"/>
            <a:ext cx="365760" cy="365760"/>
          </a:xfrm>
        </p:spPr>
        <p:txBody>
          <a:bodyPr/>
          <a:lstStyle/>
          <a:p>
            <a:fld id="{46906FF9-420C-2A43-AD5A-BD684AAC8162}" type="slidenum">
              <a:rPr lang="it-IT" smtClean="0"/>
              <a:t>25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432DF4C-6081-0FAE-394F-3FE4DD8D4E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28"/>
          <a:stretch/>
        </p:blipFill>
        <p:spPr>
          <a:xfrm>
            <a:off x="1717899" y="1473546"/>
            <a:ext cx="7496538" cy="466648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41B5BCC-D826-6B70-3D66-15576642F02A}"/>
              </a:ext>
            </a:extLst>
          </p:cNvPr>
          <p:cNvSpPr txBox="1"/>
          <p:nvPr/>
        </p:nvSpPr>
        <p:spPr>
          <a:xfrm>
            <a:off x="790832" y="5678366"/>
            <a:ext cx="66479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                CTAC 2021</a:t>
            </a:r>
            <a:endParaRPr lang="it-IT" b="0" dirty="0">
              <a:effectLst/>
            </a:endParaRPr>
          </a:p>
          <a:p>
            <a:br>
              <a:rPr lang="it-IT" dirty="0"/>
            </a:b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E4EB2CF-FA2F-D34B-E2A4-DA0A6356727C}"/>
              </a:ext>
            </a:extLst>
          </p:cNvPr>
          <p:cNvSpPr txBox="1"/>
          <p:nvPr/>
        </p:nvSpPr>
        <p:spPr>
          <a:xfrm>
            <a:off x="0" y="6029523"/>
            <a:ext cx="11933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err="1"/>
              <a:t>Several</a:t>
            </a:r>
            <a:r>
              <a:rPr lang="it-IT" sz="2200" dirty="0"/>
              <a:t> </a:t>
            </a:r>
            <a:r>
              <a:rPr lang="it-IT" sz="2200" dirty="0" err="1"/>
              <a:t>unknown</a:t>
            </a:r>
            <a:r>
              <a:rPr lang="it-IT" sz="2200" dirty="0"/>
              <a:t> </a:t>
            </a:r>
            <a:r>
              <a:rPr lang="it-IT" sz="2200" dirty="0" err="1"/>
              <a:t>parameters</a:t>
            </a:r>
            <a:r>
              <a:rPr lang="it-IT" sz="2200" dirty="0"/>
              <a:t> impact the </a:t>
            </a:r>
            <a:r>
              <a:rPr lang="it-IT" sz="2200" dirty="0" err="1"/>
              <a:t>results</a:t>
            </a:r>
            <a:r>
              <a:rPr lang="it-IT" sz="2200" dirty="0"/>
              <a:t> (IGMF </a:t>
            </a:r>
            <a:r>
              <a:rPr lang="it-IT" sz="2200" dirty="0" err="1"/>
              <a:t>coherence</a:t>
            </a:r>
            <a:r>
              <a:rPr lang="it-IT" sz="2200" dirty="0"/>
              <a:t> </a:t>
            </a:r>
            <a:r>
              <a:rPr lang="it-IT" sz="2200" dirty="0" err="1"/>
              <a:t>length</a:t>
            </a:r>
            <a:r>
              <a:rPr lang="it-IT" sz="2200" dirty="0"/>
              <a:t>, jet </a:t>
            </a:r>
            <a:r>
              <a:rPr lang="it-IT" sz="2200" dirty="0" err="1"/>
              <a:t>orientation</a:t>
            </a:r>
            <a:r>
              <a:rPr lang="it-IT" sz="2200" dirty="0"/>
              <a:t>,  AGN activity </a:t>
            </a:r>
            <a:r>
              <a:rPr lang="it-IT" sz="2200" dirty="0" err="1"/>
              <a:t>evolution</a:t>
            </a:r>
            <a:r>
              <a:rPr lang="it-IT" sz="2200" dirty="0"/>
              <a:t>,…?)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7166706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9A3CDF-77FA-4756-2AC3-F257E9BB1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3" y="108165"/>
            <a:ext cx="11678855" cy="1188720"/>
          </a:xfrm>
        </p:spPr>
        <p:txBody>
          <a:bodyPr/>
          <a:lstStyle/>
          <a:p>
            <a:r>
              <a:rPr lang="it-IT" cap="none">
                <a:solidFill>
                  <a:srgbClr val="C00000"/>
                </a:solidFill>
              </a:rPr>
              <a:t>CTA prospects for IGMF studies </a:t>
            </a:r>
            <a:endParaRPr lang="it-IT" cap="none" dirty="0">
              <a:solidFill>
                <a:srgbClr val="C00000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305AF68-15B7-9442-34E2-CDDA683B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6858" y="6384074"/>
            <a:ext cx="365760" cy="365760"/>
          </a:xfrm>
        </p:spPr>
        <p:txBody>
          <a:bodyPr/>
          <a:lstStyle/>
          <a:p>
            <a:fld id="{46906FF9-420C-2A43-AD5A-BD684AAC8162}" type="slidenum">
              <a:rPr lang="it-IT" smtClean="0"/>
              <a:t>26</a:t>
            </a:fld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95C383-20E0-D2B8-1BB2-336C1F8CC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775" y="1537754"/>
            <a:ext cx="561012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BEFFEA9-952D-4404-4BD5-1208024959BA}"/>
              </a:ext>
            </a:extLst>
          </p:cNvPr>
          <p:cNvSpPr txBox="1"/>
          <p:nvPr/>
        </p:nvSpPr>
        <p:spPr>
          <a:xfrm>
            <a:off x="1984889" y="6288169"/>
            <a:ext cx="66479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                CTAC 2021</a:t>
            </a:r>
            <a:endParaRPr lang="it-IT" b="0" dirty="0">
              <a:effectLst/>
            </a:endParaRPr>
          </a:p>
          <a:p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766016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9A3CDF-77FA-4756-2AC3-F257E9BB1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3" y="108165"/>
            <a:ext cx="11678855" cy="1188720"/>
          </a:xfrm>
        </p:spPr>
        <p:txBody>
          <a:bodyPr/>
          <a:lstStyle/>
          <a:p>
            <a:r>
              <a:rPr lang="it-IT" cap="none" dirty="0">
                <a:solidFill>
                  <a:srgbClr val="C00000"/>
                </a:solidFill>
              </a:rPr>
              <a:t>The </a:t>
            </a:r>
            <a:r>
              <a:rPr lang="it-IT" cap="none" dirty="0" err="1">
                <a:solidFill>
                  <a:srgbClr val="C00000"/>
                </a:solidFill>
              </a:rPr>
              <a:t>contribution</a:t>
            </a:r>
            <a:r>
              <a:rPr lang="it-IT" cap="none" dirty="0">
                <a:solidFill>
                  <a:srgbClr val="C00000"/>
                </a:solidFill>
              </a:rPr>
              <a:t> of CTA+ to IGMF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784CCE-55CF-ACB9-8265-BC84D79BD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643" y="1526959"/>
            <a:ext cx="11678855" cy="108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sz="2800" dirty="0"/>
          </a:p>
          <a:p>
            <a:pPr algn="ctr"/>
            <a:endParaRPr lang="it-IT" sz="2800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305AF68-15B7-9442-34E2-CDDA683B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6858" y="6384074"/>
            <a:ext cx="365760" cy="365760"/>
          </a:xfrm>
        </p:spPr>
        <p:txBody>
          <a:bodyPr/>
          <a:lstStyle/>
          <a:p>
            <a:fld id="{46906FF9-420C-2A43-AD5A-BD684AAC8162}" type="slidenum">
              <a:rPr lang="it-IT" smtClean="0"/>
              <a:t>27</a:t>
            </a:fld>
            <a:endParaRPr lang="it-IT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DD57DA5-019F-0FDF-B62A-225D99A6C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033" y="1512020"/>
            <a:ext cx="7410467" cy="500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A136329-F240-FBF5-3942-36C9B76953E6}"/>
              </a:ext>
            </a:extLst>
          </p:cNvPr>
          <p:cNvSpPr txBox="1"/>
          <p:nvPr/>
        </p:nvSpPr>
        <p:spPr>
          <a:xfrm>
            <a:off x="2069860" y="6448109"/>
            <a:ext cx="7410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https://</a:t>
            </a:r>
            <a:r>
              <a:rPr lang="it-IT" dirty="0" err="1"/>
              <a:t>www.cta-observatory.org</a:t>
            </a:r>
            <a:r>
              <a:rPr lang="it-IT" dirty="0"/>
              <a:t>/science/</a:t>
            </a:r>
            <a:r>
              <a:rPr lang="it-IT" dirty="0" err="1"/>
              <a:t>ctao</a:t>
            </a:r>
            <a:r>
              <a:rPr lang="it-IT" dirty="0"/>
              <a:t>-performance/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930DEAF-F3A3-5B2C-8DA4-2AC5CC70A2BD}"/>
              </a:ext>
            </a:extLst>
          </p:cNvPr>
          <p:cNvSpPr txBox="1"/>
          <p:nvPr/>
        </p:nvSpPr>
        <p:spPr>
          <a:xfrm>
            <a:off x="3161277" y="1848529"/>
            <a:ext cx="1590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50 GeV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EFE3F4F-66EA-2969-DCCE-D5A4C99684F9}"/>
              </a:ext>
            </a:extLst>
          </p:cNvPr>
          <p:cNvSpPr txBox="1"/>
          <p:nvPr/>
        </p:nvSpPr>
        <p:spPr>
          <a:xfrm>
            <a:off x="5169056" y="2384149"/>
            <a:ext cx="1590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1 TeV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4B617B5-B22F-F6EB-B7DE-22FA81C16691}"/>
              </a:ext>
            </a:extLst>
          </p:cNvPr>
          <p:cNvSpPr txBox="1"/>
          <p:nvPr/>
        </p:nvSpPr>
        <p:spPr>
          <a:xfrm>
            <a:off x="7889949" y="2518400"/>
            <a:ext cx="1590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100 TeV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2E921697-73DE-DE84-D21C-963D370F365D}"/>
              </a:ext>
            </a:extLst>
          </p:cNvPr>
          <p:cNvSpPr/>
          <p:nvPr/>
        </p:nvSpPr>
        <p:spPr>
          <a:xfrm>
            <a:off x="6054588" y="1722120"/>
            <a:ext cx="1855006" cy="4103118"/>
          </a:xfrm>
          <a:prstGeom prst="rect">
            <a:avLst/>
          </a:prstGeom>
          <a:solidFill>
            <a:schemeClr val="accent1">
              <a:alpha val="62751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B7CA2B63-A428-89CB-12E7-AF2B19420D67}"/>
              </a:ext>
            </a:extLst>
          </p:cNvPr>
          <p:cNvSpPr/>
          <p:nvPr/>
        </p:nvSpPr>
        <p:spPr>
          <a:xfrm>
            <a:off x="2881783" y="1722120"/>
            <a:ext cx="1400624" cy="4103118"/>
          </a:xfrm>
          <a:prstGeom prst="rect">
            <a:avLst/>
          </a:prstGeom>
          <a:solidFill>
            <a:srgbClr val="00B0F0">
              <a:alpha val="6275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40BC34E-DA38-7841-9C5F-0D1C06FEB9C9}"/>
              </a:ext>
            </a:extLst>
          </p:cNvPr>
          <p:cNvSpPr txBox="1"/>
          <p:nvPr/>
        </p:nvSpPr>
        <p:spPr>
          <a:xfrm>
            <a:off x="2500370" y="1296885"/>
            <a:ext cx="2260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00B0F0"/>
                </a:solidFill>
              </a:rPr>
              <a:t>Reprocessed</a:t>
            </a:r>
            <a:r>
              <a:rPr lang="it-IT" sz="2400" dirty="0">
                <a:solidFill>
                  <a:srgbClr val="00B0F0"/>
                </a:solidFill>
              </a:rPr>
              <a:t> </a:t>
            </a:r>
            <a:r>
              <a:rPr lang="it-IT" sz="2400" dirty="0" err="1">
                <a:solidFill>
                  <a:srgbClr val="00B0F0"/>
                </a:solidFill>
              </a:rPr>
              <a:t>ɣs</a:t>
            </a:r>
            <a:endParaRPr lang="it-IT" sz="2400" dirty="0">
              <a:solidFill>
                <a:srgbClr val="00B0F0"/>
              </a:solidFill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8610D7C1-5A14-5A3C-2858-3DF71EBA1127}"/>
              </a:ext>
            </a:extLst>
          </p:cNvPr>
          <p:cNvSpPr txBox="1"/>
          <p:nvPr/>
        </p:nvSpPr>
        <p:spPr>
          <a:xfrm>
            <a:off x="6244007" y="1229782"/>
            <a:ext cx="2675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chemeClr val="accent1"/>
                </a:solidFill>
              </a:rPr>
              <a:t>Primary</a:t>
            </a:r>
            <a:r>
              <a:rPr lang="it-IT" sz="2400" dirty="0">
                <a:solidFill>
                  <a:schemeClr val="accent1"/>
                </a:solidFill>
              </a:rPr>
              <a:t> </a:t>
            </a:r>
            <a:r>
              <a:rPr lang="it-IT" sz="2400" dirty="0" err="1">
                <a:solidFill>
                  <a:schemeClr val="accent1"/>
                </a:solidFill>
              </a:rPr>
              <a:t>ɣs</a:t>
            </a:r>
            <a:endParaRPr lang="it-IT" sz="2400" dirty="0">
              <a:solidFill>
                <a:schemeClr val="accent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02B3860-32F6-74C2-4961-36B3B4BE04A5}"/>
              </a:ext>
            </a:extLst>
          </p:cNvPr>
          <p:cNvSpPr txBox="1"/>
          <p:nvPr/>
        </p:nvSpPr>
        <p:spPr>
          <a:xfrm>
            <a:off x="50983" y="2413337"/>
            <a:ext cx="35883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LSTs</a:t>
            </a:r>
          </a:p>
          <a:p>
            <a:r>
              <a:rPr lang="en-GB" dirty="0"/>
              <a:t>Better sensitivity,</a:t>
            </a:r>
          </a:p>
          <a:p>
            <a:r>
              <a:rPr lang="en-GB" dirty="0"/>
              <a:t>angular resolution </a:t>
            </a:r>
          </a:p>
          <a:p>
            <a:r>
              <a:rPr lang="en-GB" dirty="0"/>
              <a:t>for E&lt; 100 GeV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b="1" dirty="0"/>
              <a:t>Study reprocessed </a:t>
            </a:r>
          </a:p>
          <a:p>
            <a:r>
              <a:rPr lang="en-GB" b="1" dirty="0"/>
              <a:t>cascade emission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07D00F8-E498-5CCF-300F-46CD908DCB9E}"/>
              </a:ext>
            </a:extLst>
          </p:cNvPr>
          <p:cNvSpPr txBox="1"/>
          <p:nvPr/>
        </p:nvSpPr>
        <p:spPr>
          <a:xfrm>
            <a:off x="9489292" y="2718455"/>
            <a:ext cx="35883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SSTs</a:t>
            </a:r>
          </a:p>
          <a:p>
            <a:r>
              <a:rPr lang="en-GB" dirty="0"/>
              <a:t>Intrinsic VHE spectrum </a:t>
            </a:r>
          </a:p>
          <a:p>
            <a:r>
              <a:rPr lang="en-GB" dirty="0"/>
              <a:t>above </a:t>
            </a:r>
            <a:r>
              <a:rPr lang="en-GB" dirty="0" err="1"/>
              <a:t>TeV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b="1" dirty="0"/>
              <a:t>Study intrinsic source </a:t>
            </a:r>
          </a:p>
          <a:p>
            <a:r>
              <a:rPr lang="en-GB" b="1" dirty="0"/>
              <a:t>properties </a:t>
            </a:r>
            <a:r>
              <a:rPr lang="en-GB" dirty="0"/>
              <a:t>(photon index, </a:t>
            </a:r>
          </a:p>
          <a:p>
            <a:r>
              <a:rPr lang="en-GB" dirty="0"/>
              <a:t>cut-offs?)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389D567E-53F1-076F-3ACB-C9B4AB00AFA4}"/>
              </a:ext>
            </a:extLst>
          </p:cNvPr>
          <p:cNvCxnSpPr>
            <a:cxnSpLocks/>
          </p:cNvCxnSpPr>
          <p:nvPr/>
        </p:nvCxnSpPr>
        <p:spPr>
          <a:xfrm>
            <a:off x="766119" y="3585669"/>
            <a:ext cx="0" cy="859459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F4315BAF-8B4B-0956-66CE-39E6D1FFEA13}"/>
              </a:ext>
            </a:extLst>
          </p:cNvPr>
          <p:cNvCxnSpPr>
            <a:cxnSpLocks/>
          </p:cNvCxnSpPr>
          <p:nvPr/>
        </p:nvCxnSpPr>
        <p:spPr>
          <a:xfrm>
            <a:off x="10284941" y="3585668"/>
            <a:ext cx="0" cy="859459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5097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9A3CDF-77FA-4756-2AC3-F257E9BB1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3" y="108165"/>
            <a:ext cx="11678855" cy="1188720"/>
          </a:xfrm>
        </p:spPr>
        <p:txBody>
          <a:bodyPr/>
          <a:lstStyle/>
          <a:p>
            <a:r>
              <a:rPr lang="it-IT" cap="none" dirty="0" err="1">
                <a:solidFill>
                  <a:srgbClr val="C00000"/>
                </a:solidFill>
              </a:rPr>
              <a:t>Conclusions</a:t>
            </a:r>
            <a:endParaRPr lang="it-IT" cap="none" dirty="0">
              <a:solidFill>
                <a:srgbClr val="C00000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305AF68-15B7-9442-34E2-CDDA683B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6858" y="6384074"/>
            <a:ext cx="365760" cy="365760"/>
          </a:xfrm>
        </p:spPr>
        <p:txBody>
          <a:bodyPr/>
          <a:lstStyle/>
          <a:p>
            <a:fld id="{46906FF9-420C-2A43-AD5A-BD684AAC8162}" type="slidenum">
              <a:rPr lang="it-IT" smtClean="0"/>
              <a:t>28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E73D9C0-423E-9A9C-8D8C-62CDD00FD26C}"/>
              </a:ext>
            </a:extLst>
          </p:cNvPr>
          <p:cNvSpPr txBox="1"/>
          <p:nvPr/>
        </p:nvSpPr>
        <p:spPr>
          <a:xfrm>
            <a:off x="0" y="1303975"/>
            <a:ext cx="121326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dirty="0"/>
              <a:t>IGMF </a:t>
            </a:r>
            <a:r>
              <a:rPr lang="it-IT" sz="2400" dirty="0" err="1"/>
              <a:t>current</a:t>
            </a:r>
            <a:r>
              <a:rPr lang="it-IT" sz="2400" dirty="0"/>
              <a:t> hot </a:t>
            </a:r>
            <a:r>
              <a:rPr lang="it-IT" sz="2400" dirty="0" err="1"/>
              <a:t>interdisciplinary</a:t>
            </a:r>
            <a:r>
              <a:rPr lang="it-IT" sz="2400" dirty="0"/>
              <a:t> </a:t>
            </a:r>
            <a:r>
              <a:rPr lang="it-IT" sz="2400" dirty="0" err="1"/>
              <a:t>topic</a:t>
            </a:r>
            <a:r>
              <a:rPr lang="it-IT" sz="2400" dirty="0"/>
              <a:t> (</a:t>
            </a:r>
            <a:r>
              <a:rPr lang="it-IT" sz="2400" dirty="0" err="1"/>
              <a:t>cosmology</a:t>
            </a:r>
            <a:r>
              <a:rPr lang="it-IT" sz="2400" dirty="0"/>
              <a:t>, </a:t>
            </a:r>
            <a:r>
              <a:rPr lang="it-IT" sz="2400" dirty="0" err="1"/>
              <a:t>astroparticle</a:t>
            </a:r>
            <a:r>
              <a:rPr lang="it-IT" sz="2400" dirty="0"/>
              <a:t> and </a:t>
            </a:r>
            <a:r>
              <a:rPr lang="it-IT" sz="2400" dirty="0" err="1"/>
              <a:t>astrophysics</a:t>
            </a:r>
            <a:r>
              <a:rPr lang="it-IT" sz="2400" dirty="0"/>
              <a:t> </a:t>
            </a:r>
            <a:r>
              <a:rPr lang="it-IT" sz="2400" dirty="0" err="1"/>
              <a:t>involved</a:t>
            </a:r>
            <a:r>
              <a:rPr lang="it-IT" sz="24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dirty="0"/>
              <a:t>VHE can </a:t>
            </a:r>
            <a:r>
              <a:rPr lang="it-IT" sz="2400" dirty="0" err="1"/>
              <a:t>provide</a:t>
            </a:r>
            <a:r>
              <a:rPr lang="it-IT" sz="2400" dirty="0"/>
              <a:t> </a:t>
            </a:r>
            <a:r>
              <a:rPr lang="it-IT" sz="2400" dirty="0" err="1"/>
              <a:t>unique</a:t>
            </a:r>
            <a:r>
              <a:rPr lang="it-IT" sz="2400" dirty="0"/>
              <a:t> </a:t>
            </a:r>
            <a:r>
              <a:rPr lang="it-IT" sz="2400" dirty="0" err="1"/>
              <a:t>results</a:t>
            </a:r>
            <a:r>
              <a:rPr lang="it-IT" sz="2400" dirty="0"/>
              <a:t> to </a:t>
            </a:r>
            <a:r>
              <a:rPr lang="it-IT" sz="2400" dirty="0" err="1"/>
              <a:t>this</a:t>
            </a:r>
            <a:r>
              <a:rPr lang="it-IT" sz="2400" dirty="0"/>
              <a:t> field </a:t>
            </a:r>
            <a:r>
              <a:rPr lang="it-IT" sz="2400" dirty="0">
                <a:sym typeface="Wingdings" pitchFamily="2" charset="2"/>
              </a:rPr>
              <a:t> </a:t>
            </a:r>
            <a:r>
              <a:rPr lang="it-IT" sz="2400" dirty="0" err="1">
                <a:sym typeface="Wingdings" pitchFamily="2" charset="2"/>
              </a:rPr>
              <a:t>detection</a:t>
            </a:r>
            <a:r>
              <a:rPr lang="it-IT" sz="2400" dirty="0">
                <a:sym typeface="Wingdings" pitchFamily="2" charset="2"/>
              </a:rPr>
              <a:t>? LL?</a:t>
            </a:r>
            <a:endParaRPr lang="it-IT" sz="24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/>
              <a:t>Recent</a:t>
            </a:r>
            <a:r>
              <a:rPr lang="it-IT" sz="2400" dirty="0"/>
              <a:t> studies and </a:t>
            </a:r>
            <a:r>
              <a:rPr lang="it-IT" sz="2400" dirty="0" err="1"/>
              <a:t>discoveries</a:t>
            </a:r>
            <a:r>
              <a:rPr lang="it-IT" sz="2400" dirty="0"/>
              <a:t> on </a:t>
            </a:r>
            <a:r>
              <a:rPr lang="it-IT" sz="2400" dirty="0" err="1"/>
              <a:t>AGNs</a:t>
            </a:r>
            <a:r>
              <a:rPr lang="it-IT" sz="2400" dirty="0"/>
              <a:t> and </a:t>
            </a:r>
            <a:r>
              <a:rPr lang="it-IT" sz="2400" dirty="0" err="1"/>
              <a:t>GRBs</a:t>
            </a:r>
            <a:r>
              <a:rPr lang="it-IT" sz="2400" dirty="0"/>
              <a:t> </a:t>
            </a:r>
            <a:r>
              <a:rPr lang="it-IT" sz="2400" dirty="0" err="1"/>
              <a:t>increase</a:t>
            </a:r>
            <a:r>
              <a:rPr lang="it-IT" sz="2400" dirty="0"/>
              <a:t> the </a:t>
            </a:r>
            <a:r>
              <a:rPr lang="en-GB" sz="2400" dirty="0"/>
              <a:t>“hype” on IGMF </a:t>
            </a:r>
            <a:r>
              <a:rPr lang="en-GB" sz="2400" dirty="0">
                <a:sym typeface="Wingdings" pitchFamily="2" charset="2"/>
              </a:rPr>
              <a:t> for bright AGN flares or GRBs it may be worth to revise the observational strategies</a:t>
            </a: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CTA (+synergies with LHAASO,SWGO, ASTRI-MA, Fermi-LAT) will be able to play a relevant role </a:t>
            </a:r>
            <a:r>
              <a:rPr lang="en-GB" sz="2400" dirty="0">
                <a:sym typeface="Wingdings" pitchFamily="2" charset="2"/>
              </a:rPr>
              <a:t> is the cascade emission there or are there relevant effects that we are missing?</a:t>
            </a: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CTA+ can provide a significant upgrade on IGMF studies both of secondary and primary gamma-ray emission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7046327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9A3CDF-77FA-4756-2AC3-F257E9BB1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3" y="108165"/>
            <a:ext cx="11678855" cy="1188720"/>
          </a:xfrm>
        </p:spPr>
        <p:txBody>
          <a:bodyPr/>
          <a:lstStyle/>
          <a:p>
            <a:r>
              <a:rPr lang="it-IT" cap="none" dirty="0">
                <a:solidFill>
                  <a:srgbClr val="C00000"/>
                </a:solidFill>
              </a:rPr>
              <a:t>THANK YOU FOR YOUR ATTENTION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305AF68-15B7-9442-34E2-CDDA683B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6858" y="6384074"/>
            <a:ext cx="365760" cy="365760"/>
          </a:xfrm>
        </p:spPr>
        <p:txBody>
          <a:bodyPr/>
          <a:lstStyle/>
          <a:p>
            <a:fld id="{46906FF9-420C-2A43-AD5A-BD684AAC8162}" type="slidenum">
              <a:rPr lang="it-IT" smtClean="0"/>
              <a:t>29</a:t>
            </a:fld>
            <a:endParaRPr lang="it-IT"/>
          </a:p>
        </p:txBody>
      </p:sp>
      <p:pic>
        <p:nvPicPr>
          <p:cNvPr id="4" name="Immagine 3" descr="Immagine che contiene vestiti, persona, sorriso, uomo&#10;&#10;Descrizione generata automaticamente">
            <a:extLst>
              <a:ext uri="{FF2B5EF4-FFF2-40B4-BE49-F238E27FC236}">
                <a16:creationId xmlns:a16="http://schemas.microsoft.com/office/drawing/2014/main" id="{38E497C0-D39B-D7B8-F0BF-63E29CAEB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336" y="1610357"/>
            <a:ext cx="10149961" cy="494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77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9A3CDF-77FA-4756-2AC3-F257E9BB1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3" y="108165"/>
            <a:ext cx="11678855" cy="1188720"/>
          </a:xfrm>
        </p:spPr>
        <p:txBody>
          <a:bodyPr/>
          <a:lstStyle/>
          <a:p>
            <a:r>
              <a:rPr lang="it-IT" dirty="0" err="1">
                <a:solidFill>
                  <a:srgbClr val="C00000"/>
                </a:solidFill>
              </a:rPr>
              <a:t>M</a:t>
            </a:r>
            <a:r>
              <a:rPr lang="it-IT" cap="none" dirty="0" err="1">
                <a:solidFill>
                  <a:srgbClr val="C00000"/>
                </a:solidFill>
              </a:rPr>
              <a:t>agnetic</a:t>
            </a:r>
            <a:r>
              <a:rPr lang="it-IT" cap="none" dirty="0">
                <a:solidFill>
                  <a:srgbClr val="C00000"/>
                </a:solidFill>
              </a:rPr>
              <a:t> Fields in the </a:t>
            </a:r>
            <a:r>
              <a:rPr lang="it-IT" cap="none" dirty="0" err="1">
                <a:solidFill>
                  <a:srgbClr val="C00000"/>
                </a:solidFill>
              </a:rPr>
              <a:t>Universe</a:t>
            </a:r>
            <a:endParaRPr lang="it-IT" cap="none" dirty="0">
              <a:solidFill>
                <a:srgbClr val="C00000"/>
              </a:solidFill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784CCE-55CF-ACB9-8265-BC84D79BD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643" y="1526959"/>
            <a:ext cx="11678855" cy="108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sz="2800" dirty="0"/>
          </a:p>
          <a:p>
            <a:pPr algn="ctr"/>
            <a:endParaRPr lang="it-IT" sz="2800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305AF68-15B7-9442-34E2-CDDA683B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6858" y="6384074"/>
            <a:ext cx="365760" cy="365760"/>
          </a:xfrm>
        </p:spPr>
        <p:txBody>
          <a:bodyPr/>
          <a:lstStyle/>
          <a:p>
            <a:fld id="{46906FF9-420C-2A43-AD5A-BD684AAC8162}" type="slidenum">
              <a:rPr lang="it-IT" smtClean="0"/>
              <a:t>3</a:t>
            </a:fld>
            <a:endParaRPr lang="it-IT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9B3F2EA-6C21-4E65-751F-E8BC0CB1A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78" y="1363680"/>
            <a:ext cx="9539417" cy="529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550488C-3557-4124-6758-F546AF2F53AC}"/>
              </a:ext>
            </a:extLst>
          </p:cNvPr>
          <p:cNvSpPr txBox="1"/>
          <p:nvPr/>
        </p:nvSpPr>
        <p:spPr>
          <a:xfrm>
            <a:off x="425140" y="6463129"/>
            <a:ext cx="113417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800" i="0" u="none" strike="noStrike" dirty="0" err="1">
                <a:effectLst/>
                <a:latin typeface="Lato" panose="020F0502020204030204" pitchFamily="34" charset="0"/>
              </a:rPr>
              <a:t>adapted</a:t>
            </a:r>
            <a:r>
              <a:rPr lang="it-IT" sz="1800" i="0" u="none" strike="noStrike" dirty="0">
                <a:effectLst/>
                <a:latin typeface="Lato" panose="020F0502020204030204" pitchFamily="34" charset="0"/>
              </a:rPr>
              <a:t> from Andrii </a:t>
            </a:r>
            <a:r>
              <a:rPr lang="it-IT" sz="1800" i="0" u="none" strike="noStrike" dirty="0" err="1">
                <a:effectLst/>
                <a:latin typeface="Lato" panose="020F0502020204030204" pitchFamily="34" charset="0"/>
              </a:rPr>
              <a:t>Neronov’s</a:t>
            </a:r>
            <a:r>
              <a:rPr lang="it-IT" sz="1800" i="0" u="none" strike="noStrike" dirty="0">
                <a:effectLst/>
                <a:latin typeface="Lato" panose="020F0502020204030204" pitchFamily="34" charset="0"/>
              </a:rPr>
              <a:t> slides, Bologna,‘</a:t>
            </a:r>
            <a:r>
              <a:rPr lang="it-IT" sz="1800" i="0" u="none" strike="noStrike" dirty="0" err="1">
                <a:effectLst/>
                <a:latin typeface="Lato" panose="020F0502020204030204" pitchFamily="34" charset="0"/>
              </a:rPr>
              <a:t>Cosmic</a:t>
            </a:r>
            <a:r>
              <a:rPr lang="it-IT" sz="1800" i="0" u="none" strike="noStrike" dirty="0">
                <a:effectLst/>
                <a:latin typeface="Lato" panose="020F0502020204030204" pitchFamily="34" charset="0"/>
              </a:rPr>
              <a:t> </a:t>
            </a:r>
            <a:r>
              <a:rPr lang="it-IT" sz="1800" i="0" u="none" strike="noStrike" dirty="0" err="1">
                <a:effectLst/>
                <a:latin typeface="Lato" panose="020F0502020204030204" pitchFamily="34" charset="0"/>
              </a:rPr>
              <a:t>magnetism</a:t>
            </a:r>
            <a:r>
              <a:rPr lang="it-IT" sz="1800" i="0" u="none" strike="noStrike" dirty="0">
                <a:effectLst/>
                <a:latin typeface="Lato" panose="020F0502020204030204" pitchFamily="34" charset="0"/>
              </a:rPr>
              <a:t> in </a:t>
            </a:r>
            <a:r>
              <a:rPr lang="it-IT" sz="1800" i="0" u="none" strike="noStrike" dirty="0" err="1">
                <a:effectLst/>
                <a:latin typeface="Lato" panose="020F0502020204030204" pitchFamily="34" charset="0"/>
              </a:rPr>
              <a:t>voids</a:t>
            </a:r>
            <a:r>
              <a:rPr lang="it-IT" sz="1800" i="0" u="none" strike="noStrike" dirty="0">
                <a:effectLst/>
                <a:latin typeface="Lato" panose="020F0502020204030204" pitchFamily="34" charset="0"/>
              </a:rPr>
              <a:t> and </a:t>
            </a:r>
            <a:r>
              <a:rPr lang="it-IT" sz="1800" i="0" u="none" strike="noStrike" dirty="0" err="1">
                <a:effectLst/>
                <a:latin typeface="Lato" panose="020F0502020204030204" pitchFamily="34" charset="0"/>
              </a:rPr>
              <a:t>filaments</a:t>
            </a:r>
            <a:r>
              <a:rPr lang="it-IT" sz="1800" i="0" u="none" strike="noStrike" dirty="0">
                <a:effectLst/>
                <a:latin typeface="Lato" panose="020F0502020204030204" pitchFamily="34" charset="0"/>
              </a:rPr>
              <a:t>’, 2023</a:t>
            </a:r>
            <a:endParaRPr lang="it-IT" dirty="0">
              <a:effectLst/>
            </a:endParaRPr>
          </a:p>
          <a:p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145107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DD45F527-4A60-2089-C921-E02F188EF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188" y="2735975"/>
            <a:ext cx="11045624" cy="1386050"/>
          </a:xfrm>
        </p:spPr>
        <p:txBody>
          <a:bodyPr>
            <a:normAutofit/>
          </a:bodyPr>
          <a:lstStyle/>
          <a:p>
            <a:r>
              <a:rPr lang="it-IT" sz="4400" b="1" dirty="0">
                <a:latin typeface="Arial" panose="020B0604020202020204" pitchFamily="34" charset="0"/>
                <a:cs typeface="Arial" panose="020B0604020202020204" pitchFamily="34" charset="0"/>
              </a:rPr>
              <a:t>BACKUP SLIDES</a:t>
            </a:r>
            <a:endParaRPr lang="it-IT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0232EEE4-CEAF-21F5-42B4-061B47611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39890" y="6432660"/>
            <a:ext cx="365760" cy="365760"/>
          </a:xfrm>
        </p:spPr>
        <p:txBody>
          <a:bodyPr/>
          <a:lstStyle/>
          <a:p>
            <a:fld id="{46906FF9-420C-2A43-AD5A-BD684AAC8162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69352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9A3CDF-77FA-4756-2AC3-F257E9BB1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3" y="108165"/>
            <a:ext cx="11678855" cy="1188720"/>
          </a:xfrm>
        </p:spPr>
        <p:txBody>
          <a:bodyPr/>
          <a:lstStyle/>
          <a:p>
            <a:r>
              <a:rPr lang="it-IT" dirty="0" err="1">
                <a:solidFill>
                  <a:srgbClr val="C00000"/>
                </a:solidFill>
              </a:rPr>
              <a:t>P</a:t>
            </a:r>
            <a:r>
              <a:rPr lang="it-IT" cap="none" dirty="0" err="1">
                <a:solidFill>
                  <a:srgbClr val="C00000"/>
                </a:solidFill>
              </a:rPr>
              <a:t>robing</a:t>
            </a:r>
            <a:r>
              <a:rPr lang="it-IT" cap="none" dirty="0">
                <a:solidFill>
                  <a:srgbClr val="C00000"/>
                </a:solidFill>
              </a:rPr>
              <a:t> IGMF in the GeV range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784CCE-55CF-ACB9-8265-BC84D79BD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643" y="1526959"/>
            <a:ext cx="11678855" cy="108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sz="2800" dirty="0"/>
          </a:p>
          <a:p>
            <a:pPr algn="ctr"/>
            <a:endParaRPr lang="it-IT" sz="2800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305AF68-15B7-9442-34E2-CDDA683B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6858" y="6384074"/>
            <a:ext cx="365760" cy="365760"/>
          </a:xfrm>
        </p:spPr>
        <p:txBody>
          <a:bodyPr/>
          <a:lstStyle/>
          <a:p>
            <a:fld id="{46906FF9-420C-2A43-AD5A-BD684AAC8162}" type="slidenum">
              <a:rPr lang="it-IT" smtClean="0"/>
              <a:t>31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21A2E41-EA5D-6439-6130-899D90BDDBA6}"/>
              </a:ext>
            </a:extLst>
          </p:cNvPr>
          <p:cNvSpPr txBox="1"/>
          <p:nvPr/>
        </p:nvSpPr>
        <p:spPr>
          <a:xfrm>
            <a:off x="9288" y="1436354"/>
            <a:ext cx="121827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IGMF can generate an </a:t>
            </a:r>
            <a:r>
              <a:rPr lang="it-IT" sz="2400" b="1" i="1" u="sng" dirty="0" err="1"/>
              <a:t>extended</a:t>
            </a:r>
            <a:r>
              <a:rPr lang="it-IT" sz="2400" i="1" dirty="0"/>
              <a:t> and </a:t>
            </a:r>
            <a:r>
              <a:rPr lang="it-IT" sz="2400" b="1" i="1" u="sng" dirty="0"/>
              <a:t>time-</a:t>
            </a:r>
            <a:r>
              <a:rPr lang="it-IT" sz="2400" b="1" i="1" u="sng" dirty="0" err="1"/>
              <a:t>delayed</a:t>
            </a:r>
            <a:r>
              <a:rPr lang="it-IT" sz="2400" i="1" dirty="0"/>
              <a:t> </a:t>
            </a:r>
            <a:r>
              <a:rPr lang="it-IT" sz="2400" dirty="0" err="1"/>
              <a:t>emission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GeV energies due to </a:t>
            </a:r>
          </a:p>
          <a:p>
            <a:pPr algn="ctr"/>
            <a:r>
              <a:rPr lang="it-IT" sz="2400" dirty="0" err="1"/>
              <a:t>magnetic</a:t>
            </a:r>
            <a:r>
              <a:rPr lang="it-IT" sz="2400" dirty="0"/>
              <a:t> field </a:t>
            </a:r>
            <a:r>
              <a:rPr lang="it-IT" sz="2400" dirty="0" err="1"/>
              <a:t>deflection</a:t>
            </a:r>
            <a:r>
              <a:rPr lang="it-IT" sz="2400" dirty="0"/>
              <a:t> + CMB </a:t>
            </a:r>
            <a:r>
              <a:rPr lang="it-IT" sz="2400" dirty="0" err="1"/>
              <a:t>reprocessing</a:t>
            </a:r>
            <a:endParaRPr lang="it-IT" sz="2400" dirty="0"/>
          </a:p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230C487-3F91-CD84-93CB-9FEDF9519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2" y="2410128"/>
            <a:ext cx="11674286" cy="40860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C268F74-4E9A-3C44-5908-B9BF53783E9D}"/>
              </a:ext>
            </a:extLst>
          </p:cNvPr>
          <p:cNvSpPr txBox="1"/>
          <p:nvPr/>
        </p:nvSpPr>
        <p:spPr>
          <a:xfrm>
            <a:off x="146304" y="6496128"/>
            <a:ext cx="11587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Neronov</a:t>
            </a:r>
            <a:r>
              <a:rPr lang="it-IT" dirty="0"/>
              <a:t> et al, 2009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1CAB44B-60F1-5819-A1CA-57891F3560B5}"/>
              </a:ext>
            </a:extLst>
          </p:cNvPr>
          <p:cNvSpPr txBox="1"/>
          <p:nvPr/>
        </p:nvSpPr>
        <p:spPr>
          <a:xfrm>
            <a:off x="743712" y="2392163"/>
            <a:ext cx="2759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</a:rPr>
              <a:t>Time-</a:t>
            </a:r>
            <a:r>
              <a:rPr lang="it-IT" dirty="0" err="1">
                <a:solidFill>
                  <a:srgbClr val="002060"/>
                </a:solidFill>
              </a:rPr>
              <a:t>delayed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E63C468-7476-925B-ED99-9B388D624BEE}"/>
              </a:ext>
            </a:extLst>
          </p:cNvPr>
          <p:cNvSpPr txBox="1"/>
          <p:nvPr/>
        </p:nvSpPr>
        <p:spPr>
          <a:xfrm>
            <a:off x="4560132" y="2392163"/>
            <a:ext cx="2759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</a:rPr>
              <a:t>Time-</a:t>
            </a:r>
            <a:r>
              <a:rPr lang="it-IT" dirty="0" err="1">
                <a:solidFill>
                  <a:srgbClr val="002060"/>
                </a:solidFill>
              </a:rPr>
              <a:t>delayed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C5B477B-0789-A012-8DE4-0F57BD4C8EC2}"/>
              </a:ext>
            </a:extLst>
          </p:cNvPr>
          <p:cNvSpPr txBox="1"/>
          <p:nvPr/>
        </p:nvSpPr>
        <p:spPr>
          <a:xfrm>
            <a:off x="8580794" y="2351186"/>
            <a:ext cx="2759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</a:rPr>
              <a:t>Extended</a:t>
            </a:r>
          </a:p>
        </p:txBody>
      </p:sp>
    </p:spTree>
    <p:extLst>
      <p:ext uri="{BB962C8B-B14F-4D97-AF65-F5344CB8AC3E}">
        <p14:creationId xmlns:p14="http://schemas.microsoft.com/office/powerpoint/2010/main" val="42304408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9A3CDF-77FA-4756-2AC3-F257E9BB1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3" y="108165"/>
            <a:ext cx="11678855" cy="1188720"/>
          </a:xfrm>
        </p:spPr>
        <p:txBody>
          <a:bodyPr/>
          <a:lstStyle/>
          <a:p>
            <a:r>
              <a:rPr lang="it-IT" cap="none" dirty="0">
                <a:solidFill>
                  <a:srgbClr val="C00000"/>
                </a:solidFill>
              </a:rPr>
              <a:t>IGMF: Extended </a:t>
            </a:r>
            <a:r>
              <a:rPr lang="it-IT" cap="none" dirty="0" err="1">
                <a:solidFill>
                  <a:srgbClr val="C00000"/>
                </a:solidFill>
              </a:rPr>
              <a:t>emission</a:t>
            </a:r>
            <a:endParaRPr lang="it-IT" cap="none" dirty="0">
              <a:solidFill>
                <a:srgbClr val="C00000"/>
              </a:solidFill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784CCE-55CF-ACB9-8265-BC84D79BD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643" y="1526959"/>
            <a:ext cx="11678855" cy="108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sz="2800" dirty="0"/>
          </a:p>
          <a:p>
            <a:pPr algn="ctr"/>
            <a:endParaRPr lang="it-IT" sz="2800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305AF68-15B7-9442-34E2-CDDA683B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6858" y="6384074"/>
            <a:ext cx="365760" cy="365760"/>
          </a:xfrm>
        </p:spPr>
        <p:txBody>
          <a:bodyPr/>
          <a:lstStyle/>
          <a:p>
            <a:fld id="{46906FF9-420C-2A43-AD5A-BD684AAC8162}" type="slidenum">
              <a:rPr lang="it-IT" smtClean="0"/>
              <a:t>32</a:t>
            </a:fld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CD1D0C1-1951-E417-133B-EE400064A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" y="1797850"/>
            <a:ext cx="4849622" cy="458622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97C2CE1-F4E7-11CF-2751-607475EB58BB}"/>
              </a:ext>
            </a:extLst>
          </p:cNvPr>
          <p:cNvSpPr txBox="1"/>
          <p:nvPr/>
        </p:nvSpPr>
        <p:spPr>
          <a:xfrm>
            <a:off x="670560" y="1428518"/>
            <a:ext cx="4849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2060"/>
                </a:solidFill>
              </a:rPr>
              <a:t>Point-like source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4385C96-FF85-EBAF-84AE-ED67BEA16A35}"/>
              </a:ext>
            </a:extLst>
          </p:cNvPr>
          <p:cNvSpPr txBox="1"/>
          <p:nvPr/>
        </p:nvSpPr>
        <p:spPr>
          <a:xfrm>
            <a:off x="6302029" y="1424476"/>
            <a:ext cx="4849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2060"/>
                </a:solidFill>
              </a:rPr>
              <a:t>Extended source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B3F424E-5333-DE8A-D577-6D8DAC778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582" y="1793807"/>
            <a:ext cx="6024276" cy="458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552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9A3CDF-77FA-4756-2AC3-F257E9BB1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3" y="108165"/>
            <a:ext cx="11678855" cy="1188720"/>
          </a:xfrm>
        </p:spPr>
        <p:txBody>
          <a:bodyPr/>
          <a:lstStyle/>
          <a:p>
            <a:r>
              <a:rPr lang="it-IT" cap="none" dirty="0">
                <a:solidFill>
                  <a:srgbClr val="C00000"/>
                </a:solidFill>
              </a:rPr>
              <a:t>IGMF: Extended </a:t>
            </a:r>
            <a:r>
              <a:rPr lang="it-IT" cap="none" dirty="0" err="1">
                <a:solidFill>
                  <a:srgbClr val="C00000"/>
                </a:solidFill>
              </a:rPr>
              <a:t>emission</a:t>
            </a:r>
            <a:endParaRPr lang="it-IT" cap="none" dirty="0">
              <a:solidFill>
                <a:srgbClr val="C00000"/>
              </a:solidFill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784CCE-55CF-ACB9-8265-BC84D79BD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643" y="1526959"/>
            <a:ext cx="11678855" cy="108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sz="2800" dirty="0"/>
          </a:p>
          <a:p>
            <a:pPr algn="ctr"/>
            <a:endParaRPr lang="it-IT" sz="28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812ABA3-8465-AC76-4968-3EB2B2769A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05"/>
          <a:stretch/>
        </p:blipFill>
        <p:spPr>
          <a:xfrm>
            <a:off x="1509958" y="2221570"/>
            <a:ext cx="9168224" cy="167101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CE6459D-95E5-FAF4-2D64-3264E18F2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3606"/>
          <a:stretch/>
        </p:blipFill>
        <p:spPr>
          <a:xfrm>
            <a:off x="5281606" y="3873081"/>
            <a:ext cx="6910394" cy="2738667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405B8E26-21E0-5683-AAC5-529C86814E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0"/>
          <a:stretch/>
        </p:blipFill>
        <p:spPr>
          <a:xfrm>
            <a:off x="0" y="4623391"/>
            <a:ext cx="5442204" cy="137160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FD3D0FD-2076-5ACB-D735-B6CFEADD9232}"/>
              </a:ext>
            </a:extLst>
          </p:cNvPr>
          <p:cNvSpPr txBox="1"/>
          <p:nvPr/>
        </p:nvSpPr>
        <p:spPr>
          <a:xfrm>
            <a:off x="121920" y="1296885"/>
            <a:ext cx="11911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/>
              <a:t>Deflection</a:t>
            </a:r>
            <a:r>
              <a:rPr lang="it-IT" sz="2400" dirty="0"/>
              <a:t> angle (𝜹) and </a:t>
            </a:r>
            <a:r>
              <a:rPr lang="it-IT" sz="2400" dirty="0" err="1"/>
              <a:t>angular</a:t>
            </a:r>
            <a:r>
              <a:rPr lang="it-IT" sz="2400" dirty="0"/>
              <a:t> </a:t>
            </a:r>
            <a:r>
              <a:rPr lang="it-IT" sz="2400" dirty="0" err="1"/>
              <a:t>extention</a:t>
            </a:r>
            <a:r>
              <a:rPr lang="it-IT" sz="2400" dirty="0"/>
              <a:t> (𝚹</a:t>
            </a:r>
            <a:r>
              <a:rPr lang="it-IT" sz="2400" baseline="-25000" dirty="0" err="1"/>
              <a:t>ext</a:t>
            </a:r>
            <a:r>
              <a:rPr lang="it-IT" sz="2400" dirty="0"/>
              <a:t>) are sensitive to </a:t>
            </a:r>
            <a:r>
              <a:rPr lang="it-IT" sz="2400" dirty="0" err="1"/>
              <a:t>magnetic</a:t>
            </a:r>
            <a:r>
              <a:rPr lang="it-IT" sz="2400" dirty="0"/>
              <a:t> field B, energy of </a:t>
            </a:r>
            <a:r>
              <a:rPr lang="it-IT" sz="2400" dirty="0" err="1"/>
              <a:t>reprocessed</a:t>
            </a:r>
            <a:r>
              <a:rPr lang="it-IT" sz="2400" dirty="0"/>
              <a:t> </a:t>
            </a:r>
            <a:r>
              <a:rPr lang="it-IT" sz="2400" dirty="0" err="1"/>
              <a:t>photons</a:t>
            </a:r>
            <a:r>
              <a:rPr lang="it-IT" sz="2400" dirty="0"/>
              <a:t> (</a:t>
            </a:r>
            <a:r>
              <a:rPr lang="it-IT" sz="2400" dirty="0" err="1"/>
              <a:t>E</a:t>
            </a:r>
            <a:r>
              <a:rPr lang="it-IT" sz="2400" baseline="-25000" dirty="0" err="1"/>
              <a:t>ɣ</a:t>
            </a:r>
            <a:r>
              <a:rPr lang="it-IT" sz="2400" dirty="0"/>
              <a:t>) and source </a:t>
            </a:r>
            <a:r>
              <a:rPr lang="it-IT" sz="2400" dirty="0" err="1"/>
              <a:t>distance</a:t>
            </a:r>
            <a:r>
              <a:rPr lang="it-IT" sz="2400" dirty="0"/>
              <a:t> (</a:t>
            </a:r>
            <a:r>
              <a:rPr lang="it-IT" sz="2400" dirty="0" err="1"/>
              <a:t>z</a:t>
            </a:r>
            <a:r>
              <a:rPr lang="it-IT" sz="2400" dirty="0"/>
              <a:t>)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305AF68-15B7-9442-34E2-CDDA683B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6858" y="6384074"/>
            <a:ext cx="365760" cy="365760"/>
          </a:xfrm>
        </p:spPr>
        <p:txBody>
          <a:bodyPr/>
          <a:lstStyle/>
          <a:p>
            <a:fld id="{46906FF9-420C-2A43-AD5A-BD684AAC8162}" type="slidenum">
              <a:rPr lang="it-IT" smtClean="0"/>
              <a:t>33</a:t>
            </a:fld>
            <a:endParaRPr lang="it-IT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A21BA8E-E082-E89A-0C6A-3364C7D9FB64}"/>
              </a:ext>
            </a:extLst>
          </p:cNvPr>
          <p:cNvSpPr txBox="1"/>
          <p:nvPr/>
        </p:nvSpPr>
        <p:spPr>
          <a:xfrm>
            <a:off x="-158496" y="6550794"/>
            <a:ext cx="11587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Neronov</a:t>
            </a:r>
            <a:r>
              <a:rPr lang="it-IT" dirty="0"/>
              <a:t> et al, 2009</a:t>
            </a:r>
          </a:p>
        </p:txBody>
      </p:sp>
    </p:spTree>
    <p:extLst>
      <p:ext uri="{BB962C8B-B14F-4D97-AF65-F5344CB8AC3E}">
        <p14:creationId xmlns:p14="http://schemas.microsoft.com/office/powerpoint/2010/main" val="23716625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9A3CDF-77FA-4756-2AC3-F257E9BB1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3" y="108165"/>
            <a:ext cx="11678855" cy="1188720"/>
          </a:xfrm>
        </p:spPr>
        <p:txBody>
          <a:bodyPr/>
          <a:lstStyle/>
          <a:p>
            <a:r>
              <a:rPr lang="it-IT" cap="none" dirty="0">
                <a:solidFill>
                  <a:srgbClr val="C00000"/>
                </a:solidFill>
              </a:rPr>
              <a:t>Gamma-Ray Bursts (</a:t>
            </a:r>
            <a:r>
              <a:rPr lang="it-IT" cap="none" dirty="0" err="1">
                <a:solidFill>
                  <a:srgbClr val="C00000"/>
                </a:solidFill>
              </a:rPr>
              <a:t>GRBs</a:t>
            </a:r>
            <a:r>
              <a:rPr lang="it-IT" cap="none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305AF68-15B7-9442-34E2-CDDA683B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6858" y="6384074"/>
            <a:ext cx="365760" cy="365760"/>
          </a:xfrm>
        </p:spPr>
        <p:txBody>
          <a:bodyPr/>
          <a:lstStyle/>
          <a:p>
            <a:fld id="{46906FF9-420C-2A43-AD5A-BD684AAC8162}" type="slidenum">
              <a:rPr lang="it-IT" smtClean="0"/>
              <a:t>34</a:t>
            </a:fld>
            <a:endParaRPr lang="it-IT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D0222104-3670-F800-1164-E55EEC354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765" y="1456746"/>
            <a:ext cx="10091795" cy="4962789"/>
          </a:xfrm>
          <a:prstGeom prst="rect">
            <a:avLst/>
          </a:prstGeom>
        </p:spPr>
      </p:pic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222B316C-B4E3-CFB4-92E9-D0113A890AAD}"/>
              </a:ext>
            </a:extLst>
          </p:cNvPr>
          <p:cNvCxnSpPr>
            <a:cxnSpLocks/>
          </p:cNvCxnSpPr>
          <p:nvPr/>
        </p:nvCxnSpPr>
        <p:spPr>
          <a:xfrm flipV="1">
            <a:off x="9753600" y="3261360"/>
            <a:ext cx="426720" cy="1676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E91E952-7C41-C6C7-81D4-4E8D81D5FC83}"/>
              </a:ext>
            </a:extLst>
          </p:cNvPr>
          <p:cNvSpPr txBox="1"/>
          <p:nvPr/>
        </p:nvSpPr>
        <p:spPr>
          <a:xfrm>
            <a:off x="10180320" y="2996764"/>
            <a:ext cx="88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accent1"/>
                </a:solidFill>
              </a:rPr>
              <a:t>ɣ</a:t>
            </a:r>
            <a:endParaRPr lang="it-IT" dirty="0">
              <a:solidFill>
                <a:schemeClr val="accent1"/>
              </a:solidFill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23D34253-1D87-AE6E-8A5F-CC7E99D0D998}"/>
              </a:ext>
            </a:extLst>
          </p:cNvPr>
          <p:cNvSpPr txBox="1"/>
          <p:nvPr/>
        </p:nvSpPr>
        <p:spPr>
          <a:xfrm>
            <a:off x="3264003" y="5741908"/>
            <a:ext cx="6057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Miceli &amp; Nava, 2022</a:t>
            </a:r>
          </a:p>
        </p:txBody>
      </p:sp>
    </p:spTree>
    <p:extLst>
      <p:ext uri="{BB962C8B-B14F-4D97-AF65-F5344CB8AC3E}">
        <p14:creationId xmlns:p14="http://schemas.microsoft.com/office/powerpoint/2010/main" val="5714706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9A3CDF-77FA-4756-2AC3-F257E9BB1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3" y="108165"/>
            <a:ext cx="11678855" cy="1188720"/>
          </a:xfrm>
        </p:spPr>
        <p:txBody>
          <a:bodyPr/>
          <a:lstStyle/>
          <a:p>
            <a:r>
              <a:rPr lang="it-IT" cap="none" dirty="0">
                <a:solidFill>
                  <a:srgbClr val="C00000"/>
                </a:solidFill>
              </a:rPr>
              <a:t>GRB190114C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305AF68-15B7-9442-34E2-CDDA683B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6858" y="6384074"/>
            <a:ext cx="365760" cy="365760"/>
          </a:xfrm>
        </p:spPr>
        <p:txBody>
          <a:bodyPr/>
          <a:lstStyle/>
          <a:p>
            <a:fld id="{46906FF9-420C-2A43-AD5A-BD684AAC8162}" type="slidenum">
              <a:rPr lang="it-IT" smtClean="0"/>
              <a:t>35</a:t>
            </a:fld>
            <a:endParaRPr lang="it-IT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9EE2416E-5ADA-96D1-C4EE-554BE54D0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E73D9C0-423E-9A9C-8D8C-62CDD00FD26C}"/>
              </a:ext>
            </a:extLst>
          </p:cNvPr>
          <p:cNvSpPr txBox="1"/>
          <p:nvPr/>
        </p:nvSpPr>
        <p:spPr>
          <a:xfrm>
            <a:off x="254642" y="1500188"/>
            <a:ext cx="456119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Long GRB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 err="1"/>
              <a:t>E</a:t>
            </a:r>
            <a:r>
              <a:rPr lang="it-IT" sz="2800" baseline="-25000" dirty="0" err="1"/>
              <a:t>ɣ,iso</a:t>
            </a:r>
            <a:r>
              <a:rPr lang="it-IT" sz="2800" baseline="-25000" dirty="0"/>
              <a:t> </a:t>
            </a:r>
            <a:r>
              <a:rPr lang="it-IT" sz="2800" dirty="0"/>
              <a:t>~ 2.5 x 10</a:t>
            </a:r>
            <a:r>
              <a:rPr lang="it-IT" sz="2800" baseline="30000" dirty="0"/>
              <a:t>53 </a:t>
            </a:r>
            <a:r>
              <a:rPr lang="it-IT" sz="2800" dirty="0"/>
              <a:t>erg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b="1" dirty="0" err="1">
                <a:solidFill>
                  <a:srgbClr val="FF0000"/>
                </a:solidFill>
              </a:rPr>
              <a:t>z</a:t>
            </a:r>
            <a:r>
              <a:rPr lang="it-IT" sz="2800" b="1" dirty="0">
                <a:solidFill>
                  <a:srgbClr val="FF0000"/>
                </a:solidFill>
              </a:rPr>
              <a:t> = 0.42</a:t>
            </a:r>
          </a:p>
          <a:p>
            <a:endParaRPr lang="it-IT" sz="2800" dirty="0"/>
          </a:p>
          <a:p>
            <a:r>
              <a:rPr lang="it-IT" sz="2800" dirty="0"/>
              <a:t>TeV </a:t>
            </a:r>
            <a:r>
              <a:rPr lang="it-IT" sz="2800" dirty="0" err="1"/>
              <a:t>detection</a:t>
            </a:r>
            <a:r>
              <a:rPr lang="it-IT" sz="2800" dirty="0"/>
              <a:t> info (MAGIC):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 err="1"/>
              <a:t>T</a:t>
            </a:r>
            <a:r>
              <a:rPr lang="it-IT" sz="2800" baseline="-25000" dirty="0" err="1"/>
              <a:t>delay</a:t>
            </a:r>
            <a:r>
              <a:rPr lang="it-IT" sz="2800" dirty="0"/>
              <a:t> ~ 57 </a:t>
            </a:r>
            <a:r>
              <a:rPr lang="it-IT" sz="2800" dirty="0" err="1"/>
              <a:t>s</a:t>
            </a:r>
            <a:endParaRPr lang="it-IT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&gt; 50σ in 20 minutes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 err="1"/>
              <a:t>detection</a:t>
            </a:r>
            <a:r>
              <a:rPr lang="it-IT" sz="2800" dirty="0"/>
              <a:t> up to 40 min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0.3 - 1 TeV energy range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F70AA9B-8E9E-EC36-89DB-4931EB9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218" y="1759494"/>
            <a:ext cx="7025640" cy="491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FF71496-8E76-0CA9-1C64-32FBD8188020}"/>
              </a:ext>
            </a:extLst>
          </p:cNvPr>
          <p:cNvSpPr txBox="1"/>
          <p:nvPr/>
        </p:nvSpPr>
        <p:spPr>
          <a:xfrm>
            <a:off x="5174110" y="6558145"/>
            <a:ext cx="6003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MAGIC </a:t>
            </a:r>
            <a:r>
              <a:rPr lang="it-IT" dirty="0" err="1"/>
              <a:t>Coll</a:t>
            </a:r>
            <a:r>
              <a:rPr lang="it-IT" dirty="0"/>
              <a:t>. et al., 2019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B59F729-7709-67BC-B8E5-0A0F238060C4}"/>
              </a:ext>
            </a:extLst>
          </p:cNvPr>
          <p:cNvSpPr/>
          <p:nvPr/>
        </p:nvSpPr>
        <p:spPr>
          <a:xfrm>
            <a:off x="7188061" y="3234857"/>
            <a:ext cx="1975104" cy="1249681"/>
          </a:xfrm>
          <a:prstGeom prst="rect">
            <a:avLst/>
          </a:prstGeom>
          <a:noFill/>
          <a:ln w="793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7C47B9B-4625-0EAB-CFE1-12AB71F0038D}"/>
              </a:ext>
            </a:extLst>
          </p:cNvPr>
          <p:cNvSpPr txBox="1"/>
          <p:nvPr/>
        </p:nvSpPr>
        <p:spPr>
          <a:xfrm>
            <a:off x="5012388" y="1336612"/>
            <a:ext cx="6326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</a:rPr>
              <a:t>Multi-</a:t>
            </a:r>
            <a:r>
              <a:rPr lang="it-IT" sz="2400" dirty="0" err="1">
                <a:solidFill>
                  <a:srgbClr val="FF0000"/>
                </a:solidFill>
              </a:rPr>
              <a:t>wavelength</a:t>
            </a:r>
            <a:r>
              <a:rPr lang="it-IT" sz="2400" dirty="0">
                <a:solidFill>
                  <a:srgbClr val="FF0000"/>
                </a:solidFill>
              </a:rPr>
              <a:t> light curve</a:t>
            </a:r>
          </a:p>
        </p:txBody>
      </p:sp>
    </p:spTree>
    <p:extLst>
      <p:ext uri="{BB962C8B-B14F-4D97-AF65-F5344CB8AC3E}">
        <p14:creationId xmlns:p14="http://schemas.microsoft.com/office/powerpoint/2010/main" val="5617749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9A3CDF-77FA-4756-2AC3-F257E9BB1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3" y="108165"/>
            <a:ext cx="11678855" cy="1188720"/>
          </a:xfrm>
        </p:spPr>
        <p:txBody>
          <a:bodyPr/>
          <a:lstStyle/>
          <a:p>
            <a:r>
              <a:rPr lang="it-IT" cap="none" dirty="0">
                <a:solidFill>
                  <a:srgbClr val="C00000"/>
                </a:solidFill>
              </a:rPr>
              <a:t>GRB190114C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305AF68-15B7-9442-34E2-CDDA683B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6858" y="6384074"/>
            <a:ext cx="365760" cy="365760"/>
          </a:xfrm>
        </p:spPr>
        <p:txBody>
          <a:bodyPr/>
          <a:lstStyle/>
          <a:p>
            <a:fld id="{46906FF9-420C-2A43-AD5A-BD684AAC8162}" type="slidenum">
              <a:rPr lang="it-IT" smtClean="0"/>
              <a:t>36</a:t>
            </a:fld>
            <a:endParaRPr lang="it-IT"/>
          </a:p>
        </p:txBody>
      </p:sp>
      <p:pic>
        <p:nvPicPr>
          <p:cNvPr id="4" name="Segnaposto contenuto 3" descr="Immagine che contiene testo, antenna&#10;&#10;Descrizione generata automaticamente">
            <a:extLst>
              <a:ext uri="{FF2B5EF4-FFF2-40B4-BE49-F238E27FC236}">
                <a16:creationId xmlns:a16="http://schemas.microsoft.com/office/drawing/2014/main" id="{398FAFE6-022C-7491-D457-A4D0F62CA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505" r="5935"/>
          <a:stretch/>
        </p:blipFill>
        <p:spPr>
          <a:xfrm>
            <a:off x="4526280" y="1591509"/>
            <a:ext cx="7606338" cy="4763452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E73D9C0-423E-9A9C-8D8C-62CDD00FD26C}"/>
              </a:ext>
            </a:extLst>
          </p:cNvPr>
          <p:cNvSpPr txBox="1"/>
          <p:nvPr/>
        </p:nvSpPr>
        <p:spPr>
          <a:xfrm>
            <a:off x="254642" y="1500188"/>
            <a:ext cx="456119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Long GRB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 err="1"/>
              <a:t>E</a:t>
            </a:r>
            <a:r>
              <a:rPr lang="it-IT" sz="2800" baseline="-25000" dirty="0" err="1"/>
              <a:t>ɣ,iso</a:t>
            </a:r>
            <a:r>
              <a:rPr lang="it-IT" sz="2800" baseline="-25000" dirty="0"/>
              <a:t> </a:t>
            </a:r>
            <a:r>
              <a:rPr lang="it-IT" sz="2800" dirty="0"/>
              <a:t>~ 2.5 x 10</a:t>
            </a:r>
            <a:r>
              <a:rPr lang="it-IT" sz="2800" baseline="30000" dirty="0"/>
              <a:t>53 </a:t>
            </a:r>
            <a:r>
              <a:rPr lang="it-IT" sz="2800" dirty="0"/>
              <a:t>erg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b="1" dirty="0" err="1">
                <a:solidFill>
                  <a:srgbClr val="FF0000"/>
                </a:solidFill>
              </a:rPr>
              <a:t>z</a:t>
            </a:r>
            <a:r>
              <a:rPr lang="it-IT" sz="2800" b="1" dirty="0">
                <a:solidFill>
                  <a:srgbClr val="FF0000"/>
                </a:solidFill>
              </a:rPr>
              <a:t> = 0.42</a:t>
            </a:r>
          </a:p>
          <a:p>
            <a:endParaRPr lang="it-IT" sz="2800" dirty="0"/>
          </a:p>
          <a:p>
            <a:r>
              <a:rPr lang="it-IT" sz="2800" dirty="0"/>
              <a:t>TeV </a:t>
            </a:r>
            <a:r>
              <a:rPr lang="it-IT" sz="2800" dirty="0" err="1"/>
              <a:t>detection</a:t>
            </a:r>
            <a:r>
              <a:rPr lang="it-IT" sz="2800" dirty="0"/>
              <a:t> info (MAGIC):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 err="1"/>
              <a:t>T</a:t>
            </a:r>
            <a:r>
              <a:rPr lang="it-IT" sz="2800" baseline="-25000" dirty="0" err="1"/>
              <a:t>delay</a:t>
            </a:r>
            <a:r>
              <a:rPr lang="it-IT" sz="2800" dirty="0"/>
              <a:t> ~ 57 </a:t>
            </a:r>
            <a:r>
              <a:rPr lang="it-IT" sz="2800" dirty="0" err="1"/>
              <a:t>s</a:t>
            </a:r>
            <a:endParaRPr lang="it-IT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&gt; 50σ in 20 minutes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 err="1"/>
              <a:t>detection</a:t>
            </a:r>
            <a:r>
              <a:rPr lang="it-IT" sz="2800" dirty="0"/>
              <a:t> up to 40 min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0.3 - 1 TeV energy range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FF71496-8E76-0CA9-1C64-32FBD8188020}"/>
              </a:ext>
            </a:extLst>
          </p:cNvPr>
          <p:cNvSpPr txBox="1"/>
          <p:nvPr/>
        </p:nvSpPr>
        <p:spPr>
          <a:xfrm>
            <a:off x="4526280" y="6354961"/>
            <a:ext cx="760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MAGIC </a:t>
            </a:r>
            <a:r>
              <a:rPr lang="it-IT" dirty="0" err="1"/>
              <a:t>Coll</a:t>
            </a:r>
            <a:r>
              <a:rPr lang="it-IT" dirty="0"/>
              <a:t>. et al., 2019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0EF7492-3AA3-19FB-A369-E2EEA7596A5B}"/>
              </a:ext>
            </a:extLst>
          </p:cNvPr>
          <p:cNvSpPr txBox="1"/>
          <p:nvPr/>
        </p:nvSpPr>
        <p:spPr>
          <a:xfrm>
            <a:off x="10714298" y="2597349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~2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BCD4A64-6E5E-0373-D55D-E990538AA748}"/>
              </a:ext>
            </a:extLst>
          </p:cNvPr>
          <p:cNvSpPr txBox="1"/>
          <p:nvPr/>
        </p:nvSpPr>
        <p:spPr>
          <a:xfrm>
            <a:off x="9087478" y="4413079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~5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FD8D7C7-06B2-A0F8-00E9-3B489FB49C2E}"/>
              </a:ext>
            </a:extLst>
          </p:cNvPr>
          <p:cNvSpPr txBox="1"/>
          <p:nvPr/>
        </p:nvSpPr>
        <p:spPr>
          <a:xfrm>
            <a:off x="10104698" y="5245612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TeV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9324782-1CA9-FF3A-3A76-86E2B58DE829}"/>
              </a:ext>
            </a:extLst>
          </p:cNvPr>
          <p:cNvSpPr txBox="1"/>
          <p:nvPr/>
        </p:nvSpPr>
        <p:spPr>
          <a:xfrm>
            <a:off x="4496956" y="1240242"/>
            <a:ext cx="7606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solidFill>
                  <a:srgbClr val="FF0000"/>
                </a:solidFill>
              </a:rPr>
              <a:t>Spectral</a:t>
            </a:r>
            <a:r>
              <a:rPr lang="it-IT" sz="2400" dirty="0">
                <a:solidFill>
                  <a:srgbClr val="FF0000"/>
                </a:solidFill>
              </a:rPr>
              <a:t> energy </a:t>
            </a:r>
            <a:r>
              <a:rPr lang="it-IT" sz="2400" dirty="0" err="1">
                <a:solidFill>
                  <a:srgbClr val="FF0000"/>
                </a:solidFill>
              </a:rPr>
              <a:t>distribution</a:t>
            </a:r>
            <a:endParaRPr lang="it-IT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006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9A3CDF-77FA-4756-2AC3-F257E9BB1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3" y="108165"/>
            <a:ext cx="11678855" cy="1188720"/>
          </a:xfrm>
        </p:spPr>
        <p:txBody>
          <a:bodyPr/>
          <a:lstStyle/>
          <a:p>
            <a:r>
              <a:rPr lang="it-IT" cap="none" dirty="0" err="1">
                <a:solidFill>
                  <a:srgbClr val="C00000"/>
                </a:solidFill>
              </a:rPr>
              <a:t>Intergalactic</a:t>
            </a:r>
            <a:r>
              <a:rPr lang="it-IT" cap="none" dirty="0">
                <a:solidFill>
                  <a:srgbClr val="C00000"/>
                </a:solidFill>
              </a:rPr>
              <a:t> </a:t>
            </a:r>
            <a:r>
              <a:rPr lang="it-IT" cap="none" dirty="0" err="1">
                <a:solidFill>
                  <a:srgbClr val="C00000"/>
                </a:solidFill>
              </a:rPr>
              <a:t>Magnetic</a:t>
            </a:r>
            <a:r>
              <a:rPr lang="it-IT" cap="none" dirty="0">
                <a:solidFill>
                  <a:srgbClr val="C00000"/>
                </a:solidFill>
              </a:rPr>
              <a:t> Field (IGMF)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l</a:t>
            </a:r>
            <a:r>
              <a:rPr lang="it-IT" cap="none" dirty="0" err="1">
                <a:solidFill>
                  <a:srgbClr val="C00000"/>
                </a:solidFill>
              </a:rPr>
              <a:t>imits</a:t>
            </a:r>
            <a:endParaRPr lang="it-IT" cap="none" dirty="0">
              <a:solidFill>
                <a:srgbClr val="C00000"/>
              </a:solidFill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784CCE-55CF-ACB9-8265-BC84D79BD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643" y="1526959"/>
            <a:ext cx="11678855" cy="108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sz="2800" dirty="0"/>
          </a:p>
          <a:p>
            <a:pPr algn="ctr"/>
            <a:endParaRPr lang="it-IT" sz="2800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305AF68-15B7-9442-34E2-CDDA683B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6858" y="6384074"/>
            <a:ext cx="365760" cy="365760"/>
          </a:xfrm>
        </p:spPr>
        <p:txBody>
          <a:bodyPr/>
          <a:lstStyle/>
          <a:p>
            <a:fld id="{46906FF9-420C-2A43-AD5A-BD684AAC8162}" type="slidenum">
              <a:rPr lang="it-IT" smtClean="0"/>
              <a:t>4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550488C-3557-4124-6758-F546AF2F53AC}"/>
              </a:ext>
            </a:extLst>
          </p:cNvPr>
          <p:cNvSpPr txBox="1"/>
          <p:nvPr/>
        </p:nvSpPr>
        <p:spPr>
          <a:xfrm>
            <a:off x="425140" y="6463129"/>
            <a:ext cx="113417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800" i="0" u="none" strike="noStrike" dirty="0" err="1">
                <a:effectLst/>
                <a:latin typeface="Lato" panose="020F0502020204030204" pitchFamily="34" charset="0"/>
              </a:rPr>
              <a:t>adapted</a:t>
            </a:r>
            <a:r>
              <a:rPr lang="it-IT" sz="1800" i="0" u="none" strike="noStrike" dirty="0">
                <a:effectLst/>
                <a:latin typeface="Lato" panose="020F0502020204030204" pitchFamily="34" charset="0"/>
              </a:rPr>
              <a:t> from Andrii </a:t>
            </a:r>
            <a:r>
              <a:rPr lang="it-IT" sz="1800" i="0" u="none" strike="noStrike" dirty="0" err="1">
                <a:effectLst/>
                <a:latin typeface="Lato" panose="020F0502020204030204" pitchFamily="34" charset="0"/>
              </a:rPr>
              <a:t>Neronov’s</a:t>
            </a:r>
            <a:r>
              <a:rPr lang="it-IT" sz="1800" i="0" u="none" strike="noStrike" dirty="0">
                <a:effectLst/>
                <a:latin typeface="Lato" panose="020F0502020204030204" pitchFamily="34" charset="0"/>
              </a:rPr>
              <a:t> slides, Bologna, ‘</a:t>
            </a:r>
            <a:r>
              <a:rPr lang="it-IT" sz="1800" i="0" u="none" strike="noStrike" dirty="0" err="1">
                <a:effectLst/>
                <a:latin typeface="Lato" panose="020F0502020204030204" pitchFamily="34" charset="0"/>
              </a:rPr>
              <a:t>Cosmic</a:t>
            </a:r>
            <a:r>
              <a:rPr lang="it-IT" sz="1800" i="0" u="none" strike="noStrike" dirty="0">
                <a:effectLst/>
                <a:latin typeface="Lato" panose="020F0502020204030204" pitchFamily="34" charset="0"/>
              </a:rPr>
              <a:t> </a:t>
            </a:r>
            <a:r>
              <a:rPr lang="it-IT" sz="1800" i="0" u="none" strike="noStrike" dirty="0" err="1">
                <a:effectLst/>
                <a:latin typeface="Lato" panose="020F0502020204030204" pitchFamily="34" charset="0"/>
              </a:rPr>
              <a:t>magnetism</a:t>
            </a:r>
            <a:r>
              <a:rPr lang="it-IT" sz="1800" i="0" u="none" strike="noStrike" dirty="0">
                <a:effectLst/>
                <a:latin typeface="Lato" panose="020F0502020204030204" pitchFamily="34" charset="0"/>
              </a:rPr>
              <a:t> in </a:t>
            </a:r>
            <a:r>
              <a:rPr lang="it-IT" sz="1800" i="0" u="none" strike="noStrike" dirty="0" err="1">
                <a:effectLst/>
                <a:latin typeface="Lato" panose="020F0502020204030204" pitchFamily="34" charset="0"/>
              </a:rPr>
              <a:t>voids</a:t>
            </a:r>
            <a:r>
              <a:rPr lang="it-IT" sz="1800" i="0" u="none" strike="noStrike" dirty="0">
                <a:effectLst/>
                <a:latin typeface="Lato" panose="020F0502020204030204" pitchFamily="34" charset="0"/>
              </a:rPr>
              <a:t> and </a:t>
            </a:r>
            <a:r>
              <a:rPr lang="it-IT" sz="1800" i="0" u="none" strike="noStrike" dirty="0" err="1">
                <a:effectLst/>
                <a:latin typeface="Lato" panose="020F0502020204030204" pitchFamily="34" charset="0"/>
              </a:rPr>
              <a:t>filaments</a:t>
            </a:r>
            <a:r>
              <a:rPr lang="it-IT" sz="1800" i="0" u="none" strike="noStrike" dirty="0">
                <a:effectLst/>
                <a:latin typeface="Lato" panose="020F0502020204030204" pitchFamily="34" charset="0"/>
              </a:rPr>
              <a:t>’, 2023</a:t>
            </a:r>
            <a:endParaRPr lang="it-IT" dirty="0">
              <a:effectLst/>
            </a:endParaRPr>
          </a:p>
          <a:p>
            <a:br>
              <a:rPr lang="it-IT" dirty="0"/>
            </a:br>
            <a:endParaRPr lang="it-IT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56345A9-9629-9201-B3B4-ACBFDA7C56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3" t="10245" r="10774" b="16242"/>
          <a:stretch/>
        </p:blipFill>
        <p:spPr bwMode="auto">
          <a:xfrm>
            <a:off x="1590032" y="1421571"/>
            <a:ext cx="9008076" cy="504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2E7F0C1-67ED-03EA-BE75-2ADBD803881B}"/>
              </a:ext>
            </a:extLst>
          </p:cNvPr>
          <p:cNvSpPr txBox="1"/>
          <p:nvPr/>
        </p:nvSpPr>
        <p:spPr>
          <a:xfrm rot="16200000">
            <a:off x="213743" y="3085468"/>
            <a:ext cx="2752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IGMF </a:t>
            </a:r>
            <a:r>
              <a:rPr lang="it-IT" sz="2400" dirty="0" err="1"/>
              <a:t>Strength</a:t>
            </a:r>
            <a:r>
              <a:rPr lang="it-IT" sz="2400" dirty="0"/>
              <a:t> B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9A546F6-AFD9-D617-F478-FDA05E73833D}"/>
              </a:ext>
            </a:extLst>
          </p:cNvPr>
          <p:cNvSpPr txBox="1"/>
          <p:nvPr/>
        </p:nvSpPr>
        <p:spPr>
          <a:xfrm>
            <a:off x="2366752" y="6001464"/>
            <a:ext cx="3554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Correlation</a:t>
            </a:r>
            <a:r>
              <a:rPr lang="it-IT" sz="2400" dirty="0"/>
              <a:t> </a:t>
            </a:r>
            <a:r>
              <a:rPr lang="it-IT" sz="2400" dirty="0" err="1"/>
              <a:t>Length</a:t>
            </a:r>
            <a:r>
              <a:rPr lang="it-IT" sz="2400" dirty="0"/>
              <a:t> </a:t>
            </a:r>
            <a:r>
              <a:rPr lang="el-GR" sz="2400" dirty="0"/>
              <a:t>λ</a:t>
            </a:r>
            <a:r>
              <a:rPr lang="it-IT" sz="2400" baseline="-25000" dirty="0"/>
              <a:t>B</a:t>
            </a:r>
            <a:r>
              <a:rPr lang="it-IT" sz="2400" dirty="0"/>
              <a:t> </a:t>
            </a: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19BE1097-6E08-6FC9-BF14-E17F6DC4B691}"/>
              </a:ext>
            </a:extLst>
          </p:cNvPr>
          <p:cNvSpPr/>
          <p:nvPr/>
        </p:nvSpPr>
        <p:spPr>
          <a:xfrm>
            <a:off x="6634027" y="3355982"/>
            <a:ext cx="4382581" cy="2955074"/>
          </a:xfrm>
          <a:prstGeom prst="ellipse">
            <a:avLst/>
          </a:prstGeom>
          <a:solidFill>
            <a:schemeClr val="accent1">
              <a:alpha val="0"/>
            </a:schemeClr>
          </a:solidFill>
          <a:ln w="984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6F2CCA9-2C95-21AD-5976-AB6F527E4A0E}"/>
              </a:ext>
            </a:extLst>
          </p:cNvPr>
          <p:cNvSpPr txBox="1"/>
          <p:nvPr/>
        </p:nvSpPr>
        <p:spPr>
          <a:xfrm>
            <a:off x="6928629" y="4507924"/>
            <a:ext cx="3459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Lower Limits!!!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F6EC4E1-7917-D82B-6347-A43B84C952FD}"/>
              </a:ext>
            </a:extLst>
          </p:cNvPr>
          <p:cNvSpPr txBox="1"/>
          <p:nvPr/>
        </p:nvSpPr>
        <p:spPr>
          <a:xfrm>
            <a:off x="7962637" y="1610712"/>
            <a:ext cx="2146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1137C2"/>
                </a:solidFill>
              </a:rPr>
              <a:t>Upper</a:t>
            </a:r>
            <a:r>
              <a:rPr lang="it-IT" b="1" dirty="0">
                <a:solidFill>
                  <a:srgbClr val="1137C2"/>
                </a:solidFill>
              </a:rPr>
              <a:t> Limits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21572BB9-2582-2CBE-71F8-1377A6319B3D}"/>
              </a:ext>
            </a:extLst>
          </p:cNvPr>
          <p:cNvCxnSpPr/>
          <p:nvPr/>
        </p:nvCxnSpPr>
        <p:spPr>
          <a:xfrm flipH="1">
            <a:off x="4053016" y="1980044"/>
            <a:ext cx="3909621" cy="886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3A4677DC-EFBD-2DE7-141A-7F287CEB6FA6}"/>
              </a:ext>
            </a:extLst>
          </p:cNvPr>
          <p:cNvCxnSpPr/>
          <p:nvPr/>
        </p:nvCxnSpPr>
        <p:spPr>
          <a:xfrm flipH="1">
            <a:off x="7772701" y="2068133"/>
            <a:ext cx="432185" cy="6627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EAFEF111-D5CD-24F5-F917-7A3CC01ACE64}"/>
              </a:ext>
            </a:extLst>
          </p:cNvPr>
          <p:cNvCxnSpPr/>
          <p:nvPr/>
        </p:nvCxnSpPr>
        <p:spPr>
          <a:xfrm>
            <a:off x="8825318" y="2055715"/>
            <a:ext cx="238444" cy="6589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067E514B-EBF3-B2E0-CB5E-5C4AB9B369F8}"/>
              </a:ext>
            </a:extLst>
          </p:cNvPr>
          <p:cNvCxnSpPr/>
          <p:nvPr/>
        </p:nvCxnSpPr>
        <p:spPr>
          <a:xfrm>
            <a:off x="9489989" y="2028385"/>
            <a:ext cx="335259" cy="11479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74FFEAB2-0746-4539-187E-09962686BC62}"/>
              </a:ext>
            </a:extLst>
          </p:cNvPr>
          <p:cNvCxnSpPr/>
          <p:nvPr/>
        </p:nvCxnSpPr>
        <p:spPr>
          <a:xfrm flipH="1" flipV="1">
            <a:off x="5832389" y="1652635"/>
            <a:ext cx="1940312" cy="1286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9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5" grpId="0"/>
      <p:bldP spid="7" grpId="0" animBg="1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9A3CDF-77FA-4756-2AC3-F257E9BB1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3" y="108165"/>
            <a:ext cx="11678855" cy="1188720"/>
          </a:xfrm>
        </p:spPr>
        <p:txBody>
          <a:bodyPr/>
          <a:lstStyle/>
          <a:p>
            <a:r>
              <a:rPr lang="it-IT" cap="none" dirty="0">
                <a:solidFill>
                  <a:srgbClr val="C00000"/>
                </a:solidFill>
              </a:rPr>
              <a:t>Lower Limits (LL): the </a:t>
            </a:r>
            <a:r>
              <a:rPr lang="it-IT" cap="none" dirty="0" err="1">
                <a:solidFill>
                  <a:srgbClr val="C00000"/>
                </a:solidFill>
              </a:rPr>
              <a:t>kingdom</a:t>
            </a:r>
            <a:r>
              <a:rPr lang="it-IT" cap="none" dirty="0">
                <a:solidFill>
                  <a:srgbClr val="C00000"/>
                </a:solidFill>
              </a:rPr>
              <a:t> of gamma rays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784CCE-55CF-ACB9-8265-BC84D79BD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643" y="1526959"/>
            <a:ext cx="11678855" cy="108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sz="2800" dirty="0"/>
          </a:p>
          <a:p>
            <a:pPr algn="ctr"/>
            <a:endParaRPr lang="it-IT" sz="2800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305AF68-15B7-9442-34E2-CDDA683B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6858" y="6384074"/>
            <a:ext cx="365760" cy="365760"/>
          </a:xfrm>
        </p:spPr>
        <p:txBody>
          <a:bodyPr/>
          <a:lstStyle/>
          <a:p>
            <a:fld id="{46906FF9-420C-2A43-AD5A-BD684AAC8162}" type="slidenum">
              <a:rPr lang="it-IT" smtClean="0"/>
              <a:t>5</a:t>
            </a:fld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2C245435-7568-DB4C-3DAD-AA6F1323AC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88" r="10652"/>
          <a:stretch/>
        </p:blipFill>
        <p:spPr>
          <a:xfrm>
            <a:off x="419403" y="1524995"/>
            <a:ext cx="5779328" cy="5194800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4B740BAA-49B9-94D6-F71F-72126C7EB17A}"/>
              </a:ext>
            </a:extLst>
          </p:cNvPr>
          <p:cNvSpPr/>
          <p:nvPr/>
        </p:nvSpPr>
        <p:spPr>
          <a:xfrm>
            <a:off x="4507030" y="1672651"/>
            <a:ext cx="1519881" cy="4320000"/>
          </a:xfrm>
          <a:prstGeom prst="rect">
            <a:avLst/>
          </a:prstGeom>
          <a:solidFill>
            <a:srgbClr val="FBA5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86B7D659-3868-21F8-346B-F0727EAEB98A}"/>
              </a:ext>
            </a:extLst>
          </p:cNvPr>
          <p:cNvSpPr/>
          <p:nvPr/>
        </p:nvSpPr>
        <p:spPr>
          <a:xfrm>
            <a:off x="1593644" y="1672652"/>
            <a:ext cx="2934000" cy="4320000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82E78DD-46D1-5432-3D92-7DEB6DB92739}"/>
              </a:ext>
            </a:extLst>
          </p:cNvPr>
          <p:cNvSpPr txBox="1"/>
          <p:nvPr/>
        </p:nvSpPr>
        <p:spPr>
          <a:xfrm>
            <a:off x="1862280" y="2264649"/>
            <a:ext cx="6098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>
                <a:solidFill>
                  <a:srgbClr val="FF0000"/>
                </a:solidFill>
              </a:rPr>
              <a:t>λ</a:t>
            </a:r>
            <a:r>
              <a:rPr lang="it-IT" sz="2400" baseline="-25000" dirty="0">
                <a:solidFill>
                  <a:srgbClr val="FF0000"/>
                </a:solidFill>
              </a:rPr>
              <a:t>B </a:t>
            </a:r>
            <a:r>
              <a:rPr lang="it-IT" sz="2400" dirty="0">
                <a:solidFill>
                  <a:srgbClr val="FF0000"/>
                </a:solidFill>
              </a:rPr>
              <a:t>&lt; </a:t>
            </a:r>
            <a:r>
              <a:rPr lang="el-GR" sz="2400" dirty="0">
                <a:solidFill>
                  <a:srgbClr val="FF0000"/>
                </a:solidFill>
              </a:rPr>
              <a:t>λ</a:t>
            </a:r>
            <a:r>
              <a:rPr lang="it-IT" sz="2400" baseline="-25000" dirty="0">
                <a:solidFill>
                  <a:srgbClr val="FF0000"/>
                </a:solidFill>
              </a:rPr>
              <a:t>IC 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83094D0-83A7-4EB3-D5BF-B502BE97365F}"/>
              </a:ext>
            </a:extLst>
          </p:cNvPr>
          <p:cNvSpPr txBox="1"/>
          <p:nvPr/>
        </p:nvSpPr>
        <p:spPr>
          <a:xfrm>
            <a:off x="4616936" y="3804193"/>
            <a:ext cx="6098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>
                <a:solidFill>
                  <a:srgbClr val="FF0000"/>
                </a:solidFill>
              </a:rPr>
              <a:t>λ</a:t>
            </a:r>
            <a:r>
              <a:rPr lang="it-IT" sz="2400" baseline="-25000" dirty="0">
                <a:solidFill>
                  <a:srgbClr val="FF0000"/>
                </a:solidFill>
              </a:rPr>
              <a:t>B </a:t>
            </a:r>
            <a:r>
              <a:rPr lang="it-IT" sz="2400" dirty="0">
                <a:solidFill>
                  <a:srgbClr val="FF0000"/>
                </a:solidFill>
              </a:rPr>
              <a:t>&gt; </a:t>
            </a:r>
            <a:r>
              <a:rPr lang="el-GR" sz="2400" dirty="0">
                <a:solidFill>
                  <a:srgbClr val="FF0000"/>
                </a:solidFill>
              </a:rPr>
              <a:t>λ</a:t>
            </a:r>
            <a:r>
              <a:rPr lang="it-IT" sz="2400" baseline="-25000" dirty="0">
                <a:solidFill>
                  <a:srgbClr val="FF0000"/>
                </a:solidFill>
              </a:rPr>
              <a:t>IC 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6FDA057-6BE4-E80B-56D3-8881E6ED9E18}"/>
              </a:ext>
            </a:extLst>
          </p:cNvPr>
          <p:cNvSpPr txBox="1"/>
          <p:nvPr/>
        </p:nvSpPr>
        <p:spPr>
          <a:xfrm>
            <a:off x="6094070" y="2068133"/>
            <a:ext cx="609600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Results on IGMF are typically given considering two regimes:</a:t>
            </a:r>
          </a:p>
          <a:p>
            <a:endParaRPr lang="en-GB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Long correlation length     (</a:t>
            </a:r>
            <a:r>
              <a:rPr lang="el-GR" sz="2400" dirty="0"/>
              <a:t>λ</a:t>
            </a:r>
            <a:r>
              <a:rPr lang="it-IT" sz="2400" baseline="-25000" dirty="0"/>
              <a:t>B </a:t>
            </a:r>
            <a:r>
              <a:rPr lang="it-IT" sz="2400" dirty="0"/>
              <a:t>&gt;&gt; </a:t>
            </a:r>
            <a:r>
              <a:rPr lang="el-GR" sz="2400" dirty="0"/>
              <a:t>λ</a:t>
            </a:r>
            <a:r>
              <a:rPr lang="it-IT" sz="2400" baseline="-25000" dirty="0"/>
              <a:t>IC </a:t>
            </a:r>
            <a:r>
              <a:rPr lang="en-GB" sz="2400" dirty="0"/>
              <a:t>)</a:t>
            </a:r>
          </a:p>
          <a:p>
            <a:pPr lvl="1"/>
            <a:r>
              <a:rPr lang="en-GB" sz="2400" dirty="0"/>
              <a:t>(motion in homogeneous B, ballistic e</a:t>
            </a:r>
            <a:r>
              <a:rPr lang="it-IT" sz="2400" b="0" i="0" baseline="3000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±</a:t>
            </a:r>
            <a:r>
              <a:rPr lang="it-IT" sz="24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lvl="1"/>
            <a:endParaRPr lang="en-GB" sz="2400" baseline="30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Short correlation length    (</a:t>
            </a:r>
            <a:r>
              <a:rPr lang="el-GR" sz="2400" dirty="0"/>
              <a:t>λ</a:t>
            </a:r>
            <a:r>
              <a:rPr lang="it-IT" sz="2400" baseline="-25000" dirty="0"/>
              <a:t>B </a:t>
            </a:r>
            <a:r>
              <a:rPr lang="it-IT" sz="2400" dirty="0"/>
              <a:t>&lt;&lt; </a:t>
            </a:r>
            <a:r>
              <a:rPr lang="el-GR" sz="2400" dirty="0"/>
              <a:t>λ</a:t>
            </a:r>
            <a:r>
              <a:rPr lang="it-IT" sz="2400" baseline="-25000" dirty="0"/>
              <a:t>IC </a:t>
            </a:r>
            <a:r>
              <a:rPr lang="en-GB" sz="2400" dirty="0"/>
              <a:t>)</a:t>
            </a:r>
          </a:p>
          <a:p>
            <a:pPr lvl="1"/>
            <a:r>
              <a:rPr lang="en-GB" sz="2400" dirty="0"/>
              <a:t>(diffusion in angel, diffusive e</a:t>
            </a:r>
            <a:r>
              <a:rPr lang="it-IT" sz="2400" b="0" i="0" baseline="3000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±</a:t>
            </a:r>
            <a:r>
              <a:rPr lang="it-IT" sz="24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)</a:t>
            </a:r>
            <a:endParaRPr lang="en-GB" sz="2400" baseline="30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69751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9A3CDF-77FA-4756-2AC3-F257E9BB1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3" y="108165"/>
            <a:ext cx="11678855" cy="1188720"/>
          </a:xfrm>
        </p:spPr>
        <p:txBody>
          <a:bodyPr/>
          <a:lstStyle/>
          <a:p>
            <a:r>
              <a:rPr lang="it-IT" dirty="0" err="1">
                <a:solidFill>
                  <a:srgbClr val="C00000"/>
                </a:solidFill>
              </a:rPr>
              <a:t>P</a:t>
            </a:r>
            <a:r>
              <a:rPr lang="it-IT" cap="none" dirty="0" err="1">
                <a:solidFill>
                  <a:srgbClr val="C00000"/>
                </a:solidFill>
              </a:rPr>
              <a:t>robing</a:t>
            </a:r>
            <a:r>
              <a:rPr lang="it-IT" cap="none" dirty="0">
                <a:solidFill>
                  <a:srgbClr val="C00000"/>
                </a:solidFill>
              </a:rPr>
              <a:t> IGMF in the GeV range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784CCE-55CF-ACB9-8265-BC84D79BD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643" y="1526959"/>
            <a:ext cx="11678855" cy="108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sz="2800" dirty="0"/>
          </a:p>
          <a:p>
            <a:pPr algn="ctr"/>
            <a:endParaRPr lang="it-IT" sz="2800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305AF68-15B7-9442-34E2-CDDA683B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6858" y="6384074"/>
            <a:ext cx="365760" cy="365760"/>
          </a:xfrm>
        </p:spPr>
        <p:txBody>
          <a:bodyPr/>
          <a:lstStyle/>
          <a:p>
            <a:fld id="{46906FF9-420C-2A43-AD5A-BD684AAC8162}" type="slidenum">
              <a:rPr lang="it-IT" smtClean="0"/>
              <a:t>6</a:t>
            </a:fld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250FA45-3137-3CF6-E5E5-7139577DC2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398"/>
          <a:stretch/>
        </p:blipFill>
        <p:spPr>
          <a:xfrm>
            <a:off x="1419606" y="2359294"/>
            <a:ext cx="9352788" cy="39859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21A2E41-EA5D-6439-6130-899D90BDDBA6}"/>
              </a:ext>
            </a:extLst>
          </p:cNvPr>
          <p:cNvSpPr txBox="1"/>
          <p:nvPr/>
        </p:nvSpPr>
        <p:spPr>
          <a:xfrm>
            <a:off x="9288" y="1436354"/>
            <a:ext cx="121827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IGMF can generate an </a:t>
            </a:r>
            <a:r>
              <a:rPr lang="it-IT" sz="2400" b="1" i="1" u="sng" dirty="0" err="1"/>
              <a:t>extended</a:t>
            </a:r>
            <a:r>
              <a:rPr lang="it-IT" sz="2400" i="1" dirty="0"/>
              <a:t> and </a:t>
            </a:r>
            <a:r>
              <a:rPr lang="it-IT" sz="2400" b="1" i="1" u="sng" dirty="0"/>
              <a:t>time-</a:t>
            </a:r>
            <a:r>
              <a:rPr lang="it-IT" sz="2400" b="1" i="1" u="sng" dirty="0" err="1"/>
              <a:t>delayed</a:t>
            </a:r>
            <a:r>
              <a:rPr lang="it-IT" sz="2400" i="1" dirty="0"/>
              <a:t> </a:t>
            </a:r>
            <a:r>
              <a:rPr lang="it-IT" sz="2400" dirty="0" err="1"/>
              <a:t>emission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GeV energies due to </a:t>
            </a:r>
          </a:p>
          <a:p>
            <a:pPr algn="ctr"/>
            <a:r>
              <a:rPr lang="it-IT" sz="2400" dirty="0" err="1"/>
              <a:t>magnetic</a:t>
            </a:r>
            <a:r>
              <a:rPr lang="it-IT" sz="2400" dirty="0"/>
              <a:t> field </a:t>
            </a:r>
            <a:r>
              <a:rPr lang="it-IT" sz="2400" dirty="0" err="1"/>
              <a:t>deflection</a:t>
            </a:r>
            <a:r>
              <a:rPr lang="it-IT" sz="2400" dirty="0"/>
              <a:t> + CMB </a:t>
            </a:r>
            <a:r>
              <a:rPr lang="it-IT" sz="2400" dirty="0" err="1"/>
              <a:t>reprocessing</a:t>
            </a:r>
            <a:endParaRPr lang="it-IT" sz="2400" dirty="0"/>
          </a:p>
          <a:p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A791987-B111-C68D-5CC2-C3121EF5D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587" y="2191654"/>
            <a:ext cx="10302113" cy="439054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D946799-36FB-3BFD-8FD1-800E27ACEA6A}"/>
              </a:ext>
            </a:extLst>
          </p:cNvPr>
          <p:cNvSpPr txBox="1"/>
          <p:nvPr/>
        </p:nvSpPr>
        <p:spPr>
          <a:xfrm>
            <a:off x="7505371" y="4484030"/>
            <a:ext cx="62378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767D9E0-CCCD-7F84-5228-DDB4B0EBF567}"/>
              </a:ext>
            </a:extLst>
          </p:cNvPr>
          <p:cNvSpPr txBox="1"/>
          <p:nvPr/>
        </p:nvSpPr>
        <p:spPr>
          <a:xfrm>
            <a:off x="7465891" y="4577941"/>
            <a:ext cx="12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tens</a:t>
            </a:r>
            <a:r>
              <a:rPr lang="it-IT" dirty="0">
                <a:solidFill>
                  <a:schemeClr val="bg1"/>
                </a:solidFill>
              </a:rPr>
              <a:t> GeV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ABF9FF7-33AC-55AB-8BE2-5D3422049FDD}"/>
              </a:ext>
            </a:extLst>
          </p:cNvPr>
          <p:cNvSpPr txBox="1"/>
          <p:nvPr/>
        </p:nvSpPr>
        <p:spPr>
          <a:xfrm>
            <a:off x="940300" y="6533074"/>
            <a:ext cx="10311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Adapted</a:t>
            </a:r>
            <a:r>
              <a:rPr lang="it-IT" dirty="0"/>
              <a:t> from </a:t>
            </a:r>
            <a:r>
              <a:rPr lang="it-IT" dirty="0" err="1"/>
              <a:t>Vachaspati</a:t>
            </a:r>
            <a:r>
              <a:rPr lang="it-IT" dirty="0"/>
              <a:t> et al. 2020</a:t>
            </a:r>
          </a:p>
        </p:txBody>
      </p:sp>
    </p:spTree>
    <p:extLst>
      <p:ext uri="{BB962C8B-B14F-4D97-AF65-F5344CB8AC3E}">
        <p14:creationId xmlns:p14="http://schemas.microsoft.com/office/powerpoint/2010/main" val="459572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9A3CDF-77FA-4756-2AC3-F257E9BB1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3" y="108165"/>
            <a:ext cx="11678855" cy="1188720"/>
          </a:xfrm>
        </p:spPr>
        <p:txBody>
          <a:bodyPr/>
          <a:lstStyle/>
          <a:p>
            <a:r>
              <a:rPr lang="it-IT" cap="none" dirty="0">
                <a:solidFill>
                  <a:srgbClr val="C00000"/>
                </a:solidFill>
              </a:rPr>
              <a:t>Gamma-ray window for IGMF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784CCE-55CF-ACB9-8265-BC84D79BD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643" y="1526959"/>
            <a:ext cx="11678855" cy="108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sz="2800" dirty="0"/>
          </a:p>
          <a:p>
            <a:pPr algn="ctr"/>
            <a:endParaRPr lang="it-IT" sz="2800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305AF68-15B7-9442-34E2-CDDA683B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6858" y="6384074"/>
            <a:ext cx="365760" cy="365760"/>
          </a:xfrm>
        </p:spPr>
        <p:txBody>
          <a:bodyPr/>
          <a:lstStyle/>
          <a:p>
            <a:fld id="{46906FF9-420C-2A43-AD5A-BD684AAC8162}" type="slidenum">
              <a:rPr lang="it-IT" smtClean="0"/>
              <a:t>7</a:t>
            </a:fld>
            <a:endParaRPr lang="it-IT"/>
          </a:p>
        </p:txBody>
      </p:sp>
      <p:pic>
        <p:nvPicPr>
          <p:cNvPr id="1026" name="Picture 2" descr="The MAGIC telescopes in the Roque de los Muchachos observatory on the Canary island of La Palma">
            <a:extLst>
              <a:ext uri="{FF2B5EF4-FFF2-40B4-BE49-F238E27FC236}">
                <a16:creationId xmlns:a16="http://schemas.microsoft.com/office/drawing/2014/main" id="{9E691198-52F8-5D59-39CA-2D811B6A4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22" y="1311824"/>
            <a:ext cx="4168375" cy="2985857"/>
          </a:xfrm>
          <a:prstGeom prst="rect">
            <a:avLst/>
          </a:prstGeom>
          <a:noFill/>
          <a:effectLst>
            <a:glow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.E.S.S. - Wikipedia">
            <a:extLst>
              <a:ext uri="{FF2B5EF4-FFF2-40B4-BE49-F238E27FC236}">
                <a16:creationId xmlns:a16="http://schemas.microsoft.com/office/drawing/2014/main" id="{A8E8C98D-0A5B-C50A-E03B-55F233830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776" y="1296885"/>
            <a:ext cx="5619420" cy="291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DFE3FDFA-973A-F0C5-6A16-86B05C2BA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2" y="4512816"/>
            <a:ext cx="5715712" cy="203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>
            <a:extLst>
              <a:ext uri="{FF2B5EF4-FFF2-40B4-BE49-F238E27FC236}">
                <a16:creationId xmlns:a16="http://schemas.microsoft.com/office/drawing/2014/main" id="{F83A3B37-B9C8-A9E4-0657-2D82689A9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734" y="4429289"/>
            <a:ext cx="3830659" cy="229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DD57DA5-019F-0FDF-B62A-225D99A6C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033" y="1512020"/>
            <a:ext cx="7410467" cy="500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A136329-F240-FBF5-3942-36C9B76953E6}"/>
              </a:ext>
            </a:extLst>
          </p:cNvPr>
          <p:cNvSpPr txBox="1"/>
          <p:nvPr/>
        </p:nvSpPr>
        <p:spPr>
          <a:xfrm>
            <a:off x="2069860" y="6448109"/>
            <a:ext cx="7410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https://</a:t>
            </a:r>
            <a:r>
              <a:rPr lang="it-IT" dirty="0" err="1"/>
              <a:t>www.cta-observatory.org</a:t>
            </a:r>
            <a:r>
              <a:rPr lang="it-IT" dirty="0"/>
              <a:t>/science/</a:t>
            </a:r>
            <a:r>
              <a:rPr lang="it-IT" dirty="0" err="1"/>
              <a:t>ctao</a:t>
            </a:r>
            <a:r>
              <a:rPr lang="it-IT" dirty="0"/>
              <a:t>-performance/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930DEAF-F3A3-5B2C-8DA4-2AC5CC70A2BD}"/>
              </a:ext>
            </a:extLst>
          </p:cNvPr>
          <p:cNvSpPr txBox="1"/>
          <p:nvPr/>
        </p:nvSpPr>
        <p:spPr>
          <a:xfrm>
            <a:off x="3161277" y="1848529"/>
            <a:ext cx="1590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50 GeV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EFE3F4F-66EA-2969-DCCE-D5A4C99684F9}"/>
              </a:ext>
            </a:extLst>
          </p:cNvPr>
          <p:cNvSpPr txBox="1"/>
          <p:nvPr/>
        </p:nvSpPr>
        <p:spPr>
          <a:xfrm>
            <a:off x="5169056" y="2384149"/>
            <a:ext cx="1590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1 TeV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4B617B5-B22F-F6EB-B7DE-22FA81C16691}"/>
              </a:ext>
            </a:extLst>
          </p:cNvPr>
          <p:cNvSpPr txBox="1"/>
          <p:nvPr/>
        </p:nvSpPr>
        <p:spPr>
          <a:xfrm>
            <a:off x="7889949" y="2518400"/>
            <a:ext cx="1590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100 TeV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2E921697-73DE-DE84-D21C-963D370F365D}"/>
              </a:ext>
            </a:extLst>
          </p:cNvPr>
          <p:cNvSpPr/>
          <p:nvPr/>
        </p:nvSpPr>
        <p:spPr>
          <a:xfrm>
            <a:off x="6054588" y="1722120"/>
            <a:ext cx="1855006" cy="4103118"/>
          </a:xfrm>
          <a:prstGeom prst="rect">
            <a:avLst/>
          </a:prstGeom>
          <a:solidFill>
            <a:schemeClr val="accent1">
              <a:alpha val="62751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B7CA2B63-A428-89CB-12E7-AF2B19420D67}"/>
              </a:ext>
            </a:extLst>
          </p:cNvPr>
          <p:cNvSpPr/>
          <p:nvPr/>
        </p:nvSpPr>
        <p:spPr>
          <a:xfrm>
            <a:off x="2881783" y="1722120"/>
            <a:ext cx="1400624" cy="4103118"/>
          </a:xfrm>
          <a:prstGeom prst="rect">
            <a:avLst/>
          </a:prstGeom>
          <a:solidFill>
            <a:srgbClr val="00B0F0">
              <a:alpha val="6275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40BC34E-DA38-7841-9C5F-0D1C06FEB9C9}"/>
              </a:ext>
            </a:extLst>
          </p:cNvPr>
          <p:cNvSpPr txBox="1"/>
          <p:nvPr/>
        </p:nvSpPr>
        <p:spPr>
          <a:xfrm>
            <a:off x="2500370" y="1296885"/>
            <a:ext cx="2260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00B0F0"/>
                </a:solidFill>
              </a:rPr>
              <a:t>Reprocessed</a:t>
            </a:r>
            <a:r>
              <a:rPr lang="it-IT" sz="2400" dirty="0">
                <a:solidFill>
                  <a:srgbClr val="00B0F0"/>
                </a:solidFill>
              </a:rPr>
              <a:t> </a:t>
            </a:r>
            <a:r>
              <a:rPr lang="it-IT" sz="2400" dirty="0" err="1">
                <a:solidFill>
                  <a:srgbClr val="00B0F0"/>
                </a:solidFill>
              </a:rPr>
              <a:t>ɣs</a:t>
            </a:r>
            <a:endParaRPr lang="it-IT" sz="2400" dirty="0">
              <a:solidFill>
                <a:srgbClr val="00B0F0"/>
              </a:solidFill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8610D7C1-5A14-5A3C-2858-3DF71EBA1127}"/>
              </a:ext>
            </a:extLst>
          </p:cNvPr>
          <p:cNvSpPr txBox="1"/>
          <p:nvPr/>
        </p:nvSpPr>
        <p:spPr>
          <a:xfrm>
            <a:off x="6244007" y="1229782"/>
            <a:ext cx="2675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chemeClr val="accent1"/>
                </a:solidFill>
              </a:rPr>
              <a:t>Primary</a:t>
            </a:r>
            <a:r>
              <a:rPr lang="it-IT" sz="2400" dirty="0">
                <a:solidFill>
                  <a:schemeClr val="accent1"/>
                </a:solidFill>
              </a:rPr>
              <a:t> </a:t>
            </a:r>
            <a:r>
              <a:rPr lang="it-IT" sz="2400" dirty="0" err="1">
                <a:solidFill>
                  <a:schemeClr val="accent1"/>
                </a:solidFill>
              </a:rPr>
              <a:t>ɣs</a:t>
            </a:r>
            <a:endParaRPr lang="it-IT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12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9A3CDF-77FA-4756-2AC3-F257E9BB1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3" y="108165"/>
            <a:ext cx="11678855" cy="1188720"/>
          </a:xfrm>
        </p:spPr>
        <p:txBody>
          <a:bodyPr/>
          <a:lstStyle/>
          <a:p>
            <a:r>
              <a:rPr lang="it-IT" cap="none" dirty="0">
                <a:solidFill>
                  <a:srgbClr val="C00000"/>
                </a:solidFill>
              </a:rPr>
              <a:t>Gamma-rays for IGMF studies: Methods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784CCE-55CF-ACB9-8265-BC84D79BD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030487" y="990933"/>
            <a:ext cx="11678855" cy="108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sz="2800" dirty="0"/>
          </a:p>
          <a:p>
            <a:pPr algn="ctr"/>
            <a:endParaRPr lang="it-IT" sz="2800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305AF68-15B7-9442-34E2-CDDA683B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6858" y="6384074"/>
            <a:ext cx="365760" cy="365760"/>
          </a:xfrm>
        </p:spPr>
        <p:txBody>
          <a:bodyPr/>
          <a:lstStyle/>
          <a:p>
            <a:fld id="{46906FF9-420C-2A43-AD5A-BD684AAC8162}" type="slidenum">
              <a:rPr lang="it-IT" smtClean="0"/>
              <a:t>8</a:t>
            </a:fld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0E55575-4726-9341-2211-E4255A9BA656}"/>
              </a:ext>
            </a:extLst>
          </p:cNvPr>
          <p:cNvSpPr txBox="1"/>
          <p:nvPr/>
        </p:nvSpPr>
        <p:spPr>
          <a:xfrm>
            <a:off x="254643" y="1526959"/>
            <a:ext cx="10952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How gamma-ray can probe IGMF </a:t>
            </a:r>
            <a:r>
              <a:rPr lang="it-IT" sz="2400" dirty="0" err="1"/>
              <a:t>properties</a:t>
            </a:r>
            <a:r>
              <a:rPr lang="it-IT" sz="2400" dirty="0"/>
              <a:t> (B </a:t>
            </a:r>
            <a:r>
              <a:rPr lang="it-IT" sz="2400" dirty="0" err="1"/>
              <a:t>strength</a:t>
            </a:r>
            <a:r>
              <a:rPr lang="it-IT" sz="2400" dirty="0"/>
              <a:t> and </a:t>
            </a:r>
            <a:r>
              <a:rPr lang="it-IT" sz="2400" dirty="0" err="1"/>
              <a:t>correlation</a:t>
            </a:r>
            <a:r>
              <a:rPr lang="it-IT" sz="2400" dirty="0"/>
              <a:t> </a:t>
            </a:r>
            <a:r>
              <a:rPr lang="it-IT" sz="2400" dirty="0" err="1"/>
              <a:t>length</a:t>
            </a:r>
            <a:r>
              <a:rPr lang="it-IT" sz="2400" dirty="0"/>
              <a:t> </a:t>
            </a:r>
            <a:r>
              <a:rPr lang="el-GR" sz="2400" dirty="0"/>
              <a:t>λ</a:t>
            </a:r>
            <a:r>
              <a:rPr lang="it-IT" sz="2400" baseline="-25000" dirty="0"/>
              <a:t>B</a:t>
            </a:r>
            <a:r>
              <a:rPr lang="it-IT" sz="2400" dirty="0"/>
              <a:t>)?</a:t>
            </a:r>
          </a:p>
          <a:p>
            <a:pPr lvl="1"/>
            <a:endParaRPr lang="it-IT" sz="2400" dirty="0"/>
          </a:p>
        </p:txBody>
      </p:sp>
      <p:sp>
        <p:nvSpPr>
          <p:cNvPr id="10" name="Freccia giù 9">
            <a:extLst>
              <a:ext uri="{FF2B5EF4-FFF2-40B4-BE49-F238E27FC236}">
                <a16:creationId xmlns:a16="http://schemas.microsoft.com/office/drawing/2014/main" id="{452F3845-5B7A-0618-A0BA-0E12CD17F2D6}"/>
              </a:ext>
            </a:extLst>
          </p:cNvPr>
          <p:cNvSpPr/>
          <p:nvPr/>
        </p:nvSpPr>
        <p:spPr>
          <a:xfrm>
            <a:off x="5272892" y="2214515"/>
            <a:ext cx="330239" cy="200898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3E403F1-9697-EE5D-0433-B7A2736BCCF0}"/>
              </a:ext>
            </a:extLst>
          </p:cNvPr>
          <p:cNvSpPr txBox="1"/>
          <p:nvPr/>
        </p:nvSpPr>
        <p:spPr>
          <a:xfrm>
            <a:off x="860004" y="4133259"/>
            <a:ext cx="428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Extended </a:t>
            </a:r>
            <a:r>
              <a:rPr lang="it-IT" sz="2200" dirty="0" err="1"/>
              <a:t>emission</a:t>
            </a:r>
            <a:endParaRPr lang="it-IT" sz="22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9CCB01F-5FEE-E2B2-7C89-2D0F6F040364}"/>
              </a:ext>
            </a:extLst>
          </p:cNvPr>
          <p:cNvSpPr txBox="1"/>
          <p:nvPr/>
        </p:nvSpPr>
        <p:spPr>
          <a:xfrm>
            <a:off x="3431358" y="4131543"/>
            <a:ext cx="49002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Time-</a:t>
            </a:r>
            <a:r>
              <a:rPr lang="it-IT" sz="2200" dirty="0" err="1"/>
              <a:t>delayed</a:t>
            </a:r>
            <a:r>
              <a:rPr lang="it-IT" sz="2200" dirty="0"/>
              <a:t> ’’</a:t>
            </a:r>
            <a:r>
              <a:rPr lang="it-IT" sz="2200" dirty="0" err="1"/>
              <a:t>pair-echo</a:t>
            </a:r>
            <a:r>
              <a:rPr lang="it-IT" sz="2200" dirty="0"/>
              <a:t>’’ </a:t>
            </a:r>
            <a:r>
              <a:rPr lang="it-IT" sz="2200" dirty="0" err="1"/>
              <a:t>emission</a:t>
            </a:r>
            <a:endParaRPr lang="it-IT" sz="22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B59F79B-20EC-5A1B-CDED-884A20C24D47}"/>
              </a:ext>
            </a:extLst>
          </p:cNvPr>
          <p:cNvSpPr txBox="1"/>
          <p:nvPr/>
        </p:nvSpPr>
        <p:spPr>
          <a:xfrm>
            <a:off x="7803172" y="4101138"/>
            <a:ext cx="428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SED signatures</a:t>
            </a:r>
          </a:p>
        </p:txBody>
      </p:sp>
      <p:sp>
        <p:nvSpPr>
          <p:cNvPr id="15" name="Freccia giù 14">
            <a:extLst>
              <a:ext uri="{FF2B5EF4-FFF2-40B4-BE49-F238E27FC236}">
                <a16:creationId xmlns:a16="http://schemas.microsoft.com/office/drawing/2014/main" id="{B82A99CA-AB9B-6860-C272-F8675767D623}"/>
              </a:ext>
            </a:extLst>
          </p:cNvPr>
          <p:cNvSpPr/>
          <p:nvPr/>
        </p:nvSpPr>
        <p:spPr>
          <a:xfrm rot="-2700000">
            <a:off x="7551913" y="1978044"/>
            <a:ext cx="330239" cy="24120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7" name="Freccia giù 16">
            <a:extLst>
              <a:ext uri="{FF2B5EF4-FFF2-40B4-BE49-F238E27FC236}">
                <a16:creationId xmlns:a16="http://schemas.microsoft.com/office/drawing/2014/main" id="{C1C71795-E331-1D0E-32ED-654C9CA61C25}"/>
              </a:ext>
            </a:extLst>
          </p:cNvPr>
          <p:cNvSpPr/>
          <p:nvPr/>
        </p:nvSpPr>
        <p:spPr>
          <a:xfrm rot="2700000">
            <a:off x="3265758" y="1977704"/>
            <a:ext cx="331200" cy="24120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F8A569E-7D45-65AD-3BBF-3A36C339F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196" y="4562430"/>
            <a:ext cx="3524384" cy="207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EDFA0183-699D-6FDA-9773-ABA37E988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799" y="4532025"/>
            <a:ext cx="3620352" cy="217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8AED69D8-D389-EEE4-8128-7FD2BA0891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969" y="4605636"/>
            <a:ext cx="2665493" cy="2043545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748104D-3F88-95D1-765F-16D0A7FF12DA}"/>
              </a:ext>
            </a:extLst>
          </p:cNvPr>
          <p:cNvSpPr txBox="1"/>
          <p:nvPr/>
        </p:nvSpPr>
        <p:spPr>
          <a:xfrm>
            <a:off x="333632" y="6566954"/>
            <a:ext cx="38553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12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Alves Batista et al, 2022</a:t>
            </a:r>
            <a:endParaRPr lang="it-IT" sz="1200" b="0" dirty="0">
              <a:effectLst/>
            </a:endParaRPr>
          </a:p>
          <a:p>
            <a:br>
              <a:rPr lang="it-IT" dirty="0"/>
            </a:br>
            <a:endParaRPr lang="it-IT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DC75988-D3D0-F885-0DD7-5D6E3CBC3A4B}"/>
              </a:ext>
            </a:extLst>
          </p:cNvPr>
          <p:cNvSpPr txBox="1"/>
          <p:nvPr/>
        </p:nvSpPr>
        <p:spPr>
          <a:xfrm>
            <a:off x="6747504" y="6539246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12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Alves Batista &amp; </a:t>
            </a:r>
            <a:r>
              <a:rPr lang="it-IT" sz="1200" b="0" i="0" u="none" strike="noStrike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Saveliev</a:t>
            </a:r>
            <a:r>
              <a:rPr lang="it-IT" sz="12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, 2021</a:t>
            </a:r>
            <a:endParaRPr lang="it-IT" sz="1200" b="0" dirty="0">
              <a:effectLst/>
            </a:endParaRPr>
          </a:p>
          <a:p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48414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9A3CDF-77FA-4756-2AC3-F257E9BB1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3" y="108165"/>
            <a:ext cx="11678855" cy="1188720"/>
          </a:xfrm>
        </p:spPr>
        <p:txBody>
          <a:bodyPr/>
          <a:lstStyle/>
          <a:p>
            <a:r>
              <a:rPr lang="it-IT" cap="none" dirty="0">
                <a:solidFill>
                  <a:srgbClr val="C00000"/>
                </a:solidFill>
              </a:rPr>
              <a:t>Gamma-rays for IGMF studies: Methods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784CCE-55CF-ACB9-8265-BC84D79BD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643" y="1526959"/>
            <a:ext cx="11678855" cy="108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sz="2800" dirty="0"/>
          </a:p>
          <a:p>
            <a:pPr algn="ctr"/>
            <a:endParaRPr lang="it-IT" sz="2800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305AF68-15B7-9442-34E2-CDDA683B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6858" y="6384074"/>
            <a:ext cx="365760" cy="365760"/>
          </a:xfrm>
        </p:spPr>
        <p:txBody>
          <a:bodyPr/>
          <a:lstStyle/>
          <a:p>
            <a:fld id="{46906FF9-420C-2A43-AD5A-BD684AAC8162}" type="slidenum">
              <a:rPr lang="it-IT" smtClean="0"/>
              <a:t>9</a:t>
            </a:fld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0E55575-4726-9341-2211-E4255A9BA656}"/>
              </a:ext>
            </a:extLst>
          </p:cNvPr>
          <p:cNvSpPr txBox="1"/>
          <p:nvPr/>
        </p:nvSpPr>
        <p:spPr>
          <a:xfrm>
            <a:off x="254643" y="1526959"/>
            <a:ext cx="10952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How gamma-ray can probe IGMF </a:t>
            </a:r>
            <a:r>
              <a:rPr lang="it-IT" sz="2400" dirty="0" err="1"/>
              <a:t>properties</a:t>
            </a:r>
            <a:r>
              <a:rPr lang="it-IT" sz="2400" dirty="0"/>
              <a:t> (B </a:t>
            </a:r>
            <a:r>
              <a:rPr lang="it-IT" sz="2400" dirty="0" err="1"/>
              <a:t>strength</a:t>
            </a:r>
            <a:r>
              <a:rPr lang="it-IT" sz="2400" dirty="0"/>
              <a:t> and </a:t>
            </a:r>
            <a:r>
              <a:rPr lang="it-IT" sz="2400" dirty="0" err="1"/>
              <a:t>correlation</a:t>
            </a:r>
            <a:r>
              <a:rPr lang="it-IT" sz="2400" dirty="0"/>
              <a:t> </a:t>
            </a:r>
            <a:r>
              <a:rPr lang="it-IT" sz="2400" dirty="0" err="1"/>
              <a:t>length</a:t>
            </a:r>
            <a:r>
              <a:rPr lang="it-IT" sz="2400" dirty="0"/>
              <a:t> </a:t>
            </a:r>
            <a:r>
              <a:rPr lang="el-GR" sz="2400" dirty="0"/>
              <a:t>λ</a:t>
            </a:r>
            <a:r>
              <a:rPr lang="it-IT" sz="2400" baseline="-25000" dirty="0"/>
              <a:t>B</a:t>
            </a:r>
            <a:r>
              <a:rPr lang="it-IT" sz="2400" dirty="0"/>
              <a:t>)?</a:t>
            </a:r>
          </a:p>
          <a:p>
            <a:endParaRPr lang="it-IT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sz="24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2DB8FAF-BEFC-BF98-A213-0BB832FFFB02}"/>
              </a:ext>
            </a:extLst>
          </p:cNvPr>
          <p:cNvSpPr txBox="1"/>
          <p:nvPr/>
        </p:nvSpPr>
        <p:spPr>
          <a:xfrm>
            <a:off x="254643" y="2137719"/>
            <a:ext cx="11678855" cy="11172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Method I : </a:t>
            </a:r>
            <a:r>
              <a:rPr lang="it-IT" sz="2400" dirty="0" err="1"/>
              <a:t>search</a:t>
            </a:r>
            <a:r>
              <a:rPr lang="it-IT" sz="2400" dirty="0"/>
              <a:t> for </a:t>
            </a:r>
            <a:r>
              <a:rPr lang="it-IT" sz="2400" dirty="0" err="1"/>
              <a:t>extended</a:t>
            </a:r>
            <a:r>
              <a:rPr lang="it-IT" sz="2400" dirty="0"/>
              <a:t> </a:t>
            </a:r>
            <a:r>
              <a:rPr lang="it-IT" sz="2400" dirty="0" err="1"/>
              <a:t>emission</a:t>
            </a: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lvl="8"/>
            <a:r>
              <a:rPr lang="it-IT" i="0" u="none" strike="noStrike" dirty="0">
                <a:effectLst/>
                <a:latin typeface="Lato" panose="020F0502020204030203" pitchFamily="34" charset="0"/>
              </a:rPr>
              <a:t>                       Alves Batista, 2021</a:t>
            </a:r>
            <a:endParaRPr lang="it-IT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4000500" lvl="8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r>
              <a:rPr lang="it-IT" sz="2400" dirty="0"/>
              <a:t> </a:t>
            </a:r>
          </a:p>
          <a:p>
            <a:endParaRPr lang="it-IT" sz="24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4217A49-9DAA-AA57-BA27-67F94E473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27" y="2642954"/>
            <a:ext cx="7303256" cy="39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FE84A2C-F26D-8F0E-7C53-FB55CE7C65AD}"/>
              </a:ext>
            </a:extLst>
          </p:cNvPr>
          <p:cNvSpPr txBox="1"/>
          <p:nvPr/>
        </p:nvSpPr>
        <p:spPr>
          <a:xfrm>
            <a:off x="8066283" y="2248930"/>
            <a:ext cx="406633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A </a:t>
            </a:r>
            <a:r>
              <a:rPr lang="en-GB" sz="2400" dirty="0"/>
              <a:t>“</a:t>
            </a:r>
            <a:r>
              <a:rPr lang="it-IT" sz="2400" b="1" u="sng" dirty="0"/>
              <a:t>smoking gun</a:t>
            </a:r>
            <a:r>
              <a:rPr lang="en-GB" sz="2400" dirty="0"/>
              <a:t>”</a:t>
            </a:r>
            <a:r>
              <a:rPr lang="it-IT" sz="2400" dirty="0"/>
              <a:t> for IGMF </a:t>
            </a:r>
            <a:r>
              <a:rPr lang="it-IT" sz="2400" dirty="0" err="1"/>
              <a:t>discovery</a:t>
            </a: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Size and </a:t>
            </a:r>
            <a:r>
              <a:rPr lang="it-IT" sz="2400" dirty="0" err="1"/>
              <a:t>shape</a:t>
            </a:r>
            <a:r>
              <a:rPr lang="it-IT" sz="2400" dirty="0"/>
              <a:t> </a:t>
            </a:r>
            <a:r>
              <a:rPr lang="it-IT" sz="2400" dirty="0" err="1"/>
              <a:t>depend</a:t>
            </a:r>
            <a:r>
              <a:rPr lang="it-IT" sz="2400" dirty="0"/>
              <a:t> on IGMF </a:t>
            </a:r>
            <a:r>
              <a:rPr lang="it-IT" sz="2400" dirty="0" err="1"/>
              <a:t>strength</a:t>
            </a:r>
            <a:r>
              <a:rPr lang="it-IT" sz="2400" dirty="0"/>
              <a:t> and source </a:t>
            </a:r>
            <a:r>
              <a:rPr lang="it-IT" sz="2400" dirty="0" err="1"/>
              <a:t>parameters</a:t>
            </a:r>
            <a:r>
              <a:rPr lang="it-IT" sz="2400" dirty="0"/>
              <a:t> (jet opening and </a:t>
            </a:r>
            <a:r>
              <a:rPr lang="it-IT" sz="2400" dirty="0" err="1"/>
              <a:t>orientation</a:t>
            </a:r>
            <a:r>
              <a:rPr lang="it-IT" sz="2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r>
              <a:rPr lang="it-IT" sz="2400" dirty="0"/>
              <a:t>𝚹</a:t>
            </a:r>
            <a:r>
              <a:rPr lang="it-IT" sz="2400" baseline="-25000" dirty="0" err="1"/>
              <a:t>ext</a:t>
            </a:r>
            <a:r>
              <a:rPr lang="it-IT" sz="2400" baseline="-25000" dirty="0"/>
              <a:t> </a:t>
            </a:r>
            <a:r>
              <a:rPr lang="it-IT" sz="2400" dirty="0"/>
              <a:t>∝ B</a:t>
            </a:r>
            <a:r>
              <a:rPr lang="it-IT" sz="2400" baseline="30000" dirty="0"/>
              <a:t> </a:t>
            </a:r>
            <a:r>
              <a:rPr lang="it-IT" sz="2400" dirty="0"/>
              <a:t>E</a:t>
            </a:r>
            <a:r>
              <a:rPr lang="it-IT" sz="2400" baseline="-25000" dirty="0"/>
              <a:t>ɣ</a:t>
            </a:r>
            <a:r>
              <a:rPr lang="it-IT" sz="2400" baseline="30000" dirty="0"/>
              <a:t>-1</a:t>
            </a:r>
            <a:r>
              <a:rPr lang="en-GB" sz="2400" baseline="30000" dirty="0"/>
              <a:t>                   </a:t>
            </a:r>
            <a:r>
              <a:rPr lang="el-GR" sz="2400" dirty="0"/>
              <a:t>λ</a:t>
            </a:r>
            <a:r>
              <a:rPr lang="it-IT" sz="2400" baseline="-25000" dirty="0"/>
              <a:t>B </a:t>
            </a:r>
            <a:r>
              <a:rPr lang="it-IT" sz="2400" dirty="0"/>
              <a:t>&gt;&gt; </a:t>
            </a:r>
            <a:r>
              <a:rPr lang="el-GR" sz="2400" dirty="0"/>
              <a:t>λ</a:t>
            </a:r>
            <a:r>
              <a:rPr lang="it-IT" sz="2400" baseline="-25000" dirty="0"/>
              <a:t>IC </a:t>
            </a:r>
          </a:p>
          <a:p>
            <a:r>
              <a:rPr lang="it-IT" sz="2400" dirty="0"/>
              <a:t>𝚹</a:t>
            </a:r>
            <a:r>
              <a:rPr lang="it-IT" sz="2400" baseline="-25000" dirty="0" err="1"/>
              <a:t>ext</a:t>
            </a:r>
            <a:r>
              <a:rPr lang="it-IT" sz="2400" baseline="-25000" dirty="0"/>
              <a:t> </a:t>
            </a:r>
            <a:r>
              <a:rPr lang="it-IT" sz="2400" dirty="0"/>
              <a:t>∝ B</a:t>
            </a:r>
            <a:r>
              <a:rPr lang="it-IT" sz="2400" baseline="30000" dirty="0"/>
              <a:t> </a:t>
            </a:r>
            <a:r>
              <a:rPr lang="it-IT" sz="2400" dirty="0"/>
              <a:t>E</a:t>
            </a:r>
            <a:r>
              <a:rPr lang="it-IT" sz="2400" baseline="-25000" dirty="0"/>
              <a:t>ɣ</a:t>
            </a:r>
            <a:r>
              <a:rPr lang="it-IT" sz="2400" baseline="30000" dirty="0"/>
              <a:t>-3/4</a:t>
            </a:r>
            <a:r>
              <a:rPr lang="el-GR" sz="2400" dirty="0"/>
              <a:t> λ</a:t>
            </a:r>
            <a:r>
              <a:rPr lang="it-IT" sz="2400" baseline="-25000" dirty="0"/>
              <a:t>B</a:t>
            </a:r>
            <a:r>
              <a:rPr lang="it-IT" sz="2400" baseline="30000" dirty="0"/>
              <a:t>1/2</a:t>
            </a:r>
            <a:r>
              <a:rPr lang="en-GB" sz="2400" baseline="30000" dirty="0"/>
              <a:t>      </a:t>
            </a:r>
            <a:r>
              <a:rPr lang="el-GR" sz="2400" dirty="0"/>
              <a:t>λ</a:t>
            </a:r>
            <a:r>
              <a:rPr lang="it-IT" sz="2400" baseline="-25000" dirty="0"/>
              <a:t>B </a:t>
            </a:r>
            <a:r>
              <a:rPr lang="it-IT" sz="2400" dirty="0"/>
              <a:t>&lt;&lt; </a:t>
            </a:r>
            <a:r>
              <a:rPr lang="el-GR" sz="2400" dirty="0"/>
              <a:t>λ</a:t>
            </a:r>
            <a:r>
              <a:rPr lang="it-IT" sz="2400" baseline="-25000" dirty="0"/>
              <a:t>IC </a:t>
            </a: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92481138"/>
      </p:ext>
    </p:extLst>
  </p:cSld>
  <p:clrMapOvr>
    <a:masterClrMapping/>
  </p:clrMapOvr>
</p:sld>
</file>

<file path=ppt/theme/theme1.xml><?xml version="1.0" encoding="utf-8"?>
<a:theme xmlns:a="http://schemas.openxmlformats.org/drawingml/2006/main" name="Pacco">
  <a:themeElements>
    <a:clrScheme name="Pacco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cco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cco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sto3" id="{1DB39D90-6A5B-4E4E-B62E-00EBCB78CED6}" vid="{D66F5DE6-CD05-1646-9054-3F22026DB603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Pacco</Template>
  <TotalTime>45003</TotalTime>
  <Words>1569</Words>
  <Application>Microsoft Macintosh PowerPoint</Application>
  <PresentationFormat>Widescreen</PresentationFormat>
  <Paragraphs>367</Paragraphs>
  <Slides>36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6" baseType="lpstr">
      <vt:lpstr>Arial</vt:lpstr>
      <vt:lpstr>Arial</vt:lpstr>
      <vt:lpstr>Calibri</vt:lpstr>
      <vt:lpstr>Cambria Math</vt:lpstr>
      <vt:lpstr>Corbel</vt:lpstr>
      <vt:lpstr>Gill Sans MT</vt:lpstr>
      <vt:lpstr>Lato</vt:lpstr>
      <vt:lpstr>MS Shell Dlg 2</vt:lpstr>
      <vt:lpstr>Wingdings 3</vt:lpstr>
      <vt:lpstr>Pacco</vt:lpstr>
      <vt:lpstr>Status and perspectives of intergalactic magnetic field studies</vt:lpstr>
      <vt:lpstr>Magnetic Fields in the Universe</vt:lpstr>
      <vt:lpstr>Magnetic Fields in the Universe</vt:lpstr>
      <vt:lpstr>Intergalactic Magnetic Field (IGMF) limits</vt:lpstr>
      <vt:lpstr>Lower Limits (LL): the kingdom of gamma rays</vt:lpstr>
      <vt:lpstr>Probing IGMF in the GeV range</vt:lpstr>
      <vt:lpstr>Gamma-ray window for IGMF</vt:lpstr>
      <vt:lpstr>Gamma-rays for IGMF studies: Methods</vt:lpstr>
      <vt:lpstr>Gamma-rays for IGMF studies: Methods</vt:lpstr>
      <vt:lpstr>Gamma-rays for IGMF studies: Methods</vt:lpstr>
      <vt:lpstr>Gamma-rays for IGMF studies: Methods</vt:lpstr>
      <vt:lpstr>IGMF studies: source features</vt:lpstr>
      <vt:lpstr>IGMF studies: sources</vt:lpstr>
      <vt:lpstr>IGMF bounds from Blazars</vt:lpstr>
      <vt:lpstr>IGMF bounds from Blazars</vt:lpstr>
      <vt:lpstr>IGMF bounds from Blazars</vt:lpstr>
      <vt:lpstr>IGMF bounds from Blazars</vt:lpstr>
      <vt:lpstr>IGMF studies: sources</vt:lpstr>
      <vt:lpstr>IGMF bounds from GRBs</vt:lpstr>
      <vt:lpstr>IGMF bounds from GRBs</vt:lpstr>
      <vt:lpstr>GRB190114C (z = 0.42)</vt:lpstr>
      <vt:lpstr>GRB190114C-like with lower redshift (z = 0.2)</vt:lpstr>
      <vt:lpstr>GRB221009A (z = 0.151)</vt:lpstr>
      <vt:lpstr>CTA prospects for IGMF studies </vt:lpstr>
      <vt:lpstr>CTA prospects for IGMF studies </vt:lpstr>
      <vt:lpstr>CTA prospects for IGMF studies </vt:lpstr>
      <vt:lpstr>The contribution of CTA+ to IGMF</vt:lpstr>
      <vt:lpstr>Conclusions</vt:lpstr>
      <vt:lpstr>THANK YOU FOR YOUR ATTENTION</vt:lpstr>
      <vt:lpstr>BACKUP SLIDES</vt:lpstr>
      <vt:lpstr>Probing IGMF in the GeV range</vt:lpstr>
      <vt:lpstr>IGMF: Extended emission</vt:lpstr>
      <vt:lpstr>IGMF: Extended emission</vt:lpstr>
      <vt:lpstr>Gamma-Ray Bursts (GRBs)</vt:lpstr>
      <vt:lpstr>GRB190114C</vt:lpstr>
      <vt:lpstr>GRB190114C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ENERGY RADIATION PROCESSES IN GRBs</dc:title>
  <dc:creator>Miceli Davide</dc:creator>
  <cp:lastModifiedBy>Miceli Davide</cp:lastModifiedBy>
  <cp:revision>42</cp:revision>
  <dcterms:created xsi:type="dcterms:W3CDTF">2022-07-16T19:49:57Z</dcterms:created>
  <dcterms:modified xsi:type="dcterms:W3CDTF">2023-05-31T07:29:12Z</dcterms:modified>
</cp:coreProperties>
</file>