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6"/>
  </p:notesMasterIdLst>
  <p:handoutMasterIdLst>
    <p:handoutMasterId r:id="rId17"/>
  </p:handoutMasterIdLst>
  <p:sldIdLst>
    <p:sldId id="293" r:id="rId2"/>
    <p:sldId id="382" r:id="rId3"/>
    <p:sldId id="394" r:id="rId4"/>
    <p:sldId id="393" r:id="rId5"/>
    <p:sldId id="384" r:id="rId6"/>
    <p:sldId id="750" r:id="rId7"/>
    <p:sldId id="386" r:id="rId8"/>
    <p:sldId id="385" r:id="rId9"/>
    <p:sldId id="387" r:id="rId10"/>
    <p:sldId id="391" r:id="rId11"/>
    <p:sldId id="392" r:id="rId12"/>
    <p:sldId id="738" r:id="rId13"/>
    <p:sldId id="739" r:id="rId14"/>
    <p:sldId id="740" r:id="rId15"/>
  </p:sldIdLst>
  <p:sldSz cx="9906000" cy="6858000" type="A4"/>
  <p:notesSz cx="6858000" cy="9144000"/>
  <p:defaultTextStyle>
    <a:defPPr>
      <a:defRPr lang="en-US"/>
    </a:defPPr>
    <a:lvl1pPr marL="0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1pPr>
    <a:lvl2pPr marL="402325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2pPr>
    <a:lvl3pPr marL="804649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3pPr>
    <a:lvl4pPr marL="1206974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4pPr>
    <a:lvl5pPr marL="1609298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5pPr>
    <a:lvl6pPr marL="2011623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6pPr>
    <a:lvl7pPr marL="2413947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7pPr>
    <a:lvl8pPr marL="2816272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8pPr>
    <a:lvl9pPr marL="3218597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30"/>
    <p:restoredTop sz="93508"/>
  </p:normalViewPr>
  <p:slideViewPr>
    <p:cSldViewPr snapToGrid="0" snapToObjects="1">
      <p:cViewPr>
        <p:scale>
          <a:sx n="110" d="100"/>
          <a:sy n="110" d="100"/>
        </p:scale>
        <p:origin x="108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322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C31D8-75F7-E342-A336-DE35BE10CD03}" type="datetimeFigureOut">
              <a:rPr lang="en-US" smtClean="0"/>
              <a:t>5/29/23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3E821-79C8-7A4B-B984-5F3F5411D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45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AD84D-7463-E940-91C0-F9491E433E92}" type="datetimeFigureOut">
              <a:rPr lang="en-US" smtClean="0"/>
              <a:t>5/29/23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28319-3157-654E-8A7D-30DA248F2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56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1pPr>
    <a:lvl2pPr marL="402325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2pPr>
    <a:lvl3pPr marL="804649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3pPr>
    <a:lvl4pPr marL="1206974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4pPr>
    <a:lvl5pPr marL="1609298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5pPr>
    <a:lvl6pPr marL="2011623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6pPr>
    <a:lvl7pPr marL="2413947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7pPr>
    <a:lvl8pPr marL="2816272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8pPr>
    <a:lvl9pPr marL="3218597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28319-3157-654E-8A7D-30DA248F28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42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28319-3157-654E-8A7D-30DA248F28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88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princip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body" sz="quarter" idx="14"/>
          </p:nvPr>
        </p:nvSpPr>
        <p:spPr>
          <a:xfrm>
            <a:off x="140968" y="104065"/>
            <a:ext cx="9549442" cy="888394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dirty="0"/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6399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seTemplate25,4x19,05.jpg"/>
          <p:cNvPicPr>
            <a:picLocks noChangeAspect="1"/>
          </p:cNvPicPr>
          <p:nvPr/>
        </p:nvPicPr>
        <p:blipFill rotWithShape="1">
          <a:blip r:embed="rId2"/>
          <a:srcRect t="7690" r="17546"/>
          <a:stretch/>
        </p:blipFill>
        <p:spPr>
          <a:xfrm>
            <a:off x="0" y="1"/>
            <a:ext cx="9906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39064" y="1276945"/>
            <a:ext cx="9027875" cy="4901387"/>
          </a:xfrm>
          <a:prstGeom prst="rect">
            <a:avLst/>
          </a:prstGeom>
        </p:spPr>
        <p:txBody>
          <a:bodyPr anchor="t"/>
          <a:lstStyle>
            <a:lvl1pPr marL="170853" indent="-170853">
              <a:spcBef>
                <a:spcPts val="211"/>
              </a:spcBef>
              <a:buSzPct val="100000"/>
              <a:defRPr sz="2109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341706" indent="-170853">
              <a:spcBef>
                <a:spcPts val="211"/>
              </a:spcBef>
              <a:buSzPct val="160000"/>
              <a:buChar char="-"/>
              <a:defRPr sz="1688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512559" indent="-170853">
              <a:spcBef>
                <a:spcPts val="211"/>
              </a:spcBef>
              <a:buClr>
                <a:schemeClr val="accent1">
                  <a:hueOff val="273562"/>
                  <a:satOff val="2937"/>
                  <a:lumOff val="-22233"/>
                </a:schemeClr>
              </a:buClr>
              <a:buSzPct val="100000"/>
              <a:buChar char="‣"/>
              <a:defRPr sz="1371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683413">
              <a:spcBef>
                <a:spcPts val="211"/>
              </a:spcBef>
              <a:buSzTx/>
              <a:buNone/>
              <a:defRPr sz="1055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759347">
              <a:spcBef>
                <a:spcPts val="0"/>
              </a:spcBef>
              <a:buSzTx/>
              <a:buNone/>
              <a:defRPr sz="791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4827966" y="6500140"/>
            <a:ext cx="250068" cy="248658"/>
          </a:xfrm>
          <a:prstGeom prst="rect">
            <a:avLst/>
          </a:prstGeom>
          <a:effectLst/>
        </p:spPr>
        <p:txBody>
          <a:bodyPr/>
          <a:lstStyle>
            <a:lvl1pPr>
              <a:defRPr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</a:rPr>
              <a:pPr/>
              <a:t>‹#›</a:t>
            </a:fld>
            <a:endParaRPr dirty="0">
              <a:solidFill>
                <a:srgbClr val="0365C0">
                  <a:hueOff val="47394"/>
                  <a:satOff val="-25753"/>
                  <a:lumOff val="-7544"/>
                </a:srgbClr>
              </a:solidFill>
            </a:endParaRPr>
          </a:p>
        </p:txBody>
      </p:sp>
      <p:sp>
        <p:nvSpPr>
          <p:cNvPr id="26" name="Shape 26"/>
          <p:cNvSpPr/>
          <p:nvPr/>
        </p:nvSpPr>
        <p:spPr>
          <a:xfrm>
            <a:off x="77391" y="6359403"/>
            <a:ext cx="5830245" cy="543840"/>
          </a:xfrm>
          <a:prstGeom prst="rect">
            <a:avLst/>
          </a:prstGeom>
          <a:ln w="12700">
            <a:miter lim="400000"/>
          </a:ln>
          <a:effectLst>
            <a:outerShdw blurRad="12700" dist="12700" dir="5400000" rotWithShape="0">
              <a:srgbClr val="000000">
                <a:alpha val="3019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>
            <a:normAutofit/>
          </a:bodyPr>
          <a:lstStyle/>
          <a:p>
            <a:pPr defTabSz="308063" hangingPunct="0"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r>
              <a:rPr lang="it-IT" sz="949" kern="0" dirty="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rPr>
              <a:t>M.</a:t>
            </a:r>
            <a:r>
              <a:rPr lang="it-IT" sz="949" kern="0" baseline="0" dirty="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rPr>
              <a:t> Cappi, </a:t>
            </a:r>
            <a:r>
              <a:rPr lang="it-IT" sz="949" kern="0" baseline="0" dirty="0" err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rPr>
              <a:t>AVENGe</a:t>
            </a:r>
            <a:r>
              <a:rPr lang="it-IT" sz="949" kern="0" baseline="0" dirty="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rPr>
              <a:t> @ Roma, 29-31/05/’23</a:t>
            </a:r>
            <a:endParaRPr sz="949" kern="0" dirty="0"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916" y="6379539"/>
            <a:ext cx="1747603" cy="470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053" y="6256034"/>
            <a:ext cx="606247" cy="6062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hape 14">
            <a:extLst>
              <a:ext uri="{FF2B5EF4-FFF2-40B4-BE49-F238E27FC236}">
                <a16:creationId xmlns:a16="http://schemas.microsoft.com/office/drawing/2014/main" id="{32B5574C-7579-A128-3D21-106E8A86BA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279" y="80767"/>
            <a:ext cx="9549442" cy="420628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wrap="square" tIns="0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2287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seTemplate25,4x19,05.jpg"/>
          <p:cNvPicPr>
            <a:picLocks noChangeAspect="1"/>
          </p:cNvPicPr>
          <p:nvPr userDrawn="1"/>
        </p:nvPicPr>
        <p:blipFill rotWithShape="1">
          <a:blip r:embed="rId2"/>
          <a:srcRect t="4136" r="17405"/>
          <a:stretch/>
        </p:blipFill>
        <p:spPr>
          <a:xfrm>
            <a:off x="0" y="0"/>
            <a:ext cx="992561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328912" y="-3179"/>
            <a:ext cx="7527031" cy="782407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algn="l">
              <a:defRPr sz="4400" baseline="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328912" y="978306"/>
            <a:ext cx="9027875" cy="4901387"/>
          </a:xfrm>
          <a:prstGeom prst="rect">
            <a:avLst/>
          </a:prstGeom>
        </p:spPr>
        <p:txBody>
          <a:bodyPr anchor="t"/>
          <a:lstStyle>
            <a:lvl1pPr marL="170853" indent="-170853">
              <a:spcBef>
                <a:spcPts val="211"/>
              </a:spcBef>
              <a:buSzPct val="100000"/>
              <a:defRPr sz="2800" b="0" i="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Tw Cen MT" charset="0"/>
                <a:ea typeface="Tw Cen MT" charset="0"/>
                <a:cs typeface="Tw Cen MT" charset="0"/>
                <a:sym typeface="Tw Cen MT"/>
              </a:defRPr>
            </a:lvl1pPr>
            <a:lvl2pPr marL="341706" indent="-170853">
              <a:spcBef>
                <a:spcPts val="211"/>
              </a:spcBef>
              <a:buSzPct val="160000"/>
              <a:buChar char="-"/>
              <a:defRPr sz="2000" b="0" i="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Tw Cen MT" charset="0"/>
                <a:ea typeface="Tw Cen MT" charset="0"/>
                <a:cs typeface="Tw Cen MT" charset="0"/>
                <a:sym typeface="Tw Cen MT"/>
              </a:defRPr>
            </a:lvl2pPr>
            <a:lvl3pPr marL="512559" indent="-170853">
              <a:spcBef>
                <a:spcPts val="211"/>
              </a:spcBef>
              <a:buClr>
                <a:schemeClr val="accent1">
                  <a:hueOff val="273562"/>
                  <a:satOff val="2937"/>
                  <a:lumOff val="-22233"/>
                </a:schemeClr>
              </a:buClr>
              <a:buSzPct val="100000"/>
              <a:buChar char="‣"/>
              <a:defRPr sz="1600" b="0" i="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Tw Cen MT" charset="0"/>
                <a:ea typeface="Tw Cen MT" charset="0"/>
                <a:cs typeface="Tw Cen MT" charset="0"/>
                <a:sym typeface="Tw Cen MT"/>
              </a:defRPr>
            </a:lvl3pPr>
            <a:lvl4pPr marL="0" indent="683413">
              <a:spcBef>
                <a:spcPts val="211"/>
              </a:spcBef>
              <a:buSzTx/>
              <a:buNone/>
              <a:defRPr sz="1200" b="0" i="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Tw Cen MT" charset="0"/>
                <a:ea typeface="Tw Cen MT" charset="0"/>
                <a:cs typeface="Tw Cen MT" charset="0"/>
                <a:sym typeface="Tw Cen MT"/>
              </a:defRPr>
            </a:lvl4pPr>
            <a:lvl5pPr marL="0" indent="759347">
              <a:spcBef>
                <a:spcPts val="0"/>
              </a:spcBef>
              <a:buSzTx/>
              <a:buNone/>
              <a:defRPr sz="900" b="0" i="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Tw Cen MT" charset="0"/>
                <a:ea typeface="Tw Cen MT" charset="0"/>
                <a:cs typeface="Tw Cen MT" charset="0"/>
                <a:sym typeface="Tw Cen MT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6" name="Shape 26"/>
          <p:cNvSpPr/>
          <p:nvPr/>
        </p:nvSpPr>
        <p:spPr>
          <a:xfrm>
            <a:off x="77391" y="6359403"/>
            <a:ext cx="5830245" cy="543840"/>
          </a:xfrm>
          <a:prstGeom prst="rect">
            <a:avLst/>
          </a:prstGeom>
          <a:ln w="12700">
            <a:miter lim="400000"/>
          </a:ln>
          <a:effectLst>
            <a:outerShdw blurRad="12700" dist="12700" dir="5400000" rotWithShape="0">
              <a:srgbClr val="000000">
                <a:alpha val="3019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>
            <a:normAutofit/>
          </a:bodyPr>
          <a:lstStyle/>
          <a:p>
            <a:pPr defTabSz="308063" hangingPunct="0"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r>
              <a:rPr lang="it-IT" sz="949" kern="0" dirty="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rPr>
              <a:t>M.</a:t>
            </a:r>
            <a:r>
              <a:rPr lang="it-IT" sz="949" kern="0" baseline="0" dirty="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rPr>
              <a:t> Cappi, UTG-III Update CDA INAF, Marzo 2021</a:t>
            </a:r>
            <a:endParaRPr sz="949" kern="0" dirty="0"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867" y="6400801"/>
            <a:ext cx="1747603" cy="418356"/>
          </a:xfrm>
          <a:prstGeom prst="rect">
            <a:avLst/>
          </a:prstGeom>
        </p:spPr>
      </p:pic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4757584" y="6485650"/>
            <a:ext cx="390834" cy="248658"/>
          </a:xfrm>
          <a:prstGeom prst="rect">
            <a:avLst/>
          </a:prstGeom>
          <a:noFill/>
          <a:effectLst/>
        </p:spPr>
        <p:txBody>
          <a:bodyPr/>
          <a:lstStyle>
            <a:lvl1pPr>
              <a:defRPr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</a:rPr>
              <a:pPr/>
              <a:t>‹#›</a:t>
            </a:fld>
            <a:endParaRPr dirty="0">
              <a:solidFill>
                <a:srgbClr val="0365C0">
                  <a:hueOff val="47394"/>
                  <a:satOff val="-25753"/>
                  <a:lumOff val="-7544"/>
                </a:srgb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770" y="6359403"/>
            <a:ext cx="543840" cy="5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0406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ns titre.png"/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10" y="0"/>
            <a:ext cx="989878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725538" y="312541"/>
            <a:ext cx="8454926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725538" y="1830587"/>
            <a:ext cx="8454926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4815113" y="6505277"/>
            <a:ext cx="266098" cy="24865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wrap="none" lIns="50800" tIns="50800" rIns="50800" bIns="50800">
            <a:spAutoFit/>
          </a:bodyPr>
          <a:lstStyle>
            <a:lvl1pPr>
              <a:defRPr sz="949">
                <a:solidFill>
                  <a:srgbClr val="FFFFFF"/>
                </a:solidFill>
              </a:defRPr>
            </a:lvl1pPr>
          </a:lstStyle>
          <a:p>
            <a:pPr algn="ctr" defTabSz="308063" hangingPunct="0"/>
            <a:fld id="{86CB4B4D-7CA3-9044-876B-883B54F8677D}" type="slidenum">
              <a:rPr lang="uk-UA" kern="0" smtClean="0">
                <a:sym typeface="Helvetica Light"/>
              </a:rPr>
              <a:pPr algn="ctr" defTabSz="308063" hangingPunct="0"/>
              <a:t>‹#›</a:t>
            </a:fld>
            <a:endParaRPr lang="uk-UA" kern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9171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ransition spd="med"/>
  <p:txStyles>
    <p:titleStyle>
      <a:lvl1pPr marL="0" marR="0" indent="0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20547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41093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61640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82186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602732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723279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43826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64372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234396" marR="0" indent="-234396" algn="l" defTabSz="308063" rtl="0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Tx/>
        <a:buChar char="•"/>
        <a:tabLst/>
        <a:defRPr sz="189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468792" marR="0" indent="-234396" algn="l" defTabSz="308063" rtl="0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Tx/>
        <a:buChar char="•"/>
        <a:tabLst/>
        <a:defRPr sz="189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703188" marR="0" indent="-234396" algn="l" defTabSz="308063" rtl="0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Tx/>
        <a:buChar char="•"/>
        <a:tabLst/>
        <a:defRPr sz="189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937584" marR="0" indent="-234396" algn="l" defTabSz="308063" rtl="0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Tx/>
        <a:buChar char="•"/>
        <a:tabLst/>
        <a:defRPr sz="189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171980" marR="0" indent="-234396" algn="l" defTabSz="308063" rtl="0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Tx/>
        <a:buChar char="•"/>
        <a:tabLst/>
        <a:defRPr sz="189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406376" marR="0" indent="-234396" algn="l" defTabSz="308063" rtl="0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Tx/>
        <a:buChar char="•"/>
        <a:tabLst/>
        <a:defRPr sz="189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1640772" marR="0" indent="-234396" algn="l" defTabSz="308063" rtl="0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Tx/>
        <a:buChar char="•"/>
        <a:tabLst/>
        <a:defRPr sz="189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1875168" marR="0" indent="-234396" algn="l" defTabSz="308063" rtl="0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Tx/>
        <a:buChar char="•"/>
        <a:tabLst/>
        <a:defRPr sz="189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109564" marR="0" indent="-234396" algn="l" defTabSz="308063" rtl="0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Tx/>
        <a:buChar char="•"/>
        <a:tabLst/>
        <a:defRPr sz="189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20547" algn="ct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41093" algn="ct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61640" algn="ct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82186" algn="ct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602732" algn="ct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723279" algn="ct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43826" algn="ct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64372" algn="ct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body" idx="4294967295"/>
          </p:nvPr>
        </p:nvSpPr>
        <p:spPr>
          <a:xfrm>
            <a:off x="997617" y="203995"/>
            <a:ext cx="7644834" cy="247097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algn="ctr" defTabSz="584200" hangingPunct="0">
              <a:buNone/>
            </a:pPr>
            <a:r>
              <a:rPr lang="en-US" sz="4800" dirty="0">
                <a:solidFill>
                  <a:schemeClr val="bg1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CTAO and CTA+ </a:t>
            </a:r>
          </a:p>
          <a:p>
            <a:pPr marL="0" indent="0" algn="ctr" defTabSz="584200" hangingPunct="0">
              <a:buNone/>
            </a:pPr>
            <a:r>
              <a:rPr lang="en-US" sz="4800" dirty="0">
                <a:solidFill>
                  <a:schemeClr val="bg1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New Opportunities </a:t>
            </a:r>
          </a:p>
          <a:p>
            <a:pPr marL="0" indent="0" algn="ctr" defTabSz="584200" hangingPunct="0">
              <a:buNone/>
            </a:pPr>
            <a:r>
              <a:rPr lang="en-US" sz="4800" dirty="0">
                <a:solidFill>
                  <a:schemeClr val="bg1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for the </a:t>
            </a:r>
            <a:r>
              <a:rPr lang="en-US" sz="4800" dirty="0" err="1">
                <a:solidFill>
                  <a:schemeClr val="bg1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italian</a:t>
            </a:r>
            <a:r>
              <a:rPr lang="en-US" sz="4800" dirty="0">
                <a:solidFill>
                  <a:schemeClr val="bg1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 community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4"/>
          </p:nvPr>
        </p:nvSpPr>
        <p:spPr>
          <a:xfrm>
            <a:off x="1995459" y="2719944"/>
            <a:ext cx="5915081" cy="219547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r>
              <a:rPr lang="it-IT" sz="2800" dirty="0"/>
              <a:t>M. Cappi </a:t>
            </a:r>
          </a:p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r>
              <a:rPr lang="it-IT" sz="2800" dirty="0"/>
              <a:t>(INAF DS – Responsabile Divisione Alte Energie (UTGIII))</a:t>
            </a:r>
          </a:p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lang="it-IT" sz="2800" dirty="0"/>
          </a:p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r>
              <a:rPr lang="it-IT" dirty="0" err="1"/>
              <a:t>AVENGe</a:t>
            </a:r>
            <a:r>
              <a:rPr lang="it-IT" dirty="0"/>
              <a:t> meeting @ Roma – 29-31/05/’23</a:t>
            </a:r>
            <a:endParaRPr baseline="30000" dirty="0"/>
          </a:p>
        </p:txBody>
      </p:sp>
      <p:pic>
        <p:nvPicPr>
          <p:cNvPr id="1026" name="Picture 2" descr="Marvel's Avengers: buone notizie per il futuro del gioco - NerdPool">
            <a:extLst>
              <a:ext uri="{FF2B5EF4-FFF2-40B4-BE49-F238E27FC236}">
                <a16:creationId xmlns:a16="http://schemas.microsoft.com/office/drawing/2014/main" id="{75E15B35-817A-E29E-D769-239FD7874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405" y="4842456"/>
            <a:ext cx="3583189" cy="201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79609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736C10-90CD-FCF1-25C6-B2947DC07602}"/>
              </a:ext>
            </a:extLst>
          </p:cNvPr>
          <p:cNvSpPr txBox="1">
            <a:spLocks/>
          </p:cNvSpPr>
          <p:nvPr/>
        </p:nvSpPr>
        <p:spPr>
          <a:xfrm>
            <a:off x="328912" y="80918"/>
            <a:ext cx="9328044" cy="423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45000" lnSpcReduction="20000"/>
          </a:bodyPr>
          <a:lstStyle>
            <a:lvl1pPr marL="0" marR="0" indent="0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20547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41093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61640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82186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602732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723279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43826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64372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IT" sz="5300" kern="0" dirty="0">
                <a:solidFill>
                  <a:schemeClr val="bg1"/>
                </a:solidFill>
                <a:latin typeface="Tw Cen MT" panose="020B0602020104020603" pitchFamily="34" charset="77"/>
              </a:rPr>
              <a:t>Conclusions</a:t>
            </a:r>
            <a:endParaRPr lang="en-IT" sz="4000" kern="0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8FEB91-997A-4CEA-14A7-4A1AFECFB020}"/>
              </a:ext>
            </a:extLst>
          </p:cNvPr>
          <p:cNvSpPr txBox="1"/>
          <p:nvPr/>
        </p:nvSpPr>
        <p:spPr>
          <a:xfrm>
            <a:off x="0" y="589273"/>
            <a:ext cx="9768182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50800" rIns="36000" bIns="50800" numCol="1" spcCol="38100" rtlCol="0" anchor="ctr">
            <a:spAutoFit/>
          </a:bodyPr>
          <a:lstStyle/>
          <a:p>
            <a:pPr marL="859525" lvl="1" indent="-457200" defTabSz="584200" hangingPunct="0"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CTAO will start hard-work </a:t>
            </a:r>
            <a:r>
              <a:rPr lang="en-US" sz="24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construction next year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(except LSTs which started already)</a:t>
            </a:r>
          </a:p>
          <a:p>
            <a:pPr marL="973825" lvl="1" indent="-571500" defTabSz="584200" hangingPunct="0">
              <a:buFont typeface="Wingdings" pitchFamily="2" charset="2"/>
              <a:buChar char="Ø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Tw Cen MT" panose="020B0602020104020603" pitchFamily="34" charset="77"/>
              <a:cs typeface="Arial" panose="020B0604020202020204" pitchFamily="34" charset="0"/>
            </a:endParaRP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PNRR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CTA+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 is admittedly a “crazy” project (for us), but a great scientific and programmatic opportunity, if added to the already important involvements in </a:t>
            </a:r>
            <a:r>
              <a:rPr lang="en-US" sz="24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ASTRI-MA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 (end of ‘23/’24, 3 then 9 tel.) and </a:t>
            </a:r>
            <a:r>
              <a:rPr lang="en-US" sz="24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CTAO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w Cen MT" panose="020B0602020104020603" pitchFamily="34" charset="77"/>
              <a:cs typeface="Arial" panose="020B0604020202020204" pitchFamily="34" charset="0"/>
            </a:endParaRPr>
          </a:p>
          <a:p>
            <a:pPr marL="973825" lvl="1" indent="-571500" defTabSz="584200" hangingPunct="0">
              <a:buFont typeface="Wingdings" pitchFamily="2" charset="2"/>
              <a:buChar char="Ø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Tw Cen MT" panose="020B0602020104020603" pitchFamily="34" charset="77"/>
              <a:cs typeface="Arial" panose="020B0604020202020204" pitchFamily="34" charset="0"/>
            </a:endParaRP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My view: the main interest(s)/goals for this meeting are:</a:t>
            </a:r>
          </a:p>
          <a:p>
            <a:pPr marL="1778474" lvl="3" indent="-571500" defTabSz="584200" hangingPunct="0"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Promote, to (soon) identify, the most interesting and promising KSP(s) to Italy, where we could obtain maximum return 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wrt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 DE, S, F, J, etc.). Expect Italy will lead 1, max 1.5-2 KSPs at the end.</a:t>
            </a:r>
          </a:p>
          <a:p>
            <a:pPr marL="1778474" lvl="3" indent="-571500" defTabSz="584200" hangingPunct="0"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Promote dialogue synergies within Italy (INAF, INFN, Univ.) to guarantee a fair and satisfactory return and recognition of all Italian IKCs, i.e. INAF, INFN, and Universities.</a:t>
            </a:r>
          </a:p>
        </p:txBody>
      </p:sp>
    </p:spTree>
    <p:extLst>
      <p:ext uri="{BB962C8B-B14F-4D97-AF65-F5344CB8AC3E}">
        <p14:creationId xmlns:p14="http://schemas.microsoft.com/office/powerpoint/2010/main" val="62051639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8FEB91-997A-4CEA-14A7-4A1AFECFB020}"/>
              </a:ext>
            </a:extLst>
          </p:cNvPr>
          <p:cNvSpPr txBox="1"/>
          <p:nvPr/>
        </p:nvSpPr>
        <p:spPr>
          <a:xfrm>
            <a:off x="0" y="429496"/>
            <a:ext cx="9768182" cy="64120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50800" rIns="36000" bIns="50800" numCol="1" spcCol="38100" rtlCol="0" anchor="ctr">
            <a:spAutoFit/>
          </a:bodyPr>
          <a:lstStyle/>
          <a:p>
            <a:pPr algn="ctr" defTabSz="584200" hangingPunct="0"/>
            <a:endParaRPr lang="en-US" sz="8000" dirty="0">
              <a:latin typeface="Tw Cen MT" panose="020B0602020104020603" pitchFamily="34" charset="77"/>
              <a:cs typeface="Arial" panose="020B0604020202020204" pitchFamily="34" charset="0"/>
            </a:endParaRPr>
          </a:p>
          <a:p>
            <a:pPr lvl="1" algn="ctr" defTabSz="584200" hangingPunct="0"/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Thank you very much for your time and attention</a:t>
            </a:r>
          </a:p>
          <a:p>
            <a:pPr lvl="1" algn="ctr" defTabSz="584200" hangingPunct="0"/>
            <a:endParaRPr lang="en-US" sz="6600" dirty="0">
              <a:solidFill>
                <a:schemeClr val="accent1">
                  <a:lumMod val="75000"/>
                </a:schemeClr>
              </a:solidFill>
              <a:latin typeface="Tw Cen MT" panose="020B0602020104020603" pitchFamily="34" charset="77"/>
              <a:cs typeface="Arial" panose="020B0604020202020204" pitchFamily="34" charset="0"/>
            </a:endParaRPr>
          </a:p>
          <a:p>
            <a:pPr lvl="1" algn="ctr" defTabSz="584200" hangingPunct="0"/>
            <a:endParaRPr lang="en-US" sz="6600" dirty="0">
              <a:solidFill>
                <a:schemeClr val="accent1">
                  <a:lumMod val="75000"/>
                </a:schemeClr>
              </a:solidFill>
              <a:latin typeface="Tw Cen MT" panose="020B0602020104020603" pitchFamily="34" charset="77"/>
              <a:cs typeface="Arial" panose="020B0604020202020204" pitchFamily="34" charset="0"/>
            </a:endParaRPr>
          </a:p>
          <a:p>
            <a:pPr lvl="1" algn="ctr" defTabSz="584200" hangingPunct="0"/>
            <a:endParaRPr lang="en-US" sz="6600" dirty="0">
              <a:solidFill>
                <a:schemeClr val="accent1">
                  <a:lumMod val="75000"/>
                </a:schemeClr>
              </a:solidFill>
              <a:latin typeface="Tw Cen MT" panose="020B0602020104020603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51686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3C3C9-3E48-944C-B877-C63E51114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12" y="-100715"/>
            <a:ext cx="9577088" cy="782407"/>
          </a:xfrm>
        </p:spPr>
        <p:txBody>
          <a:bodyPr>
            <a:noAutofit/>
          </a:bodyPr>
          <a:lstStyle/>
          <a:p>
            <a:r>
              <a:rPr lang="en-IT" sz="2800" dirty="0"/>
              <a:t>Breakthrough Science expected from both ASTRI Pathfinder and CTA (first worldwide gamma-ray Observatory) (I/III)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F030E-0FAD-4349-9178-1E4FEE1D1CE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</a:rPr>
              <a:pPr/>
              <a:t>12</a:t>
            </a:fld>
            <a:endParaRPr lang="en-IT" dirty="0">
              <a:solidFill>
                <a:srgbClr val="0365C0">
                  <a:hueOff val="47394"/>
                  <a:satOff val="-25753"/>
                  <a:lumOff val="-7544"/>
                </a:srgb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EDC4E3-6A89-CE4E-AAE7-9AA3FD83D3B5}"/>
              </a:ext>
            </a:extLst>
          </p:cNvPr>
          <p:cNvSpPr txBox="1"/>
          <p:nvPr/>
        </p:nvSpPr>
        <p:spPr>
          <a:xfrm>
            <a:off x="6772652" y="4596527"/>
            <a:ext cx="3133347" cy="1555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3 review papers </a:t>
            </a:r>
            <a:r>
              <a:rPr lang="en-IT" dirty="0"/>
              <a:t>(1 core science + 2 Observatory Science: Galactic and Extragalactic), to be published in weeks in international </a:t>
            </a:r>
            <a:r>
              <a:rPr lang="en-GB" dirty="0"/>
              <a:t>Journal of High Energy Astrophysics</a:t>
            </a:r>
            <a:endParaRPr lang="en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F45B9-7BEB-F044-AC1E-7DFECFFF1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97" y="902737"/>
            <a:ext cx="3799804" cy="545940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3ABE1-C515-2A4E-974A-19254F599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512" y="865624"/>
            <a:ext cx="2349141" cy="54594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447DBC-AF22-904B-B266-B85441468FDF}"/>
              </a:ext>
            </a:extLst>
          </p:cNvPr>
          <p:cNvSpPr txBox="1"/>
          <p:nvPr/>
        </p:nvSpPr>
        <p:spPr>
          <a:xfrm>
            <a:off x="6718445" y="1161534"/>
            <a:ext cx="3187556" cy="326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IT" dirty="0">
                <a:sym typeface="Wingdings" pitchFamily="2" charset="2"/>
              </a:rPr>
              <a:t>If first to demonstrate the </a:t>
            </a:r>
          </a:p>
          <a:p>
            <a:r>
              <a:rPr lang="en-GB" dirty="0">
                <a:sym typeface="Wingdings" pitchFamily="2" charset="2"/>
              </a:rPr>
              <a:t>existence and Id. of </a:t>
            </a:r>
            <a:r>
              <a:rPr lang="en-GB" b="1" dirty="0" err="1">
                <a:solidFill>
                  <a:srgbClr val="FF0000"/>
                </a:solidFill>
                <a:sym typeface="Wingdings" pitchFamily="2" charset="2"/>
              </a:rPr>
              <a:t>Pevatrons</a:t>
            </a:r>
            <a:r>
              <a:rPr lang="en-GB" dirty="0">
                <a:sym typeface="Wingdings" pitchFamily="2" charset="2"/>
              </a:rPr>
              <a:t>…Nobel prize(?)</a:t>
            </a:r>
          </a:p>
          <a:p>
            <a:endParaRPr lang="en-GB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GB" b="1" dirty="0">
                <a:solidFill>
                  <a:srgbClr val="FF0000"/>
                </a:solidFill>
                <a:sym typeface="Wingdings" pitchFamily="2" charset="2"/>
              </a:rPr>
              <a:t>Galactic </a:t>
            </a:r>
            <a:r>
              <a:rPr lang="en-GB" b="1" dirty="0" err="1">
                <a:solidFill>
                  <a:srgbClr val="FF0000"/>
                </a:solidFill>
                <a:sym typeface="Wingdings" pitchFamily="2" charset="2"/>
              </a:rPr>
              <a:t>Center</a:t>
            </a:r>
            <a:r>
              <a:rPr lang="en-GB" dirty="0">
                <a:sym typeface="Wingdings" pitchFamily="2" charset="2"/>
              </a:rPr>
              <a:t>: a </a:t>
            </a:r>
            <a:r>
              <a:rPr lang="en-GB" dirty="0" err="1">
                <a:sym typeface="Wingdings" pitchFamily="2" charset="2"/>
              </a:rPr>
              <a:t>Pevatron</a:t>
            </a:r>
            <a:r>
              <a:rPr lang="en-GB" dirty="0">
                <a:sym typeface="Wingdings" pitchFamily="2" charset="2"/>
              </a:rPr>
              <a:t> factory? (still visible from Tenerife)</a:t>
            </a:r>
          </a:p>
          <a:p>
            <a:pPr marL="285750" indent="-285750">
              <a:buFont typeface="Wingdings" pitchFamily="2" charset="2"/>
              <a:buChar char="à"/>
            </a:pPr>
            <a:endParaRPr lang="en-GB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Blazars and Lorentz Invariance Violation</a:t>
            </a:r>
          </a:p>
          <a:p>
            <a:pPr marL="285750" indent="-285750">
              <a:buFont typeface="Wingdings" pitchFamily="2" charset="2"/>
              <a:buChar char="à"/>
            </a:pPr>
            <a:endParaRPr lang="en-GB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…..etc.</a:t>
            </a:r>
          </a:p>
          <a:p>
            <a:pPr marL="285750" indent="-285750">
              <a:buFont typeface="Wingdings" pitchFamily="2" charset="2"/>
              <a:buChar char="à"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4491998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3C3C9-3E48-944C-B877-C63E51114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12" y="-100715"/>
            <a:ext cx="9577088" cy="782407"/>
          </a:xfrm>
        </p:spPr>
        <p:txBody>
          <a:bodyPr>
            <a:noAutofit/>
          </a:bodyPr>
          <a:lstStyle/>
          <a:p>
            <a:r>
              <a:rPr lang="en-IT" sz="2800" dirty="0"/>
              <a:t>Breakthrough Science expected from both ASTRI Pathfinder and CTA (first worldwide gamma-ray Observatory) (II/III)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F030E-0FAD-4349-9178-1E4FEE1D1CE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</a:rPr>
              <a:pPr/>
              <a:t>13</a:t>
            </a:fld>
            <a:endParaRPr lang="en-IT" dirty="0">
              <a:solidFill>
                <a:srgbClr val="0365C0">
                  <a:hueOff val="47394"/>
                  <a:satOff val="-25753"/>
                  <a:lumOff val="-7544"/>
                </a:srgb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FE9679-1037-FD43-8C63-9174BBF8E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34" y="3429000"/>
            <a:ext cx="3588180" cy="2616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79D636-74AF-6146-9F5A-671492304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5" y="918175"/>
            <a:ext cx="3464303" cy="2510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FF822C-1433-D04D-ADF9-B31B08BD3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874" y="1138386"/>
            <a:ext cx="5929391" cy="1898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B2FEF4-955C-C947-9480-16F4CBB0A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337" y="3102906"/>
            <a:ext cx="3694752" cy="2616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E73CE-65F6-4E46-881F-ABC718323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4388" y="3917315"/>
            <a:ext cx="2593095" cy="16400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148E32-B679-BA49-B247-7D6C8ADC6DFE}"/>
              </a:ext>
            </a:extLst>
          </p:cNvPr>
          <p:cNvSpPr txBox="1"/>
          <p:nvPr/>
        </p:nvSpPr>
        <p:spPr>
          <a:xfrm>
            <a:off x="2899522" y="5934573"/>
            <a:ext cx="6421886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ym typeface="Wingdings" pitchFamily="2" charset="2"/>
              </a:rPr>
              <a:t> ASTRI not only a precursor of CTA-S but an INAF observatory standalone!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55092160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3C3C9-3E48-944C-B877-C63E51114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12" y="-100715"/>
            <a:ext cx="9577088" cy="782407"/>
          </a:xfrm>
        </p:spPr>
        <p:txBody>
          <a:bodyPr>
            <a:noAutofit/>
          </a:bodyPr>
          <a:lstStyle/>
          <a:p>
            <a:r>
              <a:rPr lang="en-IT" sz="2800" dirty="0"/>
              <a:t>Breakthrough Science expected from both ASTRI Pathfinder and CTA (first worldwide gamma-ray Observatory) (III/III)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F030E-0FAD-4349-9178-1E4FEE1D1CE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</a:rPr>
              <a:pPr/>
              <a:t>14</a:t>
            </a:fld>
            <a:endParaRPr lang="en-IT" dirty="0">
              <a:solidFill>
                <a:srgbClr val="0365C0">
                  <a:hueOff val="47394"/>
                  <a:satOff val="-25753"/>
                  <a:lumOff val="-7544"/>
                </a:srgb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9D698A-4099-084D-9447-9ED0CC5C0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50" y="1445417"/>
            <a:ext cx="4077635" cy="212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EDC4E3-6A89-CE4E-AAE7-9AA3FD83D3B5}"/>
              </a:ext>
            </a:extLst>
          </p:cNvPr>
          <p:cNvSpPr txBox="1"/>
          <p:nvPr/>
        </p:nvSpPr>
        <p:spPr>
          <a:xfrm>
            <a:off x="548513" y="872868"/>
            <a:ext cx="3750257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On-going layout optimisation of  CTA-South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181F6B5-0B41-6348-BF64-168BB606F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89" y="3808222"/>
            <a:ext cx="4217558" cy="243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883F7AA-7D5A-2C49-A2C7-DFFB6B216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47" y="1322927"/>
            <a:ext cx="5395869" cy="345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197AF8-FD22-9B40-969A-5B1EA66FCC78}"/>
              </a:ext>
            </a:extLst>
          </p:cNvPr>
          <p:cNvSpPr txBox="1"/>
          <p:nvPr/>
        </p:nvSpPr>
        <p:spPr>
          <a:xfrm>
            <a:off x="4657344" y="4982284"/>
            <a:ext cx="4815827" cy="131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K</a:t>
            </a:r>
            <a:r>
              <a:rPr lang="en-IT" dirty="0">
                <a:sym typeface="Wingdings" pitchFamily="2" charset="2"/>
              </a:rPr>
              <a:t>ey science in the south will be Galactic Plane Survey and  Galactic Center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IT" dirty="0">
                <a:sym typeface="Wingdings" pitchFamily="2" charset="2"/>
              </a:rPr>
              <a:t>LIV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IT" dirty="0">
                <a:sym typeface="Wingdings" pitchFamily="2" charset="2"/>
              </a:rPr>
              <a:t>Extragalactic Survey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E</a:t>
            </a:r>
            <a:r>
              <a:rPr lang="en-IT" dirty="0">
                <a:sym typeface="Wingdings" pitchFamily="2" charset="2"/>
              </a:rPr>
              <a:t>tc. etc. (First IACT Open Observatory!)</a:t>
            </a:r>
            <a:endParaRPr lang="en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188D6-DE08-8F42-951F-E3E88D6D098B}"/>
              </a:ext>
            </a:extLst>
          </p:cNvPr>
          <p:cNvSpPr txBox="1"/>
          <p:nvPr/>
        </p:nvSpPr>
        <p:spPr>
          <a:xfrm>
            <a:off x="4657344" y="944263"/>
            <a:ext cx="4064639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ym typeface="Wingdings" pitchFamily="2" charset="2"/>
              </a:rPr>
              <a:t> MM  convergence for ~ 13 MSTs + 40 SSTs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1693408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60C089-E2FB-0D4A-0BC5-C21DFB31550C}"/>
              </a:ext>
            </a:extLst>
          </p:cNvPr>
          <p:cNvSpPr txBox="1"/>
          <p:nvPr/>
        </p:nvSpPr>
        <p:spPr>
          <a:xfrm>
            <a:off x="39934" y="1021821"/>
            <a:ext cx="9905999" cy="5088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CTAO Status</a:t>
            </a:r>
          </a:p>
          <a:p>
            <a:pPr marL="973825" lvl="1" indent="-571500" defTabSz="584200" hangingPunct="0">
              <a:buFont typeface="Wingdings" pitchFamily="2" charset="2"/>
              <a:buChar char="Ø"/>
            </a:pPr>
            <a:endParaRPr lang="en-US" sz="5400" dirty="0">
              <a:solidFill>
                <a:schemeClr val="accent1">
                  <a:lumMod val="75000"/>
                </a:schemeClr>
              </a:solidFill>
              <a:latin typeface="Tw Cen MT" panose="020B0602020104020603" pitchFamily="34" charset="77"/>
              <a:cs typeface="Arial" panose="020B0604020202020204" pitchFamily="34" charset="0"/>
            </a:endParaRP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CTA+ Status</a:t>
            </a:r>
          </a:p>
          <a:p>
            <a:pPr marL="973825" lvl="1" indent="-571500" defTabSz="584200" hangingPunct="0">
              <a:buFont typeface="Wingdings" pitchFamily="2" charset="2"/>
              <a:buChar char="Ø"/>
            </a:pPr>
            <a:endParaRPr lang="en-US" sz="5400" dirty="0">
              <a:solidFill>
                <a:schemeClr val="accent1">
                  <a:lumMod val="75000"/>
                </a:schemeClr>
              </a:solidFill>
              <a:latin typeface="Tw Cen MT" panose="020B0602020104020603" pitchFamily="34" charset="77"/>
              <a:cs typeface="Arial" panose="020B0604020202020204" pitchFamily="34" charset="0"/>
            </a:endParaRP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General considerations</a:t>
            </a:r>
          </a:p>
          <a:p>
            <a:pPr marL="973825" lvl="1" indent="-571500" defTabSz="584200" hangingPunct="0">
              <a:buFont typeface="Wingdings" pitchFamily="2" charset="2"/>
              <a:buChar char="Ø"/>
            </a:pPr>
            <a:endParaRPr lang="en-US" sz="5400" dirty="0">
              <a:solidFill>
                <a:schemeClr val="accent1">
                  <a:lumMod val="75000"/>
                </a:schemeClr>
              </a:solidFill>
              <a:latin typeface="Tw Cen MT" panose="020B0602020104020603" pitchFamily="34" charset="77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736C10-90CD-FCF1-25C6-B2947DC07602}"/>
              </a:ext>
            </a:extLst>
          </p:cNvPr>
          <p:cNvSpPr txBox="1">
            <a:spLocks/>
          </p:cNvSpPr>
          <p:nvPr/>
        </p:nvSpPr>
        <p:spPr>
          <a:xfrm>
            <a:off x="328912" y="80918"/>
            <a:ext cx="9328044" cy="423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60000" lnSpcReduction="20000"/>
          </a:bodyPr>
          <a:lstStyle>
            <a:lvl1pPr marL="0" marR="0" indent="0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20547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41093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61640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82186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602732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723279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43826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64372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IT" sz="4000" kern="0" dirty="0">
                <a:solidFill>
                  <a:schemeClr val="bg1"/>
                </a:solidFill>
                <a:latin typeface="Tw Cen MT" panose="020B0602020104020603" pitchFamily="34" charset="77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19356892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60C089-E2FB-0D4A-0BC5-C21DFB31550C}"/>
              </a:ext>
            </a:extLst>
          </p:cNvPr>
          <p:cNvSpPr txBox="1"/>
          <p:nvPr/>
        </p:nvSpPr>
        <p:spPr>
          <a:xfrm>
            <a:off x="0" y="593524"/>
            <a:ext cx="9905999" cy="3549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571500" defTabSz="584200" hangingPunct="0">
              <a:buFont typeface="Arial" panose="020B0604020202020204" pitchFamily="34" charset="0"/>
              <a:buChar char="•"/>
            </a:pPr>
            <a:r>
              <a:rPr lang="en-US" sz="3200" dirty="0">
                <a:latin typeface="Tw Cen MT" panose="020B0602020104020603" pitchFamily="34" charset="77"/>
                <a:cs typeface="Arial" panose="020B0604020202020204" pitchFamily="34" charset="0"/>
              </a:rPr>
              <a:t>Project:</a:t>
            </a: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Money Matrix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in May 2021 defined the project: CTA-N, CTA-S, HQs</a:t>
            </a:r>
          </a:p>
          <a:p>
            <a:pPr marL="973825" lvl="1" indent="-571500" defTabSz="584200" hangingPunct="0">
              <a:buFont typeface="Wingdings" pitchFamily="2" charset="2"/>
              <a:buChar char="Ø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Tw Cen MT" panose="020B0602020104020603" pitchFamily="34" charset="77"/>
              <a:cs typeface="Arial" panose="020B0604020202020204" pitchFamily="34" charset="0"/>
            </a:endParaRP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Italy contributes 60 M€ (out of ~310 M€), second only to DE (~80 M€)</a:t>
            </a:r>
          </a:p>
          <a:p>
            <a:pPr marL="973825" lvl="1" indent="-571500" defTabSz="584200" hangingPunct="0">
              <a:buFont typeface="Wingdings" pitchFamily="2" charset="2"/>
              <a:buChar char="Ø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Tw Cen MT" panose="020B0602020104020603" pitchFamily="34" charset="77"/>
              <a:cs typeface="Arial" panose="020B0604020202020204" pitchFamily="34" charset="0"/>
            </a:endParaRP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Layout baselined (Phase A):</a:t>
            </a:r>
          </a:p>
          <a:p>
            <a:pPr marL="1778474" lvl="3" indent="-571500" defTabSz="584200" hangingPunct="0">
              <a:buFont typeface="+mj-lt"/>
              <a:buAutoNum type="alphaLcParenR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CTAO-N (La Palma): </a:t>
            </a:r>
            <a:r>
              <a:rPr lang="en-US" sz="24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4 LSTs </a:t>
            </a:r>
            <a:r>
              <a:rPr lang="en-US" sz="2400" dirty="0">
                <a:latin typeface="Tw Cen MT" panose="020B0602020104020603" pitchFamily="34" charset="77"/>
                <a:cs typeface="Arial" panose="020B0604020202020204" pitchFamily="34" charset="0"/>
              </a:rPr>
              <a:t>+ 9 MSTs </a:t>
            </a:r>
          </a:p>
          <a:p>
            <a:pPr lvl="3" defTabSz="584200" hangingPunct="0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	(NB: ASTRI MA in Tenerife with 9 SSTs)</a:t>
            </a:r>
          </a:p>
          <a:p>
            <a:pPr marL="1778474" lvl="3" indent="-571500" defTabSz="584200" hangingPunct="0">
              <a:buFont typeface="+mj-lt"/>
              <a:buAutoNum type="alphaLcParenR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CTAO-S (Chile, Paranal): </a:t>
            </a:r>
            <a:r>
              <a:rPr lang="en-US" sz="24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14 MSTs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+ 37 SSTs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736C10-90CD-FCF1-25C6-B2947DC07602}"/>
              </a:ext>
            </a:extLst>
          </p:cNvPr>
          <p:cNvSpPr txBox="1">
            <a:spLocks/>
          </p:cNvSpPr>
          <p:nvPr/>
        </p:nvSpPr>
        <p:spPr>
          <a:xfrm>
            <a:off x="328912" y="80918"/>
            <a:ext cx="9328044" cy="423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60000" lnSpcReduction="20000"/>
          </a:bodyPr>
          <a:lstStyle>
            <a:lvl1pPr marL="0" marR="0" indent="0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20547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41093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61640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82186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602732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723279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43826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64372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IT" sz="4000" kern="0" dirty="0">
                <a:solidFill>
                  <a:schemeClr val="bg1"/>
                </a:solidFill>
                <a:latin typeface="Tw Cen MT" panose="020B0602020104020603" pitchFamily="34" charset="77"/>
              </a:rPr>
              <a:t>CTAO Status (i/iii)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147835-70E5-4582-B395-4E397D757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6" y="4206753"/>
            <a:ext cx="3546229" cy="199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B83F64D-701C-9826-A9BB-989E7544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380" y="3772933"/>
            <a:ext cx="2042342" cy="252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D54C7CD-344E-790D-8EA5-F9D156FCE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005" y="4689232"/>
            <a:ext cx="4507167" cy="147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78904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60C089-E2FB-0D4A-0BC5-C21DFB31550C}"/>
              </a:ext>
            </a:extLst>
          </p:cNvPr>
          <p:cNvSpPr txBox="1"/>
          <p:nvPr/>
        </p:nvSpPr>
        <p:spPr>
          <a:xfrm>
            <a:off x="0" y="605209"/>
            <a:ext cx="990599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571500" defTabSz="584200" hangingPunct="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" panose="020B0602020104020603" pitchFamily="34" charset="77"/>
                <a:cs typeface="Arial" panose="020B0604020202020204" pitchFamily="34" charset="0"/>
              </a:rPr>
              <a:t>Project: The first (open) Observatory in the </a:t>
            </a:r>
            <a:r>
              <a:rPr lang="en-US" sz="2800" dirty="0" err="1">
                <a:latin typeface="Tw Cen MT" panose="020B0602020104020603" pitchFamily="34" charset="77"/>
                <a:cs typeface="Arial" panose="020B0604020202020204" pitchFamily="34" charset="0"/>
              </a:rPr>
              <a:t>TeV</a:t>
            </a:r>
            <a:r>
              <a:rPr lang="en-US" sz="2800" dirty="0">
                <a:latin typeface="Tw Cen MT" panose="020B0602020104020603" pitchFamily="34" charset="77"/>
                <a:cs typeface="Arial" panose="020B0604020202020204" pitchFamily="34" charset="0"/>
              </a:rPr>
              <a:t> energy range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736C10-90CD-FCF1-25C6-B2947DC07602}"/>
              </a:ext>
            </a:extLst>
          </p:cNvPr>
          <p:cNvSpPr txBox="1">
            <a:spLocks/>
          </p:cNvSpPr>
          <p:nvPr/>
        </p:nvSpPr>
        <p:spPr>
          <a:xfrm>
            <a:off x="328912" y="80918"/>
            <a:ext cx="9328044" cy="423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60000" lnSpcReduction="20000"/>
          </a:bodyPr>
          <a:lstStyle>
            <a:lvl1pPr marL="0" marR="0" indent="0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20547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41093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61640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82186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602732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723279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43826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64372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IT" sz="4000" kern="0" dirty="0">
                <a:solidFill>
                  <a:schemeClr val="bg1"/>
                </a:solidFill>
                <a:latin typeface="Tw Cen MT" panose="020B0602020104020603" pitchFamily="34" charset="77"/>
              </a:rPr>
              <a:t>CTAO Status (ii/iii)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5FEF72-EF1C-FC92-B0F5-4FC9D1E07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628" y="1187650"/>
            <a:ext cx="4389629" cy="330594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C3995AF-C2A1-F1A2-4D78-91D105BB7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8847"/>
            <a:ext cx="5175380" cy="330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C853C0-1240-7E5E-B939-7E23551D92B4}"/>
              </a:ext>
            </a:extLst>
          </p:cNvPr>
          <p:cNvSpPr txBox="1"/>
          <p:nvPr/>
        </p:nvSpPr>
        <p:spPr>
          <a:xfrm>
            <a:off x="1624382" y="4738415"/>
            <a:ext cx="7556492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Tw Cen MT" panose="020B0602020104020603" pitchFamily="34" charset="77"/>
                <a:sym typeface="Helvetica Light"/>
              </a:rPr>
              <a:t>50-60% of Open Time, all data public after 1 year proprietary time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Tw Cen MT" panose="020B0602020104020603" pitchFamily="34" charset="77"/>
              <a:sym typeface="Helvetica Light"/>
            </a:endParaRP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Tw Cen MT" panose="020B0602020104020603" pitchFamily="34" charset="77"/>
                <a:sym typeface="Helvetica Light"/>
              </a:rPr>
              <a:t>W</a:t>
            </a:r>
            <a:r>
              <a:rPr kumimoji="0" lang="en-IT" sz="20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Tw Cen MT" panose="020B0602020104020603" pitchFamily="34" charset="77"/>
                <a:sym typeface="Helvetica Light"/>
              </a:rPr>
              <a:t>ill revolutionise the TeV science and community</a:t>
            </a:r>
          </a:p>
          <a:p>
            <a:pPr marR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IT" sz="20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Tw Cen MT" panose="020B0602020104020603" pitchFamily="34" charset="77"/>
                <a:sym typeface="Helvetica Light"/>
              </a:rPr>
              <a:t> 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IT" sz="20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sym typeface="Helvetica Light"/>
              </a:rPr>
              <a:t>E</a:t>
            </a:r>
            <a:r>
              <a:rPr kumimoji="0" lang="en-IT" sz="20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Tw Cen MT" panose="020B0602020104020603" pitchFamily="34" charset="77"/>
                <a:sym typeface="Helvetica Light"/>
              </a:rPr>
              <a:t>xpect the unexpected!</a:t>
            </a:r>
          </a:p>
        </p:txBody>
      </p:sp>
    </p:spTree>
    <p:extLst>
      <p:ext uri="{BB962C8B-B14F-4D97-AF65-F5344CB8AC3E}">
        <p14:creationId xmlns:p14="http://schemas.microsoft.com/office/powerpoint/2010/main" val="358965572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60C089-E2FB-0D4A-0BC5-C21DFB31550C}"/>
              </a:ext>
            </a:extLst>
          </p:cNvPr>
          <p:cNvSpPr txBox="1"/>
          <p:nvPr/>
        </p:nvSpPr>
        <p:spPr>
          <a:xfrm>
            <a:off x="154222" y="719537"/>
            <a:ext cx="9129880" cy="5088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571500" defTabSz="584200" hangingPunct="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Tw Cen MT" panose="020B0602020104020603" pitchFamily="34" charset="77"/>
                <a:cs typeface="Arial" panose="020B0604020202020204" pitchFamily="34" charset="0"/>
              </a:rPr>
              <a:t>Programmatics</a:t>
            </a:r>
            <a:r>
              <a:rPr lang="en-US" sz="3600" dirty="0">
                <a:latin typeface="Tw Cen MT" panose="020B0602020104020603" pitchFamily="34" charset="77"/>
                <a:cs typeface="Arial" panose="020B0604020202020204" pitchFamily="34" charset="0"/>
              </a:rPr>
              <a:t>:</a:t>
            </a:r>
          </a:p>
          <a:p>
            <a:pPr marL="571500" indent="-571500" defTabSz="584200" hangingPunct="0">
              <a:buFont typeface="Arial" panose="020B0604020202020204" pitchFamily="34" charset="0"/>
              <a:buChar char="•"/>
            </a:pPr>
            <a:endParaRPr lang="en-US" sz="3600" dirty="0">
              <a:latin typeface="Tw Cen MT" panose="020B0602020104020603" pitchFamily="34" charset="77"/>
              <a:cs typeface="Arial" panose="020B0604020202020204" pitchFamily="34" charset="0"/>
            </a:endParaRP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gGmbH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 to ERIC (from pre-construction to construction) with </a:t>
            </a:r>
            <a:r>
              <a:rPr lang="en-US" sz="28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start, most likely, in September 2023</a:t>
            </a:r>
          </a:p>
          <a:p>
            <a:pPr marL="973825" lvl="1" indent="-571500" defTabSz="584200" hangingPunct="0">
              <a:buFont typeface="Wingdings" pitchFamily="2" charset="2"/>
              <a:buChar char="Ø"/>
            </a:pPr>
            <a:endParaRPr lang="en-US" sz="2800" dirty="0">
              <a:solidFill>
                <a:schemeClr val="accent1">
                  <a:lumMod val="75000"/>
                </a:schemeClr>
              </a:solidFill>
              <a:latin typeface="Tw Cen MT" panose="020B0602020104020603" pitchFamily="34" charset="77"/>
              <a:cs typeface="Arial" panose="020B0604020202020204" pitchFamily="34" charset="0"/>
            </a:endParaRP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New DG “BGR-elected” (Stuart Mc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Muldroch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) already active</a:t>
            </a:r>
          </a:p>
          <a:p>
            <a:pPr marL="973825" lvl="1" indent="-571500" defTabSz="584200" hangingPunct="0">
              <a:buFont typeface="Wingdings" pitchFamily="2" charset="2"/>
              <a:buChar char="Ø"/>
            </a:pPr>
            <a:endParaRPr lang="en-US" sz="2800" dirty="0">
              <a:solidFill>
                <a:schemeClr val="accent1">
                  <a:lumMod val="75000"/>
                </a:schemeClr>
              </a:solidFill>
              <a:latin typeface="Tw Cen MT" panose="020B0602020104020603" pitchFamily="34" charset="77"/>
              <a:cs typeface="Arial" panose="020B0604020202020204" pitchFamily="34" charset="0"/>
            </a:endParaRP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LST-1 already working (also with MAGIC), LST-2 to 4 within 2024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, MST Pathfinder in CTAO-S, MST1-9 within ‘26-’27, SSTs within ’28, (NB: ASTRI1-9 within 2024)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736C10-90CD-FCF1-25C6-B2947DC07602}"/>
              </a:ext>
            </a:extLst>
          </p:cNvPr>
          <p:cNvSpPr txBox="1">
            <a:spLocks/>
          </p:cNvSpPr>
          <p:nvPr/>
        </p:nvSpPr>
        <p:spPr>
          <a:xfrm>
            <a:off x="328912" y="80918"/>
            <a:ext cx="9328044" cy="423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60000" lnSpcReduction="20000"/>
          </a:bodyPr>
          <a:lstStyle>
            <a:lvl1pPr marL="0" marR="0" indent="0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20547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41093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61640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82186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602732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723279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43826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64372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IT" sz="4000" kern="0" dirty="0">
                <a:solidFill>
                  <a:schemeClr val="bg1"/>
                </a:solidFill>
                <a:latin typeface="Tw Cen MT" panose="020B0602020104020603" pitchFamily="34" charset="77"/>
              </a:rPr>
              <a:t>CTAO Status (iii/iii)</a:t>
            </a:r>
          </a:p>
        </p:txBody>
      </p:sp>
    </p:spTree>
    <p:extLst>
      <p:ext uri="{BB962C8B-B14F-4D97-AF65-F5344CB8AC3E}">
        <p14:creationId xmlns:p14="http://schemas.microsoft.com/office/powerpoint/2010/main" val="388560781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B64AF-30D7-564B-8611-350D78D7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041" y="22917"/>
            <a:ext cx="5801626" cy="607294"/>
          </a:xfrm>
        </p:spPr>
        <p:txBody>
          <a:bodyPr>
            <a:normAutofit fontScale="90000"/>
          </a:bodyPr>
          <a:lstStyle/>
          <a:p>
            <a:pPr algn="ctr"/>
            <a:r>
              <a:rPr lang="en-IT" dirty="0"/>
              <a:t>CTA+ Status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A10BA6E-C24C-4C4E-AEDF-22E23D90009A}"/>
              </a:ext>
            </a:extLst>
          </p:cNvPr>
          <p:cNvSpPr txBox="1">
            <a:spLocks/>
          </p:cNvSpPr>
          <p:nvPr/>
        </p:nvSpPr>
        <p:spPr>
          <a:xfrm>
            <a:off x="-117973" y="968064"/>
            <a:ext cx="9893037" cy="1586953"/>
          </a:xfrm>
          <a:prstGeom prst="rect">
            <a:avLst/>
          </a:prstGeom>
        </p:spPr>
        <p:txBody>
          <a:bodyPr anchor="t"/>
          <a:lstStyle>
            <a:lvl1pPr marL="234396" marR="0" indent="-234396" algn="l" defTabSz="308063" rtl="0" latinLnBrk="0">
              <a:lnSpc>
                <a:spcPct val="100000"/>
              </a:lnSpc>
              <a:spcBef>
                <a:spcPts val="221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468792" marR="0" indent="-234396" algn="l" defTabSz="308063" rtl="0" latinLnBrk="0">
              <a:lnSpc>
                <a:spcPct val="100000"/>
              </a:lnSpc>
              <a:spcBef>
                <a:spcPts val="221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703188" marR="0" indent="-234396" algn="l" defTabSz="308063" rtl="0" latinLnBrk="0">
              <a:lnSpc>
                <a:spcPct val="100000"/>
              </a:lnSpc>
              <a:spcBef>
                <a:spcPts val="221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937584" marR="0" indent="-234396" algn="l" defTabSz="308063" rtl="0" latinLnBrk="0">
              <a:lnSpc>
                <a:spcPct val="100000"/>
              </a:lnSpc>
              <a:spcBef>
                <a:spcPts val="221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171980" marR="0" indent="-234396" algn="l" defTabSz="308063" rtl="0" latinLnBrk="0">
              <a:lnSpc>
                <a:spcPct val="100000"/>
              </a:lnSpc>
              <a:spcBef>
                <a:spcPts val="221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406376" marR="0" indent="-234396" algn="l" defTabSz="308063" rtl="0" latinLnBrk="0">
              <a:lnSpc>
                <a:spcPct val="100000"/>
              </a:lnSpc>
              <a:spcBef>
                <a:spcPts val="221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898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1640772" marR="0" indent="-234396" algn="l" defTabSz="308063" rtl="0" latinLnBrk="0">
              <a:lnSpc>
                <a:spcPct val="100000"/>
              </a:lnSpc>
              <a:spcBef>
                <a:spcPts val="221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898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1875168" marR="0" indent="-234396" algn="l" defTabSz="308063" rtl="0" latinLnBrk="0">
              <a:lnSpc>
                <a:spcPct val="100000"/>
              </a:lnSpc>
              <a:spcBef>
                <a:spcPts val="221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898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109564" marR="0" indent="-234396" algn="l" defTabSz="308063" rtl="0" latinLnBrk="0">
              <a:lnSpc>
                <a:spcPct val="100000"/>
              </a:lnSpc>
              <a:spcBef>
                <a:spcPts val="221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898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22900" indent="-342900">
              <a:spcBef>
                <a:spcPts val="100"/>
              </a:spcBef>
              <a:buFont typeface="Wingdings" pitchFamily="2" charset="2"/>
              <a:buChar char="Ø"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CTA+ is a (~71M€) INAF-lead Italian PNRR program to enhance the ESFRI/ERIC CTA infrastructure at both low (&lt;1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TeV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) and high (&gt;100s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TeV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) energies, and provide it with state-of-the-art ground-based multi-frequency telescopes for the follow-up of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multimessenger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transient sources (such as GRBs, GWs, Neutrinos, etc.) which are Core Science for CTA, and for INAF. </a:t>
            </a:r>
          </a:p>
          <a:p>
            <a:pPr marL="522900" indent="-342900">
              <a:spcBef>
                <a:spcPts val="100"/>
              </a:spcBef>
              <a:buFont typeface="Wingdings" pitchFamily="2" charset="2"/>
              <a:buChar char="Ø"/>
            </a:pP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522900" indent="-342900">
              <a:spcBef>
                <a:spcPts val="100"/>
              </a:spcBef>
              <a:buFont typeface="Wingdings" pitchFamily="2" charset="2"/>
              <a:buChar char="Ø"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A Program to enhance CTA with 2 Main ”boosts” (for now) and 3 ancillary enhancements (for future): </a:t>
            </a:r>
          </a:p>
          <a:p>
            <a:pPr marL="522900" indent="-342900">
              <a:spcBef>
                <a:spcPts val="100"/>
              </a:spcBef>
              <a:buFont typeface="Wingdings" pitchFamily="2" charset="2"/>
              <a:buChar char="Ø"/>
            </a:pPr>
            <a:endParaRPr lang="en-GB" sz="1600" kern="0" dirty="0">
              <a:solidFill>
                <a:schemeClr val="accent1">
                  <a:lumMod val="75000"/>
                </a:schemeClr>
              </a:solidFill>
              <a:latin typeface="Tw Cen MT" panose="020B0602020104020603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127DE-2250-584B-AD3C-EA77E936B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74" y="2652749"/>
            <a:ext cx="4082523" cy="274623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895FBD-DC28-6044-8FF5-4E5EFCD6F80D}"/>
              </a:ext>
            </a:extLst>
          </p:cNvPr>
          <p:cNvCxnSpPr>
            <a:cxnSpLocks/>
          </p:cNvCxnSpPr>
          <p:nvPr/>
        </p:nvCxnSpPr>
        <p:spPr>
          <a:xfrm>
            <a:off x="4011238" y="4529400"/>
            <a:ext cx="674559" cy="1283807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6FBD730-919B-8D47-8001-F07CEAB0E80C}"/>
              </a:ext>
            </a:extLst>
          </p:cNvPr>
          <p:cNvSpPr txBox="1"/>
          <p:nvPr/>
        </p:nvSpPr>
        <p:spPr>
          <a:xfrm>
            <a:off x="3351815" y="5806727"/>
            <a:ext cx="267861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T" sz="2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…and here (+5 SSTs)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88C8CE-82BF-914E-885F-A5DEA56C64C9}"/>
              </a:ext>
            </a:extLst>
          </p:cNvPr>
          <p:cNvCxnSpPr>
            <a:cxnSpLocks/>
          </p:cNvCxnSpPr>
          <p:nvPr/>
        </p:nvCxnSpPr>
        <p:spPr>
          <a:xfrm flipH="1">
            <a:off x="1735196" y="4281400"/>
            <a:ext cx="346528" cy="1374476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7D2758E-09C0-BC45-BD82-C15509948E36}"/>
              </a:ext>
            </a:extLst>
          </p:cNvPr>
          <p:cNvSpPr txBox="1"/>
          <p:nvPr/>
        </p:nvSpPr>
        <p:spPr>
          <a:xfrm>
            <a:off x="161048" y="5655876"/>
            <a:ext cx="314829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T" sz="2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enhance (significantly)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T" sz="2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sensitivity here (+ 2 LSTs)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5CA32-C248-E548-98DD-A351D0E70424}"/>
              </a:ext>
            </a:extLst>
          </p:cNvPr>
          <p:cNvSpPr txBox="1"/>
          <p:nvPr/>
        </p:nvSpPr>
        <p:spPr>
          <a:xfrm>
            <a:off x="5171943" y="3021626"/>
            <a:ext cx="32723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T" sz="2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…and multi-ni/opt. follow-ups: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9A153D-BD10-754C-BD37-B7106CFA514B}"/>
              </a:ext>
            </a:extLst>
          </p:cNvPr>
          <p:cNvSpPr txBox="1"/>
          <p:nvPr/>
        </p:nvSpPr>
        <p:spPr>
          <a:xfrm>
            <a:off x="5728766" y="3920830"/>
            <a:ext cx="3118482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lvl="1" defTabSz="584200" hangingPunct="0"/>
            <a:r>
              <a:rPr kumimoji="0" lang="en-IT" sz="2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…and R&amp;D for future CTA</a:t>
            </a:r>
          </a:p>
          <a:p>
            <a:pPr marL="688075" lvl="1" indent="-285750" defTabSz="584200" hangingPunct="0">
              <a:buFont typeface="Wingdings" pitchFamily="2" charset="2"/>
              <a:buChar char="Ø"/>
            </a:pPr>
            <a:endParaRPr lang="en-IT" sz="1400" dirty="0">
              <a:solidFill>
                <a:srgbClr val="0070C0"/>
              </a:solidFill>
              <a:sym typeface="Helvetica Ligh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2F1667-C88C-3740-B8A4-BC0F4052B96C}"/>
              </a:ext>
            </a:extLst>
          </p:cNvPr>
          <p:cNvSpPr txBox="1"/>
          <p:nvPr/>
        </p:nvSpPr>
        <p:spPr>
          <a:xfrm>
            <a:off x="6263894" y="4812230"/>
            <a:ext cx="322056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lvl="1" defTabSz="584200" hangingPunct="0"/>
            <a:r>
              <a:rPr kumimoji="0" lang="en-IT" sz="2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…and Science &amp; CTAO HQ </a:t>
            </a:r>
          </a:p>
          <a:p>
            <a:pPr lvl="1" defTabSz="584200" hangingPunct="0"/>
            <a:r>
              <a:rPr kumimoji="0" lang="en-IT" sz="2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enhancement</a:t>
            </a:r>
          </a:p>
        </p:txBody>
      </p:sp>
    </p:spTree>
    <p:extLst>
      <p:ext uri="{BB962C8B-B14F-4D97-AF65-F5344CB8AC3E}">
        <p14:creationId xmlns:p14="http://schemas.microsoft.com/office/powerpoint/2010/main" val="130360214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60C089-E2FB-0D4A-0BC5-C21DFB31550C}"/>
              </a:ext>
            </a:extLst>
          </p:cNvPr>
          <p:cNvSpPr txBox="1"/>
          <p:nvPr/>
        </p:nvSpPr>
        <p:spPr>
          <a:xfrm>
            <a:off x="39934" y="575774"/>
            <a:ext cx="9905999" cy="57656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571500" defTabSz="584200" hangingPunct="0">
              <a:buFont typeface="Arial" panose="020B0604020202020204" pitchFamily="34" charset="0"/>
              <a:buChar char="•"/>
            </a:pPr>
            <a:r>
              <a:rPr lang="en-US" sz="3200" dirty="0">
                <a:latin typeface="Tw Cen MT" panose="020B0602020104020603" pitchFamily="34" charset="77"/>
                <a:cs typeface="Arial" panose="020B0604020202020204" pitchFamily="34" charset="0"/>
              </a:rPr>
              <a:t>Project:</a:t>
            </a: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PNRR Proposal approved in June 2022: </a:t>
            </a:r>
            <a:r>
              <a:rPr lang="en-US" sz="24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71.5M€ to be spent in 30 months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 (KO in 01/01/2023) 😱😱</a:t>
            </a: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Main contribution is to enhance CTAO-S, opening/strengthening transient science in CTAO South i.e.:</a:t>
            </a:r>
          </a:p>
          <a:p>
            <a:pPr marL="1778474" lvl="3" indent="-571500" defTabSz="584200" hangingPunct="0">
              <a:buFont typeface="+mj-lt"/>
              <a:buAutoNum type="alphaLcParenR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CTAO-S baseline + </a:t>
            </a:r>
            <a:r>
              <a:rPr lang="en-US" sz="24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2 LSTs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(major effort) 💪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(PI: Antonelli)</a:t>
            </a:r>
          </a:p>
          <a:p>
            <a:pPr marL="1778474" lvl="3" indent="-571500" defTabSz="584200" hangingPunct="0">
              <a:buFont typeface="+mj-lt"/>
              <a:buAutoNum type="alphaLcParenR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CTAO-S baseline + </a:t>
            </a:r>
            <a:r>
              <a:rPr lang="en-US" sz="24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5 SSTs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(PI: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Tagliaferri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)</a:t>
            </a:r>
            <a:endParaRPr lang="en-US" sz="2400" i="1" dirty="0">
              <a:solidFill>
                <a:srgbClr val="FF0000"/>
              </a:solidFill>
              <a:latin typeface="Tw Cen MT" panose="020B0602020104020603" pitchFamily="34" charset="77"/>
              <a:cs typeface="Arial" panose="020B0604020202020204" pitchFamily="34" charset="0"/>
            </a:endParaRPr>
          </a:p>
          <a:p>
            <a:pPr marL="1778474" lvl="3" indent="-571500" defTabSz="584200" hangingPunct="0">
              <a:buFont typeface="+mj-lt"/>
              <a:buAutoNum type="alphaLcParenR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+ </a:t>
            </a:r>
            <a:r>
              <a:rPr lang="en-US" sz="24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Multi-</a:t>
            </a:r>
            <a:r>
              <a:rPr lang="en-US" sz="2400" dirty="0" err="1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ni</a:t>
            </a:r>
            <a:r>
              <a:rPr lang="en-US" sz="24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 follow-up enhancements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:</a:t>
            </a:r>
          </a:p>
          <a:p>
            <a:pPr marL="2583123" lvl="5" indent="-571500" defTabSz="584200" hangingPunct="0">
              <a:buFont typeface="+mj-lt"/>
              <a:buAutoNum type="romanLcPeriod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VST polarimeter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(PI: Schipani)</a:t>
            </a:r>
          </a:p>
          <a:p>
            <a:pPr marL="2583123" lvl="5" indent="-571500" defTabSz="584200" hangingPunct="0">
              <a:buFont typeface="+mj-lt"/>
              <a:buAutoNum type="romanLcPeriod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TNG fast photometer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eSIFAP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, PI: Ambrosino)</a:t>
            </a:r>
          </a:p>
          <a:p>
            <a:pPr marL="2583123" lvl="5" indent="-571500" defTabSz="584200" hangingPunct="0">
              <a:buFont typeface="+mj-lt"/>
              <a:buAutoNum type="romanLcPeriod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Fast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vlbi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 radio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(PI: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Giroletti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)</a:t>
            </a:r>
          </a:p>
          <a:p>
            <a:pPr marL="2583123" lvl="5" indent="-571500" defTabSz="584200" hangingPunct="0">
              <a:buFont typeface="+mj-lt"/>
              <a:buAutoNum type="romanLcPeriod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Stellar Intensity Interferometry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(for ASTRI; PI: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Zampieri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)</a:t>
            </a:r>
          </a:p>
          <a:p>
            <a:pPr marL="1778474" lvl="3" indent="-571500" defTabSz="584200" hangingPunct="0">
              <a:buFont typeface="+mj-lt"/>
              <a:buAutoNum type="alphaLcParenR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+ R&amp;D new detectors for Cherenkov telescopes or complementary</a:t>
            </a:r>
          </a:p>
          <a:p>
            <a:pPr marL="1778474" lvl="3" indent="-571500" defTabSz="584200" hangingPunct="0">
              <a:buFont typeface="+mj-lt"/>
              <a:buAutoNum type="alphaLcParenR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+ </a:t>
            </a:r>
            <a:r>
              <a:rPr lang="en-US" sz="24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science &amp; outreach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 in Italy and HQs (Resp.: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Zanin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)</a:t>
            </a:r>
          </a:p>
          <a:p>
            <a:pPr marL="2583123" lvl="5" indent="-571500" defTabSz="584200" hangingPunct="0">
              <a:buFont typeface="+mj-lt"/>
              <a:buAutoNum type="romanLcPeriod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Tw Cen MT" panose="020B0602020104020603" pitchFamily="34" charset="77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736C10-90CD-FCF1-25C6-B2947DC07602}"/>
              </a:ext>
            </a:extLst>
          </p:cNvPr>
          <p:cNvSpPr txBox="1">
            <a:spLocks/>
          </p:cNvSpPr>
          <p:nvPr/>
        </p:nvSpPr>
        <p:spPr>
          <a:xfrm>
            <a:off x="328912" y="80918"/>
            <a:ext cx="9328044" cy="423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60000" lnSpcReduction="20000"/>
          </a:bodyPr>
          <a:lstStyle>
            <a:lvl1pPr marL="0" marR="0" indent="0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20547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41093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61640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82186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602732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723279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43826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64372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IT" sz="4000" kern="0" dirty="0">
                <a:solidFill>
                  <a:schemeClr val="bg1"/>
                </a:solidFill>
                <a:latin typeface="Tw Cen MT" panose="020B0602020104020603" pitchFamily="34" charset="77"/>
              </a:rPr>
              <a:t>CTA+ PNRR Status (i/ii)</a:t>
            </a:r>
          </a:p>
        </p:txBody>
      </p:sp>
    </p:spTree>
    <p:extLst>
      <p:ext uri="{BB962C8B-B14F-4D97-AF65-F5344CB8AC3E}">
        <p14:creationId xmlns:p14="http://schemas.microsoft.com/office/powerpoint/2010/main" val="225600866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60C089-E2FB-0D4A-0BC5-C21DFB31550C}"/>
              </a:ext>
            </a:extLst>
          </p:cNvPr>
          <p:cNvSpPr txBox="1"/>
          <p:nvPr/>
        </p:nvSpPr>
        <p:spPr>
          <a:xfrm>
            <a:off x="29498" y="576937"/>
            <a:ext cx="9926872" cy="5704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571500" defTabSz="584200" hangingPunct="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w Cen MT" panose="020B0602020104020603" pitchFamily="34" charset="77"/>
                <a:cs typeface="Arial" panose="020B0604020202020204" pitchFamily="34" charset="0"/>
              </a:rPr>
              <a:t>Programmatics</a:t>
            </a:r>
            <a:r>
              <a:rPr lang="en-US" sz="2800" dirty="0">
                <a:latin typeface="Tw Cen MT" panose="020B0602020104020603" pitchFamily="34" charset="77"/>
                <a:cs typeface="Arial" panose="020B0604020202020204" pitchFamily="34" charset="0"/>
              </a:rPr>
              <a:t>:</a:t>
            </a:r>
          </a:p>
          <a:p>
            <a:pPr marL="571500" indent="-571500" defTabSz="584200" hangingPunct="0">
              <a:buFont typeface="Arial" panose="020B0604020202020204" pitchFamily="34" charset="0"/>
              <a:buChar char="•"/>
            </a:pPr>
            <a:endParaRPr lang="en-US" sz="2800" dirty="0">
              <a:latin typeface="Tw Cen MT" panose="020B0602020104020603" pitchFamily="34" charset="77"/>
              <a:cs typeface="Arial" panose="020B0604020202020204" pitchFamily="34" charset="0"/>
            </a:endParaRP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Kicked Off in 01/01/2023. -25 months to the end</a:t>
            </a: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Project Team(s) are literally full-speed to prepare &gt;6-7 tenders worth &gt; 70M€ (within end of 2023!)</a:t>
            </a: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Program will support </a:t>
            </a:r>
            <a:r>
              <a:rPr lang="en-US" sz="28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9 PhD courses + about 15 TDs (6 of which scientific).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w Cen MT" panose="020B0602020104020603" pitchFamily="34" charset="77"/>
              <a:cs typeface="Arial" panose="020B0604020202020204" pitchFamily="34" charset="0"/>
            </a:endParaRP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CTA+ and we (all) are </a:t>
            </a:r>
            <a:r>
              <a:rPr lang="en-US" sz="28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formally part of the whole LST collaboration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(major contributor for also LST collaboration), including all technical aspects but </a:t>
            </a:r>
            <a:r>
              <a:rPr lang="en-US" sz="28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also for the Science Team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(Now just To Be Defined). Known for INFN, but new for INAF.</a:t>
            </a: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Italy (&amp; INAF) has/will become the major contributor of CTAO</a:t>
            </a:r>
          </a:p>
          <a:p>
            <a:pPr lvl="1" defTabSz="584200" hangingPunct="0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	   (from ~60M€ to ~100M€, tbc)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736C10-90CD-FCF1-25C6-B2947DC07602}"/>
              </a:ext>
            </a:extLst>
          </p:cNvPr>
          <p:cNvSpPr txBox="1">
            <a:spLocks/>
          </p:cNvSpPr>
          <p:nvPr/>
        </p:nvSpPr>
        <p:spPr>
          <a:xfrm>
            <a:off x="328912" y="80918"/>
            <a:ext cx="9328044" cy="423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60000" lnSpcReduction="20000"/>
          </a:bodyPr>
          <a:lstStyle>
            <a:lvl1pPr marL="0" marR="0" indent="0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20547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41093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61640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82186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602732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723279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43826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64372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IT" sz="4000" kern="0" dirty="0">
                <a:solidFill>
                  <a:schemeClr val="bg1"/>
                </a:solidFill>
                <a:latin typeface="Tw Cen MT" panose="020B0602020104020603" pitchFamily="34" charset="77"/>
              </a:rPr>
              <a:t>CTA+ PNRR Status (ii/ii)</a:t>
            </a:r>
          </a:p>
        </p:txBody>
      </p:sp>
    </p:spTree>
    <p:extLst>
      <p:ext uri="{BB962C8B-B14F-4D97-AF65-F5344CB8AC3E}">
        <p14:creationId xmlns:p14="http://schemas.microsoft.com/office/powerpoint/2010/main" val="401495311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60C089-E2FB-0D4A-0BC5-C21DFB31550C}"/>
              </a:ext>
            </a:extLst>
          </p:cNvPr>
          <p:cNvSpPr txBox="1"/>
          <p:nvPr/>
        </p:nvSpPr>
        <p:spPr>
          <a:xfrm>
            <a:off x="0" y="625322"/>
            <a:ext cx="9800492" cy="53963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571500" defTabSz="584200" hangingPunct="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" panose="020B0602020104020603" pitchFamily="34" charset="77"/>
                <a:cs typeface="Arial" panose="020B0604020202020204" pitchFamily="34" charset="0"/>
              </a:rPr>
              <a:t>A/two Huge opportunity/</a:t>
            </a:r>
            <a:r>
              <a:rPr lang="en-US" sz="2800" dirty="0" err="1">
                <a:latin typeface="Tw Cen MT" panose="020B0602020104020603" pitchFamily="34" charset="77"/>
                <a:cs typeface="Arial" panose="020B0604020202020204" pitchFamily="34" charset="0"/>
              </a:rPr>
              <a:t>ies</a:t>
            </a:r>
            <a:r>
              <a:rPr lang="en-US" sz="2800" dirty="0">
                <a:latin typeface="Tw Cen MT" panose="020B0602020104020603" pitchFamily="34" charset="77"/>
                <a:cs typeface="Arial" panose="020B0604020202020204" pitchFamily="34" charset="0"/>
              </a:rPr>
              <a:t> for INAF/Italian technologists and scientists:</a:t>
            </a:r>
            <a:endParaRPr lang="en-US" sz="3600" dirty="0">
              <a:latin typeface="Tw Cen MT" panose="020B0602020104020603" pitchFamily="34" charset="77"/>
              <a:cs typeface="Arial" panose="020B0604020202020204" pitchFamily="34" charset="0"/>
            </a:endParaRP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NB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: From BGR-approved Access Policy Document, KSP Time will be given in reward and proportionally to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IKC+cash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 contributors (including governance and leadership). For the time being the idea is to pool all IKC and self-organize into a scientific collaboration.</a:t>
            </a: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CTAO: Italy being major contributor, providing the 37 (+5) SSTs and host of the HQs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  <a:sym typeface="Wingdings" pitchFamily="2" charset="2"/>
              </a:rPr>
              <a:t>main player with important access to KSPs time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  <a:sym typeface="Wingdings" pitchFamily="2" charset="2"/>
              </a:rPr>
              <a:t>(KSPs=GPS, EGS, Gal. Center, etc.)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w Cen MT" panose="020B0602020104020603" pitchFamily="34" charset="77"/>
              <a:cs typeface="Arial" panose="020B0604020202020204" pitchFamily="34" charset="0"/>
            </a:endParaRP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CTA+: LSTs mean 10s-100s GeV i.e. allow the </a:t>
            </a:r>
            <a:r>
              <a:rPr lang="en-US" sz="24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“gamma-ray transients” window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. Access already granted for the North, in 2-3 years also for CTAO-S. Also multi-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ni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 facilities will open new windows for follow-ups.</a:t>
            </a: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NB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: ASTRI MA is synergic, and pathfinder, to CTAO and CTA+ contributions!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736C10-90CD-FCF1-25C6-B2947DC07602}"/>
              </a:ext>
            </a:extLst>
          </p:cNvPr>
          <p:cNvSpPr txBox="1">
            <a:spLocks/>
          </p:cNvSpPr>
          <p:nvPr/>
        </p:nvSpPr>
        <p:spPr>
          <a:xfrm>
            <a:off x="328912" y="80918"/>
            <a:ext cx="9328044" cy="423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60000" lnSpcReduction="20000"/>
          </a:bodyPr>
          <a:lstStyle>
            <a:lvl1pPr marL="0" marR="0" indent="0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20547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41093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61640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82186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602732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723279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43826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64372" algn="ctr" defTabSz="3080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1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IT" sz="4000" kern="0" dirty="0">
                <a:solidFill>
                  <a:schemeClr val="bg1"/>
                </a:solidFill>
                <a:latin typeface="Tw Cen MT" panose="020B0602020104020603" pitchFamily="34" charset="77"/>
              </a:rPr>
              <a:t>CTAO and CTA+ - Conclusions</a:t>
            </a:r>
          </a:p>
        </p:txBody>
      </p:sp>
    </p:spTree>
    <p:extLst>
      <p:ext uri="{BB962C8B-B14F-4D97-AF65-F5344CB8AC3E}">
        <p14:creationId xmlns:p14="http://schemas.microsoft.com/office/powerpoint/2010/main" val="3080685497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35283</TotalTime>
  <Words>1188</Words>
  <Application>Microsoft Macintosh PowerPoint</Application>
  <PresentationFormat>A4 Paper (210x297 mm)</PresentationFormat>
  <Paragraphs>112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Helvetica</vt:lpstr>
      <vt:lpstr>Helvetica Light</vt:lpstr>
      <vt:lpstr>Tw Cen MT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CTA+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Breakthrough Science expected from both ASTRI Pathfinder and CTA (first worldwide gamma-ray Observatory) (I/III)</vt:lpstr>
      <vt:lpstr>Breakthrough Science expected from both ASTRI Pathfinder and CTA (first worldwide gamma-ray Observatory) (II/III)</vt:lpstr>
      <vt:lpstr>Breakthrough Science expected from both ASTRI Pathfinder and CTA (first worldwide gamma-ray Observatory) (III/III)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</dc:title>
  <dc:creator>Microsoft Office User</dc:creator>
  <cp:lastModifiedBy>Massimo Cappi</cp:lastModifiedBy>
  <cp:revision>349</cp:revision>
  <cp:lastPrinted>2019-09-16T09:07:41Z</cp:lastPrinted>
  <dcterms:created xsi:type="dcterms:W3CDTF">2017-03-10T21:12:58Z</dcterms:created>
  <dcterms:modified xsi:type="dcterms:W3CDTF">2023-05-29T07:29:29Z</dcterms:modified>
</cp:coreProperties>
</file>