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32"/>
  </p:notesMasterIdLst>
  <p:handoutMasterIdLst>
    <p:handoutMasterId r:id="rId33"/>
  </p:handoutMasterIdLst>
  <p:sldIdLst>
    <p:sldId id="801" r:id="rId3"/>
    <p:sldId id="257" r:id="rId4"/>
    <p:sldId id="1063" r:id="rId5"/>
    <p:sldId id="1078" r:id="rId6"/>
    <p:sldId id="1077" r:id="rId7"/>
    <p:sldId id="865" r:id="rId8"/>
    <p:sldId id="907" r:id="rId9"/>
    <p:sldId id="263" r:id="rId10"/>
    <p:sldId id="1080" r:id="rId11"/>
    <p:sldId id="807" r:id="rId12"/>
    <p:sldId id="1083" r:id="rId13"/>
    <p:sldId id="267" r:id="rId14"/>
    <p:sldId id="266" r:id="rId15"/>
    <p:sldId id="1064" r:id="rId16"/>
    <p:sldId id="1072" r:id="rId17"/>
    <p:sldId id="891" r:id="rId18"/>
    <p:sldId id="281" r:id="rId19"/>
    <p:sldId id="885" r:id="rId20"/>
    <p:sldId id="1059" r:id="rId21"/>
    <p:sldId id="846" r:id="rId22"/>
    <p:sldId id="285" r:id="rId23"/>
    <p:sldId id="264" r:id="rId24"/>
    <p:sldId id="289" r:id="rId25"/>
    <p:sldId id="1066" r:id="rId26"/>
    <p:sldId id="1069" r:id="rId27"/>
    <p:sldId id="1085" r:id="rId28"/>
    <p:sldId id="1084" r:id="rId29"/>
    <p:sldId id="855" r:id="rId30"/>
    <p:sldId id="1074" r:id="rId31"/>
  </p:sldIdLst>
  <p:sldSz cx="12192000" cy="6858000"/>
  <p:notesSz cx="7099300" cy="102235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E"/>
    <a:srgbClr val="28466A"/>
    <a:srgbClr val="CC6600"/>
    <a:srgbClr val="00A249"/>
    <a:srgbClr val="984807"/>
    <a:srgbClr val="00FF00"/>
    <a:srgbClr val="003399"/>
    <a:srgbClr val="006600"/>
    <a:srgbClr val="99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6" autoAdjust="0"/>
    <p:restoredTop sz="93179" autoAdjust="0"/>
  </p:normalViewPr>
  <p:slideViewPr>
    <p:cSldViewPr>
      <p:cViewPr varScale="1">
        <p:scale>
          <a:sx n="103" d="100"/>
          <a:sy n="103" d="100"/>
        </p:scale>
        <p:origin x="184" y="6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lvl1pPr>
          </a:lstStyle>
          <a:p>
            <a:endParaRPr lang="it-IT"/>
          </a:p>
        </p:txBody>
      </p:sp>
      <p:sp>
        <p:nvSpPr>
          <p:cNvPr id="3" name="Segnaposto data 2"/>
          <p:cNvSpPr>
            <a:spLocks noGrp="1"/>
          </p:cNvSpPr>
          <p:nvPr>
            <p:ph type="dt" sz="quarter" idx="1"/>
          </p:nvPr>
        </p:nvSpPr>
        <p:spPr>
          <a:xfrm>
            <a:off x="4021294" y="0"/>
            <a:ext cx="3076363" cy="511175"/>
          </a:xfrm>
          <a:prstGeom prst="rect">
            <a:avLst/>
          </a:prstGeom>
        </p:spPr>
        <p:txBody>
          <a:bodyPr vert="horz" lIns="98984" tIns="49492" rIns="98984" bIns="49492" rtlCol="0"/>
          <a:lstStyle>
            <a:lvl1pPr algn="r">
              <a:defRPr sz="1300"/>
            </a:lvl1pPr>
          </a:lstStyle>
          <a:p>
            <a:fld id="{5C42438F-306A-4FFF-B2F4-F2F3783FD422}" type="datetimeFigureOut">
              <a:rPr lang="it-IT" smtClean="0"/>
              <a:pPr/>
              <a:t>24/11/22</a:t>
            </a:fld>
            <a:endParaRPr lang="it-IT"/>
          </a:p>
        </p:txBody>
      </p:sp>
      <p:sp>
        <p:nvSpPr>
          <p:cNvPr id="4" name="Segnaposto piè di pagina 3"/>
          <p:cNvSpPr>
            <a:spLocks noGrp="1"/>
          </p:cNvSpPr>
          <p:nvPr>
            <p:ph type="ftr" sz="quarter" idx="2"/>
          </p:nvPr>
        </p:nvSpPr>
        <p:spPr>
          <a:xfrm>
            <a:off x="0" y="9710551"/>
            <a:ext cx="3076363" cy="511175"/>
          </a:xfrm>
          <a:prstGeom prst="rect">
            <a:avLst/>
          </a:prstGeom>
        </p:spPr>
        <p:txBody>
          <a:bodyPr vert="horz" lIns="98984" tIns="49492" rIns="98984" bIns="49492" rtlCol="0" anchor="b"/>
          <a:lstStyle>
            <a:lvl1pPr algn="l">
              <a:defRPr sz="1300"/>
            </a:lvl1pPr>
          </a:lstStyle>
          <a:p>
            <a:r>
              <a:rPr lang="it-IT"/>
              <a:t>Autore, Evento, Luogo, Data</a:t>
            </a:r>
          </a:p>
        </p:txBody>
      </p:sp>
      <p:sp>
        <p:nvSpPr>
          <p:cNvPr id="5" name="Segnaposto numero diapositiva 4"/>
          <p:cNvSpPr>
            <a:spLocks noGrp="1"/>
          </p:cNvSpPr>
          <p:nvPr>
            <p:ph type="sldNum" sz="quarter" idx="3"/>
          </p:nvPr>
        </p:nvSpPr>
        <p:spPr>
          <a:xfrm>
            <a:off x="4021294" y="9710551"/>
            <a:ext cx="3076363" cy="511175"/>
          </a:xfrm>
          <a:prstGeom prst="rect">
            <a:avLst/>
          </a:prstGeom>
        </p:spPr>
        <p:txBody>
          <a:bodyPr vert="horz" lIns="98984" tIns="49492" rIns="98984" bIns="49492" rtlCol="0" anchor="b"/>
          <a:lstStyle>
            <a:lvl1pPr algn="r">
              <a:defRPr sz="1300"/>
            </a:lvl1pPr>
          </a:lstStyle>
          <a:p>
            <a:fld id="{3B4F2F8E-4A37-4D08-87A7-3B9F3F407A72}" type="slidenum">
              <a:rPr lang="it-IT" smtClean="0"/>
              <a:pPr/>
              <a:t>‹N›</a:t>
            </a:fld>
            <a:endParaRPr lang="it-IT"/>
          </a:p>
        </p:txBody>
      </p:sp>
    </p:spTree>
    <p:extLst>
      <p:ext uri="{BB962C8B-B14F-4D97-AF65-F5344CB8AC3E}">
        <p14:creationId xmlns:p14="http://schemas.microsoft.com/office/powerpoint/2010/main" val="4076096653"/>
      </p:ext>
    </p:extLst>
  </p:cSld>
  <p:clrMap bg1="lt1" tx1="dk1" bg2="lt2" tx2="dk2" accent1="accent1" accent2="accent2" accent3="accent3" accent4="accent4" accent5="accent5" accent6="accent6" hlink="hlink" folHlink="folHlink"/>
  <p:hf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07-14T10:25:17.076"/>
    </inkml:context>
    <inkml:brush xml:id="br0">
      <inkml:brushProperty name="width" value="0.05292" units="cm"/>
      <inkml:brushProperty name="height" value="0.05292" units="cm"/>
      <inkml:brushProperty name="color" value="#FF0000"/>
    </inkml:brush>
  </inkml:definitions>
  <iact:action type="add" startTime="24808">
    <iact:property name="dataType"/>
    <iact:actionData xml:id="d0">
      <inkml:trace xmlns:inkml="http://www.w3.org/2003/InkML" xml:id="stk0" contextRef="#ctx0" brushRef="#br0">22882 5049 0,'0'-26'56,"-26"1"-33,1-1 7,-1 1-21,1 25-1,0-25 24,-1-1-30,1 26 15,-26-25-2,1-51 2,-52 0-1,77 50 1,-1 1-2,-50 0 35,25-1-33,1 1 0,-52-51-16,26 25 15,51 51 33,-1 0 24,-100 0-61,-52-25 5,127 25 0,-25-26 0,51 26 43,25 26-47,-26-1-4,-24 0 7,-26 26 1,-1 0-1,52-26 1,-51 51 0,-25 1-1,75-52 1,1 26 32,-1-26-32,1 0 19,-26 26-22,26 0-13,0-26 81,25 1-63,-26-1-18,26 76 14,-25 1 1,-1-1 0,26 1 1,0-51 0,0 50 0,0-50-1,0 50 0,26-50 1,-1 50-1,-25-75 1,51 50 0,-26 25 0,1-50-15,24 50 13,1-24 1,-25-1 0,-1-51 1,0 0 16,-25 1 5,26-1-25,75 102 4,-25-51 0,-50-51-1,-1 1 17,0-26-23,1 0-2,50 25 9,0-25-1,25 0 1,1 0 0,25 0-1,25 0 2,-51 0-2,1-76 1,-26 0-1,25 0 0,-24 0 1,-52 0-1,26 50 2,-1-75-2,-24-1 1,24 1-1,1-1 1,0 1 0,-26 0 0,1-1 0,-26 77-1,0-26 0,25 0 0,-25-25 34,0 25-49,-76-50 16,51 50-1,-52-50 1,1-26-1,51 76 1,-26-25-1,1 25 41,-1-25-43,25 51 0,1 0 2,0-1 1,25 1-1,-26-1 213,1 1-217</inkml:trace>
    </iact:actionData>
  </iact:action>
  <iact:action type="add" startTime="28197">
    <iact:property name="dataType"/>
    <iact:actionData xml:id="d1">
      <inkml:trace xmlns:inkml="http://www.w3.org/2003/InkML" xml:id="stk1" contextRef="#ctx0" brushRef="#br0">29376 3552 0,'0'-25'52,"0"50"90,0 0-131,0 102 6,0 0-1,0 25 1,-26-25 0,1-26 0,25 1-1,0-1 1,0 1 0,0-26 0,0-25-2,0 50 1,0-25 1,0 26 0,25-1-1,-25 1 1,0-26 0,26 25 0,-26 1-1,25-1 1,-25 51 0,0-50-1,26-1 1,-26 26-1,25-25 1,26 50 0,-51-51-1,25 1 1,0 25 0,26-26 0,-25 0-1,-1 1 1,-25-51-16,25 25 15,1 25 0,-1 1 1,0-1 0,26 1-1,0-1 1,-26 26 0,26-76 0,-26-26 66,1 26-82,75 50 15,-50-50 0,25 25 1,0-51 0,-51 1-1,26-26 1,76-51-1,0-76 1,0 26 0,50-26 0,1-51-1,-77 77 1,26-26 0,-51 0-1,-25-50 1,0-178 0,-51 50-1,51 26 1,-77 25 0,-101 1-1,0-102 1,1 152 0,24-102-1,1 178 1,-1 1 0,1-1-1,-26-76 1,25 25 0,-75-25 0,75 102-1,-24-1 1,24 1 0,1 25-1,50 51 2,0 25 34,0 0-40,26 0-4,-26 0 4</inkml:trace>
    </iact:actionData>
  </iact:action>
  <iact:action type="add" startTime="45854">
    <iact:property name="dataType"/>
    <iact:actionData xml:id="d2">
      <inkml:trace xmlns:inkml="http://www.w3.org/2003/InkML" xml:id="stk2" contextRef="#ctx0" brushRef="#br0">23186 12151 0,'0'-25'24,"-25"25"-13,25-26 3,-26 26-8,26-25 4,-76-76 6,-51-1 1,26-50 0,50 76-1,-25 0 1,-76-127-1,25 51 1,51 50 0,25 1-1,26 50 1,-1 26-15,-24-52 13,-1-24 2,26 50-1,-1 26 39,1-26-44,-1 51 7,1 0 93,-51 0-93,25 0-10,-25 0-6,0 0 11,25 0 1,-25 0 3,51 25 45,-77 1-56,26 25 11,51-26 60,-26 51-61,0-25-9,-101 126 9,51-75 1,101-77 0,-51 26-1,-51 76 1,1-26 0,25 1-1,-26 50 2,52-51-2,24-50 0,26 51 1,-25-77-1,25 51 0,0 25 1,0 1 0,0-26 0,0 25-1,25 52 1,26-52-1,-26 1 1,26-26 0,0 25-1,50 1 1,77 75 1,-77-75-1,-24-1-1,24 26 0,-25-51 1,51 26-1,-26-1 1,52 77 0,-77-102-1,-51-76 1,26 25 8,-26 0 0,26-25-8,76 26 0,-76-26-16,75 0 14,-24 0 2,-26-51 0,25-25 0,-24-26-1,24 1 0,26 0 2,-76 24-16,25-24 12,0-1 3,0 1-1,0 0 1,0-26 0,51 25-1,-76 1 1,-26-51 0,0 75-1,-25 52 1,0-51 0,0 25-1,0 1 1,0-77 0,0 25 0,-25 1 0,0 75 0,25 1-2,-26 25 52,1 0-33,0-25-17,-1-1-1,26 1 22,-25 25-9,-1 0-8,26-25 74,-76-1 82,51-24-171,-26-1 2,1 0 4,-27-50 4,77 50-1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lvl1pPr>
          </a:lstStyle>
          <a:p>
            <a:endParaRPr lang="it-IT"/>
          </a:p>
        </p:txBody>
      </p:sp>
      <p:sp>
        <p:nvSpPr>
          <p:cNvPr id="3" name="Segnaposto data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lvl1pPr>
          </a:lstStyle>
          <a:p>
            <a:fld id="{2CAAC53C-A8B7-44E3-8F04-9B9E4EDE90B7}" type="datetimeFigureOut">
              <a:rPr lang="it-IT" smtClean="0"/>
              <a:pPr/>
              <a:t>24/11/22</a:t>
            </a:fld>
            <a:endParaRPr lang="it-IT"/>
          </a:p>
        </p:txBody>
      </p:sp>
      <p:sp>
        <p:nvSpPr>
          <p:cNvPr id="4" name="Segnaposto immagine diapositiva 3"/>
          <p:cNvSpPr>
            <a:spLocks noGrp="1" noRot="1" noChangeAspect="1"/>
          </p:cNvSpPr>
          <p:nvPr>
            <p:ph type="sldImg" idx="2"/>
          </p:nvPr>
        </p:nvSpPr>
        <p:spPr>
          <a:xfrm>
            <a:off x="142875" y="766763"/>
            <a:ext cx="6813550" cy="3833812"/>
          </a:xfrm>
          <a:prstGeom prst="rect">
            <a:avLst/>
          </a:prstGeom>
          <a:noFill/>
          <a:ln w="12700">
            <a:solidFill>
              <a:prstClr val="black"/>
            </a:solidFill>
          </a:ln>
        </p:spPr>
        <p:txBody>
          <a:bodyPr vert="horz" lIns="98984" tIns="49492" rIns="98984" bIns="49492" rtlCol="0" anchor="ctr"/>
          <a:lstStyle/>
          <a:p>
            <a:endParaRPr lang="it-IT"/>
          </a:p>
        </p:txBody>
      </p:sp>
      <p:sp>
        <p:nvSpPr>
          <p:cNvPr id="5" name="Segnaposto note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lvl1pPr>
          </a:lstStyle>
          <a:p>
            <a:r>
              <a:rPr lang="it-IT"/>
              <a:t>Autore, Evento, Luogo, Data</a:t>
            </a:r>
          </a:p>
        </p:txBody>
      </p:sp>
      <p:sp>
        <p:nvSpPr>
          <p:cNvPr id="7" name="Segnaposto numero diapositiva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lvl1pPr>
          </a:lstStyle>
          <a:p>
            <a:fld id="{48F9AAED-DF9F-4DD7-B4EB-2732545A41D2}" type="slidenum">
              <a:rPr lang="it-IT" smtClean="0"/>
              <a:pPr/>
              <a:t>‹N›</a:t>
            </a:fld>
            <a:endParaRPr lang="it-IT"/>
          </a:p>
        </p:txBody>
      </p:sp>
    </p:spTree>
    <p:extLst>
      <p:ext uri="{BB962C8B-B14F-4D97-AF65-F5344CB8AC3E}">
        <p14:creationId xmlns:p14="http://schemas.microsoft.com/office/powerpoint/2010/main" val="12866936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875" y="766763"/>
            <a:ext cx="6813550" cy="3833812"/>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8F9AAED-DF9F-4DD7-B4EB-2732545A41D2}" type="slidenum">
              <a:rPr lang="it-IT" smtClean="0"/>
              <a:pPr/>
              <a:t>1</a:t>
            </a:fld>
            <a:endParaRPr lang="it-IT"/>
          </a:p>
        </p:txBody>
      </p:sp>
    </p:spTree>
    <p:extLst>
      <p:ext uri="{BB962C8B-B14F-4D97-AF65-F5344CB8AC3E}">
        <p14:creationId xmlns:p14="http://schemas.microsoft.com/office/powerpoint/2010/main" val="183255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26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66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3b04218f7e_0_70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13b04218f7e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71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61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3b04218f7e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3b04218f7e_0_6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61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0"/>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E6160EC-57B7-43E0-AE0D-D12515AFD140}" type="datetime1">
              <a:rPr lang="it-IT" smtClean="0"/>
              <a:pPr/>
              <a:t>24/11/22</a:t>
            </a:fld>
            <a:endParaRPr lang="it-IT"/>
          </a:p>
        </p:txBody>
      </p:sp>
      <p:sp>
        <p:nvSpPr>
          <p:cNvPr id="5" name="Segnaposto piè di pagina 4"/>
          <p:cNvSpPr>
            <a:spLocks noGrp="1"/>
          </p:cNvSpPr>
          <p:nvPr>
            <p:ph type="ftr" sz="quarter" idx="11"/>
          </p:nvPr>
        </p:nvSpPr>
        <p:spPr/>
        <p:txBody>
          <a:bodyPr/>
          <a:lstStyle/>
          <a:p>
            <a:r>
              <a:rPr lang="it-IT"/>
              <a:t>Nome Autore, Titolo Evento con Luogo e Data</a:t>
            </a:r>
          </a:p>
        </p:txBody>
      </p:sp>
      <p:sp>
        <p:nvSpPr>
          <p:cNvPr id="6" name="Segnaposto numero diapositiva 5"/>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373086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9633A6-A64D-4368-A88B-F8AB590C66AA}" type="datetime1">
              <a:rPr lang="it-IT" smtClean="0"/>
              <a:pPr/>
              <a:t>24/11/22</a:t>
            </a:fld>
            <a:endParaRPr lang="it-IT"/>
          </a:p>
        </p:txBody>
      </p:sp>
      <p:sp>
        <p:nvSpPr>
          <p:cNvPr id="5" name="Segnaposto piè di pagina 4"/>
          <p:cNvSpPr>
            <a:spLocks noGrp="1"/>
          </p:cNvSpPr>
          <p:nvPr>
            <p:ph type="ftr" sz="quarter" idx="11"/>
          </p:nvPr>
        </p:nvSpPr>
        <p:spPr/>
        <p:txBody>
          <a:bodyPr/>
          <a:lstStyle/>
          <a:p>
            <a:r>
              <a:rPr lang="it-IT"/>
              <a:t>Nome Autore, Titolo Evento con Luogo e Data</a:t>
            </a:r>
          </a:p>
        </p:txBody>
      </p:sp>
      <p:sp>
        <p:nvSpPr>
          <p:cNvPr id="6" name="Segnaposto numero diapositiva 5"/>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77399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3"/>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3"/>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EB3DDD8-3A50-41E1-8931-5EFE43C5A21D}" type="datetime1">
              <a:rPr lang="it-IT" smtClean="0"/>
              <a:pPr/>
              <a:t>24/11/22</a:t>
            </a:fld>
            <a:endParaRPr lang="it-IT"/>
          </a:p>
        </p:txBody>
      </p:sp>
      <p:sp>
        <p:nvSpPr>
          <p:cNvPr id="5" name="Segnaposto piè di pagina 4"/>
          <p:cNvSpPr>
            <a:spLocks noGrp="1"/>
          </p:cNvSpPr>
          <p:nvPr>
            <p:ph type="ftr" sz="quarter" idx="11"/>
          </p:nvPr>
        </p:nvSpPr>
        <p:spPr/>
        <p:txBody>
          <a:bodyPr/>
          <a:lstStyle/>
          <a:p>
            <a:r>
              <a:rPr lang="it-IT"/>
              <a:t>Nome Autore, Titolo Evento con Luogo e Data</a:t>
            </a:r>
          </a:p>
        </p:txBody>
      </p:sp>
      <p:sp>
        <p:nvSpPr>
          <p:cNvPr id="6" name="Segnaposto numero diapositiva 5"/>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49563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LIDE">
    <p:spTree>
      <p:nvGrpSpPr>
        <p:cNvPr id="1" name=""/>
        <p:cNvGrpSpPr/>
        <p:nvPr/>
      </p:nvGrpSpPr>
      <p:grpSpPr>
        <a:xfrm>
          <a:off x="0" y="0"/>
          <a:ext cx="0" cy="0"/>
          <a:chOff x="0" y="0"/>
          <a:chExt cx="0" cy="0"/>
        </a:xfrm>
      </p:grpSpPr>
      <p:sp>
        <p:nvSpPr>
          <p:cNvPr id="30" name="Footer Placeholder 3"/>
          <p:cNvSpPr txBox="1">
            <a:spLocks noGrp="1"/>
          </p:cNvSpPr>
          <p:nvPr>
            <p:ph type="body" sz="quarter" idx="21" hasCustomPrompt="1"/>
          </p:nvPr>
        </p:nvSpPr>
        <p:spPr>
          <a:xfrm>
            <a:off x="3823755" y="6400418"/>
            <a:ext cx="4544491" cy="276999"/>
          </a:xfrm>
          <a:prstGeom prst="rect">
            <a:avLst/>
          </a:prstGeom>
        </p:spPr>
        <p:txBody>
          <a:bodyPr anchor="ctr">
            <a:spAutoFit/>
          </a:bodyPr>
          <a:lstStyle>
            <a:lvl1pPr marL="0" indent="0" algn="ctr" defTabSz="914400">
              <a:spcBef>
                <a:spcPts val="0"/>
              </a:spcBef>
              <a:buSzTx/>
              <a:buFontTx/>
              <a:buNone/>
              <a:defRPr sz="1200">
                <a:solidFill>
                  <a:srgbClr val="888888"/>
                </a:solidFill>
              </a:defRPr>
            </a:lvl1pPr>
          </a:lstStyle>
          <a:p>
            <a:r>
              <a:t>Author Name, Conference/Meeting name, date.</a:t>
            </a:r>
          </a:p>
        </p:txBody>
      </p:sp>
      <p:pic>
        <p:nvPicPr>
          <p:cNvPr id="31" name="Content Placeholder 8" descr="Content Placeholder 8"/>
          <p:cNvPicPr>
            <a:picLocks noChangeAspect="1"/>
          </p:cNvPicPr>
          <p:nvPr/>
        </p:nvPicPr>
        <p:blipFill>
          <a:blip r:embed="rId2"/>
          <a:srcRect l="1248" r="1325" b="10396"/>
          <a:stretch>
            <a:fillRect/>
          </a:stretch>
        </p:blipFill>
        <p:spPr>
          <a:xfrm>
            <a:off x="10142964" y="270368"/>
            <a:ext cx="1653501" cy="699557"/>
          </a:xfrm>
          <a:prstGeom prst="rect">
            <a:avLst/>
          </a:prstGeom>
          <a:ln w="12700">
            <a:miter lim="400000"/>
          </a:ln>
        </p:spPr>
      </p:pic>
      <p:sp>
        <p:nvSpPr>
          <p:cNvPr id="32" name="Straight Connector 5"/>
          <p:cNvSpPr/>
          <p:nvPr/>
        </p:nvSpPr>
        <p:spPr>
          <a:xfrm>
            <a:off x="467465" y="994638"/>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a:p>
        </p:txBody>
      </p:sp>
      <p:sp>
        <p:nvSpPr>
          <p:cNvPr id="33" name="Slide Number"/>
          <p:cNvSpPr txBox="1">
            <a:spLocks noGrp="1"/>
          </p:cNvSpPr>
          <p:nvPr>
            <p:ph type="sldNum" sz="quarter" idx="2"/>
          </p:nvPr>
        </p:nvSpPr>
        <p:spPr>
          <a:xfrm>
            <a:off x="11609526" y="6417939"/>
            <a:ext cx="252274" cy="241956"/>
          </a:xfrm>
          <a:prstGeom prst="rect">
            <a:avLst/>
          </a:prstGeom>
        </p:spPr>
        <p:txBody>
          <a:bodyPr/>
          <a:lstStyle/>
          <a:p>
            <a:fld id="{86CB4B4D-7CA3-9044-876B-883B54F8677D}" type="slidenum">
              <a:t>‹N›</a:t>
            </a:fld>
            <a:endParaRPr/>
          </a:p>
        </p:txBody>
      </p:sp>
      <p:sp>
        <p:nvSpPr>
          <p:cNvPr id="34" name="Title 1"/>
          <p:cNvSpPr txBox="1">
            <a:spLocks noGrp="1"/>
          </p:cNvSpPr>
          <p:nvPr>
            <p:ph type="body" sz="quarter" idx="22" hasCustomPrompt="1"/>
          </p:nvPr>
        </p:nvSpPr>
        <p:spPr>
          <a:xfrm>
            <a:off x="459036" y="217489"/>
            <a:ext cx="8424937" cy="720000"/>
          </a:xfrm>
          <a:prstGeom prst="rect">
            <a:avLst/>
          </a:prstGeom>
        </p:spPr>
        <p:txBody>
          <a:bodyPr anchor="ctr"/>
          <a:lstStyle>
            <a:lvl1pPr marL="0" indent="0">
              <a:spcBef>
                <a:spcPts val="0"/>
              </a:spcBef>
              <a:buSzTx/>
              <a:buFontTx/>
              <a:buNone/>
              <a:defRPr sz="3600" b="1">
                <a:solidFill>
                  <a:srgbClr val="00204E"/>
                </a:solidFill>
                <a:latin typeface="Fira Sans"/>
                <a:ea typeface="Fira Sans"/>
                <a:cs typeface="Fira Sans"/>
                <a:sym typeface="Fira Sans"/>
              </a:defRPr>
            </a:lvl1pPr>
          </a:lstStyle>
          <a:p>
            <a:r>
              <a:t>TYPE TITLE HERE</a:t>
            </a:r>
          </a:p>
        </p:txBody>
      </p:sp>
    </p:spTree>
    <p:extLst>
      <p:ext uri="{BB962C8B-B14F-4D97-AF65-F5344CB8AC3E}">
        <p14:creationId xmlns:p14="http://schemas.microsoft.com/office/powerpoint/2010/main" val="7912359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LIDE">
  <p:cSld name="1_SLIDE">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3823755" y="6354266"/>
            <a:ext cx="4544491" cy="369302"/>
          </a:xfrm>
          <a:prstGeom prst="rect">
            <a:avLst/>
          </a:prstGeom>
          <a:noFill/>
          <a:ln>
            <a:noFill/>
          </a:ln>
        </p:spPr>
        <p:txBody>
          <a:bodyPr spcFirstLastPara="1" wrap="square" lIns="91425" tIns="91425" rIns="91425" bIns="91425" anchor="ctr" anchorCtr="0">
            <a:spAutoFit/>
          </a:bodyPr>
          <a:lstStyle>
            <a:lvl1pPr marL="228600" lvl="0" indent="-114300" algn="ctr">
              <a:lnSpc>
                <a:spcPct val="100000"/>
              </a:lnSpc>
              <a:spcBef>
                <a:spcPts val="0"/>
              </a:spcBef>
              <a:spcAft>
                <a:spcPts val="0"/>
              </a:spcAft>
              <a:buClr>
                <a:srgbClr val="888888"/>
              </a:buClr>
              <a:buSzPts val="2400"/>
              <a:buFont typeface="Calibri"/>
              <a:buNone/>
              <a:defRPr sz="1200">
                <a:solidFill>
                  <a:srgbClr val="888888"/>
                </a:solidFill>
              </a:defRPr>
            </a:lvl1pPr>
            <a:lvl2pPr marL="457200" lvl="1" indent="-171450" algn="l">
              <a:lnSpc>
                <a:spcPct val="100000"/>
              </a:lnSpc>
              <a:spcBef>
                <a:spcPts val="750"/>
              </a:spcBef>
              <a:spcAft>
                <a:spcPts val="0"/>
              </a:spcAft>
              <a:buClr>
                <a:srgbClr val="000000"/>
              </a:buClr>
              <a:buSzPts val="1800"/>
              <a:buChar char="–"/>
              <a:defRPr/>
            </a:lvl2pPr>
            <a:lvl3pPr marL="685800" lvl="2" indent="-171450" algn="l">
              <a:lnSpc>
                <a:spcPct val="100000"/>
              </a:lnSpc>
              <a:spcBef>
                <a:spcPts val="750"/>
              </a:spcBef>
              <a:spcAft>
                <a:spcPts val="0"/>
              </a:spcAft>
              <a:buClr>
                <a:srgbClr val="000000"/>
              </a:buClr>
              <a:buSzPts val="1800"/>
              <a:buChar char="•"/>
              <a:defRPr/>
            </a:lvl3pPr>
            <a:lvl4pPr marL="914400" lvl="3" indent="-171450" algn="l">
              <a:lnSpc>
                <a:spcPct val="100000"/>
              </a:lnSpc>
              <a:spcBef>
                <a:spcPts val="750"/>
              </a:spcBef>
              <a:spcAft>
                <a:spcPts val="0"/>
              </a:spcAft>
              <a:buClr>
                <a:srgbClr val="000000"/>
              </a:buClr>
              <a:buSzPts val="1800"/>
              <a:buChar char="–"/>
              <a:defRPr/>
            </a:lvl4pPr>
            <a:lvl5pPr marL="1143000" lvl="4" indent="-171450" algn="l">
              <a:lnSpc>
                <a:spcPct val="100000"/>
              </a:lnSpc>
              <a:spcBef>
                <a:spcPts val="750"/>
              </a:spcBef>
              <a:spcAft>
                <a:spcPts val="0"/>
              </a:spcAft>
              <a:buClr>
                <a:srgbClr val="000000"/>
              </a:buClr>
              <a:buSzPts val="1800"/>
              <a:buChar char="»"/>
              <a:defRPr/>
            </a:lvl5pPr>
            <a:lvl6pPr marL="1371600" lvl="5" indent="-171450" algn="l">
              <a:lnSpc>
                <a:spcPct val="100000"/>
              </a:lnSpc>
              <a:spcBef>
                <a:spcPts val="750"/>
              </a:spcBef>
              <a:spcAft>
                <a:spcPts val="0"/>
              </a:spcAft>
              <a:buClr>
                <a:srgbClr val="000000"/>
              </a:buClr>
              <a:buSzPts val="1800"/>
              <a:buChar char="•"/>
              <a:defRPr/>
            </a:lvl6pPr>
            <a:lvl7pPr marL="1600200" lvl="6" indent="-171450" algn="l">
              <a:lnSpc>
                <a:spcPct val="100000"/>
              </a:lnSpc>
              <a:spcBef>
                <a:spcPts val="750"/>
              </a:spcBef>
              <a:spcAft>
                <a:spcPts val="0"/>
              </a:spcAft>
              <a:buClr>
                <a:srgbClr val="000000"/>
              </a:buClr>
              <a:buSzPts val="1800"/>
              <a:buChar char="•"/>
              <a:defRPr/>
            </a:lvl7pPr>
            <a:lvl8pPr marL="1828800" lvl="7" indent="-171450" algn="l">
              <a:lnSpc>
                <a:spcPct val="100000"/>
              </a:lnSpc>
              <a:spcBef>
                <a:spcPts val="750"/>
              </a:spcBef>
              <a:spcAft>
                <a:spcPts val="0"/>
              </a:spcAft>
              <a:buClr>
                <a:srgbClr val="000000"/>
              </a:buClr>
              <a:buSzPts val="1800"/>
              <a:buChar char="•"/>
              <a:defRPr/>
            </a:lvl8pPr>
            <a:lvl9pPr marL="2057400" lvl="8" indent="-171450" algn="l">
              <a:lnSpc>
                <a:spcPct val="100000"/>
              </a:lnSpc>
              <a:spcBef>
                <a:spcPts val="750"/>
              </a:spcBef>
              <a:spcAft>
                <a:spcPts val="0"/>
              </a:spcAft>
              <a:buClr>
                <a:srgbClr val="000000"/>
              </a:buClr>
              <a:buSzPts val="1800"/>
              <a:buChar char="•"/>
              <a:defRPr/>
            </a:lvl9pPr>
          </a:lstStyle>
          <a:p>
            <a:endParaRPr/>
          </a:p>
        </p:txBody>
      </p:sp>
      <p:pic>
        <p:nvPicPr>
          <p:cNvPr id="26" name="Google Shape;26;p3" descr="Content Placeholder 8"/>
          <p:cNvPicPr preferRelativeResize="0"/>
          <p:nvPr/>
        </p:nvPicPr>
        <p:blipFill rotWithShape="1">
          <a:blip r:embed="rId2">
            <a:alphaModFix/>
          </a:blip>
          <a:srcRect l="1248" r="1324" b="10396"/>
          <a:stretch/>
        </p:blipFill>
        <p:spPr>
          <a:xfrm>
            <a:off x="10142964" y="270368"/>
            <a:ext cx="1653501" cy="699557"/>
          </a:xfrm>
          <a:prstGeom prst="rect">
            <a:avLst/>
          </a:prstGeom>
          <a:noFill/>
          <a:ln>
            <a:noFill/>
          </a:ln>
        </p:spPr>
      </p:pic>
      <p:cxnSp>
        <p:nvCxnSpPr>
          <p:cNvPr id="27" name="Google Shape;27;p3"/>
          <p:cNvCxnSpPr/>
          <p:nvPr/>
        </p:nvCxnSpPr>
        <p:spPr>
          <a:xfrm>
            <a:off x="467465" y="994638"/>
            <a:ext cx="11329079" cy="1"/>
          </a:xfrm>
          <a:prstGeom prst="straightConnector1">
            <a:avLst/>
          </a:prstGeom>
          <a:noFill/>
          <a:ln w="76200" cap="flat" cmpd="sng">
            <a:solidFill>
              <a:srgbClr val="00204E"/>
            </a:solidFill>
            <a:prstDash val="solid"/>
            <a:round/>
            <a:headEnd type="none" w="sm" len="sm"/>
            <a:tailEnd type="none" w="sm" len="sm"/>
          </a:ln>
          <a:effectLst>
            <a:outerShdw blurRad="76200" dist="38100" dir="5400000" rotWithShape="0">
              <a:srgbClr val="000000">
                <a:alpha val="34901"/>
              </a:srgbClr>
            </a:outerShdw>
          </a:effectLst>
        </p:spPr>
      </p:cxnSp>
      <p:sp>
        <p:nvSpPr>
          <p:cNvPr id="28" name="Google Shape;28;p3"/>
          <p:cNvSpPr txBox="1">
            <a:spLocks noGrp="1"/>
          </p:cNvSpPr>
          <p:nvPr>
            <p:ph type="sldNum" idx="12"/>
          </p:nvPr>
        </p:nvSpPr>
        <p:spPr>
          <a:xfrm>
            <a:off x="11609526" y="6169600"/>
            <a:ext cx="252274" cy="738633"/>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888888"/>
              </a:buClr>
              <a:buSzPts val="2400"/>
              <a:buFont typeface="Calibri"/>
              <a:buNone/>
              <a:defRPr sz="1200">
                <a:solidFill>
                  <a:srgbClr val="888888"/>
                </a:solidFill>
              </a:defRPr>
            </a:lvl1pPr>
            <a:lvl2pPr marL="0" lvl="1" indent="0" algn="r">
              <a:lnSpc>
                <a:spcPct val="100000"/>
              </a:lnSpc>
              <a:spcBef>
                <a:spcPts val="0"/>
              </a:spcBef>
              <a:spcAft>
                <a:spcPts val="0"/>
              </a:spcAft>
              <a:buClr>
                <a:srgbClr val="888888"/>
              </a:buClr>
              <a:buSzPts val="2400"/>
              <a:buFont typeface="Calibri"/>
              <a:buNone/>
              <a:defRPr sz="1200">
                <a:solidFill>
                  <a:srgbClr val="888888"/>
                </a:solidFill>
              </a:defRPr>
            </a:lvl2pPr>
            <a:lvl3pPr marL="0" lvl="2" indent="0" algn="r">
              <a:lnSpc>
                <a:spcPct val="100000"/>
              </a:lnSpc>
              <a:spcBef>
                <a:spcPts val="0"/>
              </a:spcBef>
              <a:spcAft>
                <a:spcPts val="0"/>
              </a:spcAft>
              <a:buClr>
                <a:srgbClr val="888888"/>
              </a:buClr>
              <a:buSzPts val="2400"/>
              <a:buFont typeface="Calibri"/>
              <a:buNone/>
              <a:defRPr sz="1200">
                <a:solidFill>
                  <a:srgbClr val="888888"/>
                </a:solidFill>
              </a:defRPr>
            </a:lvl3pPr>
            <a:lvl4pPr marL="0" lvl="3" indent="0" algn="r">
              <a:lnSpc>
                <a:spcPct val="100000"/>
              </a:lnSpc>
              <a:spcBef>
                <a:spcPts val="0"/>
              </a:spcBef>
              <a:spcAft>
                <a:spcPts val="0"/>
              </a:spcAft>
              <a:buClr>
                <a:srgbClr val="888888"/>
              </a:buClr>
              <a:buSzPts val="2400"/>
              <a:buFont typeface="Calibri"/>
              <a:buNone/>
              <a:defRPr sz="1200">
                <a:solidFill>
                  <a:srgbClr val="888888"/>
                </a:solidFill>
              </a:defRPr>
            </a:lvl4pPr>
            <a:lvl5pPr marL="0" lvl="4" indent="0" algn="r">
              <a:lnSpc>
                <a:spcPct val="100000"/>
              </a:lnSpc>
              <a:spcBef>
                <a:spcPts val="0"/>
              </a:spcBef>
              <a:spcAft>
                <a:spcPts val="0"/>
              </a:spcAft>
              <a:buClr>
                <a:srgbClr val="888888"/>
              </a:buClr>
              <a:buSzPts val="2400"/>
              <a:buFont typeface="Calibri"/>
              <a:buNone/>
              <a:defRPr sz="1200">
                <a:solidFill>
                  <a:srgbClr val="888888"/>
                </a:solidFill>
              </a:defRPr>
            </a:lvl5pPr>
            <a:lvl6pPr marL="0" lvl="5" indent="0" algn="r">
              <a:lnSpc>
                <a:spcPct val="100000"/>
              </a:lnSpc>
              <a:spcBef>
                <a:spcPts val="0"/>
              </a:spcBef>
              <a:spcAft>
                <a:spcPts val="0"/>
              </a:spcAft>
              <a:buClr>
                <a:srgbClr val="888888"/>
              </a:buClr>
              <a:buSzPts val="2400"/>
              <a:buFont typeface="Calibri"/>
              <a:buNone/>
              <a:defRPr sz="1200">
                <a:solidFill>
                  <a:srgbClr val="888888"/>
                </a:solidFill>
              </a:defRPr>
            </a:lvl6pPr>
            <a:lvl7pPr marL="0" lvl="6" indent="0" algn="r">
              <a:lnSpc>
                <a:spcPct val="100000"/>
              </a:lnSpc>
              <a:spcBef>
                <a:spcPts val="0"/>
              </a:spcBef>
              <a:spcAft>
                <a:spcPts val="0"/>
              </a:spcAft>
              <a:buClr>
                <a:srgbClr val="888888"/>
              </a:buClr>
              <a:buSzPts val="2400"/>
              <a:buFont typeface="Calibri"/>
              <a:buNone/>
              <a:defRPr sz="1200">
                <a:solidFill>
                  <a:srgbClr val="888888"/>
                </a:solidFill>
              </a:defRPr>
            </a:lvl7pPr>
            <a:lvl8pPr marL="0" lvl="7" indent="0" algn="r">
              <a:lnSpc>
                <a:spcPct val="100000"/>
              </a:lnSpc>
              <a:spcBef>
                <a:spcPts val="0"/>
              </a:spcBef>
              <a:spcAft>
                <a:spcPts val="0"/>
              </a:spcAft>
              <a:buClr>
                <a:srgbClr val="888888"/>
              </a:buClr>
              <a:buSzPts val="2400"/>
              <a:buFont typeface="Calibri"/>
              <a:buNone/>
              <a:defRPr sz="1200">
                <a:solidFill>
                  <a:srgbClr val="888888"/>
                </a:solidFill>
              </a:defRPr>
            </a:lvl8pPr>
            <a:lvl9pPr marL="0" lvl="8" indent="0" algn="r">
              <a:lnSpc>
                <a:spcPct val="100000"/>
              </a:lnSpc>
              <a:spcBef>
                <a:spcPts val="0"/>
              </a:spcBef>
              <a:spcAft>
                <a:spcPts val="0"/>
              </a:spcAft>
              <a:buClr>
                <a:srgbClr val="888888"/>
              </a:buClr>
              <a:buSzPts val="2400"/>
              <a:buFont typeface="Calibri"/>
              <a:buNone/>
              <a:defRPr sz="1200">
                <a:solidFill>
                  <a:srgbClr val="888888"/>
                </a:solidFill>
              </a:defRPr>
            </a:lvl9pPr>
          </a:lstStyle>
          <a:p>
            <a:fld id="{00000000-1234-1234-1234-123412341234}" type="slidenum">
              <a:rPr lang="en-US" smtClean="0"/>
              <a:pPr/>
              <a:t>‹N›</a:t>
            </a:fld>
            <a:endParaRPr lang="en-US"/>
          </a:p>
        </p:txBody>
      </p:sp>
      <p:sp>
        <p:nvSpPr>
          <p:cNvPr id="29" name="Google Shape;29;p3"/>
          <p:cNvSpPr txBox="1">
            <a:spLocks noGrp="1"/>
          </p:cNvSpPr>
          <p:nvPr>
            <p:ph type="body" idx="2"/>
          </p:nvPr>
        </p:nvSpPr>
        <p:spPr>
          <a:xfrm>
            <a:off x="459036" y="217489"/>
            <a:ext cx="8424937" cy="720000"/>
          </a:xfrm>
          <a:prstGeom prst="rect">
            <a:avLst/>
          </a:prstGeom>
          <a:noFill/>
          <a:ln>
            <a:noFill/>
          </a:ln>
        </p:spPr>
        <p:txBody>
          <a:bodyPr spcFirstLastPara="1" wrap="square" lIns="91425" tIns="91425" rIns="91425" bIns="91425" anchor="ctr" anchorCtr="0">
            <a:normAutofit/>
          </a:bodyPr>
          <a:lstStyle>
            <a:lvl1pPr marL="228600" lvl="0" indent="-114300" algn="l">
              <a:lnSpc>
                <a:spcPct val="100000"/>
              </a:lnSpc>
              <a:spcBef>
                <a:spcPts val="0"/>
              </a:spcBef>
              <a:spcAft>
                <a:spcPts val="0"/>
              </a:spcAft>
              <a:buClr>
                <a:srgbClr val="00204E"/>
              </a:buClr>
              <a:buSzPts val="7200"/>
              <a:buFont typeface="Fira Sans"/>
              <a:buNone/>
              <a:defRPr sz="3600" b="1">
                <a:solidFill>
                  <a:srgbClr val="00204E"/>
                </a:solidFill>
                <a:latin typeface="Fira Sans"/>
                <a:ea typeface="Fira Sans"/>
                <a:cs typeface="Fira Sans"/>
                <a:sym typeface="Fira Sans"/>
              </a:defRPr>
            </a:lvl1pPr>
            <a:lvl2pPr marL="457200" lvl="1" indent="-171450" algn="l">
              <a:lnSpc>
                <a:spcPct val="100000"/>
              </a:lnSpc>
              <a:spcBef>
                <a:spcPts val="750"/>
              </a:spcBef>
              <a:spcAft>
                <a:spcPts val="0"/>
              </a:spcAft>
              <a:buClr>
                <a:srgbClr val="000000"/>
              </a:buClr>
              <a:buSzPts val="1800"/>
              <a:buChar char="–"/>
              <a:defRPr/>
            </a:lvl2pPr>
            <a:lvl3pPr marL="685800" lvl="2" indent="-171450" algn="l">
              <a:lnSpc>
                <a:spcPct val="100000"/>
              </a:lnSpc>
              <a:spcBef>
                <a:spcPts val="750"/>
              </a:spcBef>
              <a:spcAft>
                <a:spcPts val="0"/>
              </a:spcAft>
              <a:buClr>
                <a:srgbClr val="000000"/>
              </a:buClr>
              <a:buSzPts val="1800"/>
              <a:buChar char="•"/>
              <a:defRPr/>
            </a:lvl3pPr>
            <a:lvl4pPr marL="914400" lvl="3" indent="-171450" algn="l">
              <a:lnSpc>
                <a:spcPct val="100000"/>
              </a:lnSpc>
              <a:spcBef>
                <a:spcPts val="750"/>
              </a:spcBef>
              <a:spcAft>
                <a:spcPts val="0"/>
              </a:spcAft>
              <a:buClr>
                <a:srgbClr val="000000"/>
              </a:buClr>
              <a:buSzPts val="1800"/>
              <a:buChar char="–"/>
              <a:defRPr/>
            </a:lvl4pPr>
            <a:lvl5pPr marL="1143000" lvl="4" indent="-171450" algn="l">
              <a:lnSpc>
                <a:spcPct val="100000"/>
              </a:lnSpc>
              <a:spcBef>
                <a:spcPts val="750"/>
              </a:spcBef>
              <a:spcAft>
                <a:spcPts val="0"/>
              </a:spcAft>
              <a:buClr>
                <a:srgbClr val="000000"/>
              </a:buClr>
              <a:buSzPts val="1800"/>
              <a:buChar char="»"/>
              <a:defRPr/>
            </a:lvl5pPr>
            <a:lvl6pPr marL="1371600" lvl="5" indent="-171450" algn="l">
              <a:lnSpc>
                <a:spcPct val="100000"/>
              </a:lnSpc>
              <a:spcBef>
                <a:spcPts val="750"/>
              </a:spcBef>
              <a:spcAft>
                <a:spcPts val="0"/>
              </a:spcAft>
              <a:buClr>
                <a:srgbClr val="000000"/>
              </a:buClr>
              <a:buSzPts val="1800"/>
              <a:buChar char="•"/>
              <a:defRPr/>
            </a:lvl6pPr>
            <a:lvl7pPr marL="1600200" lvl="6" indent="-171450" algn="l">
              <a:lnSpc>
                <a:spcPct val="100000"/>
              </a:lnSpc>
              <a:spcBef>
                <a:spcPts val="750"/>
              </a:spcBef>
              <a:spcAft>
                <a:spcPts val="0"/>
              </a:spcAft>
              <a:buClr>
                <a:srgbClr val="000000"/>
              </a:buClr>
              <a:buSzPts val="1800"/>
              <a:buChar char="•"/>
              <a:defRPr/>
            </a:lvl7pPr>
            <a:lvl8pPr marL="1828800" lvl="7" indent="-171450" algn="l">
              <a:lnSpc>
                <a:spcPct val="100000"/>
              </a:lnSpc>
              <a:spcBef>
                <a:spcPts val="750"/>
              </a:spcBef>
              <a:spcAft>
                <a:spcPts val="0"/>
              </a:spcAft>
              <a:buClr>
                <a:srgbClr val="000000"/>
              </a:buClr>
              <a:buSzPts val="1800"/>
              <a:buChar char="•"/>
              <a:defRPr/>
            </a:lvl8pPr>
            <a:lvl9pPr marL="2057400" lvl="8" indent="-171450" algn="l">
              <a:lnSpc>
                <a:spcPct val="100000"/>
              </a:lnSpc>
              <a:spcBef>
                <a:spcPts val="750"/>
              </a:spcBef>
              <a:spcAft>
                <a:spcPts val="0"/>
              </a:spcAft>
              <a:buClr>
                <a:srgbClr val="000000"/>
              </a:buClr>
              <a:buSzPts val="1800"/>
              <a:buChar char="•"/>
              <a:defRPr/>
            </a:lvl9pPr>
          </a:lstStyle>
          <a:p>
            <a:endParaRPr/>
          </a:p>
        </p:txBody>
      </p:sp>
    </p:spTree>
    <p:extLst>
      <p:ext uri="{BB962C8B-B14F-4D97-AF65-F5344CB8AC3E}">
        <p14:creationId xmlns:p14="http://schemas.microsoft.com/office/powerpoint/2010/main" val="2038105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EMPTY">
  <p:cSld name="EMPTY">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9958526" y="6169600"/>
            <a:ext cx="252274" cy="738633"/>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888888"/>
              </a:buClr>
              <a:buSzPts val="2400"/>
              <a:buFont typeface="Calibri"/>
              <a:buNone/>
              <a:defRPr sz="1200">
                <a:solidFill>
                  <a:srgbClr val="888888"/>
                </a:solidFill>
              </a:defRPr>
            </a:lvl1pPr>
            <a:lvl2pPr marL="0" lvl="1" indent="0" algn="r">
              <a:lnSpc>
                <a:spcPct val="100000"/>
              </a:lnSpc>
              <a:spcBef>
                <a:spcPts val="0"/>
              </a:spcBef>
              <a:spcAft>
                <a:spcPts val="0"/>
              </a:spcAft>
              <a:buClr>
                <a:srgbClr val="888888"/>
              </a:buClr>
              <a:buSzPts val="2400"/>
              <a:buFont typeface="Calibri"/>
              <a:buNone/>
              <a:defRPr sz="1200">
                <a:solidFill>
                  <a:srgbClr val="888888"/>
                </a:solidFill>
              </a:defRPr>
            </a:lvl2pPr>
            <a:lvl3pPr marL="0" lvl="2" indent="0" algn="r">
              <a:lnSpc>
                <a:spcPct val="100000"/>
              </a:lnSpc>
              <a:spcBef>
                <a:spcPts val="0"/>
              </a:spcBef>
              <a:spcAft>
                <a:spcPts val="0"/>
              </a:spcAft>
              <a:buClr>
                <a:srgbClr val="888888"/>
              </a:buClr>
              <a:buSzPts val="2400"/>
              <a:buFont typeface="Calibri"/>
              <a:buNone/>
              <a:defRPr sz="1200">
                <a:solidFill>
                  <a:srgbClr val="888888"/>
                </a:solidFill>
              </a:defRPr>
            </a:lvl3pPr>
            <a:lvl4pPr marL="0" lvl="3" indent="0" algn="r">
              <a:lnSpc>
                <a:spcPct val="100000"/>
              </a:lnSpc>
              <a:spcBef>
                <a:spcPts val="0"/>
              </a:spcBef>
              <a:spcAft>
                <a:spcPts val="0"/>
              </a:spcAft>
              <a:buClr>
                <a:srgbClr val="888888"/>
              </a:buClr>
              <a:buSzPts val="2400"/>
              <a:buFont typeface="Calibri"/>
              <a:buNone/>
              <a:defRPr sz="1200">
                <a:solidFill>
                  <a:srgbClr val="888888"/>
                </a:solidFill>
              </a:defRPr>
            </a:lvl4pPr>
            <a:lvl5pPr marL="0" lvl="4" indent="0" algn="r">
              <a:lnSpc>
                <a:spcPct val="100000"/>
              </a:lnSpc>
              <a:spcBef>
                <a:spcPts val="0"/>
              </a:spcBef>
              <a:spcAft>
                <a:spcPts val="0"/>
              </a:spcAft>
              <a:buClr>
                <a:srgbClr val="888888"/>
              </a:buClr>
              <a:buSzPts val="2400"/>
              <a:buFont typeface="Calibri"/>
              <a:buNone/>
              <a:defRPr sz="1200">
                <a:solidFill>
                  <a:srgbClr val="888888"/>
                </a:solidFill>
              </a:defRPr>
            </a:lvl5pPr>
            <a:lvl6pPr marL="0" lvl="5" indent="0" algn="r">
              <a:lnSpc>
                <a:spcPct val="100000"/>
              </a:lnSpc>
              <a:spcBef>
                <a:spcPts val="0"/>
              </a:spcBef>
              <a:spcAft>
                <a:spcPts val="0"/>
              </a:spcAft>
              <a:buClr>
                <a:srgbClr val="888888"/>
              </a:buClr>
              <a:buSzPts val="2400"/>
              <a:buFont typeface="Calibri"/>
              <a:buNone/>
              <a:defRPr sz="1200">
                <a:solidFill>
                  <a:srgbClr val="888888"/>
                </a:solidFill>
              </a:defRPr>
            </a:lvl6pPr>
            <a:lvl7pPr marL="0" lvl="6" indent="0" algn="r">
              <a:lnSpc>
                <a:spcPct val="100000"/>
              </a:lnSpc>
              <a:spcBef>
                <a:spcPts val="0"/>
              </a:spcBef>
              <a:spcAft>
                <a:spcPts val="0"/>
              </a:spcAft>
              <a:buClr>
                <a:srgbClr val="888888"/>
              </a:buClr>
              <a:buSzPts val="2400"/>
              <a:buFont typeface="Calibri"/>
              <a:buNone/>
              <a:defRPr sz="1200">
                <a:solidFill>
                  <a:srgbClr val="888888"/>
                </a:solidFill>
              </a:defRPr>
            </a:lvl7pPr>
            <a:lvl8pPr marL="0" lvl="7" indent="0" algn="r">
              <a:lnSpc>
                <a:spcPct val="100000"/>
              </a:lnSpc>
              <a:spcBef>
                <a:spcPts val="0"/>
              </a:spcBef>
              <a:spcAft>
                <a:spcPts val="0"/>
              </a:spcAft>
              <a:buClr>
                <a:srgbClr val="888888"/>
              </a:buClr>
              <a:buSzPts val="2400"/>
              <a:buFont typeface="Calibri"/>
              <a:buNone/>
              <a:defRPr sz="1200">
                <a:solidFill>
                  <a:srgbClr val="888888"/>
                </a:solidFill>
              </a:defRPr>
            </a:lvl8pPr>
            <a:lvl9pPr marL="0" lvl="8" indent="0" algn="r">
              <a:lnSpc>
                <a:spcPct val="100000"/>
              </a:lnSpc>
              <a:spcBef>
                <a:spcPts val="0"/>
              </a:spcBef>
              <a:spcAft>
                <a:spcPts val="0"/>
              </a:spcAft>
              <a:buClr>
                <a:srgbClr val="888888"/>
              </a:buClr>
              <a:buSzPts val="2400"/>
              <a:buFont typeface="Calibri"/>
              <a:buNone/>
              <a:defRPr sz="1200">
                <a:solidFill>
                  <a:srgbClr val="888888"/>
                </a:solidFil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955484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41411"/>
            <a:ext cx="10363200" cy="1759045"/>
          </a:xfrm>
        </p:spPr>
        <p:txBody>
          <a:bodyPr anchor="t">
            <a:normAutofit/>
          </a:bodyPr>
          <a:lstStyle>
            <a:lvl1pPr>
              <a:defRPr sz="3600"/>
            </a:lvl1p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Subtitle 2"/>
          <p:cNvSpPr>
            <a:spLocks noGrp="1"/>
          </p:cNvSpPr>
          <p:nvPr>
            <p:ph type="subTitle" idx="1"/>
          </p:nvPr>
        </p:nvSpPr>
        <p:spPr>
          <a:xfrm>
            <a:off x="908160" y="3886205"/>
            <a:ext cx="8534400" cy="1391397"/>
          </a:xfrm>
        </p:spPr>
        <p:txBody>
          <a:bodyPr/>
          <a:lstStyle>
            <a:lvl1pPr marL="0" indent="0" algn="l">
              <a:buNone/>
              <a:defRPr sz="2000" baseline="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p>
          <a:p>
            <a:endParaRPr lang="de-DE" dirty="0"/>
          </a:p>
          <a:p>
            <a:r>
              <a:rPr lang="de-DE" dirty="0"/>
              <a:t>SPEAKER NAME</a:t>
            </a:r>
          </a:p>
          <a:p>
            <a:endParaRPr lang="de-DE" dirty="0"/>
          </a:p>
        </p:txBody>
      </p:sp>
    </p:spTree>
    <p:extLst>
      <p:ext uri="{BB962C8B-B14F-4D97-AF65-F5344CB8AC3E}">
        <p14:creationId xmlns:p14="http://schemas.microsoft.com/office/powerpoint/2010/main" val="3636978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4861" y="238620"/>
            <a:ext cx="8390768" cy="824083"/>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p:nvPr>
        </p:nvSpPr>
        <p:spPr>
          <a:xfrm>
            <a:off x="854859" y="1062699"/>
            <a:ext cx="10176096" cy="5052438"/>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Date Placeholder 3"/>
          <p:cNvSpPr>
            <a:spLocks noGrp="1"/>
          </p:cNvSpPr>
          <p:nvPr>
            <p:ph type="dt" sz="half" idx="10"/>
          </p:nvPr>
        </p:nvSpPr>
        <p:spPr/>
        <p:txBody>
          <a:bodyPr/>
          <a:lstStyle/>
          <a:p>
            <a:fld id="{827A940A-0913-420C-958C-A2B7D8B3982C}" type="datetime1">
              <a:rPr lang="en-US" smtClean="0"/>
              <a:t>11/24/22</a:t>
            </a:fld>
            <a:endParaRPr lang="en-US" dirty="0"/>
          </a:p>
        </p:txBody>
      </p:sp>
      <p:sp>
        <p:nvSpPr>
          <p:cNvPr id="5" name="Footer Placeholder 4"/>
          <p:cNvSpPr>
            <a:spLocks noGrp="1"/>
          </p:cNvSpPr>
          <p:nvPr>
            <p:ph type="ftr" sz="quarter" idx="11"/>
          </p:nvPr>
        </p:nvSpPr>
        <p:spPr/>
        <p:txBody>
          <a:bodyPr/>
          <a:lstStyle/>
          <a:p>
            <a:r>
              <a:rPr lang="en-US" dirty="0"/>
              <a:t>Project Committee, Heidelberg March 23rd</a:t>
            </a:r>
          </a:p>
        </p:txBody>
      </p:sp>
      <p:sp>
        <p:nvSpPr>
          <p:cNvPr id="6" name="Slide Number Placeholder 5"/>
          <p:cNvSpPr>
            <a:spLocks noGrp="1"/>
          </p:cNvSpPr>
          <p:nvPr>
            <p:ph type="sldNum" sz="quarter" idx="12"/>
          </p:nvPr>
        </p:nvSpPr>
        <p:spPr/>
        <p:txBody>
          <a:bodyPr/>
          <a:lstStyle/>
          <a:p>
            <a:fld id="{19A9FCDA-B809-C440-BD62-3E96D0DA3F33}" type="slidenum">
              <a:rPr lang="en-US" smtClean="0"/>
              <a:t>‹N›</a:t>
            </a:fld>
            <a:endParaRPr lang="en-US" dirty="0"/>
          </a:p>
        </p:txBody>
      </p:sp>
      <p:pic>
        <p:nvPicPr>
          <p:cNvPr id="9" name="Picture 8">
            <a:extLst>
              <a:ext uri="{FF2B5EF4-FFF2-40B4-BE49-F238E27FC236}">
                <a16:creationId xmlns:a16="http://schemas.microsoft.com/office/drawing/2014/main" id="{C91B6361-E69E-BC4A-95CD-5B964BAE8F41}"/>
              </a:ext>
            </a:extLst>
          </p:cNvPr>
          <p:cNvPicPr>
            <a:picLocks noChangeAspect="1"/>
          </p:cNvPicPr>
          <p:nvPr userDrawn="1"/>
        </p:nvPicPr>
        <p:blipFill>
          <a:blip r:embed="rId2"/>
          <a:stretch>
            <a:fillRect/>
          </a:stretch>
        </p:blipFill>
        <p:spPr>
          <a:xfrm>
            <a:off x="10528789" y="141437"/>
            <a:ext cx="1056823" cy="759313"/>
          </a:xfrm>
          <a:prstGeom prst="rect">
            <a:avLst/>
          </a:prstGeom>
        </p:spPr>
      </p:pic>
      <p:cxnSp>
        <p:nvCxnSpPr>
          <p:cNvPr id="10" name="Straight Connector 9">
            <a:extLst>
              <a:ext uri="{FF2B5EF4-FFF2-40B4-BE49-F238E27FC236}">
                <a16:creationId xmlns:a16="http://schemas.microsoft.com/office/drawing/2014/main" id="{B3289CDD-55C6-E349-8363-8AD55C02CF71}"/>
              </a:ext>
            </a:extLst>
          </p:cNvPr>
          <p:cNvCxnSpPr>
            <a:cxnSpLocks/>
          </p:cNvCxnSpPr>
          <p:nvPr userDrawn="1"/>
        </p:nvCxnSpPr>
        <p:spPr>
          <a:xfrm>
            <a:off x="854859" y="947437"/>
            <a:ext cx="10540916" cy="0"/>
          </a:xfrm>
          <a:prstGeom prst="line">
            <a:avLst/>
          </a:prstGeom>
          <a:ln>
            <a:gradFill flip="none" rotWithShape="1">
              <a:gsLst>
                <a:gs pos="100000">
                  <a:schemeClr val="tx1"/>
                </a:gs>
                <a:gs pos="5000">
                  <a:schemeClr val="tx1"/>
                </a:gs>
                <a:gs pos="52000">
                  <a:schemeClr val="accent2"/>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9010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4861" y="238620"/>
            <a:ext cx="8363891" cy="824083"/>
          </a:xfrm>
        </p:spPr>
        <p:txBody>
          <a:bodyPr/>
          <a:lstStyle/>
          <a:p>
            <a:r>
              <a:rPr lang="de-DE"/>
              <a:t>Click to edit Master title style</a:t>
            </a:r>
            <a:endParaRPr lang="en-US"/>
          </a:p>
        </p:txBody>
      </p:sp>
      <p:sp>
        <p:nvSpPr>
          <p:cNvPr id="3" name="Date Placeholder 2"/>
          <p:cNvSpPr>
            <a:spLocks noGrp="1"/>
          </p:cNvSpPr>
          <p:nvPr>
            <p:ph type="dt" sz="half" idx="10"/>
          </p:nvPr>
        </p:nvSpPr>
        <p:spPr/>
        <p:txBody>
          <a:bodyPr/>
          <a:lstStyle/>
          <a:p>
            <a:fld id="{B2708393-6B1F-4D7B-9E0E-06FF5C87D2D8}" type="datetime1">
              <a:rPr lang="en-US" smtClean="0"/>
              <a:t>11/24/22</a:t>
            </a:fld>
            <a:endParaRPr lang="en-US" dirty="0"/>
          </a:p>
        </p:txBody>
      </p:sp>
      <p:sp>
        <p:nvSpPr>
          <p:cNvPr id="4" name="Footer Placeholder 3"/>
          <p:cNvSpPr>
            <a:spLocks noGrp="1"/>
          </p:cNvSpPr>
          <p:nvPr>
            <p:ph type="ftr" sz="quarter" idx="11"/>
          </p:nvPr>
        </p:nvSpPr>
        <p:spPr/>
        <p:txBody>
          <a:bodyPr/>
          <a:lstStyle/>
          <a:p>
            <a:r>
              <a:rPr lang="en-US" dirty="0"/>
              <a:t>Project Committee, Heidelberg March 23rd</a:t>
            </a:r>
          </a:p>
        </p:txBody>
      </p:sp>
      <p:sp>
        <p:nvSpPr>
          <p:cNvPr id="5" name="Slide Number Placeholder 4"/>
          <p:cNvSpPr>
            <a:spLocks noGrp="1"/>
          </p:cNvSpPr>
          <p:nvPr>
            <p:ph type="sldNum" sz="quarter" idx="12"/>
          </p:nvPr>
        </p:nvSpPr>
        <p:spPr/>
        <p:txBody>
          <a:bodyPr/>
          <a:lstStyle/>
          <a:p>
            <a:fld id="{19A9FCDA-B809-C440-BD62-3E96D0DA3F33}" type="slidenum">
              <a:rPr lang="en-US" smtClean="0"/>
              <a:t>‹N›</a:t>
            </a:fld>
            <a:endParaRPr lang="en-US" dirty="0"/>
          </a:p>
        </p:txBody>
      </p:sp>
      <p:pic>
        <p:nvPicPr>
          <p:cNvPr id="8" name="Picture 7">
            <a:extLst>
              <a:ext uri="{FF2B5EF4-FFF2-40B4-BE49-F238E27FC236}">
                <a16:creationId xmlns:a16="http://schemas.microsoft.com/office/drawing/2014/main" id="{61795A59-F783-6E4B-B38F-A29829A67F8A}"/>
              </a:ext>
            </a:extLst>
          </p:cNvPr>
          <p:cNvPicPr>
            <a:picLocks noChangeAspect="1"/>
          </p:cNvPicPr>
          <p:nvPr userDrawn="1"/>
        </p:nvPicPr>
        <p:blipFill>
          <a:blip r:embed="rId2"/>
          <a:stretch>
            <a:fillRect/>
          </a:stretch>
        </p:blipFill>
        <p:spPr>
          <a:xfrm>
            <a:off x="10528789" y="141437"/>
            <a:ext cx="1056823" cy="759313"/>
          </a:xfrm>
          <a:prstGeom prst="rect">
            <a:avLst/>
          </a:prstGeom>
        </p:spPr>
      </p:pic>
      <p:cxnSp>
        <p:nvCxnSpPr>
          <p:cNvPr id="9" name="Straight Connector 8">
            <a:extLst>
              <a:ext uri="{FF2B5EF4-FFF2-40B4-BE49-F238E27FC236}">
                <a16:creationId xmlns:a16="http://schemas.microsoft.com/office/drawing/2014/main" id="{0253C6D3-18FB-F841-A5CB-1DCFB0279FF2}"/>
              </a:ext>
            </a:extLst>
          </p:cNvPr>
          <p:cNvCxnSpPr>
            <a:cxnSpLocks/>
          </p:cNvCxnSpPr>
          <p:nvPr userDrawn="1"/>
        </p:nvCxnSpPr>
        <p:spPr>
          <a:xfrm>
            <a:off x="854859" y="947437"/>
            <a:ext cx="10540916" cy="0"/>
          </a:xfrm>
          <a:prstGeom prst="line">
            <a:avLst/>
          </a:prstGeom>
          <a:ln>
            <a:gradFill flip="none" rotWithShape="1">
              <a:gsLst>
                <a:gs pos="100000">
                  <a:schemeClr val="tx1"/>
                </a:gs>
                <a:gs pos="5000">
                  <a:schemeClr val="tx1"/>
                </a:gs>
                <a:gs pos="52000">
                  <a:schemeClr val="accent2"/>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0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A12F253-0F18-4C99-96C2-5BEBFD3D31CF}" type="datetime1">
              <a:rPr lang="it-IT" smtClean="0"/>
              <a:pPr/>
              <a:t>24/11/22</a:t>
            </a:fld>
            <a:endParaRPr lang="it-IT"/>
          </a:p>
        </p:txBody>
      </p:sp>
      <p:sp>
        <p:nvSpPr>
          <p:cNvPr id="5" name="Segnaposto piè di pagina 4"/>
          <p:cNvSpPr>
            <a:spLocks noGrp="1"/>
          </p:cNvSpPr>
          <p:nvPr>
            <p:ph type="ftr" sz="quarter" idx="11"/>
          </p:nvPr>
        </p:nvSpPr>
        <p:spPr/>
        <p:txBody>
          <a:bodyPr/>
          <a:lstStyle/>
          <a:p>
            <a:r>
              <a:rPr lang="it-IT"/>
              <a:t>Nome Autore, Titolo Evento con Luogo e Data</a:t>
            </a:r>
          </a:p>
        </p:txBody>
      </p:sp>
      <p:sp>
        <p:nvSpPr>
          <p:cNvPr id="6" name="Segnaposto numero diapositiva 5"/>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221004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73C5D33-962F-4F32-A9F0-6056FF3838CE}" type="datetime1">
              <a:rPr lang="it-IT" smtClean="0"/>
              <a:pPr/>
              <a:t>24/11/22</a:t>
            </a:fld>
            <a:endParaRPr lang="it-IT"/>
          </a:p>
        </p:txBody>
      </p:sp>
      <p:sp>
        <p:nvSpPr>
          <p:cNvPr id="5" name="Segnaposto piè di pagina 4"/>
          <p:cNvSpPr>
            <a:spLocks noGrp="1"/>
          </p:cNvSpPr>
          <p:nvPr>
            <p:ph type="ftr" sz="quarter" idx="11"/>
          </p:nvPr>
        </p:nvSpPr>
        <p:spPr/>
        <p:txBody>
          <a:bodyPr/>
          <a:lstStyle/>
          <a:p>
            <a:r>
              <a:rPr lang="it-IT"/>
              <a:t>Nome Autore, Titolo Evento con Luogo e Data</a:t>
            </a:r>
          </a:p>
        </p:txBody>
      </p:sp>
      <p:sp>
        <p:nvSpPr>
          <p:cNvPr id="6" name="Segnaposto numero diapositiva 5"/>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333724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96326757-16FE-4F7D-A019-75C917F52EB4}" type="datetime1">
              <a:rPr lang="it-IT" smtClean="0"/>
              <a:pPr/>
              <a:t>24/11/22</a:t>
            </a:fld>
            <a:endParaRPr lang="it-IT"/>
          </a:p>
        </p:txBody>
      </p:sp>
      <p:sp>
        <p:nvSpPr>
          <p:cNvPr id="6" name="Segnaposto piè di pagina 5"/>
          <p:cNvSpPr>
            <a:spLocks noGrp="1"/>
          </p:cNvSpPr>
          <p:nvPr>
            <p:ph type="ftr" sz="quarter" idx="11"/>
          </p:nvPr>
        </p:nvSpPr>
        <p:spPr/>
        <p:txBody>
          <a:bodyPr/>
          <a:lstStyle/>
          <a:p>
            <a:r>
              <a:rPr lang="it-IT"/>
              <a:t>Nome Autore, Titolo Evento con Luogo e Data</a:t>
            </a:r>
          </a:p>
        </p:txBody>
      </p:sp>
      <p:sp>
        <p:nvSpPr>
          <p:cNvPr id="7" name="Segnaposto numero diapositiva 6"/>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347946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90CE007A-2C95-458F-BA1C-CA97B7492900}" type="datetime1">
              <a:rPr lang="it-IT" smtClean="0"/>
              <a:pPr/>
              <a:t>24/11/22</a:t>
            </a:fld>
            <a:endParaRPr lang="it-IT"/>
          </a:p>
        </p:txBody>
      </p:sp>
      <p:sp>
        <p:nvSpPr>
          <p:cNvPr id="8" name="Segnaposto piè di pagina 7"/>
          <p:cNvSpPr>
            <a:spLocks noGrp="1"/>
          </p:cNvSpPr>
          <p:nvPr>
            <p:ph type="ftr" sz="quarter" idx="11"/>
          </p:nvPr>
        </p:nvSpPr>
        <p:spPr/>
        <p:txBody>
          <a:bodyPr/>
          <a:lstStyle/>
          <a:p>
            <a:r>
              <a:rPr lang="it-IT"/>
              <a:t>Nome Autore, Titolo Evento con Luogo e Data</a:t>
            </a:r>
          </a:p>
        </p:txBody>
      </p:sp>
      <p:sp>
        <p:nvSpPr>
          <p:cNvPr id="9" name="Segnaposto numero diapositiva 8"/>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158910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D5B67F1-B628-453B-B535-2BD244F01632}" type="datetime1">
              <a:rPr lang="it-IT" smtClean="0"/>
              <a:pPr/>
              <a:t>24/11/22</a:t>
            </a:fld>
            <a:endParaRPr lang="it-IT"/>
          </a:p>
        </p:txBody>
      </p:sp>
      <p:sp>
        <p:nvSpPr>
          <p:cNvPr id="4" name="Segnaposto piè di pagina 3"/>
          <p:cNvSpPr>
            <a:spLocks noGrp="1"/>
          </p:cNvSpPr>
          <p:nvPr>
            <p:ph type="ftr" sz="quarter" idx="11"/>
          </p:nvPr>
        </p:nvSpPr>
        <p:spPr/>
        <p:txBody>
          <a:bodyPr/>
          <a:lstStyle/>
          <a:p>
            <a:r>
              <a:rPr lang="it-IT"/>
              <a:t>Nome Autore, Titolo Evento con Luogo e Data</a:t>
            </a:r>
          </a:p>
        </p:txBody>
      </p:sp>
      <p:sp>
        <p:nvSpPr>
          <p:cNvPr id="5" name="Segnaposto numero diapositiva 4"/>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398517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0F68438-2AEB-48B0-93CA-D73C6A43A7E2}" type="datetime1">
              <a:rPr lang="it-IT" smtClean="0"/>
              <a:pPr/>
              <a:t>24/11/22</a:t>
            </a:fld>
            <a:endParaRPr lang="it-IT"/>
          </a:p>
        </p:txBody>
      </p:sp>
      <p:sp>
        <p:nvSpPr>
          <p:cNvPr id="3" name="Segnaposto piè di pagina 2"/>
          <p:cNvSpPr>
            <a:spLocks noGrp="1"/>
          </p:cNvSpPr>
          <p:nvPr>
            <p:ph type="ftr" sz="quarter" idx="11"/>
          </p:nvPr>
        </p:nvSpPr>
        <p:spPr/>
        <p:txBody>
          <a:bodyPr/>
          <a:lstStyle/>
          <a:p>
            <a:r>
              <a:rPr lang="it-IT"/>
              <a:t>Nome Autore, Titolo Evento con Luogo e Data</a:t>
            </a:r>
          </a:p>
        </p:txBody>
      </p:sp>
      <p:sp>
        <p:nvSpPr>
          <p:cNvPr id="4" name="Segnaposto numero diapositiva 3"/>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2906742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510955-7060-49DA-8163-7CCC61804A6C}" type="datetime1">
              <a:rPr lang="it-IT" smtClean="0"/>
              <a:pPr/>
              <a:t>24/11/22</a:t>
            </a:fld>
            <a:endParaRPr lang="it-IT"/>
          </a:p>
        </p:txBody>
      </p:sp>
      <p:sp>
        <p:nvSpPr>
          <p:cNvPr id="6" name="Segnaposto piè di pagina 5"/>
          <p:cNvSpPr>
            <a:spLocks noGrp="1"/>
          </p:cNvSpPr>
          <p:nvPr>
            <p:ph type="ftr" sz="quarter" idx="11"/>
          </p:nvPr>
        </p:nvSpPr>
        <p:spPr/>
        <p:txBody>
          <a:bodyPr/>
          <a:lstStyle/>
          <a:p>
            <a:r>
              <a:rPr lang="it-IT"/>
              <a:t>Nome Autore, Titolo Evento con Luogo e Data</a:t>
            </a:r>
          </a:p>
        </p:txBody>
      </p:sp>
      <p:sp>
        <p:nvSpPr>
          <p:cNvPr id="7" name="Segnaposto numero diapositiva 6"/>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356857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97E1E567-7D7C-4587-A10A-68161C0C7B8D}" type="datetime1">
              <a:rPr lang="it-IT" smtClean="0"/>
              <a:pPr/>
              <a:t>24/11/22</a:t>
            </a:fld>
            <a:endParaRPr lang="it-IT"/>
          </a:p>
        </p:txBody>
      </p:sp>
      <p:sp>
        <p:nvSpPr>
          <p:cNvPr id="6" name="Segnaposto piè di pagina 5"/>
          <p:cNvSpPr>
            <a:spLocks noGrp="1"/>
          </p:cNvSpPr>
          <p:nvPr>
            <p:ph type="ftr" sz="quarter" idx="11"/>
          </p:nvPr>
        </p:nvSpPr>
        <p:spPr/>
        <p:txBody>
          <a:bodyPr/>
          <a:lstStyle/>
          <a:p>
            <a:r>
              <a:rPr lang="it-IT"/>
              <a:t>Nome Autore, Titolo Evento con Luogo e Data</a:t>
            </a:r>
          </a:p>
        </p:txBody>
      </p:sp>
      <p:sp>
        <p:nvSpPr>
          <p:cNvPr id="7" name="Segnaposto numero diapositiva 6"/>
          <p:cNvSpPr>
            <a:spLocks noGrp="1"/>
          </p:cNvSpPr>
          <p:nvPr>
            <p:ph type="sldNum" sz="quarter" idx="12"/>
          </p:nvPr>
        </p:nvSpPr>
        <p:spPr/>
        <p:txBody>
          <a:bodyPr/>
          <a:lstStyle/>
          <a:p>
            <a:fld id="{65D1E375-1491-4770-B4ED-E699B7903ED8}" type="slidenum">
              <a:rPr lang="it-IT" smtClean="0"/>
              <a:pPr/>
              <a:t>‹N›</a:t>
            </a:fld>
            <a:endParaRPr lang="it-IT"/>
          </a:p>
        </p:txBody>
      </p:sp>
    </p:spTree>
    <p:extLst>
      <p:ext uri="{BB962C8B-B14F-4D97-AF65-F5344CB8AC3E}">
        <p14:creationId xmlns:p14="http://schemas.microsoft.com/office/powerpoint/2010/main" val="2189165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64EB0-8DCF-4AD9-A678-870B918681CC}" type="datetime1">
              <a:rPr lang="it-IT" smtClean="0"/>
              <a:pPr/>
              <a:t>24/11/22</a:t>
            </a:fld>
            <a:endParaRPr lang="it-IT"/>
          </a:p>
        </p:txBody>
      </p:sp>
      <p:sp>
        <p:nvSpPr>
          <p:cNvPr id="5" name="Segnaposto piè di pagina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Nome Autore, Titolo Evento con Luogo e Data</a:t>
            </a:r>
          </a:p>
        </p:txBody>
      </p:sp>
      <p:sp>
        <p:nvSpPr>
          <p:cNvPr id="6" name="Segnaposto numero diapositiva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1E375-1491-4770-B4ED-E699B7903ED8}" type="slidenum">
              <a:rPr lang="it-IT" smtClean="0"/>
              <a:pPr/>
              <a:t>‹N›</a:t>
            </a:fld>
            <a:endParaRPr lang="it-IT"/>
          </a:p>
        </p:txBody>
      </p:sp>
    </p:spTree>
    <p:extLst>
      <p:ext uri="{BB962C8B-B14F-4D97-AF65-F5344CB8AC3E}">
        <p14:creationId xmlns:p14="http://schemas.microsoft.com/office/powerpoint/2010/main" val="3148739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6" r:id="rId13"/>
    <p:sldLayoutId id="2147483667" r:id="rId14"/>
  </p:sldLayoutIdLst>
  <p:hf hd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4864" y="238620"/>
            <a:ext cx="9222601" cy="824083"/>
          </a:xfrm>
          <a:prstGeom prst="rect">
            <a:avLst/>
          </a:prstGeom>
        </p:spPr>
        <p:txBody>
          <a:bodyPr vert="horz" lIns="91440" tIns="45720" rIns="91440" bIns="45720" rtlCol="0" anchor="ctr">
            <a:normAutofit/>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Text Placeholder 2"/>
          <p:cNvSpPr>
            <a:spLocks noGrp="1"/>
          </p:cNvSpPr>
          <p:nvPr>
            <p:ph type="body" idx="1"/>
          </p:nvPr>
        </p:nvSpPr>
        <p:spPr>
          <a:xfrm>
            <a:off x="854859" y="1062699"/>
            <a:ext cx="10176096" cy="5052438"/>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80F21-22F1-4830-9E04-8482A7944A23}" type="datetime1">
              <a:rPr lang="en-US" smtClean="0"/>
              <a:t>11/24/22</a:t>
            </a:fld>
            <a:endParaRPr lang="en-US" dirty="0"/>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Project Committee, Bologna, July 25</a:t>
            </a:r>
            <a:r>
              <a:rPr lang="en-US" baseline="30000" dirty="0"/>
              <a:t>th</a:t>
            </a:r>
            <a:r>
              <a:rPr lang="en-US" dirty="0"/>
              <a:t> 2017</a:t>
            </a: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9FCDA-B809-C440-BD62-3E96D0DA3F33}" type="slidenum">
              <a:rPr lang="en-US" smtClean="0"/>
              <a:t>‹N›</a:t>
            </a:fld>
            <a:endParaRPr lang="en-US" dirty="0"/>
          </a:p>
        </p:txBody>
      </p:sp>
    </p:spTree>
    <p:extLst>
      <p:ext uri="{BB962C8B-B14F-4D97-AF65-F5344CB8AC3E}">
        <p14:creationId xmlns:p14="http://schemas.microsoft.com/office/powerpoint/2010/main" val="162887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dt="0"/>
  <p:txStyles>
    <p:titleStyle>
      <a:lvl1pPr algn="l" defTabSz="457189" rtl="0" eaLnBrk="1" latinLnBrk="0" hangingPunct="1">
        <a:spcBef>
          <a:spcPct val="0"/>
        </a:spcBef>
        <a:buNone/>
        <a:defRPr sz="2800" b="1" kern="1200">
          <a:solidFill>
            <a:schemeClr val="tx1"/>
          </a:solidFill>
          <a:latin typeface="Fira Sans"/>
          <a:ea typeface="+mj-ea"/>
          <a:cs typeface="Fira Sans"/>
        </a:defRPr>
      </a:lvl1pPr>
    </p:titleStyle>
    <p:bodyStyle>
      <a:lvl1pPr marL="342891" indent="-342891" algn="l" defTabSz="457189" rtl="0" eaLnBrk="1" latinLnBrk="0" hangingPunct="1">
        <a:spcBef>
          <a:spcPct val="20000"/>
        </a:spcBef>
        <a:buFont typeface="Arial"/>
        <a:buChar char="•"/>
        <a:defRPr sz="2000" kern="1200">
          <a:solidFill>
            <a:schemeClr val="tx1"/>
          </a:solidFill>
          <a:latin typeface="Fira Sans"/>
          <a:ea typeface="+mn-ea"/>
          <a:cs typeface="Fira Sans"/>
        </a:defRPr>
      </a:lvl1pPr>
      <a:lvl2pPr marL="742932" indent="-285744" algn="l" defTabSz="457189" rtl="0" eaLnBrk="1" latinLnBrk="0" hangingPunct="1">
        <a:spcBef>
          <a:spcPct val="20000"/>
        </a:spcBef>
        <a:buFont typeface="Arial"/>
        <a:buChar char="–"/>
        <a:defRPr sz="1800" kern="1200">
          <a:solidFill>
            <a:srgbClr val="0098C3"/>
          </a:solidFill>
          <a:latin typeface="Fira Sans"/>
          <a:ea typeface="+mn-ea"/>
          <a:cs typeface="Fira Sans"/>
        </a:defRPr>
      </a:lvl2pPr>
      <a:lvl3pPr marL="1142971" indent="-228594" algn="l" defTabSz="457189" rtl="0" eaLnBrk="1" latinLnBrk="0" hangingPunct="1">
        <a:spcBef>
          <a:spcPct val="20000"/>
        </a:spcBef>
        <a:buFont typeface="Arial"/>
        <a:buChar char="•"/>
        <a:defRPr sz="1800" kern="1200">
          <a:solidFill>
            <a:schemeClr val="tx1"/>
          </a:solidFill>
          <a:latin typeface="Fira Sans"/>
          <a:ea typeface="+mn-ea"/>
          <a:cs typeface="Fira Sans"/>
        </a:defRPr>
      </a:lvl3pPr>
      <a:lvl4pPr marL="1600160" indent="-228594" algn="l" defTabSz="457189" rtl="0" eaLnBrk="1" latinLnBrk="0" hangingPunct="1">
        <a:spcBef>
          <a:spcPct val="20000"/>
        </a:spcBef>
        <a:buFont typeface="Arial"/>
        <a:buChar char="–"/>
        <a:defRPr sz="1600" kern="1200">
          <a:solidFill>
            <a:schemeClr val="tx1"/>
          </a:solidFill>
          <a:latin typeface="Fira Sans"/>
          <a:ea typeface="+mn-ea"/>
          <a:cs typeface="Fira Sans"/>
        </a:defRPr>
      </a:lvl4pPr>
      <a:lvl5pPr marL="2057349" indent="-228594" algn="l" defTabSz="457189" rtl="0" eaLnBrk="1" latinLnBrk="0" hangingPunct="1">
        <a:spcBef>
          <a:spcPct val="20000"/>
        </a:spcBef>
        <a:buFont typeface="Arial"/>
        <a:buChar char="»"/>
        <a:defRPr sz="1600" kern="1200">
          <a:solidFill>
            <a:schemeClr val="tx1"/>
          </a:solidFill>
          <a:latin typeface="Fira Sans"/>
          <a:ea typeface="+mn-ea"/>
          <a:cs typeface="Fira San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11/relationships/inkAction" Target="../ink/inkAction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50.emf"/><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jp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jpg"/></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emf"/><Relationship Id="rId7"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1.jp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hyperlink" Target="https://zenodo.org/record/6827882#.YtFCjZNBx60"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asellaDiTesto 42"/>
          <p:cNvSpPr txBox="1"/>
          <p:nvPr/>
        </p:nvSpPr>
        <p:spPr>
          <a:xfrm>
            <a:off x="228884" y="1688117"/>
            <a:ext cx="9755549" cy="584775"/>
          </a:xfrm>
          <a:prstGeom prst="rect">
            <a:avLst/>
          </a:prstGeom>
          <a:noFill/>
        </p:spPr>
        <p:txBody>
          <a:bodyPr wrap="square" rtlCol="0">
            <a:spAutoFit/>
          </a:bodyPr>
          <a:lstStyle/>
          <a:p>
            <a:r>
              <a:rPr lang="it-IT" sz="3200" b="1" dirty="0">
                <a:solidFill>
                  <a:srgbClr val="003399"/>
                </a:solidFill>
              </a:rPr>
              <a:t>ASTRI Mini-Array Status &amp; Implementation</a:t>
            </a:r>
          </a:p>
        </p:txBody>
      </p:sp>
      <p:sp>
        <p:nvSpPr>
          <p:cNvPr id="2" name="Rettangolo 1"/>
          <p:cNvSpPr/>
          <p:nvPr/>
        </p:nvSpPr>
        <p:spPr>
          <a:xfrm>
            <a:off x="250412" y="2245598"/>
            <a:ext cx="9517996" cy="461665"/>
          </a:xfrm>
          <a:prstGeom prst="rect">
            <a:avLst/>
          </a:prstGeom>
        </p:spPr>
        <p:txBody>
          <a:bodyPr wrap="square">
            <a:spAutoFit/>
          </a:bodyPr>
          <a:lstStyle/>
          <a:p>
            <a:r>
              <a:rPr lang="it-IT" sz="2400" b="1" dirty="0">
                <a:solidFill>
                  <a:srgbClr val="003399"/>
                </a:solidFill>
              </a:rPr>
              <a:t>Giovanni Pareschi– INAF / Brera</a:t>
            </a:r>
          </a:p>
        </p:txBody>
      </p:sp>
      <p:pic>
        <p:nvPicPr>
          <p:cNvPr id="13" name="Picture 12">
            <a:extLst>
              <a:ext uri="{FF2B5EF4-FFF2-40B4-BE49-F238E27FC236}">
                <a16:creationId xmlns:a16="http://schemas.microsoft.com/office/drawing/2014/main" id="{C264182D-D175-4C66-9A6B-5DED35319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61" y="296904"/>
            <a:ext cx="5313727" cy="1080000"/>
          </a:xfrm>
          <a:prstGeom prst="rect">
            <a:avLst/>
          </a:prstGeom>
        </p:spPr>
      </p:pic>
      <p:pic>
        <p:nvPicPr>
          <p:cNvPr id="10" name="Immagine 34">
            <a:extLst>
              <a:ext uri="{FF2B5EF4-FFF2-40B4-BE49-F238E27FC236}">
                <a16:creationId xmlns:a16="http://schemas.microsoft.com/office/drawing/2014/main" id="{BBF1D78E-F8DE-4923-AF1E-E93BB710A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60" t="21818" r="6685" b="18636"/>
          <a:stretch/>
        </p:blipFill>
        <p:spPr>
          <a:xfrm>
            <a:off x="7176121" y="96321"/>
            <a:ext cx="1968916" cy="900000"/>
          </a:xfrm>
          <a:prstGeom prst="rect">
            <a:avLst/>
          </a:prstGeom>
          <a:noFill/>
        </p:spPr>
      </p:pic>
      <p:pic>
        <p:nvPicPr>
          <p:cNvPr id="12" name="Picture 11">
            <a:extLst>
              <a:ext uri="{FF2B5EF4-FFF2-40B4-BE49-F238E27FC236}">
                <a16:creationId xmlns:a16="http://schemas.microsoft.com/office/drawing/2014/main" id="{97086706-FFC1-4298-97FA-DFD99A696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855" y="3429000"/>
            <a:ext cx="9283667" cy="3240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20CFDEE-87C8-425B-840B-7FB9EC5230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8497" y="122032"/>
            <a:ext cx="900000" cy="900000"/>
          </a:xfrm>
          <a:prstGeom prst="rect">
            <a:avLst/>
          </a:prstGeom>
        </p:spPr>
      </p:pic>
      <p:pic>
        <p:nvPicPr>
          <p:cNvPr id="6" name="Picture 5">
            <a:extLst>
              <a:ext uri="{FF2B5EF4-FFF2-40B4-BE49-F238E27FC236}">
                <a16:creationId xmlns:a16="http://schemas.microsoft.com/office/drawing/2014/main" id="{214E30DD-4026-4C08-BD88-3D28DEF2DD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8369" y="104191"/>
            <a:ext cx="1406796" cy="900000"/>
          </a:xfrm>
          <a:prstGeom prst="rect">
            <a:avLst/>
          </a:prstGeom>
        </p:spPr>
      </p:pic>
      <p:pic>
        <p:nvPicPr>
          <p:cNvPr id="8" name="Picture 7">
            <a:extLst>
              <a:ext uri="{FF2B5EF4-FFF2-40B4-BE49-F238E27FC236}">
                <a16:creationId xmlns:a16="http://schemas.microsoft.com/office/drawing/2014/main" id="{922FE83E-24A2-48B6-A60D-0395445240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0336" y="1089142"/>
            <a:ext cx="1980000" cy="582353"/>
          </a:xfrm>
          <a:prstGeom prst="rect">
            <a:avLst/>
          </a:prstGeom>
        </p:spPr>
      </p:pic>
      <p:pic>
        <p:nvPicPr>
          <p:cNvPr id="11" name="Picture 10">
            <a:extLst>
              <a:ext uri="{FF2B5EF4-FFF2-40B4-BE49-F238E27FC236}">
                <a16:creationId xmlns:a16="http://schemas.microsoft.com/office/drawing/2014/main" id="{264541E9-3E7E-45A4-8376-A274C184DAE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400" r="26361"/>
          <a:stretch/>
        </p:blipFill>
        <p:spPr>
          <a:xfrm>
            <a:off x="9149131" y="1253746"/>
            <a:ext cx="1310088" cy="905273"/>
          </a:xfrm>
          <a:prstGeom prst="rect">
            <a:avLst/>
          </a:prstGeom>
        </p:spPr>
      </p:pic>
      <p:sp>
        <p:nvSpPr>
          <p:cNvPr id="14" name="TextBox 13">
            <a:extLst>
              <a:ext uri="{FF2B5EF4-FFF2-40B4-BE49-F238E27FC236}">
                <a16:creationId xmlns:a16="http://schemas.microsoft.com/office/drawing/2014/main" id="{C2DB9C59-7014-4FDC-9EC4-00182D99BCAA}"/>
              </a:ext>
            </a:extLst>
          </p:cNvPr>
          <p:cNvSpPr txBox="1"/>
          <p:nvPr/>
        </p:nvSpPr>
        <p:spPr>
          <a:xfrm>
            <a:off x="250412" y="2740859"/>
            <a:ext cx="5256584" cy="400110"/>
          </a:xfrm>
          <a:prstGeom prst="rect">
            <a:avLst/>
          </a:prstGeom>
          <a:noFill/>
        </p:spPr>
        <p:txBody>
          <a:bodyPr wrap="square" rtlCol="0">
            <a:spAutoFit/>
          </a:bodyPr>
          <a:lstStyle/>
          <a:p>
            <a:r>
              <a:rPr lang="it-IT" sz="2000" b="1" dirty="0">
                <a:solidFill>
                  <a:srgbClr val="C00000"/>
                </a:solidFill>
              </a:rPr>
              <a:t>INAF RSN4 - </a:t>
            </a:r>
            <a:r>
              <a:rPr lang="it-IT" sz="2000" b="1" dirty="0" err="1">
                <a:solidFill>
                  <a:srgbClr val="C00000"/>
                </a:solidFill>
              </a:rPr>
              <a:t>Nopoli</a:t>
            </a:r>
            <a:r>
              <a:rPr lang="it-IT" sz="2000" b="1" dirty="0">
                <a:solidFill>
                  <a:srgbClr val="C00000"/>
                </a:solidFill>
              </a:rPr>
              <a:t> – 24 </a:t>
            </a:r>
            <a:r>
              <a:rPr lang="it-IT" sz="2000" b="1" dirty="0" err="1">
                <a:solidFill>
                  <a:srgbClr val="C00000"/>
                </a:solidFill>
              </a:rPr>
              <a:t>Nov</a:t>
            </a:r>
            <a:r>
              <a:rPr lang="it-IT" sz="2000" b="1" dirty="0">
                <a:solidFill>
                  <a:srgbClr val="C00000"/>
                </a:solidFill>
              </a:rPr>
              <a:t> 2022</a:t>
            </a:r>
            <a:endParaRPr lang="en-US" sz="2000" b="1" dirty="0">
              <a:solidFill>
                <a:srgbClr val="C00000"/>
              </a:solidFill>
            </a:endParaRPr>
          </a:p>
        </p:txBody>
      </p:sp>
      <p:pic>
        <p:nvPicPr>
          <p:cNvPr id="5" name="Immagine 4" descr="Immagine che contiene testo&#10;&#10;Descrizione generata automaticamente">
            <a:extLst>
              <a:ext uri="{FF2B5EF4-FFF2-40B4-BE49-F238E27FC236}">
                <a16:creationId xmlns:a16="http://schemas.microsoft.com/office/drawing/2014/main" id="{E3B52E12-5774-BA08-355B-646CD4F812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0318" y="1196752"/>
            <a:ext cx="1520161" cy="491365"/>
          </a:xfrm>
          <a:prstGeom prst="rect">
            <a:avLst/>
          </a:prstGeom>
        </p:spPr>
      </p:pic>
    </p:spTree>
    <p:extLst>
      <p:ext uri="{BB962C8B-B14F-4D97-AF65-F5344CB8AC3E}">
        <p14:creationId xmlns:p14="http://schemas.microsoft.com/office/powerpoint/2010/main" val="174662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D7B4-0DAC-4534-BED1-D2B88EE1D93F}"/>
              </a:ext>
            </a:extLst>
          </p:cNvPr>
          <p:cNvSpPr>
            <a:spLocks noGrp="1"/>
          </p:cNvSpPr>
          <p:nvPr>
            <p:ph type="title"/>
          </p:nvPr>
        </p:nvSpPr>
        <p:spPr>
          <a:xfrm>
            <a:off x="609600" y="274638"/>
            <a:ext cx="10972800" cy="720000"/>
          </a:xfrm>
        </p:spPr>
        <p:txBody>
          <a:bodyPr>
            <a:normAutofit/>
          </a:bodyPr>
          <a:lstStyle/>
          <a:p>
            <a:pPr algn="l"/>
            <a:r>
              <a:rPr lang="en-US" sz="3600" b="1" dirty="0">
                <a:solidFill>
                  <a:srgbClr val="00204E"/>
                </a:solidFill>
                <a:latin typeface="Fira Sans"/>
              </a:rPr>
              <a:t>The ASTRI-Horn results</a:t>
            </a:r>
          </a:p>
        </p:txBody>
      </p:sp>
      <p:pic>
        <p:nvPicPr>
          <p:cNvPr id="9" name="Content Placeholder 8">
            <a:extLst>
              <a:ext uri="{FF2B5EF4-FFF2-40B4-BE49-F238E27FC236}">
                <a16:creationId xmlns:a16="http://schemas.microsoft.com/office/drawing/2014/main" id="{9F15D0D7-971A-4A7A-9578-9F70F71A87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48" r="1326" b="10396"/>
          <a:stretch/>
        </p:blipFill>
        <p:spPr>
          <a:xfrm>
            <a:off x="9920662" y="278261"/>
            <a:ext cx="1653500" cy="699557"/>
          </a:xfrm>
        </p:spPr>
      </p:pic>
      <p:sp>
        <p:nvSpPr>
          <p:cNvPr id="5" name="Slide Number Placeholder 4">
            <a:extLst>
              <a:ext uri="{FF2B5EF4-FFF2-40B4-BE49-F238E27FC236}">
                <a16:creationId xmlns:a16="http://schemas.microsoft.com/office/drawing/2014/main" id="{FB827317-0880-45F0-ACED-F98F807574D9}"/>
              </a:ext>
            </a:extLst>
          </p:cNvPr>
          <p:cNvSpPr>
            <a:spLocks noGrp="1"/>
          </p:cNvSpPr>
          <p:nvPr>
            <p:ph type="sldNum" sz="quarter" idx="12"/>
          </p:nvPr>
        </p:nvSpPr>
        <p:spPr/>
        <p:txBody>
          <a:bodyPr/>
          <a:lstStyle/>
          <a:p>
            <a:fld id="{65D1E375-1491-4770-B4ED-E699B7903ED8}" type="slidenum">
              <a:rPr lang="it-IT" smtClean="0"/>
              <a:pPr/>
              <a:t>10</a:t>
            </a:fld>
            <a:endParaRPr lang="it-IT" dirty="0"/>
          </a:p>
        </p:txBody>
      </p:sp>
      <p:cxnSp>
        <p:nvCxnSpPr>
          <p:cNvPr id="6" name="Straight Connector 5">
            <a:extLst>
              <a:ext uri="{FF2B5EF4-FFF2-40B4-BE49-F238E27FC236}">
                <a16:creationId xmlns:a16="http://schemas.microsoft.com/office/drawing/2014/main" id="{98C54DC3-115A-4B14-912D-5B7BFAB46484}"/>
              </a:ext>
            </a:extLst>
          </p:cNvPr>
          <p:cNvCxnSpPr/>
          <p:nvPr/>
        </p:nvCxnSpPr>
        <p:spPr>
          <a:xfrm>
            <a:off x="618931" y="1015412"/>
            <a:ext cx="10972800" cy="0"/>
          </a:xfrm>
          <a:prstGeom prst="line">
            <a:avLst/>
          </a:prstGeom>
          <a:ln>
            <a:solidFill>
              <a:srgbClr val="00204E"/>
            </a:solidFill>
          </a:ln>
        </p:spPr>
        <p:style>
          <a:lnRef idx="3">
            <a:schemeClr val="accent1"/>
          </a:lnRef>
          <a:fillRef idx="0">
            <a:schemeClr val="accent1"/>
          </a:fillRef>
          <a:effectRef idx="2">
            <a:schemeClr val="accent1"/>
          </a:effectRef>
          <a:fontRef idx="minor">
            <a:schemeClr val="tx1"/>
          </a:fontRef>
        </p:style>
      </p:cxnSp>
      <p:pic>
        <p:nvPicPr>
          <p:cNvPr id="8" name="Immagine 5">
            <a:extLst>
              <a:ext uri="{FF2B5EF4-FFF2-40B4-BE49-F238E27FC236}">
                <a16:creationId xmlns:a16="http://schemas.microsoft.com/office/drawing/2014/main" id="{CADAA6CC-C09A-48CD-8553-343ACD58D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63"/>
          <a:stretch/>
        </p:blipFill>
        <p:spPr>
          <a:xfrm>
            <a:off x="7232785" y="1106703"/>
            <a:ext cx="4229474" cy="2037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a:extLst>
              <a:ext uri="{FF2B5EF4-FFF2-40B4-BE49-F238E27FC236}">
                <a16:creationId xmlns:a16="http://schemas.microsoft.com/office/drawing/2014/main" id="{C6AA4861-703D-4C79-BCCC-8F24ABA85659}"/>
              </a:ext>
            </a:extLst>
          </p:cNvPr>
          <p:cNvGrpSpPr>
            <a:grpSpLocks noChangeAspect="1"/>
          </p:cNvGrpSpPr>
          <p:nvPr/>
        </p:nvGrpSpPr>
        <p:grpSpPr>
          <a:xfrm>
            <a:off x="729742" y="1174905"/>
            <a:ext cx="6119293" cy="1915676"/>
            <a:chOff x="67243" y="521718"/>
            <a:chExt cx="6840000" cy="2141297"/>
          </a:xfrm>
        </p:grpSpPr>
        <p:pic>
          <p:nvPicPr>
            <p:cNvPr id="11" name="Picture 10">
              <a:extLst>
                <a:ext uri="{FF2B5EF4-FFF2-40B4-BE49-F238E27FC236}">
                  <a16:creationId xmlns:a16="http://schemas.microsoft.com/office/drawing/2014/main" id="{0C2F4B42-94BC-4393-BF50-4F2CA4D480AA}"/>
                </a:ext>
              </a:extLst>
            </p:cNvPr>
            <p:cNvPicPr>
              <a:picLocks noChangeAspect="1"/>
            </p:cNvPicPr>
            <p:nvPr/>
          </p:nvPicPr>
          <p:blipFill>
            <a:blip r:embed="rId4"/>
            <a:stretch>
              <a:fillRect/>
            </a:stretch>
          </p:blipFill>
          <p:spPr>
            <a:xfrm>
              <a:off x="67243" y="521718"/>
              <a:ext cx="6840000" cy="2141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Connector 11">
              <a:extLst>
                <a:ext uri="{FF2B5EF4-FFF2-40B4-BE49-F238E27FC236}">
                  <a16:creationId xmlns:a16="http://schemas.microsoft.com/office/drawing/2014/main" id="{C5106A53-33A1-4928-A330-567AC34D381F}"/>
                </a:ext>
              </a:extLst>
            </p:cNvPr>
            <p:cNvCxnSpPr>
              <a:cxnSpLocks/>
            </p:cNvCxnSpPr>
            <p:nvPr/>
          </p:nvCxnSpPr>
          <p:spPr>
            <a:xfrm>
              <a:off x="361994" y="1826084"/>
              <a:ext cx="2313134" cy="0"/>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13" name="Group 12">
            <a:extLst>
              <a:ext uri="{FF2B5EF4-FFF2-40B4-BE49-F238E27FC236}">
                <a16:creationId xmlns:a16="http://schemas.microsoft.com/office/drawing/2014/main" id="{49D85BA2-0655-4F5F-9CB6-8309FD03A0B7}"/>
              </a:ext>
            </a:extLst>
          </p:cNvPr>
          <p:cNvGrpSpPr>
            <a:grpSpLocks noChangeAspect="1"/>
          </p:cNvGrpSpPr>
          <p:nvPr/>
        </p:nvGrpSpPr>
        <p:grpSpPr>
          <a:xfrm>
            <a:off x="993435" y="3220445"/>
            <a:ext cx="5680450" cy="3111855"/>
            <a:chOff x="67243" y="2778267"/>
            <a:chExt cx="6840000" cy="3747077"/>
          </a:xfrm>
        </p:grpSpPr>
        <p:pic>
          <p:nvPicPr>
            <p:cNvPr id="14" name="Picture 13">
              <a:extLst>
                <a:ext uri="{FF2B5EF4-FFF2-40B4-BE49-F238E27FC236}">
                  <a16:creationId xmlns:a16="http://schemas.microsoft.com/office/drawing/2014/main" id="{9C53A8F5-1D6F-429E-9D41-82DDB425B59D}"/>
                </a:ext>
              </a:extLst>
            </p:cNvPr>
            <p:cNvPicPr>
              <a:picLocks noChangeAspect="1"/>
            </p:cNvPicPr>
            <p:nvPr/>
          </p:nvPicPr>
          <p:blipFill rotWithShape="1">
            <a:blip r:embed="rId5"/>
            <a:srcRect b="11670"/>
            <a:stretch/>
          </p:blipFill>
          <p:spPr>
            <a:xfrm>
              <a:off x="67243" y="2778267"/>
              <a:ext cx="6840000" cy="374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5" name="Straight Connector 14">
              <a:extLst>
                <a:ext uri="{FF2B5EF4-FFF2-40B4-BE49-F238E27FC236}">
                  <a16:creationId xmlns:a16="http://schemas.microsoft.com/office/drawing/2014/main" id="{B13B70EE-FFC7-4999-B302-60893E5C0111}"/>
                </a:ext>
              </a:extLst>
            </p:cNvPr>
            <p:cNvCxnSpPr>
              <a:cxnSpLocks/>
            </p:cNvCxnSpPr>
            <p:nvPr/>
          </p:nvCxnSpPr>
          <p:spPr>
            <a:xfrm>
              <a:off x="777270" y="3969552"/>
              <a:ext cx="3330124"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3" name="TextBox 2">
            <a:extLst>
              <a:ext uri="{FF2B5EF4-FFF2-40B4-BE49-F238E27FC236}">
                <a16:creationId xmlns:a16="http://schemas.microsoft.com/office/drawing/2014/main" id="{BE1A5F10-364E-40C0-A8EB-5209EEEEC170}"/>
              </a:ext>
            </a:extLst>
          </p:cNvPr>
          <p:cNvSpPr txBox="1"/>
          <p:nvPr/>
        </p:nvSpPr>
        <p:spPr>
          <a:xfrm>
            <a:off x="7232786" y="1106704"/>
            <a:ext cx="1671527" cy="307777"/>
          </a:xfrm>
          <a:prstGeom prst="rect">
            <a:avLst/>
          </a:prstGeom>
          <a:noFill/>
        </p:spPr>
        <p:txBody>
          <a:bodyPr wrap="square" rtlCol="0">
            <a:spAutoFit/>
          </a:bodyPr>
          <a:lstStyle/>
          <a:p>
            <a:r>
              <a:rPr lang="en-GB" sz="1400" b="1" dirty="0">
                <a:solidFill>
                  <a:srgbClr val="00204E"/>
                </a:solidFill>
              </a:rPr>
              <a:t>Giro et al. 2017</a:t>
            </a:r>
          </a:p>
        </p:txBody>
      </p:sp>
      <p:pic>
        <p:nvPicPr>
          <p:cNvPr id="17" name="Picture 16">
            <a:extLst>
              <a:ext uri="{FF2B5EF4-FFF2-40B4-BE49-F238E27FC236}">
                <a16:creationId xmlns:a16="http://schemas.microsoft.com/office/drawing/2014/main" id="{10D66022-A3AD-4C1E-973F-3F8138FAF4DA}"/>
              </a:ext>
            </a:extLst>
          </p:cNvPr>
          <p:cNvPicPr>
            <a:picLocks noChangeAspect="1"/>
          </p:cNvPicPr>
          <p:nvPr/>
        </p:nvPicPr>
        <p:blipFill>
          <a:blip r:embed="rId6"/>
          <a:stretch>
            <a:fillRect/>
          </a:stretch>
        </p:blipFill>
        <p:spPr>
          <a:xfrm>
            <a:off x="7232786" y="3300310"/>
            <a:ext cx="4143737" cy="2899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FB1E8A6D-DA94-4617-BA63-BBEA8F21897F}"/>
              </a:ext>
            </a:extLst>
          </p:cNvPr>
          <p:cNvSpPr txBox="1"/>
          <p:nvPr/>
        </p:nvSpPr>
        <p:spPr>
          <a:xfrm>
            <a:off x="7232786" y="5970283"/>
            <a:ext cx="1887551" cy="307777"/>
          </a:xfrm>
          <a:prstGeom prst="rect">
            <a:avLst/>
          </a:prstGeom>
          <a:noFill/>
        </p:spPr>
        <p:txBody>
          <a:bodyPr wrap="square" rtlCol="0">
            <a:spAutoFit/>
          </a:bodyPr>
          <a:lstStyle/>
          <a:p>
            <a:r>
              <a:rPr lang="en-GB" sz="1400" b="1" dirty="0">
                <a:solidFill>
                  <a:srgbClr val="00204E"/>
                </a:solidFill>
              </a:rPr>
              <a:t>Lombardi et al. 2020</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21" name="Ink 20">
                <a:extLst>
                  <a:ext uri="{FF2B5EF4-FFF2-40B4-BE49-F238E27FC236}">
                    <a16:creationId xmlns:a16="http://schemas.microsoft.com/office/drawing/2014/main" id="{A9C00A2D-B58A-4A7E-B276-CD768BBFACD3}"/>
                  </a:ext>
                </a:extLst>
              </p14:cNvPr>
              <p14:cNvContentPartPr/>
              <p14:nvPr>
                <p:extLst>
                  <p:ext uri="{42D2F446-02D8-4167-A562-619A0277C38B}">
                    <p15:isNarration xmlns:p15="http://schemas.microsoft.com/office/powerpoint/2012/main" val="1"/>
                  </p:ext>
                </p:extLst>
              </p14:nvPr>
            </p14:nvContentPartPr>
            <p14:xfrm>
              <a:off x="7378920" y="1169280"/>
              <a:ext cx="3982320" cy="3945240"/>
            </p14:xfrm>
          </p:contentPart>
        </mc:Choice>
        <mc:Fallback>
          <p:pic>
            <p:nvPicPr>
              <p:cNvPr id="21" name="Ink 20">
                <a:extLst>
                  <a:ext uri="{FF2B5EF4-FFF2-40B4-BE49-F238E27FC236}">
                    <a16:creationId xmlns:a16="http://schemas.microsoft.com/office/drawing/2014/main" id="{A9C00A2D-B58A-4A7E-B276-CD768BBFACD3}"/>
                  </a:ext>
                </a:extLst>
              </p:cNvPr>
              <p:cNvPicPr>
                <a:picLocks noGrp="1" noRot="1" noChangeAspect="1" noMove="1" noResize="1" noEditPoints="1" noAdjustHandles="1" noChangeArrowheads="1" noChangeShapeType="1"/>
              </p:cNvPicPr>
              <p:nvPr/>
            </p:nvPicPr>
            <p:blipFill>
              <a:blip r:embed="rId8"/>
              <a:stretch>
                <a:fillRect/>
              </a:stretch>
            </p:blipFill>
            <p:spPr>
              <a:xfrm>
                <a:off x="7374240" y="1164600"/>
                <a:ext cx="3991680" cy="3954600"/>
              </a:xfrm>
              <a:prstGeom prst="rect">
                <a:avLst/>
              </a:prstGeom>
            </p:spPr>
          </p:pic>
        </mc:Fallback>
      </mc:AlternateContent>
      <p:pic>
        <p:nvPicPr>
          <p:cNvPr id="18" name="Immagine 3">
            <a:extLst>
              <a:ext uri="{FF2B5EF4-FFF2-40B4-BE49-F238E27FC236}">
                <a16:creationId xmlns:a16="http://schemas.microsoft.com/office/drawing/2014/main" id="{23AAA162-D52D-DA49-810D-BB28FF6C5887}"/>
              </a:ext>
            </a:extLst>
          </p:cNvPr>
          <p:cNvPicPr>
            <a:picLocks noChangeAspect="1"/>
          </p:cNvPicPr>
          <p:nvPr/>
        </p:nvPicPr>
        <p:blipFill>
          <a:blip r:embed="rId9"/>
          <a:stretch>
            <a:fillRect/>
          </a:stretch>
        </p:blipFill>
        <p:spPr>
          <a:xfrm>
            <a:off x="9667307" y="5258762"/>
            <a:ext cx="1924424" cy="1423041"/>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423488532"/>
      </p:ext>
    </p:extLst>
  </p:cSld>
  <p:clrMapOvr>
    <a:masterClrMapping/>
  </p:clrMapOvr>
  <mc:AlternateContent xmlns:mc="http://schemas.openxmlformats.org/markup-compatibility/2006" xmlns:p14="http://schemas.microsoft.com/office/powerpoint/2010/main">
    <mc:Choice Requires="p14">
      <p:transition spd="slow" p14:dur="2000" advTm="52435"/>
    </mc:Choice>
    <mc:Fallback xmlns="">
      <p:transition spd="slow" advTm="5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md type="call" cmd="playFrom(0.0)">
                                      <p:cBhvr>
                                        <p:cTn id="7"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B56D7-9180-B887-6AB9-15D7738649BE}"/>
              </a:ext>
            </a:extLst>
          </p:cNvPr>
          <p:cNvSpPr>
            <a:spLocks noGrp="1"/>
          </p:cNvSpPr>
          <p:nvPr>
            <p:ph type="title"/>
          </p:nvPr>
        </p:nvSpPr>
        <p:spPr/>
        <p:txBody>
          <a:bodyPr/>
          <a:lstStyle/>
          <a:p>
            <a:r>
              <a:rPr lang="en-US" dirty="0"/>
              <a:t>The NEW Mirrors</a:t>
            </a:r>
          </a:p>
        </p:txBody>
      </p:sp>
      <p:pic>
        <p:nvPicPr>
          <p:cNvPr id="5" name="Content Placeholder 4">
            <a:extLst>
              <a:ext uri="{FF2B5EF4-FFF2-40B4-BE49-F238E27FC236}">
                <a16:creationId xmlns:a16="http://schemas.microsoft.com/office/drawing/2014/main" id="{29A0BAC7-9B46-B266-C065-B079FBD9FA92}"/>
              </a:ext>
            </a:extLst>
          </p:cNvPr>
          <p:cNvPicPr>
            <a:picLocks noGrp="1" noChangeAspect="1"/>
          </p:cNvPicPr>
          <p:nvPr>
            <p:ph idx="1"/>
          </p:nvPr>
        </p:nvPicPr>
        <p:blipFill>
          <a:blip r:embed="rId2"/>
          <a:stretch>
            <a:fillRect/>
          </a:stretch>
        </p:blipFill>
        <p:spPr>
          <a:xfrm>
            <a:off x="294216" y="1353351"/>
            <a:ext cx="5801784" cy="4351338"/>
          </a:xfrm>
        </p:spPr>
      </p:pic>
      <p:pic>
        <p:nvPicPr>
          <p:cNvPr id="7" name="Picture 6">
            <a:extLst>
              <a:ext uri="{FF2B5EF4-FFF2-40B4-BE49-F238E27FC236}">
                <a16:creationId xmlns:a16="http://schemas.microsoft.com/office/drawing/2014/main" id="{69B1CF37-5C32-F289-18AE-7D4A5D53B489}"/>
              </a:ext>
            </a:extLst>
          </p:cNvPr>
          <p:cNvPicPr>
            <a:picLocks noChangeAspect="1"/>
          </p:cNvPicPr>
          <p:nvPr/>
        </p:nvPicPr>
        <p:blipFill>
          <a:blip r:embed="rId3"/>
          <a:stretch>
            <a:fillRect/>
          </a:stretch>
        </p:blipFill>
        <p:spPr>
          <a:xfrm>
            <a:off x="6323436" y="1353351"/>
            <a:ext cx="5461606" cy="4096205"/>
          </a:xfrm>
          <a:prstGeom prst="rect">
            <a:avLst/>
          </a:prstGeom>
        </p:spPr>
      </p:pic>
      <p:sp>
        <p:nvSpPr>
          <p:cNvPr id="3" name="Date Placeholder 2">
            <a:extLst>
              <a:ext uri="{FF2B5EF4-FFF2-40B4-BE49-F238E27FC236}">
                <a16:creationId xmlns:a16="http://schemas.microsoft.com/office/drawing/2014/main" id="{7759505D-CC0E-50DC-12E3-F78B4CD2DD6F}"/>
              </a:ext>
            </a:extLst>
          </p:cNvPr>
          <p:cNvSpPr>
            <a:spLocks noGrp="1"/>
          </p:cNvSpPr>
          <p:nvPr>
            <p:ph type="dt" sz="half" idx="10"/>
          </p:nvPr>
        </p:nvSpPr>
        <p:spPr/>
        <p:txBody>
          <a:bodyPr/>
          <a:lstStyle/>
          <a:p>
            <a:fld id="{D20D5CBF-C77D-A14D-BF87-637473198072}" type="datetime1">
              <a:rPr lang="it-IT" smtClean="0"/>
              <a:t>24/11/22</a:t>
            </a:fld>
            <a:endParaRPr lang="en-US" dirty="0"/>
          </a:p>
        </p:txBody>
      </p:sp>
      <p:sp>
        <p:nvSpPr>
          <p:cNvPr id="4" name="Footer Placeholder 3">
            <a:extLst>
              <a:ext uri="{FF2B5EF4-FFF2-40B4-BE49-F238E27FC236}">
                <a16:creationId xmlns:a16="http://schemas.microsoft.com/office/drawing/2014/main" id="{B80F2D6F-D892-1B28-3B26-D528B0688A8E}"/>
              </a:ext>
            </a:extLst>
          </p:cNvPr>
          <p:cNvSpPr>
            <a:spLocks noGrp="1"/>
          </p:cNvSpPr>
          <p:nvPr>
            <p:ph type="ftr" sz="quarter" idx="11"/>
          </p:nvPr>
        </p:nvSpPr>
        <p:spPr/>
        <p:txBody>
          <a:bodyPr/>
          <a:lstStyle/>
          <a:p>
            <a:r>
              <a:rPr lang="en-US"/>
              <a:t>ASTRI Horn - Giuseppe Leto</a:t>
            </a:r>
          </a:p>
        </p:txBody>
      </p:sp>
      <p:sp>
        <p:nvSpPr>
          <p:cNvPr id="6" name="TextBox 5">
            <a:extLst>
              <a:ext uri="{FF2B5EF4-FFF2-40B4-BE49-F238E27FC236}">
                <a16:creationId xmlns:a16="http://schemas.microsoft.com/office/drawing/2014/main" id="{15995A75-424F-48A9-02B3-01D1A053408A}"/>
              </a:ext>
            </a:extLst>
          </p:cNvPr>
          <p:cNvSpPr txBox="1"/>
          <p:nvPr/>
        </p:nvSpPr>
        <p:spPr>
          <a:xfrm>
            <a:off x="753626" y="5918479"/>
            <a:ext cx="3253135" cy="369332"/>
          </a:xfrm>
          <a:prstGeom prst="rect">
            <a:avLst/>
          </a:prstGeom>
          <a:noFill/>
        </p:spPr>
        <p:txBody>
          <a:bodyPr wrap="none" rtlCol="0">
            <a:spAutoFit/>
          </a:bodyPr>
          <a:lstStyle/>
          <a:p>
            <a:r>
              <a:rPr lang="en-US" dirty="0"/>
              <a:t>The new set of M1 DIE segments</a:t>
            </a:r>
          </a:p>
        </p:txBody>
      </p:sp>
      <p:sp>
        <p:nvSpPr>
          <p:cNvPr id="8" name="TextBox 7">
            <a:extLst>
              <a:ext uri="{FF2B5EF4-FFF2-40B4-BE49-F238E27FC236}">
                <a16:creationId xmlns:a16="http://schemas.microsoft.com/office/drawing/2014/main" id="{A153DD5C-53F6-FFEF-6B9D-6D2E858EB996}"/>
              </a:ext>
            </a:extLst>
          </p:cNvPr>
          <p:cNvSpPr txBox="1"/>
          <p:nvPr/>
        </p:nvSpPr>
        <p:spPr>
          <a:xfrm>
            <a:off x="6894844" y="5918479"/>
            <a:ext cx="2056910" cy="369332"/>
          </a:xfrm>
          <a:prstGeom prst="rect">
            <a:avLst/>
          </a:prstGeom>
          <a:noFill/>
        </p:spPr>
        <p:txBody>
          <a:bodyPr wrap="none" rtlCol="0">
            <a:spAutoFit/>
          </a:bodyPr>
          <a:lstStyle/>
          <a:p>
            <a:r>
              <a:rPr lang="en-US" dirty="0"/>
              <a:t>The new M2 mirror </a:t>
            </a:r>
          </a:p>
        </p:txBody>
      </p:sp>
    </p:spTree>
    <p:extLst>
      <p:ext uri="{BB962C8B-B14F-4D97-AF65-F5344CB8AC3E}">
        <p14:creationId xmlns:p14="http://schemas.microsoft.com/office/powerpoint/2010/main" val="319981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5">
            <a:extLst>
              <a:ext uri="{FF2B5EF4-FFF2-40B4-BE49-F238E27FC236}">
                <a16:creationId xmlns:a16="http://schemas.microsoft.com/office/drawing/2014/main" id="{F0980E17-02EE-60FC-27A9-3276D9156F18}"/>
              </a:ext>
            </a:extLst>
          </p:cNvPr>
          <p:cNvSpPr txBox="1"/>
          <p:nvPr/>
        </p:nvSpPr>
        <p:spPr>
          <a:xfrm>
            <a:off x="4369073" y="-3457"/>
            <a:ext cx="4822387" cy="92333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5400" dirty="0"/>
              <a:t>THE SHOWERS</a:t>
            </a:r>
          </a:p>
        </p:txBody>
      </p:sp>
      <p:grpSp>
        <p:nvGrpSpPr>
          <p:cNvPr id="3" name="Gruppo 2">
            <a:extLst>
              <a:ext uri="{FF2B5EF4-FFF2-40B4-BE49-F238E27FC236}">
                <a16:creationId xmlns:a16="http://schemas.microsoft.com/office/drawing/2014/main" id="{ECC4D0CD-BEF0-8AC5-27BF-8FD156B9BA3E}"/>
              </a:ext>
            </a:extLst>
          </p:cNvPr>
          <p:cNvGrpSpPr>
            <a:grpSpLocks noChangeAspect="1"/>
          </p:cNvGrpSpPr>
          <p:nvPr/>
        </p:nvGrpSpPr>
        <p:grpSpPr>
          <a:xfrm>
            <a:off x="1567130" y="1109352"/>
            <a:ext cx="2196000" cy="2206923"/>
            <a:chOff x="261591" y="2570089"/>
            <a:chExt cx="3845346" cy="3864481"/>
          </a:xfrm>
        </p:grpSpPr>
        <p:pic>
          <p:nvPicPr>
            <p:cNvPr id="19" name="Immagine 18">
              <a:extLst>
                <a:ext uri="{FF2B5EF4-FFF2-40B4-BE49-F238E27FC236}">
                  <a16:creationId xmlns:a16="http://schemas.microsoft.com/office/drawing/2014/main" id="{2640A644-8CB7-B818-3A88-DB8ED456A9F7}"/>
                </a:ext>
              </a:extLst>
            </p:cNvPr>
            <p:cNvPicPr>
              <a:picLocks noChangeAspect="1"/>
            </p:cNvPicPr>
            <p:nvPr/>
          </p:nvPicPr>
          <p:blipFill>
            <a:blip r:embed="rId2">
              <a:clrChange>
                <a:clrFrom>
                  <a:srgbClr val="F0F0F0"/>
                </a:clrFrom>
                <a:clrTo>
                  <a:srgbClr val="F0F0F0">
                    <a:alpha val="0"/>
                  </a:srgbClr>
                </a:clrTo>
              </a:clrChange>
            </a:blip>
            <a:stretch>
              <a:fillRect/>
            </a:stretch>
          </p:blipFill>
          <p:spPr>
            <a:xfrm flipV="1">
              <a:off x="261591" y="2570089"/>
              <a:ext cx="3845346" cy="3864481"/>
            </a:xfrm>
            <a:prstGeom prst="rect">
              <a:avLst/>
            </a:prstGeom>
          </p:spPr>
        </p:pic>
        <p:sp>
          <p:nvSpPr>
            <p:cNvPr id="20" name="CasellaDiTesto 37">
              <a:extLst>
                <a:ext uri="{FF2B5EF4-FFF2-40B4-BE49-F238E27FC236}">
                  <a16:creationId xmlns:a16="http://schemas.microsoft.com/office/drawing/2014/main" id="{C476D46F-7940-8E27-6385-C19F626C0B0B}"/>
                </a:ext>
              </a:extLst>
            </p:cNvPr>
            <p:cNvSpPr txBox="1"/>
            <p:nvPr/>
          </p:nvSpPr>
          <p:spPr>
            <a:xfrm>
              <a:off x="1323637" y="5549337"/>
              <a:ext cx="1886626" cy="808409"/>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13385</a:t>
              </a:r>
            </a:p>
            <a:p>
              <a:r>
                <a:rPr lang="en-GB" sz="1200" dirty="0">
                  <a:solidFill>
                    <a:schemeClr val="bg1"/>
                  </a:solidFill>
                </a:rPr>
                <a:t>Size = 1110 pe</a:t>
              </a:r>
            </a:p>
          </p:txBody>
        </p:sp>
      </p:grpSp>
      <p:grpSp>
        <p:nvGrpSpPr>
          <p:cNvPr id="4" name="Gruppo 3">
            <a:extLst>
              <a:ext uri="{FF2B5EF4-FFF2-40B4-BE49-F238E27FC236}">
                <a16:creationId xmlns:a16="http://schemas.microsoft.com/office/drawing/2014/main" id="{8AC5A14A-C696-7958-4B41-583D971A3445}"/>
              </a:ext>
            </a:extLst>
          </p:cNvPr>
          <p:cNvGrpSpPr>
            <a:grpSpLocks noChangeAspect="1"/>
          </p:cNvGrpSpPr>
          <p:nvPr/>
        </p:nvGrpSpPr>
        <p:grpSpPr>
          <a:xfrm>
            <a:off x="3885136" y="1109352"/>
            <a:ext cx="2196000" cy="2217525"/>
            <a:chOff x="4374775" y="2542809"/>
            <a:chExt cx="3886742" cy="3924848"/>
          </a:xfrm>
        </p:grpSpPr>
        <p:pic>
          <p:nvPicPr>
            <p:cNvPr id="17" name="Immagine 16">
              <a:extLst>
                <a:ext uri="{FF2B5EF4-FFF2-40B4-BE49-F238E27FC236}">
                  <a16:creationId xmlns:a16="http://schemas.microsoft.com/office/drawing/2014/main" id="{317A89C5-C885-4020-77FB-342B6215A020}"/>
                </a:ext>
              </a:extLst>
            </p:cNvPr>
            <p:cNvPicPr>
              <a:picLocks noChangeAspect="1"/>
            </p:cNvPicPr>
            <p:nvPr/>
          </p:nvPicPr>
          <p:blipFill>
            <a:blip r:embed="rId3">
              <a:clrChange>
                <a:clrFrom>
                  <a:srgbClr val="F0F0F0"/>
                </a:clrFrom>
                <a:clrTo>
                  <a:srgbClr val="F0F0F0">
                    <a:alpha val="0"/>
                  </a:srgbClr>
                </a:clrTo>
              </a:clrChange>
            </a:blip>
            <a:stretch>
              <a:fillRect/>
            </a:stretch>
          </p:blipFill>
          <p:spPr>
            <a:xfrm flipH="1" flipV="1">
              <a:off x="4374775" y="2542809"/>
              <a:ext cx="3886742" cy="3924848"/>
            </a:xfrm>
            <a:prstGeom prst="rect">
              <a:avLst/>
            </a:prstGeom>
          </p:spPr>
        </p:pic>
        <p:sp>
          <p:nvSpPr>
            <p:cNvPr id="18" name="CasellaDiTesto 40">
              <a:extLst>
                <a:ext uri="{FF2B5EF4-FFF2-40B4-BE49-F238E27FC236}">
                  <a16:creationId xmlns:a16="http://schemas.microsoft.com/office/drawing/2014/main" id="{335017B2-A6E0-1BAB-3931-F59429420DAA}"/>
                </a:ext>
              </a:extLst>
            </p:cNvPr>
            <p:cNvSpPr txBox="1"/>
            <p:nvPr/>
          </p:nvSpPr>
          <p:spPr>
            <a:xfrm>
              <a:off x="5469103" y="5515844"/>
              <a:ext cx="2054989" cy="817111"/>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13245</a:t>
              </a:r>
            </a:p>
            <a:p>
              <a:r>
                <a:rPr lang="en-GB" sz="1200" dirty="0">
                  <a:solidFill>
                    <a:schemeClr val="bg1"/>
                  </a:solidFill>
                </a:rPr>
                <a:t>Size = 1193 pe</a:t>
              </a:r>
            </a:p>
          </p:txBody>
        </p:sp>
      </p:grpSp>
      <p:grpSp>
        <p:nvGrpSpPr>
          <p:cNvPr id="5" name="Gruppo 4">
            <a:extLst>
              <a:ext uri="{FF2B5EF4-FFF2-40B4-BE49-F238E27FC236}">
                <a16:creationId xmlns:a16="http://schemas.microsoft.com/office/drawing/2014/main" id="{AE1BBFA2-25A1-45ED-152B-152296722E8E}"/>
              </a:ext>
            </a:extLst>
          </p:cNvPr>
          <p:cNvGrpSpPr>
            <a:grpSpLocks noChangeAspect="1"/>
          </p:cNvGrpSpPr>
          <p:nvPr/>
        </p:nvGrpSpPr>
        <p:grpSpPr>
          <a:xfrm>
            <a:off x="6197163" y="1128017"/>
            <a:ext cx="2196000" cy="2206787"/>
            <a:chOff x="8314784" y="2554196"/>
            <a:chExt cx="3877216" cy="3896269"/>
          </a:xfrm>
        </p:grpSpPr>
        <p:pic>
          <p:nvPicPr>
            <p:cNvPr id="15" name="Immagine 14">
              <a:extLst>
                <a:ext uri="{FF2B5EF4-FFF2-40B4-BE49-F238E27FC236}">
                  <a16:creationId xmlns:a16="http://schemas.microsoft.com/office/drawing/2014/main" id="{4A346DFB-836E-A2D6-F16F-84F3A6E2E1C9}"/>
                </a:ext>
              </a:extLst>
            </p:cNvPr>
            <p:cNvPicPr>
              <a:picLocks noChangeAspect="1"/>
            </p:cNvPicPr>
            <p:nvPr/>
          </p:nvPicPr>
          <p:blipFill>
            <a:blip r:embed="rId4">
              <a:clrChange>
                <a:clrFrom>
                  <a:srgbClr val="F0F0F0"/>
                </a:clrFrom>
                <a:clrTo>
                  <a:srgbClr val="F0F0F0">
                    <a:alpha val="0"/>
                  </a:srgbClr>
                </a:clrTo>
              </a:clrChange>
            </a:blip>
            <a:stretch>
              <a:fillRect/>
            </a:stretch>
          </p:blipFill>
          <p:spPr>
            <a:xfrm flipV="1">
              <a:off x="8314784" y="2554196"/>
              <a:ext cx="3877216" cy="3896269"/>
            </a:xfrm>
            <a:prstGeom prst="rect">
              <a:avLst/>
            </a:prstGeom>
          </p:spPr>
        </p:pic>
        <p:sp>
          <p:nvSpPr>
            <p:cNvPr id="16" name="CasellaDiTesto 45">
              <a:extLst>
                <a:ext uri="{FF2B5EF4-FFF2-40B4-BE49-F238E27FC236}">
                  <a16:creationId xmlns:a16="http://schemas.microsoft.com/office/drawing/2014/main" id="{CB75D6C0-DFDA-5814-FB65-E2C2554F7373}"/>
                </a:ext>
              </a:extLst>
            </p:cNvPr>
            <p:cNvSpPr txBox="1"/>
            <p:nvPr/>
          </p:nvSpPr>
          <p:spPr>
            <a:xfrm>
              <a:off x="9482608" y="5481874"/>
              <a:ext cx="1924720" cy="815109"/>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17539</a:t>
              </a:r>
            </a:p>
            <a:p>
              <a:r>
                <a:rPr lang="en-GB" sz="1200" dirty="0">
                  <a:solidFill>
                    <a:schemeClr val="bg1"/>
                  </a:solidFill>
                </a:rPr>
                <a:t>Size = 1081 pe</a:t>
              </a:r>
            </a:p>
          </p:txBody>
        </p:sp>
      </p:grpSp>
      <p:grpSp>
        <p:nvGrpSpPr>
          <p:cNvPr id="6" name="Gruppo 5">
            <a:extLst>
              <a:ext uri="{FF2B5EF4-FFF2-40B4-BE49-F238E27FC236}">
                <a16:creationId xmlns:a16="http://schemas.microsoft.com/office/drawing/2014/main" id="{E8A4A957-4CD3-F3A8-D6BD-0023BF951947}"/>
              </a:ext>
            </a:extLst>
          </p:cNvPr>
          <p:cNvGrpSpPr/>
          <p:nvPr/>
        </p:nvGrpSpPr>
        <p:grpSpPr>
          <a:xfrm>
            <a:off x="8516316" y="1132263"/>
            <a:ext cx="2128123" cy="2202541"/>
            <a:chOff x="7249142" y="1174770"/>
            <a:chExt cx="2360632" cy="2274895"/>
          </a:xfrm>
        </p:grpSpPr>
        <p:pic>
          <p:nvPicPr>
            <p:cNvPr id="13" name="Immagine 12">
              <a:extLst>
                <a:ext uri="{FF2B5EF4-FFF2-40B4-BE49-F238E27FC236}">
                  <a16:creationId xmlns:a16="http://schemas.microsoft.com/office/drawing/2014/main" id="{69C40786-CFC1-69F9-9C52-B9916B3E8971}"/>
                </a:ext>
              </a:extLst>
            </p:cNvPr>
            <p:cNvPicPr>
              <a:picLocks noChangeAspect="1"/>
            </p:cNvPicPr>
            <p:nvPr/>
          </p:nvPicPr>
          <p:blipFill>
            <a:blip r:embed="rId5">
              <a:clrChange>
                <a:clrFrom>
                  <a:srgbClr val="F0F0F0"/>
                </a:clrFrom>
                <a:clrTo>
                  <a:srgbClr val="F0F0F0">
                    <a:alpha val="0"/>
                  </a:srgbClr>
                </a:clrTo>
              </a:clrChange>
            </a:blip>
            <a:stretch>
              <a:fillRect/>
            </a:stretch>
          </p:blipFill>
          <p:spPr>
            <a:xfrm flipV="1">
              <a:off x="7249142" y="1174770"/>
              <a:ext cx="2360632" cy="2274895"/>
            </a:xfrm>
            <a:prstGeom prst="rect">
              <a:avLst/>
            </a:prstGeom>
          </p:spPr>
        </p:pic>
        <p:sp>
          <p:nvSpPr>
            <p:cNvPr id="14" name="CasellaDiTesto 49">
              <a:extLst>
                <a:ext uri="{FF2B5EF4-FFF2-40B4-BE49-F238E27FC236}">
                  <a16:creationId xmlns:a16="http://schemas.microsoft.com/office/drawing/2014/main" id="{B5460FD2-77EA-4C80-5B46-01880FB92361}"/>
                </a:ext>
              </a:extLst>
            </p:cNvPr>
            <p:cNvSpPr txBox="1"/>
            <p:nvPr/>
          </p:nvSpPr>
          <p:spPr>
            <a:xfrm>
              <a:off x="7976798" y="2920680"/>
              <a:ext cx="1125877" cy="476831"/>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12797</a:t>
              </a:r>
            </a:p>
            <a:p>
              <a:r>
                <a:rPr lang="en-GB" sz="1200" dirty="0">
                  <a:solidFill>
                    <a:schemeClr val="bg1"/>
                  </a:solidFill>
                </a:rPr>
                <a:t>Size = 834 pe</a:t>
              </a:r>
            </a:p>
          </p:txBody>
        </p:sp>
      </p:grpSp>
      <p:grpSp>
        <p:nvGrpSpPr>
          <p:cNvPr id="7" name="Gruppo 6">
            <a:extLst>
              <a:ext uri="{FF2B5EF4-FFF2-40B4-BE49-F238E27FC236}">
                <a16:creationId xmlns:a16="http://schemas.microsoft.com/office/drawing/2014/main" id="{1085342F-50D8-52D6-4396-A2C15715A1D1}"/>
              </a:ext>
            </a:extLst>
          </p:cNvPr>
          <p:cNvGrpSpPr/>
          <p:nvPr/>
        </p:nvGrpSpPr>
        <p:grpSpPr>
          <a:xfrm>
            <a:off x="6289777" y="3597823"/>
            <a:ext cx="2128124" cy="2236783"/>
            <a:chOff x="9721450" y="1140528"/>
            <a:chExt cx="2311397" cy="2340000"/>
          </a:xfrm>
        </p:grpSpPr>
        <p:pic>
          <p:nvPicPr>
            <p:cNvPr id="11" name="Immagine 10">
              <a:extLst>
                <a:ext uri="{FF2B5EF4-FFF2-40B4-BE49-F238E27FC236}">
                  <a16:creationId xmlns:a16="http://schemas.microsoft.com/office/drawing/2014/main" id="{369D5374-6A9C-2701-0F92-C2D7F87863A3}"/>
                </a:ext>
              </a:extLst>
            </p:cNvPr>
            <p:cNvPicPr>
              <a:picLocks noChangeAspect="1"/>
            </p:cNvPicPr>
            <p:nvPr/>
          </p:nvPicPr>
          <p:blipFill>
            <a:blip r:embed="rId6"/>
            <a:stretch>
              <a:fillRect/>
            </a:stretch>
          </p:blipFill>
          <p:spPr>
            <a:xfrm flipV="1">
              <a:off x="9721450" y="1140528"/>
              <a:ext cx="2311397" cy="2340000"/>
            </a:xfrm>
            <a:prstGeom prst="rect">
              <a:avLst/>
            </a:prstGeom>
          </p:spPr>
        </p:pic>
        <p:sp>
          <p:nvSpPr>
            <p:cNvPr id="12" name="CasellaDiTesto 53">
              <a:extLst>
                <a:ext uri="{FF2B5EF4-FFF2-40B4-BE49-F238E27FC236}">
                  <a16:creationId xmlns:a16="http://schemas.microsoft.com/office/drawing/2014/main" id="{B2D1F382-9C8A-EB1C-BDAE-48560C1339AF}"/>
                </a:ext>
              </a:extLst>
            </p:cNvPr>
            <p:cNvSpPr txBox="1"/>
            <p:nvPr/>
          </p:nvSpPr>
          <p:spPr>
            <a:xfrm>
              <a:off x="10206009" y="2967335"/>
              <a:ext cx="1415216" cy="482969"/>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20556</a:t>
              </a:r>
            </a:p>
            <a:p>
              <a:r>
                <a:rPr lang="en-GB" sz="1200" dirty="0">
                  <a:solidFill>
                    <a:schemeClr val="bg1"/>
                  </a:solidFill>
                </a:rPr>
                <a:t>Size = 1157 pe</a:t>
              </a:r>
            </a:p>
          </p:txBody>
        </p:sp>
      </p:grpSp>
      <p:grpSp>
        <p:nvGrpSpPr>
          <p:cNvPr id="21" name="Gruppo 20">
            <a:extLst>
              <a:ext uri="{FF2B5EF4-FFF2-40B4-BE49-F238E27FC236}">
                <a16:creationId xmlns:a16="http://schemas.microsoft.com/office/drawing/2014/main" id="{7E8E86D8-946B-B48C-F93C-A90861936A0C}"/>
              </a:ext>
            </a:extLst>
          </p:cNvPr>
          <p:cNvGrpSpPr/>
          <p:nvPr/>
        </p:nvGrpSpPr>
        <p:grpSpPr>
          <a:xfrm>
            <a:off x="1538260" y="3554923"/>
            <a:ext cx="2268000" cy="2262431"/>
            <a:chOff x="129478" y="3937731"/>
            <a:chExt cx="2268000" cy="2262431"/>
          </a:xfrm>
        </p:grpSpPr>
        <p:pic>
          <p:nvPicPr>
            <p:cNvPr id="22" name="Immagine 21">
              <a:extLst>
                <a:ext uri="{FF2B5EF4-FFF2-40B4-BE49-F238E27FC236}">
                  <a16:creationId xmlns:a16="http://schemas.microsoft.com/office/drawing/2014/main" id="{F3947244-D67A-6956-F8EE-A386356A5E06}"/>
                </a:ext>
              </a:extLst>
            </p:cNvPr>
            <p:cNvPicPr>
              <a:picLocks noChangeAspect="1"/>
            </p:cNvPicPr>
            <p:nvPr/>
          </p:nvPicPr>
          <p:blipFill>
            <a:blip r:embed="rId7">
              <a:clrChange>
                <a:clrFrom>
                  <a:srgbClr val="F0F0F0"/>
                </a:clrFrom>
                <a:clrTo>
                  <a:srgbClr val="F0F0F0">
                    <a:alpha val="0"/>
                  </a:srgbClr>
                </a:clrTo>
              </a:clrChange>
            </a:blip>
            <a:stretch>
              <a:fillRect/>
            </a:stretch>
          </p:blipFill>
          <p:spPr>
            <a:xfrm flipV="1">
              <a:off x="129478" y="3937731"/>
              <a:ext cx="2268000" cy="2262431"/>
            </a:xfrm>
            <a:prstGeom prst="rect">
              <a:avLst/>
            </a:prstGeom>
          </p:spPr>
        </p:pic>
        <p:sp>
          <p:nvSpPr>
            <p:cNvPr id="23" name="CasellaDiTesto 57">
              <a:extLst>
                <a:ext uri="{FF2B5EF4-FFF2-40B4-BE49-F238E27FC236}">
                  <a16:creationId xmlns:a16="http://schemas.microsoft.com/office/drawing/2014/main" id="{BC8EA552-D81C-3FAE-9D60-157C0A002AA7}"/>
                </a:ext>
              </a:extLst>
            </p:cNvPr>
            <p:cNvSpPr txBox="1"/>
            <p:nvPr/>
          </p:nvSpPr>
          <p:spPr>
            <a:xfrm>
              <a:off x="759582" y="5706141"/>
              <a:ext cx="1125876" cy="461665"/>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6643</a:t>
              </a:r>
            </a:p>
            <a:p>
              <a:r>
                <a:rPr lang="en-GB" sz="1200" dirty="0">
                  <a:solidFill>
                    <a:schemeClr val="bg1"/>
                  </a:solidFill>
                </a:rPr>
                <a:t>Size = 927 pe</a:t>
              </a:r>
            </a:p>
          </p:txBody>
        </p:sp>
      </p:grpSp>
      <p:pic>
        <p:nvPicPr>
          <p:cNvPr id="7170" name="Picture 2"/>
          <p:cNvPicPr>
            <a:picLocks noChangeAspect="1" noChangeArrowheads="1"/>
          </p:cNvPicPr>
          <p:nvPr/>
        </p:nvPicPr>
        <p:blipFill>
          <a:blip r:embed="rId8">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flipV="1">
            <a:off x="8473185" y="3575231"/>
            <a:ext cx="2229466"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asellaDiTesto 53">
            <a:extLst>
              <a:ext uri="{FF2B5EF4-FFF2-40B4-BE49-F238E27FC236}">
                <a16:creationId xmlns:a16="http://schemas.microsoft.com/office/drawing/2014/main" id="{B2D1F382-9C8A-EB1C-BDAE-48560C1339AF}"/>
              </a:ext>
            </a:extLst>
          </p:cNvPr>
          <p:cNvSpPr txBox="1"/>
          <p:nvPr/>
        </p:nvSpPr>
        <p:spPr>
          <a:xfrm>
            <a:off x="9015426" y="5315287"/>
            <a:ext cx="1129900" cy="461665"/>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1250</a:t>
            </a:r>
          </a:p>
          <a:p>
            <a:r>
              <a:rPr lang="en-GB" sz="1200" dirty="0">
                <a:solidFill>
                  <a:schemeClr val="bg1"/>
                </a:solidFill>
              </a:rPr>
              <a:t>Size = 721 pe</a:t>
            </a:r>
          </a:p>
        </p:txBody>
      </p:sp>
      <p:sp>
        <p:nvSpPr>
          <p:cNvPr id="33" name="CasellaDiTesto 32"/>
          <p:cNvSpPr txBox="1"/>
          <p:nvPr/>
        </p:nvSpPr>
        <p:spPr>
          <a:xfrm>
            <a:off x="4767112" y="4474351"/>
            <a:ext cx="432048" cy="523220"/>
          </a:xfrm>
          <a:prstGeom prst="rect">
            <a:avLst/>
          </a:prstGeom>
          <a:noFill/>
        </p:spPr>
        <p:txBody>
          <a:bodyPr wrap="square" rtlCol="0">
            <a:spAutoFit/>
          </a:bodyPr>
          <a:lstStyle/>
          <a:p>
            <a:r>
              <a:rPr lang="en-GB" sz="2800" dirty="0">
                <a:solidFill>
                  <a:schemeClr val="bg1"/>
                </a:solidFill>
              </a:rPr>
              <a:t>P</a:t>
            </a:r>
          </a:p>
        </p:txBody>
      </p:sp>
      <p:grpSp>
        <p:nvGrpSpPr>
          <p:cNvPr id="27" name="Gruppo 26"/>
          <p:cNvGrpSpPr/>
          <p:nvPr/>
        </p:nvGrpSpPr>
        <p:grpSpPr>
          <a:xfrm>
            <a:off x="3972947" y="3583686"/>
            <a:ext cx="2222029" cy="2222029"/>
            <a:chOff x="2448946" y="3583685"/>
            <a:chExt cx="2222029" cy="2222029"/>
          </a:xfrm>
        </p:grpSpPr>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V="1">
              <a:off x="2448946" y="3583685"/>
              <a:ext cx="2222029" cy="222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CasellaDiTesto 53">
              <a:extLst>
                <a:ext uri="{FF2B5EF4-FFF2-40B4-BE49-F238E27FC236}">
                  <a16:creationId xmlns:a16="http://schemas.microsoft.com/office/drawing/2014/main" id="{B2D1F382-9C8A-EB1C-BDAE-48560C1339AF}"/>
                </a:ext>
              </a:extLst>
            </p:cNvPr>
            <p:cNvSpPr txBox="1"/>
            <p:nvPr/>
          </p:nvSpPr>
          <p:spPr>
            <a:xfrm>
              <a:off x="3023659" y="5315286"/>
              <a:ext cx="1303002" cy="461665"/>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bg1"/>
                  </a:solidFill>
                </a:rPr>
                <a:t>Ev</a:t>
              </a:r>
              <a:r>
                <a:rPr lang="en-GB" sz="1200" dirty="0">
                  <a:solidFill>
                    <a:schemeClr val="bg1"/>
                  </a:solidFill>
                </a:rPr>
                <a:t>#  53900</a:t>
              </a:r>
            </a:p>
            <a:p>
              <a:r>
                <a:rPr lang="en-GB" sz="1200" dirty="0">
                  <a:solidFill>
                    <a:schemeClr val="bg1"/>
                  </a:solidFill>
                </a:rPr>
                <a:t>Size = 1157 pe</a:t>
              </a:r>
            </a:p>
          </p:txBody>
        </p:sp>
      </p:grpSp>
      <p:grpSp>
        <p:nvGrpSpPr>
          <p:cNvPr id="7168" name="Gruppo 7167"/>
          <p:cNvGrpSpPr/>
          <p:nvPr/>
        </p:nvGrpSpPr>
        <p:grpSpPr>
          <a:xfrm>
            <a:off x="2406720" y="1879329"/>
            <a:ext cx="7605705" cy="3098495"/>
            <a:chOff x="882719" y="1879328"/>
            <a:chExt cx="7605705" cy="3098495"/>
          </a:xfrm>
        </p:grpSpPr>
        <p:sp>
          <p:nvSpPr>
            <p:cNvPr id="28" name="CasellaDiTesto 27"/>
            <p:cNvSpPr txBox="1"/>
            <p:nvPr/>
          </p:nvSpPr>
          <p:spPr>
            <a:xfrm>
              <a:off x="882719" y="1951202"/>
              <a:ext cx="432048" cy="523220"/>
            </a:xfrm>
            <a:prstGeom prst="rect">
              <a:avLst/>
            </a:prstGeom>
            <a:noFill/>
          </p:spPr>
          <p:txBody>
            <a:bodyPr wrap="square" rtlCol="0">
              <a:spAutoFit/>
            </a:bodyPr>
            <a:lstStyle/>
            <a:p>
              <a:r>
                <a:rPr lang="en-GB" sz="2800" dirty="0">
                  <a:solidFill>
                    <a:schemeClr val="bg1"/>
                  </a:solidFill>
                </a:rPr>
                <a:t>P</a:t>
              </a:r>
            </a:p>
          </p:txBody>
        </p:sp>
        <p:sp>
          <p:nvSpPr>
            <p:cNvPr id="30" name="CasellaDiTesto 29"/>
            <p:cNvSpPr txBox="1"/>
            <p:nvPr/>
          </p:nvSpPr>
          <p:spPr>
            <a:xfrm>
              <a:off x="3281689" y="1879328"/>
              <a:ext cx="432048" cy="523220"/>
            </a:xfrm>
            <a:prstGeom prst="rect">
              <a:avLst/>
            </a:prstGeom>
            <a:noFill/>
          </p:spPr>
          <p:txBody>
            <a:bodyPr wrap="square" rtlCol="0">
              <a:spAutoFit/>
            </a:bodyPr>
            <a:lstStyle/>
            <a:p>
              <a:r>
                <a:rPr lang="en-GB" sz="2800" dirty="0">
                  <a:solidFill>
                    <a:schemeClr val="bg1"/>
                  </a:solidFill>
                  <a:sym typeface="Symbol"/>
                </a:rPr>
                <a:t></a:t>
              </a:r>
              <a:endParaRPr lang="en-GB" sz="2800" dirty="0">
                <a:solidFill>
                  <a:schemeClr val="bg1"/>
                </a:solidFill>
              </a:endParaRPr>
            </a:p>
          </p:txBody>
        </p:sp>
        <p:sp>
          <p:nvSpPr>
            <p:cNvPr id="31" name="CasellaDiTesto 30"/>
            <p:cNvSpPr txBox="1"/>
            <p:nvPr/>
          </p:nvSpPr>
          <p:spPr>
            <a:xfrm>
              <a:off x="5663645" y="1981402"/>
              <a:ext cx="432048" cy="523220"/>
            </a:xfrm>
            <a:prstGeom prst="rect">
              <a:avLst/>
            </a:prstGeom>
            <a:noFill/>
          </p:spPr>
          <p:txBody>
            <a:bodyPr wrap="square" rtlCol="0">
              <a:spAutoFit/>
            </a:bodyPr>
            <a:lstStyle/>
            <a:p>
              <a:r>
                <a:rPr lang="en-GB" sz="2800" dirty="0">
                  <a:solidFill>
                    <a:schemeClr val="bg1"/>
                  </a:solidFill>
                </a:rPr>
                <a:t>P</a:t>
              </a:r>
            </a:p>
          </p:txBody>
        </p:sp>
        <p:sp>
          <p:nvSpPr>
            <p:cNvPr id="32" name="CasellaDiTesto 31"/>
            <p:cNvSpPr txBox="1"/>
            <p:nvPr/>
          </p:nvSpPr>
          <p:spPr>
            <a:xfrm>
              <a:off x="925106" y="4454603"/>
              <a:ext cx="432048" cy="523220"/>
            </a:xfrm>
            <a:prstGeom prst="rect">
              <a:avLst/>
            </a:prstGeom>
            <a:noFill/>
          </p:spPr>
          <p:txBody>
            <a:bodyPr wrap="square" rtlCol="0">
              <a:spAutoFit/>
            </a:bodyPr>
            <a:lstStyle/>
            <a:p>
              <a:r>
                <a:rPr lang="en-GB" sz="2800" dirty="0">
                  <a:solidFill>
                    <a:schemeClr val="bg1"/>
                  </a:solidFill>
                </a:rPr>
                <a:t>P</a:t>
              </a:r>
            </a:p>
          </p:txBody>
        </p:sp>
        <p:sp>
          <p:nvSpPr>
            <p:cNvPr id="34" name="CasellaDiTesto 33"/>
            <p:cNvSpPr txBox="1"/>
            <p:nvPr/>
          </p:nvSpPr>
          <p:spPr>
            <a:xfrm>
              <a:off x="5555139" y="4424527"/>
              <a:ext cx="432048" cy="523220"/>
            </a:xfrm>
            <a:prstGeom prst="rect">
              <a:avLst/>
            </a:prstGeom>
            <a:noFill/>
          </p:spPr>
          <p:txBody>
            <a:bodyPr wrap="square" rtlCol="0">
              <a:spAutoFit/>
            </a:bodyPr>
            <a:lstStyle/>
            <a:p>
              <a:r>
                <a:rPr lang="en-GB" sz="2800" dirty="0">
                  <a:solidFill>
                    <a:schemeClr val="bg1"/>
                  </a:solidFill>
                </a:rPr>
                <a:t>P</a:t>
              </a:r>
            </a:p>
          </p:txBody>
        </p:sp>
        <p:sp>
          <p:nvSpPr>
            <p:cNvPr id="35" name="CasellaDiTesto 34"/>
            <p:cNvSpPr txBox="1"/>
            <p:nvPr/>
          </p:nvSpPr>
          <p:spPr>
            <a:xfrm>
              <a:off x="8056376" y="1981402"/>
              <a:ext cx="432048" cy="523220"/>
            </a:xfrm>
            <a:prstGeom prst="rect">
              <a:avLst/>
            </a:prstGeom>
            <a:noFill/>
          </p:spPr>
          <p:txBody>
            <a:bodyPr wrap="square" rtlCol="0">
              <a:spAutoFit/>
            </a:bodyPr>
            <a:lstStyle/>
            <a:p>
              <a:r>
                <a:rPr lang="en-GB" sz="2800" dirty="0">
                  <a:solidFill>
                    <a:schemeClr val="bg1"/>
                  </a:solidFill>
                </a:rPr>
                <a:t>P</a:t>
              </a:r>
            </a:p>
          </p:txBody>
        </p:sp>
        <p:sp>
          <p:nvSpPr>
            <p:cNvPr id="38" name="CasellaDiTesto 37"/>
            <p:cNvSpPr txBox="1"/>
            <p:nvPr/>
          </p:nvSpPr>
          <p:spPr>
            <a:xfrm>
              <a:off x="3343936" y="4424527"/>
              <a:ext cx="432048" cy="523220"/>
            </a:xfrm>
            <a:prstGeom prst="rect">
              <a:avLst/>
            </a:prstGeom>
            <a:noFill/>
          </p:spPr>
          <p:txBody>
            <a:bodyPr wrap="square" rtlCol="0">
              <a:spAutoFit/>
            </a:bodyPr>
            <a:lstStyle/>
            <a:p>
              <a:r>
                <a:rPr lang="en-GB" sz="2800" dirty="0">
                  <a:solidFill>
                    <a:schemeClr val="bg1"/>
                  </a:solidFill>
                  <a:sym typeface="Symbol"/>
                </a:rPr>
                <a:t></a:t>
              </a:r>
              <a:endParaRPr lang="en-GB" sz="2800" dirty="0">
                <a:solidFill>
                  <a:schemeClr val="bg1"/>
                </a:solidFill>
              </a:endParaRPr>
            </a:p>
          </p:txBody>
        </p:sp>
      </p:grpSp>
    </p:spTree>
    <p:extLst>
      <p:ext uri="{BB962C8B-B14F-4D97-AF65-F5344CB8AC3E}">
        <p14:creationId xmlns:p14="http://schemas.microsoft.com/office/powerpoint/2010/main" val="8505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68"/>
                                        </p:tgtEl>
                                        <p:attrNameLst>
                                          <p:attrName>style.visibility</p:attrName>
                                        </p:attrNameLst>
                                      </p:cBhvr>
                                      <p:to>
                                        <p:strVal val="visible"/>
                                      </p:to>
                                    </p:set>
                                    <p:anim calcmode="lin" valueType="num">
                                      <p:cBhvr>
                                        <p:cTn id="14" dur="500" fill="hold"/>
                                        <p:tgtEl>
                                          <p:spTgt spid="7168"/>
                                        </p:tgtEl>
                                        <p:attrNameLst>
                                          <p:attrName>ppt_w</p:attrName>
                                        </p:attrNameLst>
                                      </p:cBhvr>
                                      <p:tavLst>
                                        <p:tav tm="0">
                                          <p:val>
                                            <p:fltVal val="0"/>
                                          </p:val>
                                        </p:tav>
                                        <p:tav tm="100000">
                                          <p:val>
                                            <p:strVal val="#ppt_w"/>
                                          </p:val>
                                        </p:tav>
                                      </p:tavLst>
                                    </p:anim>
                                    <p:anim calcmode="lin" valueType="num">
                                      <p:cBhvr>
                                        <p:cTn id="15" dur="500" fill="hold"/>
                                        <p:tgtEl>
                                          <p:spTgt spid="7168"/>
                                        </p:tgtEl>
                                        <p:attrNameLst>
                                          <p:attrName>ppt_h</p:attrName>
                                        </p:attrNameLst>
                                      </p:cBhvr>
                                      <p:tavLst>
                                        <p:tav tm="0">
                                          <p:val>
                                            <p:fltVal val="0"/>
                                          </p:val>
                                        </p:tav>
                                        <p:tav tm="100000">
                                          <p:val>
                                            <p:strVal val="#ppt_h"/>
                                          </p:val>
                                        </p:tav>
                                      </p:tavLst>
                                    </p:anim>
                                    <p:animEffect transition="in" filter="fade">
                                      <p:cBhvr>
                                        <p:cTn id="16" dur="500"/>
                                        <p:tgtEl>
                                          <p:spTgt spid="7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0EECAF2E-B76C-74F3-D150-E2057BC1CF00}"/>
              </a:ext>
            </a:extLst>
          </p:cNvPr>
          <p:cNvPicPr>
            <a:picLocks noChangeAspect="1"/>
          </p:cNvPicPr>
          <p:nvPr/>
        </p:nvPicPr>
        <p:blipFill>
          <a:blip r:embed="rId2"/>
          <a:stretch>
            <a:fillRect/>
          </a:stretch>
        </p:blipFill>
        <p:spPr>
          <a:xfrm>
            <a:off x="2103152" y="2021864"/>
            <a:ext cx="2939151" cy="3206665"/>
          </a:xfrm>
          <a:prstGeom prst="rect">
            <a:avLst/>
          </a:prstGeom>
        </p:spPr>
      </p:pic>
      <p:sp>
        <p:nvSpPr>
          <p:cNvPr id="15" name="CasellaDiTesto 14">
            <a:extLst>
              <a:ext uri="{FF2B5EF4-FFF2-40B4-BE49-F238E27FC236}">
                <a16:creationId xmlns:a16="http://schemas.microsoft.com/office/drawing/2014/main" id="{F8FD74C4-6E40-C63C-C815-FD834C1A8F45}"/>
              </a:ext>
            </a:extLst>
          </p:cNvPr>
          <p:cNvSpPr txBox="1"/>
          <p:nvPr/>
        </p:nvSpPr>
        <p:spPr>
          <a:xfrm>
            <a:off x="4439816" y="1"/>
            <a:ext cx="4315254" cy="769441"/>
          </a:xfrm>
          <a:prstGeom prst="rect">
            <a:avLst/>
          </a:prstGeom>
          <a:noFill/>
        </p:spPr>
        <p:txBody>
          <a:bodyPr wrap="square" rtlCol="0">
            <a:spAutoFit/>
          </a:bodyPr>
          <a:lstStyle/>
          <a:p>
            <a:r>
              <a:rPr lang="en-GB" sz="4400" dirty="0"/>
              <a:t>THE MUON</a:t>
            </a:r>
          </a:p>
        </p:txBody>
      </p:sp>
      <p:pic>
        <p:nvPicPr>
          <p:cNvPr id="6" name="Immagine 5">
            <a:extLst>
              <a:ext uri="{FF2B5EF4-FFF2-40B4-BE49-F238E27FC236}">
                <a16:creationId xmlns:a16="http://schemas.microsoft.com/office/drawing/2014/main" id="{B804E202-73B3-90E5-C00D-83AF72F88AFA}"/>
              </a:ext>
            </a:extLst>
          </p:cNvPr>
          <p:cNvPicPr>
            <a:picLocks noChangeAspect="1"/>
          </p:cNvPicPr>
          <p:nvPr/>
        </p:nvPicPr>
        <p:blipFill rotWithShape="1">
          <a:blip r:embed="rId3"/>
          <a:srcRect l="29478" t="16811" r="31326" b="21160"/>
          <a:stretch/>
        </p:blipFill>
        <p:spPr>
          <a:xfrm>
            <a:off x="1588375" y="1498220"/>
            <a:ext cx="4359722" cy="4253948"/>
          </a:xfrm>
          <a:prstGeom prst="rect">
            <a:avLst/>
          </a:prstGeom>
        </p:spPr>
      </p:pic>
      <p:pic>
        <p:nvPicPr>
          <p:cNvPr id="16" name="Immagine 15">
            <a:extLst>
              <a:ext uri="{FF2B5EF4-FFF2-40B4-BE49-F238E27FC236}">
                <a16:creationId xmlns:a16="http://schemas.microsoft.com/office/drawing/2014/main" id="{425267F1-71E2-0482-1735-FDD844714CC0}"/>
              </a:ext>
            </a:extLst>
          </p:cNvPr>
          <p:cNvPicPr>
            <a:picLocks noChangeAspect="1"/>
          </p:cNvPicPr>
          <p:nvPr/>
        </p:nvPicPr>
        <p:blipFill>
          <a:blip r:embed="rId4"/>
          <a:stretch>
            <a:fillRect/>
          </a:stretch>
        </p:blipFill>
        <p:spPr>
          <a:xfrm flipV="1">
            <a:off x="5974161" y="1331549"/>
            <a:ext cx="4281238" cy="4255377"/>
          </a:xfrm>
          <a:prstGeom prst="rect">
            <a:avLst/>
          </a:prstGeom>
        </p:spPr>
      </p:pic>
      <p:pic>
        <p:nvPicPr>
          <p:cNvPr id="20" name="Immagine 19">
            <a:extLst>
              <a:ext uri="{FF2B5EF4-FFF2-40B4-BE49-F238E27FC236}">
                <a16:creationId xmlns:a16="http://schemas.microsoft.com/office/drawing/2014/main" id="{C7BF9646-E82E-A7FB-1805-F4C6FFA87E5E}"/>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6437053" y="1863818"/>
            <a:ext cx="3134649" cy="3486343"/>
          </a:xfrm>
          <a:prstGeom prst="rect">
            <a:avLst/>
          </a:prstGeom>
        </p:spPr>
      </p:pic>
      <p:sp>
        <p:nvSpPr>
          <p:cNvPr id="2" name="Ovale 1"/>
          <p:cNvSpPr/>
          <p:nvPr/>
        </p:nvSpPr>
        <p:spPr>
          <a:xfrm>
            <a:off x="8754400" y="2957211"/>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8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3F6DF46-6BA5-2999-0E2B-4CD4A4E6FA8C}"/>
              </a:ext>
            </a:extLst>
          </p:cNvPr>
          <p:cNvSpPr>
            <a:spLocks noGrp="1"/>
          </p:cNvSpPr>
          <p:nvPr>
            <p:ph type="body" idx="1"/>
          </p:nvPr>
        </p:nvSpPr>
        <p:spPr/>
        <p:txBody>
          <a:bodyPr/>
          <a:lstStyle/>
          <a:p>
            <a:endParaRPr lang="it-IT"/>
          </a:p>
        </p:txBody>
      </p:sp>
      <p:sp>
        <p:nvSpPr>
          <p:cNvPr id="5" name="Slide Number Placeholder 4">
            <a:extLst>
              <a:ext uri="{FF2B5EF4-FFF2-40B4-BE49-F238E27FC236}">
                <a16:creationId xmlns:a16="http://schemas.microsoft.com/office/drawing/2014/main" id="{FB827317-0880-45F0-ACED-F98F807574D9}"/>
              </a:ext>
            </a:extLst>
          </p:cNvPr>
          <p:cNvSpPr>
            <a:spLocks noGrp="1"/>
          </p:cNvSpPr>
          <p:nvPr>
            <p:ph type="sldNum" idx="12"/>
          </p:nvPr>
        </p:nvSpPr>
        <p:spPr>
          <a:xfrm>
            <a:off x="11609526" y="6261932"/>
            <a:ext cx="252274" cy="553968"/>
          </a:xfrm>
        </p:spPr>
        <p:txBody>
          <a:bodyPr/>
          <a:lstStyle/>
          <a:p>
            <a:fld id="{65D1E375-1491-4770-B4ED-E699B7903ED8}" type="slidenum">
              <a:rPr lang="it-IT" smtClean="0"/>
              <a:pPr/>
              <a:t>14</a:t>
            </a:fld>
            <a:endParaRPr lang="it-IT" dirty="0"/>
          </a:p>
        </p:txBody>
      </p:sp>
      <p:sp>
        <p:nvSpPr>
          <p:cNvPr id="2" name="Title 1">
            <a:extLst>
              <a:ext uri="{FF2B5EF4-FFF2-40B4-BE49-F238E27FC236}">
                <a16:creationId xmlns:a16="http://schemas.microsoft.com/office/drawing/2014/main" id="{0B55D7B4-0DAC-4534-BED1-D2B88EE1D93F}"/>
              </a:ext>
            </a:extLst>
          </p:cNvPr>
          <p:cNvSpPr>
            <a:spLocks noGrp="1"/>
          </p:cNvSpPr>
          <p:nvPr>
            <p:ph type="title" idx="4294967295"/>
          </p:nvPr>
        </p:nvSpPr>
        <p:spPr>
          <a:xfrm>
            <a:off x="146869" y="181517"/>
            <a:ext cx="10972800" cy="719932"/>
          </a:xfrm>
        </p:spPr>
        <p:txBody>
          <a:bodyPr>
            <a:normAutofit/>
          </a:bodyPr>
          <a:lstStyle/>
          <a:p>
            <a:pPr algn="l"/>
            <a:r>
              <a:rPr lang="en-US" sz="2700" b="1" dirty="0">
                <a:solidFill>
                  <a:srgbClr val="00204E"/>
                </a:solidFill>
                <a:latin typeface="Fira Sans"/>
              </a:rPr>
              <a:t>The mini-array @Teide: the adventure starting!</a:t>
            </a:r>
          </a:p>
        </p:txBody>
      </p:sp>
      <p:pic>
        <p:nvPicPr>
          <p:cNvPr id="9" name="Content Placeholder 8">
            <a:extLst>
              <a:ext uri="{FF2B5EF4-FFF2-40B4-BE49-F238E27FC236}">
                <a16:creationId xmlns:a16="http://schemas.microsoft.com/office/drawing/2014/main" id="{9F15D0D7-971A-4A7A-9578-9F70F71A874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248" r="1326" b="10396"/>
          <a:stretch/>
        </p:blipFill>
        <p:spPr>
          <a:xfrm>
            <a:off x="10537825" y="278607"/>
            <a:ext cx="1654175" cy="699294"/>
          </a:xfrm>
        </p:spPr>
      </p:pic>
      <p:cxnSp>
        <p:nvCxnSpPr>
          <p:cNvPr id="6" name="Straight Connector 5">
            <a:extLst>
              <a:ext uri="{FF2B5EF4-FFF2-40B4-BE49-F238E27FC236}">
                <a16:creationId xmlns:a16="http://schemas.microsoft.com/office/drawing/2014/main" id="{98C54DC3-115A-4B14-912D-5B7BFAB46484}"/>
              </a:ext>
            </a:extLst>
          </p:cNvPr>
          <p:cNvCxnSpPr/>
          <p:nvPr/>
        </p:nvCxnSpPr>
        <p:spPr>
          <a:xfrm>
            <a:off x="618931" y="1015412"/>
            <a:ext cx="10972800" cy="0"/>
          </a:xfrm>
          <a:prstGeom prst="line">
            <a:avLst/>
          </a:prstGeom>
          <a:ln>
            <a:solidFill>
              <a:srgbClr val="00204E"/>
            </a:solidFill>
          </a:ln>
        </p:spPr>
        <p:style>
          <a:lnRef idx="3">
            <a:schemeClr val="accent1"/>
          </a:lnRef>
          <a:fillRef idx="0">
            <a:schemeClr val="accent1"/>
          </a:fillRef>
          <a:effectRef idx="2">
            <a:schemeClr val="accent1"/>
          </a:effectRef>
          <a:fontRef idx="minor">
            <a:schemeClr val="tx1"/>
          </a:fontRef>
        </p:style>
      </p:cxnSp>
      <p:sp>
        <p:nvSpPr>
          <p:cNvPr id="10" name="Segnaposto numero diapositiva 2">
            <a:extLst>
              <a:ext uri="{FF2B5EF4-FFF2-40B4-BE49-F238E27FC236}">
                <a16:creationId xmlns:a16="http://schemas.microsoft.com/office/drawing/2014/main" id="{39762F3F-852F-E54C-AE38-98C09084D8A0}"/>
              </a:ext>
            </a:extLst>
          </p:cNvPr>
          <p:cNvSpPr txBox="1">
            <a:spLocks/>
          </p:cNvSpPr>
          <p:nvPr/>
        </p:nvSpPr>
        <p:spPr>
          <a:xfrm>
            <a:off x="11686055" y="6615069"/>
            <a:ext cx="480495" cy="241830"/>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1E375-1491-4770-B4ED-E699B7903ED8}" type="slidenum">
              <a:rPr lang="it-IT" b="1">
                <a:solidFill>
                  <a:schemeClr val="bg1"/>
                </a:solidFill>
              </a:rPr>
              <a:pPr/>
              <a:t>14</a:t>
            </a:fld>
            <a:endParaRPr lang="it-IT" b="1" dirty="0">
              <a:solidFill>
                <a:schemeClr val="bg1"/>
              </a:solidFill>
            </a:endParaRPr>
          </a:p>
        </p:txBody>
      </p:sp>
      <p:pic>
        <p:nvPicPr>
          <p:cNvPr id="12" name="Immagine 11">
            <a:extLst>
              <a:ext uri="{FF2B5EF4-FFF2-40B4-BE49-F238E27FC236}">
                <a16:creationId xmlns:a16="http://schemas.microsoft.com/office/drawing/2014/main" id="{B65A517B-16A0-CF48-A6B3-7524D1DF2F26}"/>
              </a:ext>
            </a:extLst>
          </p:cNvPr>
          <p:cNvPicPr>
            <a:picLocks noChangeAspect="1"/>
          </p:cNvPicPr>
          <p:nvPr/>
        </p:nvPicPr>
        <p:blipFill>
          <a:blip r:embed="rId3"/>
          <a:stretch>
            <a:fillRect/>
          </a:stretch>
        </p:blipFill>
        <p:spPr>
          <a:xfrm>
            <a:off x="4727848" y="1112502"/>
            <a:ext cx="6483824" cy="1698970"/>
          </a:xfrm>
          <a:prstGeom prst="rect">
            <a:avLst/>
          </a:prstGeom>
        </p:spPr>
      </p:pic>
      <p:pic>
        <p:nvPicPr>
          <p:cNvPr id="13" name="Immagine 12">
            <a:extLst>
              <a:ext uri="{FF2B5EF4-FFF2-40B4-BE49-F238E27FC236}">
                <a16:creationId xmlns:a16="http://schemas.microsoft.com/office/drawing/2014/main" id="{62C4306A-D843-5E41-9E24-F2040CFD293F}"/>
              </a:ext>
            </a:extLst>
          </p:cNvPr>
          <p:cNvPicPr>
            <a:picLocks noChangeAspect="1"/>
          </p:cNvPicPr>
          <p:nvPr/>
        </p:nvPicPr>
        <p:blipFill>
          <a:blip r:embed="rId4"/>
          <a:stretch>
            <a:fillRect/>
          </a:stretch>
        </p:blipFill>
        <p:spPr>
          <a:xfrm>
            <a:off x="469307" y="1450206"/>
            <a:ext cx="4128237" cy="4665474"/>
          </a:xfrm>
          <a:prstGeom prst="rect">
            <a:avLst/>
          </a:prstGeom>
        </p:spPr>
      </p:pic>
      <p:pic>
        <p:nvPicPr>
          <p:cNvPr id="14" name="Immagine 13">
            <a:extLst>
              <a:ext uri="{FF2B5EF4-FFF2-40B4-BE49-F238E27FC236}">
                <a16:creationId xmlns:a16="http://schemas.microsoft.com/office/drawing/2014/main" id="{DB423837-5B2C-2044-878E-F1D4CCC780B7}"/>
              </a:ext>
            </a:extLst>
          </p:cNvPr>
          <p:cNvPicPr>
            <a:picLocks noChangeAspect="1"/>
          </p:cNvPicPr>
          <p:nvPr/>
        </p:nvPicPr>
        <p:blipFill>
          <a:blip r:embed="rId5"/>
          <a:stretch>
            <a:fillRect/>
          </a:stretch>
        </p:blipFill>
        <p:spPr>
          <a:xfrm>
            <a:off x="6456041" y="2827603"/>
            <a:ext cx="5580205" cy="3854655"/>
          </a:xfrm>
          <a:prstGeom prst="rect">
            <a:avLst/>
          </a:prstGeom>
        </p:spPr>
      </p:pic>
      <p:sp>
        <p:nvSpPr>
          <p:cNvPr id="7" name="CasellaDiTesto 6">
            <a:extLst>
              <a:ext uri="{FF2B5EF4-FFF2-40B4-BE49-F238E27FC236}">
                <a16:creationId xmlns:a16="http://schemas.microsoft.com/office/drawing/2014/main" id="{CC332D4C-126F-4F2E-9F00-27E85839BCAF}"/>
              </a:ext>
            </a:extLst>
          </p:cNvPr>
          <p:cNvSpPr txBox="1"/>
          <p:nvPr/>
        </p:nvSpPr>
        <p:spPr>
          <a:xfrm>
            <a:off x="4963886" y="3429000"/>
            <a:ext cx="1627369" cy="400110"/>
          </a:xfrm>
          <a:prstGeom prst="rect">
            <a:avLst/>
          </a:prstGeom>
          <a:noFill/>
        </p:spPr>
        <p:txBody>
          <a:bodyPr wrap="none" rtlCol="0">
            <a:spAutoFit/>
          </a:bodyPr>
          <a:lstStyle/>
          <a:p>
            <a:r>
              <a:rPr lang="it-IT" sz="2000" b="1" dirty="0">
                <a:solidFill>
                  <a:srgbClr val="FF0000"/>
                </a:solidFill>
              </a:rPr>
              <a:t>12 June 2019 </a:t>
            </a:r>
          </a:p>
        </p:txBody>
      </p:sp>
    </p:spTree>
    <p:extLst>
      <p:ext uri="{BB962C8B-B14F-4D97-AF65-F5344CB8AC3E}">
        <p14:creationId xmlns:p14="http://schemas.microsoft.com/office/powerpoint/2010/main" val="2422310408"/>
      </p:ext>
    </p:extLst>
  </p:cSld>
  <p:clrMapOvr>
    <a:masterClrMapping/>
  </p:clrMapOvr>
  <mc:AlternateContent xmlns:mc="http://schemas.openxmlformats.org/markup-compatibility/2006" xmlns:p14="http://schemas.microsoft.com/office/powerpoint/2010/main">
    <mc:Choice Requires="p14">
      <p:transition spd="slow" p14:dur="2000" advTm="78156"/>
    </mc:Choice>
    <mc:Fallback xmlns="">
      <p:transition spd="slow" advTm="7815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0883B390-9CD8-9A41-B046-60E37840960B}"/>
              </a:ext>
            </a:extLst>
          </p:cNvPr>
          <p:cNvSpPr>
            <a:spLocks noGrp="1"/>
          </p:cNvSpPr>
          <p:nvPr>
            <p:ph type="body" sz="quarter" idx="22"/>
          </p:nvPr>
        </p:nvSpPr>
        <p:spPr/>
        <p:txBody>
          <a:bodyPr/>
          <a:lstStyle/>
          <a:p>
            <a:r>
              <a:rPr lang="it-IT" dirty="0"/>
              <a:t>ASTRI Mini-Array @ Teide </a:t>
            </a:r>
            <a:r>
              <a:rPr lang="it-IT" dirty="0" err="1"/>
              <a:t>Observatory</a:t>
            </a:r>
            <a:r>
              <a:rPr lang="it-IT" dirty="0"/>
              <a:t> </a:t>
            </a:r>
          </a:p>
        </p:txBody>
      </p:sp>
      <p:pic>
        <p:nvPicPr>
          <p:cNvPr id="4" name="Immagine 3">
            <a:extLst>
              <a:ext uri="{FF2B5EF4-FFF2-40B4-BE49-F238E27FC236}">
                <a16:creationId xmlns:a16="http://schemas.microsoft.com/office/drawing/2014/main" id="{A61DD53D-6BB5-6D40-8DA3-76B493E96F7C}"/>
              </a:ext>
            </a:extLst>
          </p:cNvPr>
          <p:cNvPicPr>
            <a:picLocks noChangeAspect="1"/>
          </p:cNvPicPr>
          <p:nvPr/>
        </p:nvPicPr>
        <p:blipFill>
          <a:blip r:embed="rId2"/>
          <a:stretch>
            <a:fillRect/>
          </a:stretch>
        </p:blipFill>
        <p:spPr>
          <a:xfrm>
            <a:off x="159027" y="1046818"/>
            <a:ext cx="11767931" cy="5308360"/>
          </a:xfrm>
          <a:prstGeom prst="rect">
            <a:avLst/>
          </a:prstGeom>
        </p:spPr>
      </p:pic>
      <p:sp>
        <p:nvSpPr>
          <p:cNvPr id="5" name="Segnaposto testo 1">
            <a:extLst>
              <a:ext uri="{FF2B5EF4-FFF2-40B4-BE49-F238E27FC236}">
                <a16:creationId xmlns:a16="http://schemas.microsoft.com/office/drawing/2014/main" id="{AAA728A4-3448-7840-9468-CA81AE21938A}"/>
              </a:ext>
            </a:extLst>
          </p:cNvPr>
          <p:cNvSpPr>
            <a:spLocks noGrp="1"/>
          </p:cNvSpPr>
          <p:nvPr>
            <p:ph type="body" sz="quarter" idx="21"/>
          </p:nvPr>
        </p:nvSpPr>
        <p:spPr/>
        <p:txBody>
          <a:bodyPr/>
          <a:lstStyle/>
          <a:p>
            <a:r>
              <a:rPr lang="it-IT" dirty="0"/>
              <a:t>L.A. Antonelli – ASTRI Mini-Array – ICRC 2021</a:t>
            </a:r>
          </a:p>
        </p:txBody>
      </p:sp>
      <p:pic>
        <p:nvPicPr>
          <p:cNvPr id="7" name="Immagine 6">
            <a:extLst>
              <a:ext uri="{FF2B5EF4-FFF2-40B4-BE49-F238E27FC236}">
                <a16:creationId xmlns:a16="http://schemas.microsoft.com/office/drawing/2014/main" id="{D1CD7D9D-2614-734F-83F0-671BD6C0F00C}"/>
              </a:ext>
            </a:extLst>
          </p:cNvPr>
          <p:cNvPicPr>
            <a:picLocks noChangeAspect="1"/>
          </p:cNvPicPr>
          <p:nvPr/>
        </p:nvPicPr>
        <p:blipFill rotWithShape="1">
          <a:blip r:embed="rId3">
            <a:extLst>
              <a:ext uri="{28A0092B-C50C-407E-A947-70E740481C1C}">
                <a14:useLocalDpi xmlns:a14="http://schemas.microsoft.com/office/drawing/2010/main" val="0"/>
              </a:ext>
            </a:extLst>
          </a:blip>
          <a:srcRect l="7624" r="-78"/>
          <a:stretch/>
        </p:blipFill>
        <p:spPr>
          <a:xfrm>
            <a:off x="8796896" y="3759614"/>
            <a:ext cx="3267608" cy="2371556"/>
          </a:xfrm>
          <a:prstGeom prst="rect">
            <a:avLst/>
          </a:prstGeom>
        </p:spPr>
      </p:pic>
      <p:sp>
        <p:nvSpPr>
          <p:cNvPr id="8" name="CasellaDiTesto 7">
            <a:extLst>
              <a:ext uri="{FF2B5EF4-FFF2-40B4-BE49-F238E27FC236}">
                <a16:creationId xmlns:a16="http://schemas.microsoft.com/office/drawing/2014/main" id="{F9388516-9370-3D4D-9D0E-003CD5CA5EEF}"/>
              </a:ext>
            </a:extLst>
          </p:cNvPr>
          <p:cNvSpPr txBox="1"/>
          <p:nvPr/>
        </p:nvSpPr>
        <p:spPr>
          <a:xfrm>
            <a:off x="11063581" y="3849526"/>
            <a:ext cx="863377" cy="27699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hangingPunct="0"/>
            <a:r>
              <a:rPr lang="it-IT" sz="1200" b="1" dirty="0">
                <a:solidFill>
                  <a:schemeClr val="bg1"/>
                </a:solidFill>
                <a:cs typeface="Arial" panose="020B0604020202020204" pitchFamily="34" charset="0"/>
                <a:sym typeface="Calibri"/>
              </a:rPr>
              <a:t>29/06/2021</a:t>
            </a:r>
          </a:p>
        </p:txBody>
      </p:sp>
    </p:spTree>
    <p:extLst>
      <p:ext uri="{BB962C8B-B14F-4D97-AF65-F5344CB8AC3E}">
        <p14:creationId xmlns:p14="http://schemas.microsoft.com/office/powerpoint/2010/main" val="25511783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DFC6CAB-3FCD-B1B2-DD26-773FBFF7F64D}"/>
              </a:ext>
            </a:extLst>
          </p:cNvPr>
          <p:cNvSpPr>
            <a:spLocks noGrp="1"/>
          </p:cNvSpPr>
          <p:nvPr>
            <p:ph type="body" sz="quarter" idx="21"/>
          </p:nvPr>
        </p:nvSpPr>
        <p:spPr/>
        <p:txBody>
          <a:bodyPr/>
          <a:lstStyle/>
          <a:p>
            <a:endParaRPr lang="it-IT"/>
          </a:p>
        </p:txBody>
      </p:sp>
      <p:sp>
        <p:nvSpPr>
          <p:cNvPr id="3" name="Segnaposto numero diapositiva 2">
            <a:extLst>
              <a:ext uri="{FF2B5EF4-FFF2-40B4-BE49-F238E27FC236}">
                <a16:creationId xmlns:a16="http://schemas.microsoft.com/office/drawing/2014/main" id="{E6F20480-E721-3A05-2460-18DD4373EC34}"/>
              </a:ext>
            </a:extLst>
          </p:cNvPr>
          <p:cNvSpPr>
            <a:spLocks noGrp="1"/>
          </p:cNvSpPr>
          <p:nvPr>
            <p:ph type="sldNum" sz="quarter" idx="2"/>
          </p:nvPr>
        </p:nvSpPr>
        <p:spPr/>
        <p:txBody>
          <a:bodyPr/>
          <a:lstStyle/>
          <a:p>
            <a:fld id="{86CB4B4D-7CA3-9044-876B-883B54F8677D}" type="slidenum">
              <a:rPr lang="it-IT" smtClean="0"/>
              <a:t>16</a:t>
            </a:fld>
            <a:endParaRPr lang="it-IT"/>
          </a:p>
        </p:txBody>
      </p:sp>
      <p:sp>
        <p:nvSpPr>
          <p:cNvPr id="4" name="Segnaposto testo 3">
            <a:extLst>
              <a:ext uri="{FF2B5EF4-FFF2-40B4-BE49-F238E27FC236}">
                <a16:creationId xmlns:a16="http://schemas.microsoft.com/office/drawing/2014/main" id="{FDD6A938-ABAA-856E-517F-504100E7C757}"/>
              </a:ext>
            </a:extLst>
          </p:cNvPr>
          <p:cNvSpPr>
            <a:spLocks noGrp="1"/>
          </p:cNvSpPr>
          <p:nvPr>
            <p:ph type="body" sz="quarter" idx="22"/>
          </p:nvPr>
        </p:nvSpPr>
        <p:spPr/>
        <p:txBody>
          <a:bodyPr/>
          <a:lstStyle/>
          <a:p>
            <a:r>
              <a:rPr lang="it-IT" dirty="0" err="1"/>
              <a:t>Infrstructure</a:t>
            </a:r>
            <a:r>
              <a:rPr lang="it-IT" dirty="0"/>
              <a:t>… 1 </a:t>
            </a:r>
            <a:r>
              <a:rPr lang="it-IT" dirty="0" err="1"/>
              <a:t>year</a:t>
            </a:r>
            <a:r>
              <a:rPr lang="it-IT" dirty="0"/>
              <a:t> ago</a:t>
            </a:r>
          </a:p>
        </p:txBody>
      </p:sp>
      <p:pic>
        <p:nvPicPr>
          <p:cNvPr id="5" name="Immagine 4">
            <a:extLst>
              <a:ext uri="{FF2B5EF4-FFF2-40B4-BE49-F238E27FC236}">
                <a16:creationId xmlns:a16="http://schemas.microsoft.com/office/drawing/2014/main" id="{602CD80A-1E5C-E3D4-0733-1CF34AAEE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1297315"/>
            <a:ext cx="6804137" cy="5103103"/>
          </a:xfrm>
          <a:prstGeom prst="rect">
            <a:avLst/>
          </a:prstGeom>
        </p:spPr>
      </p:pic>
    </p:spTree>
    <p:extLst>
      <p:ext uri="{BB962C8B-B14F-4D97-AF65-F5344CB8AC3E}">
        <p14:creationId xmlns:p14="http://schemas.microsoft.com/office/powerpoint/2010/main" val="952437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57" descr="Content Placeholder 8"/>
          <p:cNvPicPr preferRelativeResize="0"/>
          <p:nvPr/>
        </p:nvPicPr>
        <p:blipFill rotWithShape="1">
          <a:blip r:embed="rId3">
            <a:alphaModFix/>
          </a:blip>
          <a:srcRect l="1248" r="1324" b="10396"/>
          <a:stretch/>
        </p:blipFill>
        <p:spPr>
          <a:xfrm>
            <a:off x="10142964" y="270368"/>
            <a:ext cx="1653501" cy="699557"/>
          </a:xfrm>
          <a:prstGeom prst="rect">
            <a:avLst/>
          </a:prstGeom>
          <a:noFill/>
          <a:ln>
            <a:noFill/>
          </a:ln>
        </p:spPr>
      </p:pic>
      <p:cxnSp>
        <p:nvCxnSpPr>
          <p:cNvPr id="547" name="Google Shape;547;p57"/>
          <p:cNvCxnSpPr/>
          <p:nvPr/>
        </p:nvCxnSpPr>
        <p:spPr>
          <a:xfrm>
            <a:off x="467465" y="994639"/>
            <a:ext cx="11329079" cy="1"/>
          </a:xfrm>
          <a:prstGeom prst="straightConnector1">
            <a:avLst/>
          </a:prstGeom>
          <a:noFill/>
          <a:ln w="76200" cap="flat" cmpd="sng">
            <a:solidFill>
              <a:srgbClr val="00204E"/>
            </a:solidFill>
            <a:prstDash val="solid"/>
            <a:round/>
            <a:headEnd type="none" w="sm" len="sm"/>
            <a:tailEnd type="none" w="sm" len="sm"/>
          </a:ln>
          <a:effectLst>
            <a:outerShdw blurRad="76200" dist="38100" dir="5400000" rotWithShape="0">
              <a:srgbClr val="000000">
                <a:alpha val="34901"/>
              </a:srgbClr>
            </a:outerShdw>
          </a:effectLst>
        </p:spPr>
      </p:cxnSp>
      <p:sp>
        <p:nvSpPr>
          <p:cNvPr id="548" name="Google Shape;548;p57"/>
          <p:cNvSpPr txBox="1">
            <a:spLocks noGrp="1"/>
          </p:cNvSpPr>
          <p:nvPr>
            <p:ph type="sldNum" idx="12"/>
          </p:nvPr>
        </p:nvSpPr>
        <p:spPr>
          <a:xfrm>
            <a:off x="11564100" y="6417970"/>
            <a:ext cx="297750" cy="276985"/>
          </a:xfrm>
          <a:prstGeom prst="rect">
            <a:avLst/>
          </a:prstGeom>
          <a:noFill/>
          <a:ln>
            <a:noFill/>
          </a:ln>
        </p:spPr>
        <p:txBody>
          <a:bodyPr spcFirstLastPara="1" vert="horz" wrap="square" lIns="45713" tIns="45713" rIns="45713" bIns="45713" rtlCol="0" anchor="ctr" anchorCtr="0">
            <a:spAutoFit/>
          </a:bodyPr>
          <a:lstStyle/>
          <a:p>
            <a:fld id="{00000000-1234-1234-1234-123412341234}" type="slidenum">
              <a:rPr lang="en-US"/>
              <a:pPr/>
              <a:t>17</a:t>
            </a:fld>
            <a:endParaRPr/>
          </a:p>
        </p:txBody>
      </p:sp>
      <p:sp>
        <p:nvSpPr>
          <p:cNvPr id="549" name="Google Shape;549;p57"/>
          <p:cNvSpPr txBox="1">
            <a:spLocks noGrp="1"/>
          </p:cNvSpPr>
          <p:nvPr>
            <p:ph type="body" idx="2"/>
          </p:nvPr>
        </p:nvSpPr>
        <p:spPr>
          <a:xfrm>
            <a:off x="459036" y="217489"/>
            <a:ext cx="8424937" cy="720000"/>
          </a:xfrm>
          <a:prstGeom prst="rect">
            <a:avLst/>
          </a:prstGeom>
          <a:noFill/>
          <a:ln>
            <a:noFill/>
          </a:ln>
        </p:spPr>
        <p:txBody>
          <a:bodyPr spcFirstLastPara="1" vert="horz" wrap="square" lIns="45713" tIns="45713" rIns="45713" bIns="45713" rtlCol="0" anchor="ctr" anchorCtr="0">
            <a:normAutofit/>
          </a:bodyPr>
          <a:lstStyle/>
          <a:p>
            <a:pPr marL="0" indent="0"/>
            <a:r>
              <a:rPr lang="en-US" b="0"/>
              <a:t>Infrastructure: foundations</a:t>
            </a:r>
            <a:endParaRPr b="0"/>
          </a:p>
        </p:txBody>
      </p:sp>
      <p:pic>
        <p:nvPicPr>
          <p:cNvPr id="550" name="Google Shape;550;p57"/>
          <p:cNvPicPr preferRelativeResize="0"/>
          <p:nvPr/>
        </p:nvPicPr>
        <p:blipFill rotWithShape="1">
          <a:blip r:embed="rId4">
            <a:alphaModFix/>
          </a:blip>
          <a:srcRect/>
          <a:stretch/>
        </p:blipFill>
        <p:spPr>
          <a:xfrm>
            <a:off x="9329686" y="3805229"/>
            <a:ext cx="2773074" cy="2079805"/>
          </a:xfrm>
          <a:prstGeom prst="rect">
            <a:avLst/>
          </a:prstGeom>
          <a:noFill/>
          <a:ln>
            <a:noFill/>
          </a:ln>
        </p:spPr>
      </p:pic>
      <p:pic>
        <p:nvPicPr>
          <p:cNvPr id="551" name="Google Shape;551;p57"/>
          <p:cNvPicPr preferRelativeResize="0"/>
          <p:nvPr/>
        </p:nvPicPr>
        <p:blipFill rotWithShape="1">
          <a:blip r:embed="rId5">
            <a:alphaModFix/>
          </a:blip>
          <a:srcRect/>
          <a:stretch/>
        </p:blipFill>
        <p:spPr>
          <a:xfrm>
            <a:off x="5635270" y="1376916"/>
            <a:ext cx="3070423" cy="2043790"/>
          </a:xfrm>
          <a:prstGeom prst="rect">
            <a:avLst/>
          </a:prstGeom>
          <a:noFill/>
          <a:ln>
            <a:noFill/>
          </a:ln>
        </p:spPr>
      </p:pic>
      <p:pic>
        <p:nvPicPr>
          <p:cNvPr id="552" name="Google Shape;552;p57"/>
          <p:cNvPicPr preferRelativeResize="0"/>
          <p:nvPr/>
        </p:nvPicPr>
        <p:blipFill rotWithShape="1">
          <a:blip r:embed="rId6">
            <a:alphaModFix/>
          </a:blip>
          <a:srcRect/>
          <a:stretch/>
        </p:blipFill>
        <p:spPr>
          <a:xfrm>
            <a:off x="9058667" y="1333416"/>
            <a:ext cx="3070422" cy="2046224"/>
          </a:xfrm>
          <a:prstGeom prst="rect">
            <a:avLst/>
          </a:prstGeom>
          <a:noFill/>
          <a:ln>
            <a:noFill/>
          </a:ln>
        </p:spPr>
      </p:pic>
      <p:pic>
        <p:nvPicPr>
          <p:cNvPr id="553" name="Google Shape;553;p57"/>
          <p:cNvPicPr preferRelativeResize="0"/>
          <p:nvPr/>
        </p:nvPicPr>
        <p:blipFill rotWithShape="1">
          <a:blip r:embed="rId7">
            <a:alphaModFix/>
          </a:blip>
          <a:srcRect/>
          <a:stretch/>
        </p:blipFill>
        <p:spPr>
          <a:xfrm>
            <a:off x="3289391" y="3842678"/>
            <a:ext cx="2773074" cy="2079806"/>
          </a:xfrm>
          <a:prstGeom prst="rect">
            <a:avLst/>
          </a:prstGeom>
          <a:noFill/>
          <a:ln>
            <a:noFill/>
          </a:ln>
        </p:spPr>
      </p:pic>
      <p:pic>
        <p:nvPicPr>
          <p:cNvPr id="554" name="Google Shape;554;p57"/>
          <p:cNvPicPr preferRelativeResize="0"/>
          <p:nvPr/>
        </p:nvPicPr>
        <p:blipFill rotWithShape="1">
          <a:blip r:embed="rId8">
            <a:alphaModFix/>
          </a:blip>
          <a:srcRect/>
          <a:stretch/>
        </p:blipFill>
        <p:spPr>
          <a:xfrm>
            <a:off x="6428917" y="3805963"/>
            <a:ext cx="2459040" cy="2079805"/>
          </a:xfrm>
          <a:prstGeom prst="rect">
            <a:avLst/>
          </a:prstGeom>
          <a:noFill/>
          <a:ln>
            <a:noFill/>
          </a:ln>
        </p:spPr>
      </p:pic>
      <p:pic>
        <p:nvPicPr>
          <p:cNvPr id="555" name="Google Shape;555;p57"/>
          <p:cNvPicPr preferRelativeResize="0"/>
          <p:nvPr/>
        </p:nvPicPr>
        <p:blipFill rotWithShape="1">
          <a:blip r:embed="rId9">
            <a:alphaModFix/>
          </a:blip>
          <a:srcRect/>
          <a:stretch/>
        </p:blipFill>
        <p:spPr>
          <a:xfrm rot="5400000">
            <a:off x="3068731" y="1505612"/>
            <a:ext cx="2413212" cy="1809909"/>
          </a:xfrm>
          <a:prstGeom prst="rect">
            <a:avLst/>
          </a:prstGeom>
          <a:noFill/>
          <a:ln>
            <a:noFill/>
          </a:ln>
        </p:spPr>
      </p:pic>
      <p:pic>
        <p:nvPicPr>
          <p:cNvPr id="556" name="Google Shape;556;p57"/>
          <p:cNvPicPr preferRelativeResize="0"/>
          <p:nvPr/>
        </p:nvPicPr>
        <p:blipFill rotWithShape="1">
          <a:blip r:embed="rId10">
            <a:alphaModFix/>
          </a:blip>
          <a:srcRect/>
          <a:stretch/>
        </p:blipFill>
        <p:spPr>
          <a:xfrm>
            <a:off x="132005" y="1348412"/>
            <a:ext cx="2763596" cy="2072978"/>
          </a:xfrm>
          <a:prstGeom prst="rect">
            <a:avLst/>
          </a:prstGeom>
          <a:noFill/>
          <a:ln>
            <a:noFill/>
          </a:ln>
        </p:spPr>
      </p:pic>
      <p:cxnSp>
        <p:nvCxnSpPr>
          <p:cNvPr id="557" name="Google Shape;557;p57"/>
          <p:cNvCxnSpPr>
            <a:cxnSpLocks/>
          </p:cNvCxnSpPr>
          <p:nvPr/>
        </p:nvCxnSpPr>
        <p:spPr>
          <a:xfrm>
            <a:off x="3036277" y="2393315"/>
            <a:ext cx="253114" cy="0"/>
          </a:xfrm>
          <a:prstGeom prst="straightConnector1">
            <a:avLst/>
          </a:prstGeom>
          <a:noFill/>
          <a:ln w="76200" cap="flat" cmpd="sng">
            <a:solidFill>
              <a:srgbClr val="C00000"/>
            </a:solidFill>
            <a:prstDash val="solid"/>
            <a:round/>
            <a:headEnd type="none" w="sm" len="sm"/>
            <a:tailEnd type="triangle" w="med" len="med"/>
          </a:ln>
        </p:spPr>
      </p:cxnSp>
      <p:cxnSp>
        <p:nvCxnSpPr>
          <p:cNvPr id="558" name="Google Shape;558;p57"/>
          <p:cNvCxnSpPr/>
          <p:nvPr/>
        </p:nvCxnSpPr>
        <p:spPr>
          <a:xfrm>
            <a:off x="5275254" y="2423764"/>
            <a:ext cx="270000" cy="0"/>
          </a:xfrm>
          <a:prstGeom prst="straightConnector1">
            <a:avLst/>
          </a:prstGeom>
          <a:noFill/>
          <a:ln w="76200" cap="flat" cmpd="sng">
            <a:solidFill>
              <a:srgbClr val="C00000"/>
            </a:solidFill>
            <a:prstDash val="solid"/>
            <a:round/>
            <a:headEnd type="none" w="sm" len="sm"/>
            <a:tailEnd type="triangle" w="med" len="med"/>
          </a:ln>
        </p:spPr>
      </p:cxnSp>
      <p:cxnSp>
        <p:nvCxnSpPr>
          <p:cNvPr id="559" name="Google Shape;559;p57"/>
          <p:cNvCxnSpPr/>
          <p:nvPr/>
        </p:nvCxnSpPr>
        <p:spPr>
          <a:xfrm>
            <a:off x="8733406" y="2356527"/>
            <a:ext cx="270000" cy="0"/>
          </a:xfrm>
          <a:prstGeom prst="straightConnector1">
            <a:avLst/>
          </a:prstGeom>
          <a:noFill/>
          <a:ln w="76200" cap="flat" cmpd="sng">
            <a:solidFill>
              <a:srgbClr val="C00000"/>
            </a:solidFill>
            <a:prstDash val="solid"/>
            <a:round/>
            <a:headEnd type="none" w="sm" len="sm"/>
            <a:tailEnd type="triangle" w="med" len="med"/>
          </a:ln>
        </p:spPr>
      </p:cxnSp>
      <p:cxnSp>
        <p:nvCxnSpPr>
          <p:cNvPr id="560" name="Google Shape;560;p57"/>
          <p:cNvCxnSpPr/>
          <p:nvPr/>
        </p:nvCxnSpPr>
        <p:spPr>
          <a:xfrm rot="10800000">
            <a:off x="2906860" y="4918625"/>
            <a:ext cx="297696" cy="0"/>
          </a:xfrm>
          <a:prstGeom prst="straightConnector1">
            <a:avLst/>
          </a:prstGeom>
          <a:noFill/>
          <a:ln w="76200" cap="flat" cmpd="sng">
            <a:solidFill>
              <a:srgbClr val="C00000"/>
            </a:solidFill>
            <a:prstDash val="solid"/>
            <a:round/>
            <a:headEnd type="none" w="sm" len="sm"/>
            <a:tailEnd type="triangle" w="med" len="med"/>
          </a:ln>
        </p:spPr>
      </p:cxnSp>
      <p:pic>
        <p:nvPicPr>
          <p:cNvPr id="561" name="Google Shape;561;p57"/>
          <p:cNvPicPr preferRelativeResize="0"/>
          <p:nvPr/>
        </p:nvPicPr>
        <p:blipFill rotWithShape="1">
          <a:blip r:embed="rId11">
            <a:alphaModFix/>
          </a:blip>
          <a:srcRect/>
          <a:stretch/>
        </p:blipFill>
        <p:spPr>
          <a:xfrm>
            <a:off x="137878" y="3864657"/>
            <a:ext cx="2741695" cy="2056271"/>
          </a:xfrm>
          <a:prstGeom prst="rect">
            <a:avLst/>
          </a:prstGeom>
          <a:noFill/>
          <a:ln>
            <a:noFill/>
          </a:ln>
        </p:spPr>
      </p:pic>
      <p:cxnSp>
        <p:nvCxnSpPr>
          <p:cNvPr id="562" name="Google Shape;562;p57"/>
          <p:cNvCxnSpPr/>
          <p:nvPr/>
        </p:nvCxnSpPr>
        <p:spPr>
          <a:xfrm rot="10800000">
            <a:off x="6062465" y="4877389"/>
            <a:ext cx="297696" cy="0"/>
          </a:xfrm>
          <a:prstGeom prst="straightConnector1">
            <a:avLst/>
          </a:prstGeom>
          <a:noFill/>
          <a:ln w="76200" cap="flat" cmpd="sng">
            <a:solidFill>
              <a:srgbClr val="C00000"/>
            </a:solidFill>
            <a:prstDash val="solid"/>
            <a:round/>
            <a:headEnd type="none" w="sm" len="sm"/>
            <a:tailEnd type="triangle" w="med" len="med"/>
          </a:ln>
        </p:spPr>
      </p:cxnSp>
      <p:cxnSp>
        <p:nvCxnSpPr>
          <p:cNvPr id="563" name="Google Shape;563;p57"/>
          <p:cNvCxnSpPr/>
          <p:nvPr/>
        </p:nvCxnSpPr>
        <p:spPr>
          <a:xfrm rot="10800000">
            <a:off x="8917527" y="4902084"/>
            <a:ext cx="297696" cy="0"/>
          </a:xfrm>
          <a:prstGeom prst="straightConnector1">
            <a:avLst/>
          </a:prstGeom>
          <a:noFill/>
          <a:ln w="76200" cap="flat" cmpd="sng">
            <a:solidFill>
              <a:srgbClr val="C00000"/>
            </a:solidFill>
            <a:prstDash val="solid"/>
            <a:round/>
            <a:headEnd type="none" w="sm" len="sm"/>
            <a:tailEnd type="triangle" w="med" len="med"/>
          </a:ln>
        </p:spPr>
      </p:cxnSp>
      <p:cxnSp>
        <p:nvCxnSpPr>
          <p:cNvPr id="564" name="Google Shape;564;p57"/>
          <p:cNvCxnSpPr/>
          <p:nvPr/>
        </p:nvCxnSpPr>
        <p:spPr>
          <a:xfrm flipH="1">
            <a:off x="10716223" y="3429000"/>
            <a:ext cx="1" cy="314130"/>
          </a:xfrm>
          <a:prstGeom prst="straightConnector1">
            <a:avLst/>
          </a:prstGeom>
          <a:noFill/>
          <a:ln w="76200" cap="flat" cmpd="sng">
            <a:solidFill>
              <a:srgbClr val="C00000"/>
            </a:solidFill>
            <a:prstDash val="solid"/>
            <a:round/>
            <a:headEnd type="none" w="sm" len="sm"/>
            <a:tailEnd type="triangle" w="med" len="med"/>
          </a:ln>
        </p:spPr>
      </p:cxnSp>
    </p:spTree>
    <p:extLst>
      <p:ext uri="{BB962C8B-B14F-4D97-AF65-F5344CB8AC3E}">
        <p14:creationId xmlns:p14="http://schemas.microsoft.com/office/powerpoint/2010/main" val="238207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Content Placeholder 8" descr="Content Placeholder 8"/>
          <p:cNvPicPr>
            <a:picLocks noChangeAspect="1"/>
          </p:cNvPicPr>
          <p:nvPr/>
        </p:nvPicPr>
        <p:blipFill>
          <a:blip r:embed="rId2"/>
          <a:srcRect l="1248" r="1325" b="10396"/>
          <a:stretch>
            <a:fillRect/>
          </a:stretch>
        </p:blipFill>
        <p:spPr>
          <a:xfrm>
            <a:off x="10142964" y="270368"/>
            <a:ext cx="1653501" cy="699557"/>
          </a:xfrm>
          <a:prstGeom prst="rect">
            <a:avLst/>
          </a:prstGeom>
          <a:ln w="12700">
            <a:miter lim="400000"/>
          </a:ln>
        </p:spPr>
      </p:pic>
      <p:sp>
        <p:nvSpPr>
          <p:cNvPr id="57" name="Straight Connector 5"/>
          <p:cNvSpPr/>
          <p:nvPr/>
        </p:nvSpPr>
        <p:spPr>
          <a:xfrm>
            <a:off x="467465" y="994639"/>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a:p>
        </p:txBody>
      </p:sp>
      <p:sp>
        <p:nvSpPr>
          <p:cNvPr id="58" name="Slide Number"/>
          <p:cNvSpPr txBox="1">
            <a:spLocks noGrp="1"/>
          </p:cNvSpPr>
          <p:nvPr>
            <p:ph type="sldNum" sz="quarter" idx="2"/>
          </p:nvPr>
        </p:nvSpPr>
        <p:spPr>
          <a:xfrm>
            <a:off x="11686768" y="6417939"/>
            <a:ext cx="175033" cy="241956"/>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59" name="Title 1"/>
          <p:cNvSpPr txBox="1">
            <a:spLocks noGrp="1"/>
          </p:cNvSpPr>
          <p:nvPr>
            <p:ph type="body" idx="22"/>
          </p:nvPr>
        </p:nvSpPr>
        <p:spPr>
          <a:prstGeom prst="rect">
            <a:avLst/>
          </a:prstGeom>
        </p:spPr>
        <p:txBody>
          <a:bodyPr>
            <a:normAutofit/>
          </a:bodyPr>
          <a:lstStyle/>
          <a:p>
            <a:r>
              <a:rPr lang="en-US" b="0" dirty="0"/>
              <a:t>Infrastructure</a:t>
            </a:r>
            <a:endParaRPr b="0" dirty="0"/>
          </a:p>
        </p:txBody>
      </p:sp>
      <p:grpSp>
        <p:nvGrpSpPr>
          <p:cNvPr id="3" name="Group 2">
            <a:extLst>
              <a:ext uri="{FF2B5EF4-FFF2-40B4-BE49-F238E27FC236}">
                <a16:creationId xmlns:a16="http://schemas.microsoft.com/office/drawing/2014/main" id="{AA1D9599-4DA6-46B9-BEAA-DE6348166F91}"/>
              </a:ext>
            </a:extLst>
          </p:cNvPr>
          <p:cNvGrpSpPr/>
          <p:nvPr/>
        </p:nvGrpSpPr>
        <p:grpSpPr>
          <a:xfrm>
            <a:off x="3862090" y="2468909"/>
            <a:ext cx="4227934" cy="1920181"/>
            <a:chOff x="3647728" y="1156336"/>
            <a:chExt cx="4227934" cy="1920181"/>
          </a:xfrm>
        </p:grpSpPr>
        <p:pic>
          <p:nvPicPr>
            <p:cNvPr id="23" name="Picture 22">
              <a:extLst>
                <a:ext uri="{FF2B5EF4-FFF2-40B4-BE49-F238E27FC236}">
                  <a16:creationId xmlns:a16="http://schemas.microsoft.com/office/drawing/2014/main" id="{EB9A4282-A139-4AEA-8E34-4E0C872806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51" t="17801" r="39851"/>
            <a:stretch/>
          </p:blipFill>
          <p:spPr>
            <a:xfrm rot="5400000">
              <a:off x="4801604" y="2460"/>
              <a:ext cx="1920181" cy="4227934"/>
            </a:xfrm>
            <a:prstGeom prst="rect">
              <a:avLst/>
            </a:prstGeom>
          </p:spPr>
        </p:pic>
        <p:sp>
          <p:nvSpPr>
            <p:cNvPr id="10" name="Rectangle 9">
              <a:extLst>
                <a:ext uri="{FF2B5EF4-FFF2-40B4-BE49-F238E27FC236}">
                  <a16:creationId xmlns:a16="http://schemas.microsoft.com/office/drawing/2014/main" id="{E9AEF03E-9685-40AB-AA91-CC3BFF59ACCD}"/>
                </a:ext>
              </a:extLst>
            </p:cNvPr>
            <p:cNvSpPr/>
            <p:nvPr/>
          </p:nvSpPr>
          <p:spPr>
            <a:xfrm>
              <a:off x="3670589" y="1167226"/>
              <a:ext cx="923010" cy="369332"/>
            </a:xfrm>
            <a:prstGeom prst="rect">
              <a:avLst/>
            </a:prstGeom>
          </p:spPr>
          <p:txBody>
            <a:bodyPr wrap="none">
              <a:spAutoFit/>
            </a:bodyPr>
            <a:lstStyle/>
            <a:p>
              <a:r>
                <a:rPr lang="en-GB" b="1" dirty="0">
                  <a:solidFill>
                    <a:schemeClr val="bg1"/>
                  </a:solidFill>
                </a:rPr>
                <a:t>ASTRI-1</a:t>
              </a:r>
              <a:endParaRPr lang="en-GB" dirty="0"/>
            </a:p>
          </p:txBody>
        </p:sp>
      </p:grpSp>
      <p:grpSp>
        <p:nvGrpSpPr>
          <p:cNvPr id="36" name="Group 35">
            <a:extLst>
              <a:ext uri="{FF2B5EF4-FFF2-40B4-BE49-F238E27FC236}">
                <a16:creationId xmlns:a16="http://schemas.microsoft.com/office/drawing/2014/main" id="{0195B4F5-4EE8-45A9-A8A0-661E90AA54FF}"/>
              </a:ext>
            </a:extLst>
          </p:cNvPr>
          <p:cNvGrpSpPr/>
          <p:nvPr/>
        </p:nvGrpSpPr>
        <p:grpSpPr>
          <a:xfrm>
            <a:off x="644979" y="4851703"/>
            <a:ext cx="2910892" cy="1644749"/>
            <a:chOff x="437749" y="4851703"/>
            <a:chExt cx="2910892" cy="1644749"/>
          </a:xfrm>
        </p:grpSpPr>
        <p:pic>
          <p:nvPicPr>
            <p:cNvPr id="24" name="Picture 23">
              <a:extLst>
                <a:ext uri="{FF2B5EF4-FFF2-40B4-BE49-F238E27FC236}">
                  <a16:creationId xmlns:a16="http://schemas.microsoft.com/office/drawing/2014/main" id="{3C15DF2F-1A8E-463B-875A-E290836CC6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67" b="11006"/>
            <a:stretch/>
          </p:blipFill>
          <p:spPr>
            <a:xfrm>
              <a:off x="437749" y="4851703"/>
              <a:ext cx="2910892" cy="1644749"/>
            </a:xfrm>
            <a:prstGeom prst="rect">
              <a:avLst/>
            </a:prstGeom>
          </p:spPr>
        </p:pic>
        <p:sp>
          <p:nvSpPr>
            <p:cNvPr id="25" name="TextBox 24">
              <a:extLst>
                <a:ext uri="{FF2B5EF4-FFF2-40B4-BE49-F238E27FC236}">
                  <a16:creationId xmlns:a16="http://schemas.microsoft.com/office/drawing/2014/main" id="{55385A0A-546A-4123-9F04-F5439F87029A}"/>
                </a:ext>
              </a:extLst>
            </p:cNvPr>
            <p:cNvSpPr txBox="1"/>
            <p:nvPr/>
          </p:nvSpPr>
          <p:spPr>
            <a:xfrm>
              <a:off x="2063552" y="4888407"/>
              <a:ext cx="1224135" cy="369332"/>
            </a:xfrm>
            <a:prstGeom prst="rect">
              <a:avLst/>
            </a:prstGeom>
            <a:noFill/>
          </p:spPr>
          <p:txBody>
            <a:bodyPr wrap="square" rtlCol="0">
              <a:spAutoFit/>
            </a:bodyPr>
            <a:lstStyle/>
            <a:p>
              <a:pPr algn="r"/>
              <a:r>
                <a:rPr lang="en-GB" b="1" dirty="0">
                  <a:solidFill>
                    <a:schemeClr val="bg1"/>
                  </a:solidFill>
                </a:rPr>
                <a:t>ASTRI 5</a:t>
              </a:r>
            </a:p>
          </p:txBody>
        </p:sp>
      </p:grpSp>
      <p:grpSp>
        <p:nvGrpSpPr>
          <p:cNvPr id="34" name="Group 33">
            <a:extLst>
              <a:ext uri="{FF2B5EF4-FFF2-40B4-BE49-F238E27FC236}">
                <a16:creationId xmlns:a16="http://schemas.microsoft.com/office/drawing/2014/main" id="{FA88C095-DF64-4CCF-8C1B-E8802F510B4F}"/>
              </a:ext>
            </a:extLst>
          </p:cNvPr>
          <p:cNvGrpSpPr/>
          <p:nvPr/>
        </p:nvGrpSpPr>
        <p:grpSpPr>
          <a:xfrm>
            <a:off x="644979" y="3021174"/>
            <a:ext cx="3074757" cy="1756503"/>
            <a:chOff x="467465" y="3573851"/>
            <a:chExt cx="3074757" cy="1756503"/>
          </a:xfrm>
        </p:grpSpPr>
        <p:pic>
          <p:nvPicPr>
            <p:cNvPr id="27" name="Picture 26">
              <a:extLst>
                <a:ext uri="{FF2B5EF4-FFF2-40B4-BE49-F238E27FC236}">
                  <a16:creationId xmlns:a16="http://schemas.microsoft.com/office/drawing/2014/main" id="{F528F22E-48EA-4B17-A77D-B990AD0671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42"/>
            <a:stretch/>
          </p:blipFill>
          <p:spPr>
            <a:xfrm>
              <a:off x="467465" y="3573851"/>
              <a:ext cx="2903615" cy="1756503"/>
            </a:xfrm>
            <a:prstGeom prst="rect">
              <a:avLst/>
            </a:prstGeom>
          </p:spPr>
        </p:pic>
        <p:sp>
          <p:nvSpPr>
            <p:cNvPr id="20" name="TextBox 19">
              <a:extLst>
                <a:ext uri="{FF2B5EF4-FFF2-40B4-BE49-F238E27FC236}">
                  <a16:creationId xmlns:a16="http://schemas.microsoft.com/office/drawing/2014/main" id="{0784B21B-13C6-427E-9B74-B7690E8A285B}"/>
                </a:ext>
              </a:extLst>
            </p:cNvPr>
            <p:cNvSpPr txBox="1"/>
            <p:nvPr/>
          </p:nvSpPr>
          <p:spPr>
            <a:xfrm>
              <a:off x="2378183" y="3604191"/>
              <a:ext cx="1164039" cy="369332"/>
            </a:xfrm>
            <a:prstGeom prst="rect">
              <a:avLst/>
            </a:prstGeom>
            <a:noFill/>
          </p:spPr>
          <p:txBody>
            <a:bodyPr wrap="square" rtlCol="0">
              <a:spAutoFit/>
            </a:bodyPr>
            <a:lstStyle/>
            <a:p>
              <a:r>
                <a:rPr lang="en-GB" b="1" dirty="0">
                  <a:solidFill>
                    <a:schemeClr val="bg1"/>
                  </a:solidFill>
                </a:rPr>
                <a:t>ASTRI-3</a:t>
              </a:r>
            </a:p>
          </p:txBody>
        </p:sp>
      </p:grpSp>
      <p:grpSp>
        <p:nvGrpSpPr>
          <p:cNvPr id="48" name="Group 47">
            <a:extLst>
              <a:ext uri="{FF2B5EF4-FFF2-40B4-BE49-F238E27FC236}">
                <a16:creationId xmlns:a16="http://schemas.microsoft.com/office/drawing/2014/main" id="{E12DB769-5CDD-4091-B5A8-FC9A5E727BE7}"/>
              </a:ext>
            </a:extLst>
          </p:cNvPr>
          <p:cNvGrpSpPr/>
          <p:nvPr/>
        </p:nvGrpSpPr>
        <p:grpSpPr>
          <a:xfrm>
            <a:off x="8400256" y="4828744"/>
            <a:ext cx="3070328" cy="1696600"/>
            <a:chOff x="8544272" y="4756736"/>
            <a:chExt cx="3070328" cy="1696600"/>
          </a:xfrm>
        </p:grpSpPr>
        <p:pic>
          <p:nvPicPr>
            <p:cNvPr id="29" name="Picture 28">
              <a:extLst>
                <a:ext uri="{FF2B5EF4-FFF2-40B4-BE49-F238E27FC236}">
                  <a16:creationId xmlns:a16="http://schemas.microsoft.com/office/drawing/2014/main" id="{AD2B2B8F-F265-4821-B020-AA7175D6E6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322"/>
            <a:stretch/>
          </p:blipFill>
          <p:spPr>
            <a:xfrm>
              <a:off x="8544272" y="4756736"/>
              <a:ext cx="3070328" cy="1696600"/>
            </a:xfrm>
            <a:prstGeom prst="rect">
              <a:avLst/>
            </a:prstGeom>
          </p:spPr>
        </p:pic>
        <p:sp>
          <p:nvSpPr>
            <p:cNvPr id="8" name="TextBox 7">
              <a:extLst>
                <a:ext uri="{FF2B5EF4-FFF2-40B4-BE49-F238E27FC236}">
                  <a16:creationId xmlns:a16="http://schemas.microsoft.com/office/drawing/2014/main" id="{4F10C17E-190A-4E4A-8058-3D565174E500}"/>
                </a:ext>
              </a:extLst>
            </p:cNvPr>
            <p:cNvSpPr txBox="1"/>
            <p:nvPr/>
          </p:nvSpPr>
          <p:spPr>
            <a:xfrm>
              <a:off x="10279510" y="4759448"/>
              <a:ext cx="1230873" cy="369332"/>
            </a:xfrm>
            <a:prstGeom prst="rect">
              <a:avLst/>
            </a:prstGeom>
            <a:noFill/>
          </p:spPr>
          <p:txBody>
            <a:bodyPr wrap="square" rtlCol="0">
              <a:spAutoFit/>
            </a:bodyPr>
            <a:lstStyle/>
            <a:p>
              <a:pPr algn="r"/>
              <a:r>
                <a:rPr lang="en-GB" b="1" dirty="0">
                  <a:solidFill>
                    <a:schemeClr val="bg1"/>
                  </a:solidFill>
                </a:rPr>
                <a:t>ASTRI-9</a:t>
              </a:r>
            </a:p>
          </p:txBody>
        </p:sp>
      </p:grpSp>
      <p:grpSp>
        <p:nvGrpSpPr>
          <p:cNvPr id="5" name="Group 4">
            <a:extLst>
              <a:ext uri="{FF2B5EF4-FFF2-40B4-BE49-F238E27FC236}">
                <a16:creationId xmlns:a16="http://schemas.microsoft.com/office/drawing/2014/main" id="{5FD05CDA-868E-4D7C-8E9F-A7E0E7C76BAC}"/>
              </a:ext>
            </a:extLst>
          </p:cNvPr>
          <p:cNvGrpSpPr/>
          <p:nvPr/>
        </p:nvGrpSpPr>
        <p:grpSpPr>
          <a:xfrm>
            <a:off x="674696" y="1183922"/>
            <a:ext cx="2903614" cy="1669014"/>
            <a:chOff x="479880" y="1183922"/>
            <a:chExt cx="2903614" cy="1669014"/>
          </a:xfrm>
        </p:grpSpPr>
        <p:pic>
          <p:nvPicPr>
            <p:cNvPr id="31" name="Picture 30">
              <a:extLst>
                <a:ext uri="{FF2B5EF4-FFF2-40B4-BE49-F238E27FC236}">
                  <a16:creationId xmlns:a16="http://schemas.microsoft.com/office/drawing/2014/main" id="{2D7EEA14-321C-4072-B2FF-AA0AB518CD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3359"/>
            <a:stretch/>
          </p:blipFill>
          <p:spPr>
            <a:xfrm>
              <a:off x="479880" y="1183922"/>
              <a:ext cx="2903614" cy="1669014"/>
            </a:xfrm>
            <a:prstGeom prst="rect">
              <a:avLst/>
            </a:prstGeom>
          </p:spPr>
        </p:pic>
        <p:sp>
          <p:nvSpPr>
            <p:cNvPr id="37" name="TextBox 36">
              <a:extLst>
                <a:ext uri="{FF2B5EF4-FFF2-40B4-BE49-F238E27FC236}">
                  <a16:creationId xmlns:a16="http://schemas.microsoft.com/office/drawing/2014/main" id="{DA6702D0-5C10-4D78-91DA-38C8FF3F0C0E}"/>
                </a:ext>
              </a:extLst>
            </p:cNvPr>
            <p:cNvSpPr txBox="1"/>
            <p:nvPr/>
          </p:nvSpPr>
          <p:spPr>
            <a:xfrm>
              <a:off x="488943" y="2431738"/>
              <a:ext cx="1164039" cy="369332"/>
            </a:xfrm>
            <a:prstGeom prst="rect">
              <a:avLst/>
            </a:prstGeom>
            <a:noFill/>
          </p:spPr>
          <p:txBody>
            <a:bodyPr wrap="square" rtlCol="0">
              <a:spAutoFit/>
            </a:bodyPr>
            <a:lstStyle/>
            <a:p>
              <a:r>
                <a:rPr lang="en-GB" b="1" dirty="0">
                  <a:solidFill>
                    <a:schemeClr val="bg1"/>
                  </a:solidFill>
                </a:rPr>
                <a:t>ASTRI-2</a:t>
              </a:r>
            </a:p>
          </p:txBody>
        </p:sp>
      </p:grpSp>
      <p:grpSp>
        <p:nvGrpSpPr>
          <p:cNvPr id="47" name="Group 46">
            <a:extLst>
              <a:ext uri="{FF2B5EF4-FFF2-40B4-BE49-F238E27FC236}">
                <a16:creationId xmlns:a16="http://schemas.microsoft.com/office/drawing/2014/main" id="{DEB86342-40D4-453F-AD11-CC9A9478EBB9}"/>
              </a:ext>
            </a:extLst>
          </p:cNvPr>
          <p:cNvGrpSpPr/>
          <p:nvPr/>
        </p:nvGrpSpPr>
        <p:grpSpPr>
          <a:xfrm>
            <a:off x="8432822" y="1156336"/>
            <a:ext cx="3070800" cy="1696600"/>
            <a:chOff x="8576838" y="1267462"/>
            <a:chExt cx="3070800" cy="1696600"/>
          </a:xfrm>
        </p:grpSpPr>
        <p:pic>
          <p:nvPicPr>
            <p:cNvPr id="33" name="Picture 32">
              <a:extLst>
                <a:ext uri="{FF2B5EF4-FFF2-40B4-BE49-F238E27FC236}">
                  <a16:creationId xmlns:a16="http://schemas.microsoft.com/office/drawing/2014/main" id="{59079DB8-0D6F-4A33-84DB-7BAA6BAFF1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6333"/>
            <a:stretch/>
          </p:blipFill>
          <p:spPr>
            <a:xfrm>
              <a:off x="8576838" y="1267462"/>
              <a:ext cx="3070800" cy="1696600"/>
            </a:xfrm>
            <a:prstGeom prst="rect">
              <a:avLst/>
            </a:prstGeom>
          </p:spPr>
        </p:pic>
        <p:sp>
          <p:nvSpPr>
            <p:cNvPr id="40" name="TextBox 39">
              <a:extLst>
                <a:ext uri="{FF2B5EF4-FFF2-40B4-BE49-F238E27FC236}">
                  <a16:creationId xmlns:a16="http://schemas.microsoft.com/office/drawing/2014/main" id="{CAC9F9C5-5BDB-4E86-96D2-4594FFD31683}"/>
                </a:ext>
              </a:extLst>
            </p:cNvPr>
            <p:cNvSpPr txBox="1"/>
            <p:nvPr/>
          </p:nvSpPr>
          <p:spPr>
            <a:xfrm>
              <a:off x="10433796" y="1298318"/>
              <a:ext cx="1164039" cy="369332"/>
            </a:xfrm>
            <a:prstGeom prst="rect">
              <a:avLst/>
            </a:prstGeom>
            <a:noFill/>
          </p:spPr>
          <p:txBody>
            <a:bodyPr wrap="square" rtlCol="0">
              <a:spAutoFit/>
            </a:bodyPr>
            <a:lstStyle/>
            <a:p>
              <a:pPr algn="r"/>
              <a:r>
                <a:rPr lang="en-GB" b="1" dirty="0">
                  <a:solidFill>
                    <a:schemeClr val="bg1"/>
                  </a:solidFill>
                </a:rPr>
                <a:t>ASTRI-6</a:t>
              </a:r>
            </a:p>
          </p:txBody>
        </p:sp>
      </p:grpSp>
      <p:grpSp>
        <p:nvGrpSpPr>
          <p:cNvPr id="49" name="Group 48">
            <a:extLst>
              <a:ext uri="{FF2B5EF4-FFF2-40B4-BE49-F238E27FC236}">
                <a16:creationId xmlns:a16="http://schemas.microsoft.com/office/drawing/2014/main" id="{36B1B3EC-C9D1-4659-9FB9-072029DC9A97}"/>
              </a:ext>
            </a:extLst>
          </p:cNvPr>
          <p:cNvGrpSpPr/>
          <p:nvPr/>
        </p:nvGrpSpPr>
        <p:grpSpPr>
          <a:xfrm>
            <a:off x="8400257" y="2996952"/>
            <a:ext cx="3070328" cy="1707934"/>
            <a:chOff x="8544273" y="2996952"/>
            <a:chExt cx="3070328" cy="1707934"/>
          </a:xfrm>
        </p:grpSpPr>
        <p:pic>
          <p:nvPicPr>
            <p:cNvPr id="46" name="Picture 45">
              <a:extLst>
                <a:ext uri="{FF2B5EF4-FFF2-40B4-BE49-F238E27FC236}">
                  <a16:creationId xmlns:a16="http://schemas.microsoft.com/office/drawing/2014/main" id="{9893EC1F-196B-499F-9231-B823DDE8DE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087" b="12743"/>
            <a:stretch/>
          </p:blipFill>
          <p:spPr>
            <a:xfrm>
              <a:off x="8544273" y="2996952"/>
              <a:ext cx="3070328" cy="1707934"/>
            </a:xfrm>
            <a:prstGeom prst="rect">
              <a:avLst/>
            </a:prstGeom>
          </p:spPr>
        </p:pic>
        <p:sp>
          <p:nvSpPr>
            <p:cNvPr id="54" name="TextBox 53">
              <a:extLst>
                <a:ext uri="{FF2B5EF4-FFF2-40B4-BE49-F238E27FC236}">
                  <a16:creationId xmlns:a16="http://schemas.microsoft.com/office/drawing/2014/main" id="{00753F1F-B9DA-4E6A-A4D5-083B7969BF07}"/>
                </a:ext>
              </a:extLst>
            </p:cNvPr>
            <p:cNvSpPr txBox="1"/>
            <p:nvPr/>
          </p:nvSpPr>
          <p:spPr>
            <a:xfrm>
              <a:off x="8604369" y="4301159"/>
              <a:ext cx="1164039" cy="369332"/>
            </a:xfrm>
            <a:prstGeom prst="rect">
              <a:avLst/>
            </a:prstGeom>
            <a:noFill/>
          </p:spPr>
          <p:txBody>
            <a:bodyPr wrap="square" rtlCol="0">
              <a:spAutoFit/>
            </a:bodyPr>
            <a:lstStyle/>
            <a:p>
              <a:r>
                <a:rPr lang="en-GB" b="1" dirty="0">
                  <a:solidFill>
                    <a:schemeClr val="bg1"/>
                  </a:solidFill>
                </a:rPr>
                <a:t>ASTRI-7</a:t>
              </a:r>
            </a:p>
          </p:txBody>
        </p:sp>
      </p:grpSp>
      <p:sp>
        <p:nvSpPr>
          <p:cNvPr id="4" name="TextBox 3">
            <a:extLst>
              <a:ext uri="{FF2B5EF4-FFF2-40B4-BE49-F238E27FC236}">
                <a16:creationId xmlns:a16="http://schemas.microsoft.com/office/drawing/2014/main" id="{AE68F132-F76A-4B59-A715-AF55BD9C0A10}"/>
              </a:ext>
            </a:extLst>
          </p:cNvPr>
          <p:cNvSpPr txBox="1"/>
          <p:nvPr/>
        </p:nvSpPr>
        <p:spPr>
          <a:xfrm>
            <a:off x="4368656" y="4859777"/>
            <a:ext cx="3545137" cy="830997"/>
          </a:xfrm>
          <a:prstGeom prst="rect">
            <a:avLst/>
          </a:prstGeom>
          <a:noFill/>
        </p:spPr>
        <p:txBody>
          <a:bodyPr wrap="square" rtlCol="0">
            <a:spAutoFit/>
          </a:bodyPr>
          <a:lstStyle/>
          <a:p>
            <a:pPr algn="ctr"/>
            <a:r>
              <a:rPr lang="en-GB" sz="2400" b="1" dirty="0">
                <a:solidFill>
                  <a:srgbClr val="C00000"/>
                </a:solidFill>
              </a:rPr>
              <a:t>Infrastructure delivery: </a:t>
            </a:r>
          </a:p>
          <a:p>
            <a:pPr algn="ctr"/>
            <a:r>
              <a:rPr lang="en-GB" sz="2400" b="1" dirty="0">
                <a:solidFill>
                  <a:srgbClr val="C00000"/>
                </a:solidFill>
              </a:rPr>
              <a:t>18</a:t>
            </a:r>
            <a:r>
              <a:rPr lang="en-GB" sz="2400" b="1" baseline="30000" dirty="0">
                <a:solidFill>
                  <a:srgbClr val="C00000"/>
                </a:solidFill>
              </a:rPr>
              <a:t>th</a:t>
            </a:r>
            <a:r>
              <a:rPr lang="en-GB" sz="2400" b="1" dirty="0">
                <a:solidFill>
                  <a:srgbClr val="C00000"/>
                </a:solidFill>
              </a:rPr>
              <a:t> of November  </a:t>
            </a:r>
          </a:p>
        </p:txBody>
      </p:sp>
    </p:spTree>
    <p:extLst>
      <p:ext uri="{BB962C8B-B14F-4D97-AF65-F5344CB8AC3E}">
        <p14:creationId xmlns:p14="http://schemas.microsoft.com/office/powerpoint/2010/main" val="10666164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79C9B27F-9A68-4CA9-E8B0-FE870719F09E}"/>
              </a:ext>
            </a:extLst>
          </p:cNvPr>
          <p:cNvSpPr>
            <a:spLocks noGrp="1"/>
          </p:cNvSpPr>
          <p:nvPr>
            <p:ph type="body" sz="quarter" idx="21"/>
          </p:nvPr>
        </p:nvSpPr>
        <p:spPr/>
        <p:txBody>
          <a:bodyPr/>
          <a:lstStyle/>
          <a:p>
            <a:endParaRPr lang="it-IT"/>
          </a:p>
        </p:txBody>
      </p:sp>
      <p:sp>
        <p:nvSpPr>
          <p:cNvPr id="2" name="Title 1">
            <a:extLst>
              <a:ext uri="{FF2B5EF4-FFF2-40B4-BE49-F238E27FC236}">
                <a16:creationId xmlns:a16="http://schemas.microsoft.com/office/drawing/2014/main" id="{AFD339D1-5A53-2B4C-AF52-9FE119D28635}"/>
              </a:ext>
            </a:extLst>
          </p:cNvPr>
          <p:cNvSpPr>
            <a:spLocks noGrp="1"/>
          </p:cNvSpPr>
          <p:nvPr>
            <p:ph type="title" idx="4294967295"/>
          </p:nvPr>
        </p:nvSpPr>
        <p:spPr>
          <a:xfrm>
            <a:off x="-642257" y="221763"/>
            <a:ext cx="11179629" cy="703263"/>
          </a:xfrm>
        </p:spPr>
        <p:txBody>
          <a:bodyPr>
            <a:noAutofit/>
          </a:bodyPr>
          <a:lstStyle/>
          <a:p>
            <a:r>
              <a:rPr lang="it-IT" sz="2200" b="1" dirty="0" err="1">
                <a:solidFill>
                  <a:srgbClr val="002060"/>
                </a:solidFill>
              </a:rPr>
              <a:t>Telescope</a:t>
            </a:r>
            <a:r>
              <a:rPr lang="it-IT" sz="2200" b="1" dirty="0">
                <a:solidFill>
                  <a:srgbClr val="002060"/>
                </a:solidFill>
              </a:rPr>
              <a:t> </a:t>
            </a:r>
            <a:r>
              <a:rPr lang="it-IT" sz="2200" b="1" dirty="0" err="1">
                <a:solidFill>
                  <a:srgbClr val="002060"/>
                </a:solidFill>
              </a:rPr>
              <a:t>pre</a:t>
            </a:r>
            <a:r>
              <a:rPr lang="it-IT" sz="2200" b="1" dirty="0">
                <a:solidFill>
                  <a:srgbClr val="002060"/>
                </a:solidFill>
              </a:rPr>
              <a:t>-assembly &amp; testing </a:t>
            </a:r>
            <a:r>
              <a:rPr lang="it-IT" sz="2200" b="1" dirty="0" err="1">
                <a:solidFill>
                  <a:srgbClr val="002060"/>
                </a:solidFill>
              </a:rPr>
              <a:t>at</a:t>
            </a:r>
            <a:r>
              <a:rPr lang="it-IT" sz="2200" b="1" dirty="0">
                <a:solidFill>
                  <a:srgbClr val="002060"/>
                </a:solidFill>
              </a:rPr>
              <a:t> the EIE GROUP workshop (Mira, Venezia)</a:t>
            </a:r>
          </a:p>
        </p:txBody>
      </p:sp>
      <p:pic>
        <p:nvPicPr>
          <p:cNvPr id="12" name="Picture 11">
            <a:extLst>
              <a:ext uri="{FF2B5EF4-FFF2-40B4-BE49-F238E27FC236}">
                <a16:creationId xmlns:a16="http://schemas.microsoft.com/office/drawing/2014/main" id="{EF6F7454-7160-4F1D-8150-D853A3404E08}"/>
              </a:ext>
            </a:extLst>
          </p:cNvPr>
          <p:cNvPicPr>
            <a:picLocks noChangeAspect="1"/>
          </p:cNvPicPr>
          <p:nvPr/>
        </p:nvPicPr>
        <p:blipFill rotWithShape="1">
          <a:blip r:embed="rId4"/>
          <a:srcRect l="9582" t="14743" r="6941" b="14987"/>
          <a:stretch/>
        </p:blipFill>
        <p:spPr>
          <a:xfrm>
            <a:off x="4918916" y="2941562"/>
            <a:ext cx="3770266" cy="2380344"/>
          </a:xfrm>
          <a:prstGeom prst="rect">
            <a:avLst/>
          </a:prstGeom>
        </p:spPr>
      </p:pic>
      <p:pic>
        <p:nvPicPr>
          <p:cNvPr id="17" name="Picture 16">
            <a:extLst>
              <a:ext uri="{FF2B5EF4-FFF2-40B4-BE49-F238E27FC236}">
                <a16:creationId xmlns:a16="http://schemas.microsoft.com/office/drawing/2014/main" id="{BEDBF3A8-C2CB-4CDF-A41B-4B9AC5166DA7}"/>
              </a:ext>
            </a:extLst>
          </p:cNvPr>
          <p:cNvPicPr>
            <a:picLocks noChangeAspect="1"/>
          </p:cNvPicPr>
          <p:nvPr/>
        </p:nvPicPr>
        <p:blipFill>
          <a:blip r:embed="rId5"/>
          <a:stretch>
            <a:fillRect/>
          </a:stretch>
        </p:blipFill>
        <p:spPr>
          <a:xfrm rot="5400000">
            <a:off x="-80173" y="2156082"/>
            <a:ext cx="5517484" cy="3678323"/>
          </a:xfrm>
          <a:prstGeom prst="rect">
            <a:avLst/>
          </a:prstGeom>
        </p:spPr>
      </p:pic>
      <p:sp>
        <p:nvSpPr>
          <p:cNvPr id="18" name="TextBox 17">
            <a:extLst>
              <a:ext uri="{FF2B5EF4-FFF2-40B4-BE49-F238E27FC236}">
                <a16:creationId xmlns:a16="http://schemas.microsoft.com/office/drawing/2014/main" id="{36B6E2FB-B910-4345-8D66-3658AD45B043}"/>
              </a:ext>
            </a:extLst>
          </p:cNvPr>
          <p:cNvSpPr txBox="1"/>
          <p:nvPr/>
        </p:nvSpPr>
        <p:spPr>
          <a:xfrm>
            <a:off x="5737981" y="2490156"/>
            <a:ext cx="1770743" cy="420756"/>
          </a:xfrm>
          <a:prstGeom prst="rect">
            <a:avLst/>
          </a:prstGeom>
          <a:noFill/>
        </p:spPr>
        <p:txBody>
          <a:bodyPr wrap="square" rtlCol="0">
            <a:spAutoFit/>
          </a:bodyPr>
          <a:lstStyle/>
          <a:p>
            <a:pPr algn="ctr"/>
            <a:r>
              <a:rPr lang="en-GB" sz="2134" dirty="0"/>
              <a:t>I/F Cabinet</a:t>
            </a:r>
          </a:p>
        </p:txBody>
      </p:sp>
      <p:pic>
        <p:nvPicPr>
          <p:cNvPr id="19" name="WhatsApp Video 2022-04-29 at 13.41.52">
            <a:hlinkClick r:id="" action="ppaction://media"/>
            <a:extLst>
              <a:ext uri="{FF2B5EF4-FFF2-40B4-BE49-F238E27FC236}">
                <a16:creationId xmlns:a16="http://schemas.microsoft.com/office/drawing/2014/main" id="{C62C6042-02A0-4D51-B7DE-815271339E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9829" y="1651908"/>
            <a:ext cx="2782495" cy="4513271"/>
          </a:xfrm>
          <a:prstGeom prst="rect">
            <a:avLst/>
          </a:prstGeom>
        </p:spPr>
      </p:pic>
    </p:spTree>
    <p:extLst>
      <p:ext uri="{BB962C8B-B14F-4D97-AF65-F5344CB8AC3E}">
        <p14:creationId xmlns:p14="http://schemas.microsoft.com/office/powerpoint/2010/main" val="9205923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6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3" descr="Content Placeholder 8"/>
          <p:cNvPicPr preferRelativeResize="0"/>
          <p:nvPr/>
        </p:nvPicPr>
        <p:blipFill rotWithShape="1">
          <a:blip r:embed="rId3">
            <a:alphaModFix/>
          </a:blip>
          <a:srcRect l="1248" r="1324" b="10396"/>
          <a:stretch/>
        </p:blipFill>
        <p:spPr>
          <a:xfrm>
            <a:off x="10142964" y="270368"/>
            <a:ext cx="1653501" cy="699557"/>
          </a:xfrm>
          <a:prstGeom prst="rect">
            <a:avLst/>
          </a:prstGeom>
          <a:noFill/>
          <a:ln>
            <a:noFill/>
          </a:ln>
        </p:spPr>
      </p:pic>
      <p:cxnSp>
        <p:nvCxnSpPr>
          <p:cNvPr id="219" name="Google Shape;219;p33"/>
          <p:cNvCxnSpPr/>
          <p:nvPr/>
        </p:nvCxnSpPr>
        <p:spPr>
          <a:xfrm>
            <a:off x="467465" y="994639"/>
            <a:ext cx="11329079" cy="1"/>
          </a:xfrm>
          <a:prstGeom prst="straightConnector1">
            <a:avLst/>
          </a:prstGeom>
          <a:noFill/>
          <a:ln w="76200" cap="flat" cmpd="sng">
            <a:solidFill>
              <a:srgbClr val="00204E"/>
            </a:solidFill>
            <a:prstDash val="solid"/>
            <a:round/>
            <a:headEnd type="none" w="sm" len="sm"/>
            <a:tailEnd type="none" w="sm" len="sm"/>
          </a:ln>
          <a:effectLst>
            <a:outerShdw blurRad="76200" dist="38100" dir="5400000" rotWithShape="0">
              <a:srgbClr val="000000">
                <a:alpha val="34901"/>
              </a:srgbClr>
            </a:outerShdw>
          </a:effectLst>
        </p:spPr>
      </p:cxnSp>
      <p:sp>
        <p:nvSpPr>
          <p:cNvPr id="220" name="Google Shape;220;p33"/>
          <p:cNvSpPr txBox="1">
            <a:spLocks noGrp="1"/>
          </p:cNvSpPr>
          <p:nvPr>
            <p:ph type="sldNum" idx="12"/>
          </p:nvPr>
        </p:nvSpPr>
        <p:spPr>
          <a:xfrm>
            <a:off x="11686768" y="6400424"/>
            <a:ext cx="175033" cy="276985"/>
          </a:xfrm>
          <a:prstGeom prst="rect">
            <a:avLst/>
          </a:prstGeom>
          <a:noFill/>
          <a:ln>
            <a:noFill/>
          </a:ln>
        </p:spPr>
        <p:txBody>
          <a:bodyPr spcFirstLastPara="1" vert="horz" wrap="square" lIns="45713" tIns="45713" rIns="45713" bIns="45713" rtlCol="0" anchor="ctr" anchorCtr="0">
            <a:spAutoFit/>
          </a:bodyPr>
          <a:lstStyle/>
          <a:p>
            <a:fld id="{00000000-1234-1234-1234-123412341234}" type="slidenum">
              <a:rPr lang="en-US"/>
              <a:pPr/>
              <a:t>2</a:t>
            </a:fld>
            <a:endParaRPr/>
          </a:p>
        </p:txBody>
      </p:sp>
      <p:sp>
        <p:nvSpPr>
          <p:cNvPr id="221" name="Google Shape;221;p33"/>
          <p:cNvSpPr txBox="1">
            <a:spLocks noGrp="1"/>
          </p:cNvSpPr>
          <p:nvPr>
            <p:ph type="body" idx="2"/>
          </p:nvPr>
        </p:nvSpPr>
        <p:spPr>
          <a:xfrm>
            <a:off x="459036" y="217489"/>
            <a:ext cx="8424937" cy="720000"/>
          </a:xfrm>
          <a:prstGeom prst="rect">
            <a:avLst/>
          </a:prstGeom>
          <a:noFill/>
          <a:ln>
            <a:noFill/>
          </a:ln>
        </p:spPr>
        <p:txBody>
          <a:bodyPr spcFirstLastPara="1" vert="horz" wrap="square" lIns="45713" tIns="45713" rIns="45713" bIns="45713" rtlCol="0" anchor="ctr" anchorCtr="0">
            <a:normAutofit/>
          </a:bodyPr>
          <a:lstStyle/>
          <a:p>
            <a:pPr marL="0" indent="0"/>
            <a:r>
              <a:rPr lang="en-US" b="0"/>
              <a:t>The ASTRI Mini-Array Project</a:t>
            </a:r>
            <a:endParaRPr b="0"/>
          </a:p>
        </p:txBody>
      </p:sp>
      <p:sp>
        <p:nvSpPr>
          <p:cNvPr id="222" name="Google Shape;222;p33"/>
          <p:cNvSpPr/>
          <p:nvPr/>
        </p:nvSpPr>
        <p:spPr>
          <a:xfrm>
            <a:off x="461663" y="1288402"/>
            <a:ext cx="10872300" cy="1108050"/>
          </a:xfrm>
          <a:prstGeom prst="rect">
            <a:avLst/>
          </a:prstGeom>
          <a:noFill/>
          <a:ln>
            <a:noFill/>
          </a:ln>
        </p:spPr>
        <p:txBody>
          <a:bodyPr spcFirstLastPara="1" wrap="square" lIns="45713" tIns="22850" rIns="45713" bIns="22850" anchor="t" anchorCtr="0">
            <a:noAutofit/>
          </a:bodyPr>
          <a:lstStyle/>
          <a:p>
            <a:pPr algn="just">
              <a:buClr>
                <a:srgbClr val="FF0000"/>
              </a:buClr>
              <a:buSzPts val="4600"/>
            </a:pPr>
            <a:r>
              <a:rPr lang="en-US" sz="2400" b="1">
                <a:solidFill>
                  <a:srgbClr val="2D5C97"/>
                </a:solidFill>
                <a:latin typeface="Fira Sans"/>
                <a:ea typeface="Fira Sans"/>
                <a:cs typeface="Fira Sans"/>
                <a:sym typeface="Fira Sans"/>
              </a:rPr>
              <a:t>The ASTRI Mini-Array is a project whose purpose is to construct, deploy and operate an array of 9 Cherenkov telescopes of the 4 meters class at the Observatorio del Teide in Tenerife (Spain) in collaboration with IAC. </a:t>
            </a:r>
            <a:endParaRPr sz="2400">
              <a:solidFill>
                <a:srgbClr val="2D5C97"/>
              </a:solidFill>
            </a:endParaRPr>
          </a:p>
        </p:txBody>
      </p:sp>
      <p:sp>
        <p:nvSpPr>
          <p:cNvPr id="223" name="Google Shape;223;p33"/>
          <p:cNvSpPr/>
          <p:nvPr/>
        </p:nvSpPr>
        <p:spPr>
          <a:xfrm>
            <a:off x="456413" y="2479589"/>
            <a:ext cx="10877550" cy="2339100"/>
          </a:xfrm>
          <a:prstGeom prst="rect">
            <a:avLst/>
          </a:prstGeom>
          <a:noFill/>
          <a:ln>
            <a:noFill/>
          </a:ln>
        </p:spPr>
        <p:txBody>
          <a:bodyPr spcFirstLastPara="1" wrap="square" lIns="45713" tIns="22850" rIns="45713" bIns="22850" anchor="t" anchorCtr="0">
            <a:noAutofit/>
          </a:bodyPr>
          <a:lstStyle/>
          <a:p>
            <a:pPr>
              <a:buClr>
                <a:srgbClr val="00144D"/>
              </a:buClr>
              <a:buSzPts val="4600"/>
            </a:pPr>
            <a:r>
              <a:rPr lang="en-US" sz="2300" dirty="0">
                <a:solidFill>
                  <a:srgbClr val="00144D"/>
                </a:solidFill>
                <a:latin typeface="Fira Sans"/>
                <a:ea typeface="Fira Sans"/>
                <a:cs typeface="Fira Sans"/>
                <a:sym typeface="Fira Sans"/>
              </a:rPr>
              <a:t>More than 150 researchers belonging to</a:t>
            </a:r>
            <a:endParaRPr sz="900" dirty="0"/>
          </a:p>
          <a:p>
            <a:pPr marL="457200"/>
            <a:endParaRPr sz="2000" dirty="0">
              <a:solidFill>
                <a:srgbClr val="00B050"/>
              </a:solidFill>
              <a:latin typeface="Fira Sans"/>
              <a:ea typeface="Fira Sans"/>
              <a:cs typeface="Fira Sans"/>
              <a:sym typeface="Fira Sans"/>
            </a:endParaRPr>
          </a:p>
          <a:p>
            <a:pPr marL="371475" lvl="1" indent="-142875">
              <a:buClr>
                <a:srgbClr val="00B050"/>
              </a:buClr>
              <a:buSzPts val="4000"/>
              <a:buFont typeface="Arial"/>
              <a:buChar char="•"/>
            </a:pPr>
            <a:r>
              <a:rPr lang="en-US" sz="2000" dirty="0">
                <a:solidFill>
                  <a:srgbClr val="00B050"/>
                </a:solidFill>
                <a:latin typeface="Fira Sans"/>
                <a:ea typeface="Fira Sans"/>
                <a:cs typeface="Fira Sans"/>
                <a:sym typeface="Fira Sans"/>
              </a:rPr>
              <a:t> INAF institutes </a:t>
            </a:r>
            <a:r>
              <a:rPr lang="en-US" sz="2000" dirty="0">
                <a:solidFill>
                  <a:srgbClr val="00144D"/>
                </a:solidFill>
                <a:latin typeface="Fira Sans"/>
                <a:ea typeface="Fira Sans"/>
                <a:cs typeface="Fira Sans"/>
                <a:sym typeface="Fira Sans"/>
              </a:rPr>
              <a:t>(IASF-MI, IASF-PA, OAS, OACT, OAB, OAPD, OAR) </a:t>
            </a:r>
            <a:endParaRPr sz="2000" dirty="0">
              <a:solidFill>
                <a:srgbClr val="00B050"/>
              </a:solidFill>
              <a:latin typeface="Fira Sans"/>
              <a:ea typeface="Fira Sans"/>
              <a:cs typeface="Fira Sans"/>
              <a:sym typeface="Fira Sans"/>
            </a:endParaRPr>
          </a:p>
          <a:p>
            <a:pPr marL="371475" lvl="1" indent="-142875">
              <a:buClr>
                <a:srgbClr val="00B050"/>
              </a:buClr>
              <a:buSzPts val="4000"/>
              <a:buFont typeface="Arial"/>
              <a:buChar char="•"/>
            </a:pPr>
            <a:r>
              <a:rPr lang="en-US" sz="2000" dirty="0">
                <a:solidFill>
                  <a:srgbClr val="00B050"/>
                </a:solidFill>
                <a:latin typeface="Fira Sans"/>
                <a:ea typeface="Fira Sans"/>
                <a:cs typeface="Fira Sans"/>
                <a:sym typeface="Fira Sans"/>
              </a:rPr>
              <a:t> Italian Universities </a:t>
            </a:r>
            <a:r>
              <a:rPr lang="en-US" sz="2000" dirty="0">
                <a:solidFill>
                  <a:srgbClr val="00144D"/>
                </a:solidFill>
                <a:latin typeface="Fira Sans"/>
                <a:ea typeface="Fira Sans"/>
                <a:cs typeface="Fira Sans"/>
                <a:sym typeface="Fira Sans"/>
              </a:rPr>
              <a:t>(Uni-PG, Uni-PD, Uni-CT, Uni-GE, </a:t>
            </a:r>
            <a:r>
              <a:rPr lang="en-US" sz="2000" dirty="0" err="1">
                <a:solidFill>
                  <a:srgbClr val="00144D"/>
                </a:solidFill>
                <a:latin typeface="Fira Sans"/>
                <a:ea typeface="Fira Sans"/>
                <a:cs typeface="Fira Sans"/>
                <a:sym typeface="Fira Sans"/>
              </a:rPr>
              <a:t>PoliMi</a:t>
            </a:r>
            <a:r>
              <a:rPr lang="en-US" sz="2000" dirty="0">
                <a:solidFill>
                  <a:srgbClr val="00144D"/>
                </a:solidFill>
                <a:latin typeface="Fira Sans"/>
                <a:ea typeface="Fira Sans"/>
                <a:cs typeface="Fira Sans"/>
                <a:sym typeface="Fira Sans"/>
              </a:rPr>
              <a:t>) &amp; </a:t>
            </a:r>
            <a:r>
              <a:rPr lang="en-US" sz="2000" dirty="0">
                <a:solidFill>
                  <a:srgbClr val="00B050"/>
                </a:solidFill>
                <a:latin typeface="Fira Sans"/>
                <a:ea typeface="Fira Sans"/>
                <a:cs typeface="Fira Sans"/>
                <a:sym typeface="Fira Sans"/>
              </a:rPr>
              <a:t>INFN</a:t>
            </a:r>
            <a:endParaRPr sz="2000" dirty="0">
              <a:solidFill>
                <a:srgbClr val="00B050"/>
              </a:solidFill>
              <a:latin typeface="Fira Sans"/>
              <a:ea typeface="Fira Sans"/>
              <a:cs typeface="Fira Sans"/>
              <a:sym typeface="Fira Sans"/>
            </a:endParaRPr>
          </a:p>
          <a:p>
            <a:pPr marL="371475" lvl="1" indent="-142875">
              <a:buClr>
                <a:srgbClr val="00144D"/>
              </a:buClr>
              <a:buSzPts val="4000"/>
              <a:buFont typeface="Fira Sans"/>
              <a:buChar char="•"/>
            </a:pPr>
            <a:r>
              <a:rPr lang="en-US" sz="2000" dirty="0">
                <a:solidFill>
                  <a:srgbClr val="00144D"/>
                </a:solidFill>
                <a:latin typeface="Fira Sans"/>
                <a:ea typeface="Fira Sans"/>
                <a:cs typeface="Fira Sans"/>
                <a:sym typeface="Fira Sans"/>
              </a:rPr>
              <a:t> </a:t>
            </a:r>
            <a:r>
              <a:rPr lang="en-US" sz="2000" dirty="0" err="1">
                <a:solidFill>
                  <a:srgbClr val="00B050"/>
                </a:solidFill>
                <a:latin typeface="Fira Sans"/>
                <a:ea typeface="Fira Sans"/>
                <a:cs typeface="Fira Sans"/>
                <a:sym typeface="Fira Sans"/>
              </a:rPr>
              <a:t>Fundacion</a:t>
            </a:r>
            <a:r>
              <a:rPr lang="en-US" sz="2000" dirty="0">
                <a:solidFill>
                  <a:srgbClr val="00B050"/>
                </a:solidFill>
                <a:latin typeface="Fira Sans"/>
                <a:ea typeface="Fira Sans"/>
                <a:cs typeface="Fira Sans"/>
                <a:sym typeface="Fira Sans"/>
              </a:rPr>
              <a:t> Galileo Galilei </a:t>
            </a:r>
            <a:endParaRPr sz="2000" dirty="0">
              <a:solidFill>
                <a:srgbClr val="00B050"/>
              </a:solidFill>
              <a:latin typeface="Fira Sans"/>
              <a:ea typeface="Fira Sans"/>
              <a:cs typeface="Fira Sans"/>
              <a:sym typeface="Fira Sans"/>
            </a:endParaRPr>
          </a:p>
          <a:p>
            <a:pPr marL="371475" lvl="1" indent="-142875">
              <a:buClr>
                <a:srgbClr val="00B050"/>
              </a:buClr>
              <a:buSzPts val="4000"/>
              <a:buFont typeface="Arial"/>
              <a:buChar char="•"/>
            </a:pPr>
            <a:r>
              <a:rPr lang="en-US" sz="2000" dirty="0">
                <a:solidFill>
                  <a:srgbClr val="00B050"/>
                </a:solidFill>
                <a:latin typeface="Fira Sans"/>
                <a:ea typeface="Fira Sans"/>
                <a:cs typeface="Fira Sans"/>
                <a:sym typeface="Fira Sans"/>
              </a:rPr>
              <a:t> International institutions </a:t>
            </a:r>
            <a:r>
              <a:rPr lang="en-US" sz="2000" dirty="0">
                <a:solidFill>
                  <a:srgbClr val="00144D"/>
                </a:solidFill>
                <a:latin typeface="Fira Sans"/>
                <a:ea typeface="Fira Sans"/>
                <a:cs typeface="Fira Sans"/>
                <a:sym typeface="Fira Sans"/>
              </a:rPr>
              <a:t>(IAC - Spain, University of Sao Paulo – Brazil, North-West University – South Africa, IAC – Spain, Université / </a:t>
            </a:r>
            <a:r>
              <a:rPr lang="en-US" sz="2000" dirty="0" err="1">
                <a:solidFill>
                  <a:srgbClr val="00144D"/>
                </a:solidFill>
                <a:latin typeface="Fira Sans"/>
                <a:ea typeface="Fira Sans"/>
                <a:cs typeface="Fira Sans"/>
                <a:sym typeface="Fira Sans"/>
              </a:rPr>
              <a:t>Observatoire</a:t>
            </a:r>
            <a:r>
              <a:rPr lang="en-US" sz="2000" dirty="0">
                <a:solidFill>
                  <a:srgbClr val="00144D"/>
                </a:solidFill>
                <a:latin typeface="Fira Sans"/>
                <a:ea typeface="Fira Sans"/>
                <a:cs typeface="Fira Sans"/>
                <a:sym typeface="Fira Sans"/>
              </a:rPr>
              <a:t> de Geneve - CH).</a:t>
            </a:r>
            <a:endParaRPr sz="2000" dirty="0">
              <a:solidFill>
                <a:srgbClr val="00144D"/>
              </a:solidFill>
              <a:latin typeface="Fira Sans"/>
              <a:ea typeface="Fira Sans"/>
              <a:cs typeface="Fira Sans"/>
              <a:sym typeface="Fira Sans"/>
            </a:endParaRPr>
          </a:p>
          <a:p>
            <a:pPr marL="457200"/>
            <a:endParaRPr sz="2000" dirty="0">
              <a:solidFill>
                <a:srgbClr val="00144D"/>
              </a:solidFill>
              <a:latin typeface="Fira Sans"/>
              <a:ea typeface="Fira Sans"/>
              <a:cs typeface="Fira Sans"/>
              <a:sym typeface="Fira Sans"/>
            </a:endParaRPr>
          </a:p>
          <a:p>
            <a:pPr marL="457200"/>
            <a:endParaRPr sz="2000" dirty="0">
              <a:solidFill>
                <a:srgbClr val="00144D"/>
              </a:solidFill>
              <a:latin typeface="Fira Sans"/>
              <a:ea typeface="Fira Sans"/>
              <a:cs typeface="Fira Sans"/>
              <a:sym typeface="Fira Sans"/>
            </a:endParaRPr>
          </a:p>
          <a:p>
            <a:pPr>
              <a:buClr>
                <a:srgbClr val="00144D"/>
              </a:buClr>
              <a:buSzPts val="4600"/>
            </a:pPr>
            <a:r>
              <a:rPr lang="en-US" sz="2300" dirty="0">
                <a:solidFill>
                  <a:srgbClr val="00144D"/>
                </a:solidFill>
                <a:latin typeface="Fira Sans"/>
                <a:ea typeface="Fira Sans"/>
                <a:cs typeface="Fira Sans"/>
                <a:sym typeface="Fira Sans"/>
              </a:rPr>
              <a:t>Italian and foreign industrial companies are involved in the ASTRI Mini-Array project with important industrial return.</a:t>
            </a:r>
            <a:endParaRPr sz="900" dirty="0"/>
          </a:p>
        </p:txBody>
      </p:sp>
    </p:spTree>
    <p:extLst>
      <p:ext uri="{BB962C8B-B14F-4D97-AF65-F5344CB8AC3E}">
        <p14:creationId xmlns:p14="http://schemas.microsoft.com/office/powerpoint/2010/main" val="3160585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Content Placeholder 8" descr="Content Placeholder 8"/>
          <p:cNvPicPr>
            <a:picLocks noChangeAspect="1"/>
          </p:cNvPicPr>
          <p:nvPr/>
        </p:nvPicPr>
        <p:blipFill>
          <a:blip r:embed="rId2"/>
          <a:srcRect l="1248" r="1325" b="10396"/>
          <a:stretch>
            <a:fillRect/>
          </a:stretch>
        </p:blipFill>
        <p:spPr>
          <a:xfrm>
            <a:off x="10142964" y="270368"/>
            <a:ext cx="1653501" cy="699557"/>
          </a:xfrm>
          <a:prstGeom prst="rect">
            <a:avLst/>
          </a:prstGeom>
          <a:ln w="12700">
            <a:miter lim="400000"/>
          </a:ln>
        </p:spPr>
      </p:pic>
      <p:sp>
        <p:nvSpPr>
          <p:cNvPr id="57" name="Straight Connector 5"/>
          <p:cNvSpPr/>
          <p:nvPr/>
        </p:nvSpPr>
        <p:spPr>
          <a:xfrm>
            <a:off x="467465" y="994639"/>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a:p>
        </p:txBody>
      </p:sp>
      <p:sp>
        <p:nvSpPr>
          <p:cNvPr id="58" name="Slide Number"/>
          <p:cNvSpPr txBox="1">
            <a:spLocks noGrp="1"/>
          </p:cNvSpPr>
          <p:nvPr>
            <p:ph type="sldNum" sz="quarter" idx="2"/>
          </p:nvPr>
        </p:nvSpPr>
        <p:spPr>
          <a:xfrm>
            <a:off x="11686768" y="6417939"/>
            <a:ext cx="175033" cy="241956"/>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59" name="Title 1"/>
          <p:cNvSpPr txBox="1">
            <a:spLocks noGrp="1"/>
          </p:cNvSpPr>
          <p:nvPr>
            <p:ph type="body" idx="22"/>
          </p:nvPr>
        </p:nvSpPr>
        <p:spPr>
          <a:prstGeom prst="rect">
            <a:avLst/>
          </a:prstGeom>
        </p:spPr>
        <p:txBody>
          <a:bodyPr>
            <a:normAutofit/>
          </a:bodyPr>
          <a:lstStyle/>
          <a:p>
            <a:r>
              <a:rPr lang="en-US" b="0" dirty="0"/>
              <a:t>ASTRI-1 on site integration</a:t>
            </a:r>
            <a:endParaRPr b="0" dirty="0"/>
          </a:p>
        </p:txBody>
      </p:sp>
      <p:pic>
        <p:nvPicPr>
          <p:cNvPr id="20" name="Picture 19">
            <a:extLst>
              <a:ext uri="{FF2B5EF4-FFF2-40B4-BE49-F238E27FC236}">
                <a16:creationId xmlns:a16="http://schemas.microsoft.com/office/drawing/2014/main" id="{C189E7C2-D966-4C50-BBB8-33E2CFC6041C}"/>
              </a:ext>
            </a:extLst>
          </p:cNvPr>
          <p:cNvPicPr>
            <a:picLocks noChangeAspect="1"/>
          </p:cNvPicPr>
          <p:nvPr/>
        </p:nvPicPr>
        <p:blipFill>
          <a:blip r:embed="rId3"/>
          <a:stretch>
            <a:fillRect/>
          </a:stretch>
        </p:blipFill>
        <p:spPr>
          <a:xfrm>
            <a:off x="27495" y="1115621"/>
            <a:ext cx="810000" cy="810000"/>
          </a:xfrm>
          <a:prstGeom prst="rect">
            <a:avLst/>
          </a:prstGeom>
        </p:spPr>
      </p:pic>
      <p:sp>
        <p:nvSpPr>
          <p:cNvPr id="26" name="Arrow: Right 25">
            <a:extLst>
              <a:ext uri="{FF2B5EF4-FFF2-40B4-BE49-F238E27FC236}">
                <a16:creationId xmlns:a16="http://schemas.microsoft.com/office/drawing/2014/main" id="{707B2838-E03B-4AD4-9ABF-BD099C68E0BB}"/>
              </a:ext>
            </a:extLst>
          </p:cNvPr>
          <p:cNvSpPr/>
          <p:nvPr/>
        </p:nvSpPr>
        <p:spPr>
          <a:xfrm>
            <a:off x="2324272" y="2235707"/>
            <a:ext cx="513283" cy="161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8" name="Arrow: Right 27">
            <a:extLst>
              <a:ext uri="{FF2B5EF4-FFF2-40B4-BE49-F238E27FC236}">
                <a16:creationId xmlns:a16="http://schemas.microsoft.com/office/drawing/2014/main" id="{0CC425FC-A104-49E1-8CF8-A4906D88C3D7}"/>
              </a:ext>
            </a:extLst>
          </p:cNvPr>
          <p:cNvSpPr/>
          <p:nvPr/>
        </p:nvSpPr>
        <p:spPr>
          <a:xfrm>
            <a:off x="4844392" y="2235707"/>
            <a:ext cx="513283" cy="161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1" name="Arrow: Right 30">
            <a:extLst>
              <a:ext uri="{FF2B5EF4-FFF2-40B4-BE49-F238E27FC236}">
                <a16:creationId xmlns:a16="http://schemas.microsoft.com/office/drawing/2014/main" id="{0E6DF969-69C1-4F75-B9B5-DDA5186CF54F}"/>
              </a:ext>
            </a:extLst>
          </p:cNvPr>
          <p:cNvSpPr/>
          <p:nvPr/>
        </p:nvSpPr>
        <p:spPr>
          <a:xfrm rot="10800000">
            <a:off x="8912842" y="4902932"/>
            <a:ext cx="513283" cy="161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3" name="Arrow: Right 32">
            <a:extLst>
              <a:ext uri="{FF2B5EF4-FFF2-40B4-BE49-F238E27FC236}">
                <a16:creationId xmlns:a16="http://schemas.microsoft.com/office/drawing/2014/main" id="{E1ED0487-2DBB-437A-953B-E69ECCFCC33D}"/>
              </a:ext>
            </a:extLst>
          </p:cNvPr>
          <p:cNvSpPr/>
          <p:nvPr/>
        </p:nvSpPr>
        <p:spPr>
          <a:xfrm rot="10800000">
            <a:off x="4890283" y="4905636"/>
            <a:ext cx="513283" cy="161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4" name="Arrow: Curved Left 33">
            <a:extLst>
              <a:ext uri="{FF2B5EF4-FFF2-40B4-BE49-F238E27FC236}">
                <a16:creationId xmlns:a16="http://schemas.microsoft.com/office/drawing/2014/main" id="{62CDE066-90F1-4042-9B7D-B9681F015115}"/>
              </a:ext>
            </a:extLst>
          </p:cNvPr>
          <p:cNvSpPr/>
          <p:nvPr/>
        </p:nvSpPr>
        <p:spPr>
          <a:xfrm>
            <a:off x="11433425" y="2478399"/>
            <a:ext cx="673763" cy="25081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5" name="Arrow: Right 34">
            <a:extLst>
              <a:ext uri="{FF2B5EF4-FFF2-40B4-BE49-F238E27FC236}">
                <a16:creationId xmlns:a16="http://schemas.microsoft.com/office/drawing/2014/main" id="{4AA6E2E7-19B5-4DE3-9905-B7317F48AFB4}"/>
              </a:ext>
            </a:extLst>
          </p:cNvPr>
          <p:cNvSpPr/>
          <p:nvPr/>
        </p:nvSpPr>
        <p:spPr>
          <a:xfrm>
            <a:off x="8179523" y="2235707"/>
            <a:ext cx="513283" cy="161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pic>
        <p:nvPicPr>
          <p:cNvPr id="6" name="Picture 5">
            <a:extLst>
              <a:ext uri="{FF2B5EF4-FFF2-40B4-BE49-F238E27FC236}">
                <a16:creationId xmlns:a16="http://schemas.microsoft.com/office/drawing/2014/main" id="{C4BF8023-0599-4A18-8185-320E4621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555" y="1110394"/>
            <a:ext cx="1782908" cy="2377211"/>
          </a:xfrm>
          <a:prstGeom prst="rect">
            <a:avLst/>
          </a:prstGeom>
        </p:spPr>
      </p:pic>
      <p:pic>
        <p:nvPicPr>
          <p:cNvPr id="8" name="Picture 7">
            <a:extLst>
              <a:ext uri="{FF2B5EF4-FFF2-40B4-BE49-F238E27FC236}">
                <a16:creationId xmlns:a16="http://schemas.microsoft.com/office/drawing/2014/main" id="{D84A16E3-F890-45A6-BC1F-E1081EA07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9647" y="1404650"/>
            <a:ext cx="2593654" cy="1945240"/>
          </a:xfrm>
          <a:prstGeom prst="rect">
            <a:avLst/>
          </a:prstGeom>
        </p:spPr>
      </p:pic>
      <p:pic>
        <p:nvPicPr>
          <p:cNvPr id="12" name="Picture 11">
            <a:extLst>
              <a:ext uri="{FF2B5EF4-FFF2-40B4-BE49-F238E27FC236}">
                <a16:creationId xmlns:a16="http://schemas.microsoft.com/office/drawing/2014/main" id="{CEEB4009-042C-4276-AC70-70587D93DD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0748" y="1385328"/>
            <a:ext cx="2593654" cy="1945240"/>
          </a:xfrm>
          <a:prstGeom prst="rect">
            <a:avLst/>
          </a:prstGeom>
        </p:spPr>
      </p:pic>
      <p:pic>
        <p:nvPicPr>
          <p:cNvPr id="14" name="Picture 13">
            <a:extLst>
              <a:ext uri="{FF2B5EF4-FFF2-40B4-BE49-F238E27FC236}">
                <a16:creationId xmlns:a16="http://schemas.microsoft.com/office/drawing/2014/main" id="{19A9AFB9-79E9-48AD-BB50-B27730F28B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085326" y="4101899"/>
            <a:ext cx="2757600" cy="1838400"/>
          </a:xfrm>
          <a:prstGeom prst="rect">
            <a:avLst/>
          </a:prstGeom>
        </p:spPr>
      </p:pic>
      <p:pic>
        <p:nvPicPr>
          <p:cNvPr id="16" name="Picture 15">
            <a:extLst>
              <a:ext uri="{FF2B5EF4-FFF2-40B4-BE49-F238E27FC236}">
                <a16:creationId xmlns:a16="http://schemas.microsoft.com/office/drawing/2014/main" id="{E0D07247-7DE8-49A6-A813-EC5C25C1B4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0034" y="3865051"/>
            <a:ext cx="3364448" cy="2242965"/>
          </a:xfrm>
          <a:prstGeom prst="rect">
            <a:avLst/>
          </a:prstGeom>
        </p:spPr>
      </p:pic>
      <p:pic>
        <p:nvPicPr>
          <p:cNvPr id="18" name="Picture 17">
            <a:extLst>
              <a:ext uri="{FF2B5EF4-FFF2-40B4-BE49-F238E27FC236}">
                <a16:creationId xmlns:a16="http://schemas.microsoft.com/office/drawing/2014/main" id="{7A77D642-1D3C-4090-9606-95A9B7F64E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130" b="3727"/>
          <a:stretch/>
        </p:blipFill>
        <p:spPr>
          <a:xfrm>
            <a:off x="3184175" y="3718468"/>
            <a:ext cx="1629639" cy="2605456"/>
          </a:xfrm>
          <a:prstGeom prst="rect">
            <a:avLst/>
          </a:prstGeom>
        </p:spPr>
      </p:pic>
      <p:pic>
        <p:nvPicPr>
          <p:cNvPr id="5" name="Picture 4">
            <a:extLst>
              <a:ext uri="{FF2B5EF4-FFF2-40B4-BE49-F238E27FC236}">
                <a16:creationId xmlns:a16="http://schemas.microsoft.com/office/drawing/2014/main" id="{66257D4E-077D-4E29-9B3F-A418792C08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606" b="11479"/>
          <a:stretch/>
        </p:blipFill>
        <p:spPr>
          <a:xfrm>
            <a:off x="828165" y="1115621"/>
            <a:ext cx="1376574" cy="2563762"/>
          </a:xfrm>
          <a:prstGeom prst="rect">
            <a:avLst/>
          </a:prstGeom>
        </p:spPr>
      </p:pic>
      <p:sp>
        <p:nvSpPr>
          <p:cNvPr id="10" name="Rectangle 9">
            <a:extLst>
              <a:ext uri="{FF2B5EF4-FFF2-40B4-BE49-F238E27FC236}">
                <a16:creationId xmlns:a16="http://schemas.microsoft.com/office/drawing/2014/main" id="{54EE4965-7B5B-4E87-AC0D-A8BFA9BD9AEA}"/>
              </a:ext>
            </a:extLst>
          </p:cNvPr>
          <p:cNvSpPr/>
          <p:nvPr/>
        </p:nvSpPr>
        <p:spPr>
          <a:xfrm>
            <a:off x="64799" y="3865051"/>
            <a:ext cx="3082072" cy="1323439"/>
          </a:xfrm>
          <a:prstGeom prst="rect">
            <a:avLst/>
          </a:prstGeom>
        </p:spPr>
        <p:txBody>
          <a:bodyPr wrap="square">
            <a:spAutoFit/>
          </a:bodyPr>
          <a:lstStyle/>
          <a:p>
            <a:pPr algn="ctr"/>
            <a:r>
              <a:rPr lang="en-GB" sz="1600" b="1" dirty="0">
                <a:solidFill>
                  <a:srgbClr val="00B0F0"/>
                </a:solidFill>
              </a:rPr>
              <a:t>Telescope integration takes 3-4 weeks (working days) including:</a:t>
            </a:r>
          </a:p>
          <a:p>
            <a:pPr marL="360000" indent="-180000">
              <a:buFont typeface="Arial" panose="020B0604020202020204" pitchFamily="34" charset="0"/>
              <a:buChar char="•"/>
            </a:pPr>
            <a:r>
              <a:rPr lang="en-GB" sz="1600" b="1" dirty="0"/>
              <a:t>Base grouting 2-3 days</a:t>
            </a:r>
          </a:p>
          <a:p>
            <a:pPr marL="360000" indent="-180000">
              <a:buFont typeface="Arial" panose="020B0604020202020204" pitchFamily="34" charset="0"/>
              <a:buChar char="•"/>
            </a:pPr>
            <a:r>
              <a:rPr lang="en-GB" sz="1600" b="1" dirty="0"/>
              <a:t>M1 panels integration 2 days</a:t>
            </a:r>
          </a:p>
          <a:p>
            <a:pPr marL="360000" indent="-180000">
              <a:buFont typeface="Arial" panose="020B0604020202020204" pitchFamily="34" charset="0"/>
              <a:buChar char="•"/>
            </a:pPr>
            <a:r>
              <a:rPr lang="en-GB" sz="1600" b="1" dirty="0"/>
              <a:t>M2 mirror integration 2 days</a:t>
            </a:r>
          </a:p>
        </p:txBody>
      </p:sp>
      <p:sp>
        <p:nvSpPr>
          <p:cNvPr id="2" name="TextBox 1">
            <a:extLst>
              <a:ext uri="{FF2B5EF4-FFF2-40B4-BE49-F238E27FC236}">
                <a16:creationId xmlns:a16="http://schemas.microsoft.com/office/drawing/2014/main" id="{A72A78DC-3E9C-4F3A-B093-EF8B4096AA9D}"/>
              </a:ext>
            </a:extLst>
          </p:cNvPr>
          <p:cNvSpPr txBox="1"/>
          <p:nvPr/>
        </p:nvSpPr>
        <p:spPr>
          <a:xfrm>
            <a:off x="335360" y="5565936"/>
            <a:ext cx="2630195" cy="707886"/>
          </a:xfrm>
          <a:prstGeom prst="rect">
            <a:avLst/>
          </a:prstGeom>
          <a:noFill/>
        </p:spPr>
        <p:txBody>
          <a:bodyPr wrap="square" rtlCol="0">
            <a:spAutoFit/>
          </a:bodyPr>
          <a:lstStyle/>
          <a:p>
            <a:r>
              <a:rPr lang="en-GB" sz="2000" b="1" dirty="0">
                <a:solidFill>
                  <a:srgbClr val="C00000"/>
                </a:solidFill>
              </a:rPr>
              <a:t>Acceptance at the end of January 2023</a:t>
            </a:r>
          </a:p>
        </p:txBody>
      </p:sp>
    </p:spTree>
    <p:extLst>
      <p:ext uri="{BB962C8B-B14F-4D97-AF65-F5344CB8AC3E}">
        <p14:creationId xmlns:p14="http://schemas.microsoft.com/office/powerpoint/2010/main" val="13163267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61" descr="Content Placeholder 8"/>
          <p:cNvPicPr preferRelativeResize="0"/>
          <p:nvPr/>
        </p:nvPicPr>
        <p:blipFill rotWithShape="1">
          <a:blip r:embed="rId3">
            <a:alphaModFix/>
          </a:blip>
          <a:srcRect l="1247" r="1325" b="10394"/>
          <a:stretch/>
        </p:blipFill>
        <p:spPr>
          <a:xfrm>
            <a:off x="10142964" y="270368"/>
            <a:ext cx="1653501" cy="699557"/>
          </a:xfrm>
          <a:prstGeom prst="rect">
            <a:avLst/>
          </a:prstGeom>
          <a:noFill/>
          <a:ln>
            <a:noFill/>
          </a:ln>
        </p:spPr>
      </p:pic>
      <p:cxnSp>
        <p:nvCxnSpPr>
          <p:cNvPr id="625" name="Google Shape;625;p61"/>
          <p:cNvCxnSpPr/>
          <p:nvPr/>
        </p:nvCxnSpPr>
        <p:spPr>
          <a:xfrm>
            <a:off x="467465" y="994639"/>
            <a:ext cx="11329050" cy="0"/>
          </a:xfrm>
          <a:prstGeom prst="straightConnector1">
            <a:avLst/>
          </a:prstGeom>
          <a:noFill/>
          <a:ln w="76200" cap="flat" cmpd="sng">
            <a:solidFill>
              <a:srgbClr val="00204E"/>
            </a:solidFill>
            <a:prstDash val="solid"/>
            <a:round/>
            <a:headEnd type="none" w="sm" len="sm"/>
            <a:tailEnd type="none" w="sm" len="sm"/>
          </a:ln>
          <a:effectLst>
            <a:outerShdw blurRad="76200" dist="38100" dir="5400000" rotWithShape="0">
              <a:srgbClr val="000000">
                <a:alpha val="34900"/>
              </a:srgbClr>
            </a:outerShdw>
          </a:effectLst>
        </p:spPr>
      </p:cxnSp>
      <p:sp>
        <p:nvSpPr>
          <p:cNvPr id="626" name="Google Shape;626;p61"/>
          <p:cNvSpPr txBox="1">
            <a:spLocks noGrp="1"/>
          </p:cNvSpPr>
          <p:nvPr>
            <p:ph type="sldNum" idx="12"/>
          </p:nvPr>
        </p:nvSpPr>
        <p:spPr>
          <a:xfrm>
            <a:off x="11342814" y="6417970"/>
            <a:ext cx="519000" cy="276985"/>
          </a:xfrm>
          <a:prstGeom prst="rect">
            <a:avLst/>
          </a:prstGeom>
          <a:noFill/>
          <a:ln>
            <a:noFill/>
          </a:ln>
        </p:spPr>
        <p:txBody>
          <a:bodyPr spcFirstLastPara="1" vert="horz" wrap="square" lIns="45713" tIns="45713" rIns="45713" bIns="45713" rtlCol="0" anchor="ctr" anchorCtr="0">
            <a:spAutoFit/>
          </a:bodyPr>
          <a:lstStyle/>
          <a:p>
            <a:fld id="{00000000-1234-1234-1234-123412341234}" type="slidenum">
              <a:rPr lang="en-US"/>
              <a:pPr/>
              <a:t>21</a:t>
            </a:fld>
            <a:endParaRPr/>
          </a:p>
        </p:txBody>
      </p:sp>
      <p:sp>
        <p:nvSpPr>
          <p:cNvPr id="627" name="Google Shape;627;p61"/>
          <p:cNvSpPr txBox="1">
            <a:spLocks noGrp="1"/>
          </p:cNvSpPr>
          <p:nvPr>
            <p:ph type="body" idx="2"/>
          </p:nvPr>
        </p:nvSpPr>
        <p:spPr>
          <a:xfrm>
            <a:off x="459038" y="217488"/>
            <a:ext cx="9605250" cy="720000"/>
          </a:xfrm>
          <a:prstGeom prst="rect">
            <a:avLst/>
          </a:prstGeom>
          <a:noFill/>
          <a:ln>
            <a:noFill/>
          </a:ln>
        </p:spPr>
        <p:txBody>
          <a:bodyPr spcFirstLastPara="1" vert="horz" wrap="square" lIns="45713" tIns="45713" rIns="45713" bIns="45713" rtlCol="0" anchor="ctr" anchorCtr="0">
            <a:normAutofit/>
          </a:bodyPr>
          <a:lstStyle/>
          <a:p>
            <a:pPr marL="0" indent="0"/>
            <a:r>
              <a:rPr lang="en-US" b="0" dirty="0"/>
              <a:t>  ASTRI-1</a:t>
            </a:r>
            <a:endParaRPr b="0" dirty="0"/>
          </a:p>
        </p:txBody>
      </p:sp>
      <p:sp>
        <p:nvSpPr>
          <p:cNvPr id="628" name="Google Shape;628;p61"/>
          <p:cNvSpPr txBox="1"/>
          <p:nvPr/>
        </p:nvSpPr>
        <p:spPr>
          <a:xfrm>
            <a:off x="3589867" y="5918200"/>
            <a:ext cx="2946450" cy="369318"/>
          </a:xfrm>
          <a:prstGeom prst="rect">
            <a:avLst/>
          </a:prstGeom>
          <a:noFill/>
          <a:ln>
            <a:noFill/>
          </a:ln>
        </p:spPr>
        <p:txBody>
          <a:bodyPr spcFirstLastPara="1" wrap="square" lIns="45713" tIns="45713" rIns="45713" bIns="45713" anchor="t" anchorCtr="0">
            <a:spAutoFit/>
          </a:bodyPr>
          <a:lstStyle/>
          <a:p>
            <a:pPr>
              <a:buClr>
                <a:schemeClr val="lt1"/>
              </a:buClr>
              <a:buSzPts val="3600"/>
            </a:pPr>
            <a:r>
              <a:rPr lang="en-US">
                <a:solidFill>
                  <a:schemeClr val="lt1"/>
                </a:solidFill>
                <a:latin typeface="Calibri"/>
                <a:ea typeface="Calibri"/>
                <a:cs typeface="Calibri"/>
                <a:sym typeface="Calibri"/>
              </a:rPr>
              <a:t>Optical support structure</a:t>
            </a:r>
            <a:endParaRPr sz="900"/>
          </a:p>
        </p:txBody>
      </p:sp>
      <p:sp>
        <p:nvSpPr>
          <p:cNvPr id="629" name="Google Shape;629;p61"/>
          <p:cNvSpPr txBox="1"/>
          <p:nvPr/>
        </p:nvSpPr>
        <p:spPr>
          <a:xfrm>
            <a:off x="7276012" y="5865536"/>
            <a:ext cx="2946450" cy="369318"/>
          </a:xfrm>
          <a:prstGeom prst="rect">
            <a:avLst/>
          </a:prstGeom>
          <a:noFill/>
          <a:ln>
            <a:noFill/>
          </a:ln>
        </p:spPr>
        <p:txBody>
          <a:bodyPr spcFirstLastPara="1" wrap="square" lIns="45713" tIns="45713" rIns="45713" bIns="45713" anchor="t" anchorCtr="0">
            <a:spAutoFit/>
          </a:bodyPr>
          <a:lstStyle/>
          <a:p>
            <a:pPr>
              <a:buClr>
                <a:schemeClr val="lt1"/>
              </a:buClr>
              <a:buSzPts val="3600"/>
            </a:pPr>
            <a:r>
              <a:rPr lang="en-US">
                <a:solidFill>
                  <a:schemeClr val="lt1"/>
                </a:solidFill>
                <a:latin typeface="Calibri"/>
                <a:ea typeface="Calibri"/>
                <a:cs typeface="Calibri"/>
                <a:sym typeface="Calibri"/>
              </a:rPr>
              <a:t>1</a:t>
            </a:r>
            <a:r>
              <a:rPr lang="en-US" baseline="30000">
                <a:solidFill>
                  <a:schemeClr val="lt1"/>
                </a:solidFill>
                <a:latin typeface="Calibri"/>
                <a:ea typeface="Calibri"/>
                <a:cs typeface="Calibri"/>
                <a:sym typeface="Calibri"/>
              </a:rPr>
              <a:t>st</a:t>
            </a:r>
            <a:r>
              <a:rPr lang="en-US">
                <a:solidFill>
                  <a:schemeClr val="lt1"/>
                </a:solidFill>
                <a:latin typeface="Calibri"/>
                <a:ea typeface="Calibri"/>
                <a:cs typeface="Calibri"/>
                <a:sym typeface="Calibri"/>
              </a:rPr>
              <a:t> truck leaving 6/6/2022</a:t>
            </a:r>
            <a:endParaRPr sz="900"/>
          </a:p>
        </p:txBody>
      </p:sp>
      <p:pic>
        <p:nvPicPr>
          <p:cNvPr id="630" name="Google Shape;630;p61"/>
          <p:cNvPicPr preferRelativeResize="0"/>
          <p:nvPr/>
        </p:nvPicPr>
        <p:blipFill rotWithShape="1">
          <a:blip r:embed="rId4">
            <a:alphaModFix/>
          </a:blip>
          <a:srcRect t="19730"/>
          <a:stretch/>
        </p:blipFill>
        <p:spPr>
          <a:xfrm>
            <a:off x="1083588" y="1332850"/>
            <a:ext cx="4689742" cy="5019239"/>
          </a:xfrm>
          <a:prstGeom prst="rect">
            <a:avLst/>
          </a:prstGeom>
          <a:noFill/>
          <a:ln>
            <a:noFill/>
          </a:ln>
        </p:spPr>
      </p:pic>
      <p:pic>
        <p:nvPicPr>
          <p:cNvPr id="631" name="Google Shape;631;p61"/>
          <p:cNvPicPr preferRelativeResize="0"/>
          <p:nvPr/>
        </p:nvPicPr>
        <p:blipFill>
          <a:blip r:embed="rId5">
            <a:alphaModFix/>
          </a:blip>
          <a:stretch>
            <a:fillRect/>
          </a:stretch>
        </p:blipFill>
        <p:spPr>
          <a:xfrm>
            <a:off x="7120189" y="1259088"/>
            <a:ext cx="4011837" cy="5104763"/>
          </a:xfrm>
          <a:prstGeom prst="rect">
            <a:avLst/>
          </a:prstGeom>
          <a:noFill/>
          <a:ln>
            <a:noFill/>
          </a:ln>
        </p:spPr>
      </p:pic>
      <p:sp>
        <p:nvSpPr>
          <p:cNvPr id="632" name="Google Shape;632;p61"/>
          <p:cNvSpPr txBox="1"/>
          <p:nvPr/>
        </p:nvSpPr>
        <p:spPr>
          <a:xfrm>
            <a:off x="8669363" y="6532988"/>
            <a:ext cx="2482950" cy="253902"/>
          </a:xfrm>
          <a:prstGeom prst="rect">
            <a:avLst/>
          </a:prstGeom>
          <a:noFill/>
          <a:ln>
            <a:noFill/>
          </a:ln>
        </p:spPr>
        <p:txBody>
          <a:bodyPr spcFirstLastPara="1" wrap="square" lIns="45713" tIns="45713" rIns="45713" bIns="45713" anchor="t" anchorCtr="0">
            <a:spAutoFit/>
          </a:bodyPr>
          <a:lstStyle/>
          <a:p>
            <a:r>
              <a:rPr lang="en-US" sz="1050"/>
              <a:t>Photo CREDITS Tommaso Marchiori</a:t>
            </a:r>
            <a:endParaRPr sz="1050"/>
          </a:p>
        </p:txBody>
      </p:sp>
    </p:spTree>
    <p:extLst>
      <p:ext uri="{BB962C8B-B14F-4D97-AF65-F5344CB8AC3E}">
        <p14:creationId xmlns:p14="http://schemas.microsoft.com/office/powerpoint/2010/main" val="1736122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0" descr="Content Placeholder 8"/>
          <p:cNvPicPr preferRelativeResize="0"/>
          <p:nvPr/>
        </p:nvPicPr>
        <p:blipFill rotWithShape="1">
          <a:blip r:embed="rId3">
            <a:alphaModFix/>
          </a:blip>
          <a:srcRect l="1248" r="1324" b="10396"/>
          <a:stretch/>
        </p:blipFill>
        <p:spPr>
          <a:xfrm>
            <a:off x="10142964" y="270368"/>
            <a:ext cx="1653501" cy="699557"/>
          </a:xfrm>
          <a:prstGeom prst="rect">
            <a:avLst/>
          </a:prstGeom>
          <a:noFill/>
          <a:ln>
            <a:noFill/>
          </a:ln>
        </p:spPr>
      </p:pic>
      <p:cxnSp>
        <p:nvCxnSpPr>
          <p:cNvPr id="299" name="Google Shape;299;p40"/>
          <p:cNvCxnSpPr/>
          <p:nvPr/>
        </p:nvCxnSpPr>
        <p:spPr>
          <a:xfrm>
            <a:off x="467465" y="994639"/>
            <a:ext cx="11329079" cy="1"/>
          </a:xfrm>
          <a:prstGeom prst="straightConnector1">
            <a:avLst/>
          </a:prstGeom>
          <a:noFill/>
          <a:ln w="76200" cap="flat" cmpd="sng">
            <a:solidFill>
              <a:srgbClr val="00204E"/>
            </a:solidFill>
            <a:prstDash val="solid"/>
            <a:round/>
            <a:headEnd type="none" w="sm" len="sm"/>
            <a:tailEnd type="none" w="sm" len="sm"/>
          </a:ln>
          <a:effectLst>
            <a:outerShdw blurRad="76200" dist="38100" dir="5400000" rotWithShape="0">
              <a:srgbClr val="000000">
                <a:alpha val="34901"/>
              </a:srgbClr>
            </a:outerShdw>
          </a:effectLst>
        </p:spPr>
      </p:cxnSp>
      <p:sp>
        <p:nvSpPr>
          <p:cNvPr id="300" name="Google Shape;300;p40"/>
          <p:cNvSpPr txBox="1">
            <a:spLocks noGrp="1"/>
          </p:cNvSpPr>
          <p:nvPr>
            <p:ph type="sldNum" idx="12"/>
          </p:nvPr>
        </p:nvSpPr>
        <p:spPr>
          <a:xfrm>
            <a:off x="11686768" y="6308091"/>
            <a:ext cx="175033" cy="461651"/>
          </a:xfrm>
          <a:prstGeom prst="rect">
            <a:avLst/>
          </a:prstGeom>
          <a:noFill/>
          <a:ln>
            <a:noFill/>
          </a:ln>
        </p:spPr>
        <p:txBody>
          <a:bodyPr spcFirstLastPara="1" vert="horz" wrap="square" lIns="45713" tIns="45713" rIns="45713" bIns="45713" rtlCol="0" anchor="ctr" anchorCtr="0">
            <a:spAutoFit/>
          </a:bodyPr>
          <a:lstStyle/>
          <a:p>
            <a:fld id="{00000000-1234-1234-1234-123412341234}" type="slidenum">
              <a:rPr lang="en-US"/>
              <a:pPr/>
              <a:t>22</a:t>
            </a:fld>
            <a:endParaRPr/>
          </a:p>
        </p:txBody>
      </p:sp>
      <p:sp>
        <p:nvSpPr>
          <p:cNvPr id="301" name="Google Shape;301;p40"/>
          <p:cNvSpPr txBox="1">
            <a:spLocks noGrp="1"/>
          </p:cNvSpPr>
          <p:nvPr>
            <p:ph type="body" idx="2"/>
          </p:nvPr>
        </p:nvSpPr>
        <p:spPr>
          <a:xfrm>
            <a:off x="459036" y="217489"/>
            <a:ext cx="8424937" cy="720000"/>
          </a:xfrm>
          <a:prstGeom prst="rect">
            <a:avLst/>
          </a:prstGeom>
          <a:noFill/>
          <a:ln>
            <a:noFill/>
          </a:ln>
        </p:spPr>
        <p:txBody>
          <a:bodyPr spcFirstLastPara="1" vert="horz" wrap="square" lIns="45713" tIns="45713" rIns="45713" bIns="45713" rtlCol="0" anchor="ctr" anchorCtr="0">
            <a:normAutofit/>
          </a:bodyPr>
          <a:lstStyle/>
          <a:p>
            <a:pPr marL="0" indent="0"/>
            <a:r>
              <a:rPr lang="en-US" b="0"/>
              <a:t>The ASTRI Mini-Array locations</a:t>
            </a:r>
            <a:endParaRPr b="0"/>
          </a:p>
        </p:txBody>
      </p:sp>
      <p:pic>
        <p:nvPicPr>
          <p:cNvPr id="302" name="Google Shape;302;p40"/>
          <p:cNvPicPr preferRelativeResize="0"/>
          <p:nvPr/>
        </p:nvPicPr>
        <p:blipFill rotWithShape="1">
          <a:blip r:embed="rId4">
            <a:alphaModFix/>
          </a:blip>
          <a:srcRect/>
          <a:stretch/>
        </p:blipFill>
        <p:spPr>
          <a:xfrm>
            <a:off x="1339875" y="2741813"/>
            <a:ext cx="8711651" cy="3915350"/>
          </a:xfrm>
          <a:prstGeom prst="rect">
            <a:avLst/>
          </a:prstGeom>
          <a:noFill/>
          <a:ln>
            <a:noFill/>
          </a:ln>
        </p:spPr>
      </p:pic>
      <p:sp>
        <p:nvSpPr>
          <p:cNvPr id="303" name="Google Shape;303;p40"/>
          <p:cNvSpPr txBox="1"/>
          <p:nvPr/>
        </p:nvSpPr>
        <p:spPr>
          <a:xfrm>
            <a:off x="513389" y="1355413"/>
            <a:ext cx="6085500" cy="1308030"/>
          </a:xfrm>
          <a:prstGeom prst="rect">
            <a:avLst/>
          </a:prstGeom>
          <a:noFill/>
          <a:ln>
            <a:noFill/>
          </a:ln>
        </p:spPr>
        <p:txBody>
          <a:bodyPr spcFirstLastPara="1" wrap="square" lIns="45713" tIns="22850" rIns="45713" bIns="22850" anchor="t" anchorCtr="0">
            <a:spAutoFit/>
          </a:bodyPr>
          <a:lstStyle/>
          <a:p>
            <a:pPr algn="ctr">
              <a:buClr>
                <a:srgbClr val="C00000"/>
              </a:buClr>
              <a:buSzPts val="3600"/>
            </a:pPr>
            <a:r>
              <a:rPr lang="en-US" b="1">
                <a:solidFill>
                  <a:srgbClr val="C00000"/>
                </a:solidFill>
                <a:latin typeface="Fira Sans"/>
                <a:ea typeface="Fira Sans"/>
                <a:cs typeface="Fira Sans"/>
                <a:sym typeface="Fira Sans"/>
              </a:rPr>
              <a:t>The ASTRI Mini-Array in Tenerife</a:t>
            </a:r>
            <a:r>
              <a:rPr lang="en-US">
                <a:solidFill>
                  <a:srgbClr val="C00000"/>
                </a:solidFill>
                <a:latin typeface="Fira Sans"/>
                <a:ea typeface="Fira Sans"/>
                <a:cs typeface="Fira Sans"/>
                <a:sym typeface="Fira Sans"/>
              </a:rPr>
              <a:t> </a:t>
            </a:r>
            <a:endParaRPr sz="900"/>
          </a:p>
          <a:p>
            <a:pPr marL="142875" indent="-142875">
              <a:buClr>
                <a:srgbClr val="00204E"/>
              </a:buClr>
              <a:buSzPts val="3200"/>
              <a:buFont typeface="Arial"/>
              <a:buChar char="•"/>
            </a:pPr>
            <a:r>
              <a:rPr lang="en-US" sz="1600">
                <a:solidFill>
                  <a:srgbClr val="00204E"/>
                </a:solidFill>
                <a:latin typeface="Fira Sans"/>
                <a:ea typeface="Fira Sans"/>
                <a:cs typeface="Fira Sans"/>
                <a:sym typeface="Fira Sans"/>
              </a:rPr>
              <a:t>Telescope Array &amp; auxiliaries (Observatorio del Teide - OT)</a:t>
            </a:r>
            <a:endParaRPr sz="900"/>
          </a:p>
          <a:p>
            <a:pPr marL="142875" indent="-142875">
              <a:buClr>
                <a:srgbClr val="00204E"/>
              </a:buClr>
              <a:buSzPts val="3200"/>
              <a:buFont typeface="Arial"/>
              <a:buChar char="•"/>
            </a:pPr>
            <a:r>
              <a:rPr lang="en-US" sz="1600">
                <a:solidFill>
                  <a:srgbClr val="00204E"/>
                </a:solidFill>
                <a:latin typeface="Fira Sans"/>
                <a:ea typeface="Fira Sans"/>
                <a:cs typeface="Fira Sans"/>
                <a:sym typeface="Fira Sans"/>
              </a:rPr>
              <a:t>Local Control Room @ THEMIS building (OT)</a:t>
            </a:r>
            <a:endParaRPr sz="900"/>
          </a:p>
          <a:p>
            <a:pPr marL="142875" indent="-142875">
              <a:buClr>
                <a:srgbClr val="00204E"/>
              </a:buClr>
              <a:buSzPts val="3200"/>
              <a:buFont typeface="Arial"/>
              <a:buChar char="•"/>
            </a:pPr>
            <a:r>
              <a:rPr lang="en-US" sz="1600">
                <a:solidFill>
                  <a:srgbClr val="00204E"/>
                </a:solidFill>
                <a:latin typeface="Fira Sans"/>
                <a:ea typeface="Fira Sans"/>
                <a:cs typeface="Fira Sans"/>
                <a:sym typeface="Fira Sans"/>
              </a:rPr>
              <a:t>On site Data Centre @ IAC Teide Residencia (OT)</a:t>
            </a:r>
            <a:endParaRPr sz="900"/>
          </a:p>
          <a:p>
            <a:pPr marL="142875" indent="-142875">
              <a:buClr>
                <a:srgbClr val="00204E"/>
              </a:buClr>
              <a:buSzPts val="3200"/>
              <a:buFont typeface="Arial"/>
              <a:buChar char="•"/>
            </a:pPr>
            <a:r>
              <a:rPr lang="en-US" sz="1600">
                <a:solidFill>
                  <a:srgbClr val="00204E"/>
                </a:solidFill>
                <a:latin typeface="Fira Sans"/>
                <a:ea typeface="Fira Sans"/>
                <a:cs typeface="Fira Sans"/>
                <a:sym typeface="Fira Sans"/>
              </a:rPr>
              <a:t>Array operation center @IACTEC in La Laguna</a:t>
            </a:r>
            <a:endParaRPr sz="900"/>
          </a:p>
        </p:txBody>
      </p:sp>
      <p:sp>
        <p:nvSpPr>
          <p:cNvPr id="304" name="Google Shape;304;p40"/>
          <p:cNvSpPr txBox="1"/>
          <p:nvPr/>
        </p:nvSpPr>
        <p:spPr>
          <a:xfrm>
            <a:off x="6762238" y="1172002"/>
            <a:ext cx="4222086" cy="815588"/>
          </a:xfrm>
          <a:prstGeom prst="rect">
            <a:avLst/>
          </a:prstGeom>
          <a:noFill/>
          <a:ln>
            <a:noFill/>
          </a:ln>
        </p:spPr>
        <p:txBody>
          <a:bodyPr spcFirstLastPara="1" wrap="square" lIns="45713" tIns="22850" rIns="45713" bIns="22850" anchor="t" anchorCtr="0">
            <a:spAutoFit/>
          </a:bodyPr>
          <a:lstStyle/>
          <a:p>
            <a:pPr algn="ctr">
              <a:buClr>
                <a:srgbClr val="C00000"/>
              </a:buClr>
              <a:buSzPts val="3600"/>
            </a:pPr>
            <a:r>
              <a:rPr lang="en-US" b="1">
                <a:solidFill>
                  <a:srgbClr val="C00000"/>
                </a:solidFill>
                <a:latin typeface="Fira Sans"/>
                <a:ea typeface="Fira Sans"/>
                <a:cs typeface="Fira Sans"/>
                <a:sym typeface="Fira Sans"/>
              </a:rPr>
              <a:t>The ASTRI Mini-Array in Italy</a:t>
            </a:r>
            <a:endParaRPr b="1">
              <a:solidFill>
                <a:srgbClr val="C00000"/>
              </a:solidFill>
              <a:latin typeface="Fira Sans"/>
              <a:ea typeface="Fira Sans"/>
              <a:cs typeface="Fira Sans"/>
              <a:sym typeface="Fira Sans"/>
            </a:endParaRPr>
          </a:p>
          <a:p>
            <a:pPr marL="285750" indent="-285750">
              <a:buClr>
                <a:srgbClr val="00204E"/>
              </a:buClr>
              <a:buSzPts val="3200"/>
              <a:buFont typeface="Arial"/>
              <a:buChar char="•"/>
            </a:pPr>
            <a:r>
              <a:rPr lang="en-US" sz="1600">
                <a:solidFill>
                  <a:srgbClr val="00204E"/>
                </a:solidFill>
                <a:latin typeface="Fira Sans"/>
                <a:ea typeface="Fira Sans"/>
                <a:cs typeface="Fira Sans"/>
                <a:sym typeface="Fira Sans"/>
              </a:rPr>
              <a:t>Data Centre in Rome</a:t>
            </a:r>
            <a:endParaRPr sz="900"/>
          </a:p>
          <a:p>
            <a:pPr marL="285750" indent="-285750">
              <a:buClr>
                <a:srgbClr val="00204E"/>
              </a:buClr>
              <a:buSzPts val="3200"/>
              <a:buFont typeface="Arial"/>
              <a:buChar char="•"/>
            </a:pPr>
            <a:r>
              <a:rPr lang="en-US" sz="1600">
                <a:solidFill>
                  <a:srgbClr val="00204E"/>
                </a:solidFill>
                <a:latin typeface="Fira Sans"/>
                <a:ea typeface="Fira Sans"/>
                <a:cs typeface="Fira Sans"/>
                <a:sym typeface="Fira Sans"/>
              </a:rPr>
              <a:t>Remote Array operation centers</a:t>
            </a:r>
            <a:endParaRPr sz="900"/>
          </a:p>
        </p:txBody>
      </p:sp>
    </p:spTree>
    <p:extLst>
      <p:ext uri="{BB962C8B-B14F-4D97-AF65-F5344CB8AC3E}">
        <p14:creationId xmlns:p14="http://schemas.microsoft.com/office/powerpoint/2010/main" val="114228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5"/>
          <p:cNvSpPr txBox="1">
            <a:spLocks noGrp="1"/>
          </p:cNvSpPr>
          <p:nvPr>
            <p:ph type="body" idx="1"/>
          </p:nvPr>
        </p:nvSpPr>
        <p:spPr>
          <a:xfrm>
            <a:off x="3823755" y="6417971"/>
            <a:ext cx="4544550" cy="276985"/>
          </a:xfrm>
          <a:prstGeom prst="rect">
            <a:avLst/>
          </a:prstGeom>
        </p:spPr>
        <p:txBody>
          <a:bodyPr spcFirstLastPara="1" vert="horz" wrap="square" lIns="45713" tIns="45713" rIns="45713" bIns="45713" rtlCol="0" anchor="ctr" anchorCtr="0">
            <a:spAutoFit/>
          </a:bodyPr>
          <a:lstStyle/>
          <a:p>
            <a:pPr marL="0" indent="0"/>
            <a:endParaRPr/>
          </a:p>
        </p:txBody>
      </p:sp>
      <p:sp>
        <p:nvSpPr>
          <p:cNvPr id="662" name="Google Shape;662;p65"/>
          <p:cNvSpPr txBox="1">
            <a:spLocks noGrp="1"/>
          </p:cNvSpPr>
          <p:nvPr>
            <p:ph type="body" idx="2"/>
          </p:nvPr>
        </p:nvSpPr>
        <p:spPr>
          <a:xfrm>
            <a:off x="459036" y="217489"/>
            <a:ext cx="8424900" cy="720000"/>
          </a:xfrm>
          <a:prstGeom prst="rect">
            <a:avLst/>
          </a:prstGeom>
        </p:spPr>
        <p:txBody>
          <a:bodyPr spcFirstLastPara="1" vert="horz" wrap="square" lIns="45713" tIns="45713" rIns="45713" bIns="45713" rtlCol="0" anchor="ctr" anchorCtr="0">
            <a:normAutofit/>
          </a:bodyPr>
          <a:lstStyle/>
          <a:p>
            <a:pPr marL="0" indent="0"/>
            <a:endParaRPr/>
          </a:p>
        </p:txBody>
      </p:sp>
      <p:pic>
        <p:nvPicPr>
          <p:cNvPr id="663" name="Google Shape;663;p65"/>
          <p:cNvPicPr preferRelativeResize="0"/>
          <p:nvPr/>
        </p:nvPicPr>
        <p:blipFill>
          <a:blip r:embed="rId3">
            <a:alphaModFix/>
          </a:blip>
          <a:stretch>
            <a:fillRect/>
          </a:stretch>
        </p:blipFill>
        <p:spPr>
          <a:xfrm>
            <a:off x="203269" y="217489"/>
            <a:ext cx="11988731" cy="6580687"/>
          </a:xfrm>
          <a:prstGeom prst="rect">
            <a:avLst/>
          </a:prstGeom>
          <a:noFill/>
          <a:ln>
            <a:noFill/>
          </a:ln>
        </p:spPr>
      </p:pic>
    </p:spTree>
    <p:extLst>
      <p:ext uri="{BB962C8B-B14F-4D97-AF65-F5344CB8AC3E}">
        <p14:creationId xmlns:p14="http://schemas.microsoft.com/office/powerpoint/2010/main" val="281356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FD88D-AA8E-C045-8C64-6F64FD3F2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479" y="1006142"/>
            <a:ext cx="8030633" cy="2503055"/>
          </a:xfrm>
          <a:prstGeom prst="rect">
            <a:avLst/>
          </a:prstGeom>
          <a:effectLst>
            <a:outerShdw blurRad="304800" sx="102000" sy="102000" algn="ctr" rotWithShape="0">
              <a:prstClr val="black">
                <a:alpha val="40000"/>
              </a:prstClr>
            </a:outerShdw>
          </a:effectLst>
        </p:spPr>
      </p:pic>
      <p:pic>
        <p:nvPicPr>
          <p:cNvPr id="56" name="Content Placeholder 8" descr="Content Placeholder 8"/>
          <p:cNvPicPr>
            <a:picLocks noChangeAspect="1"/>
          </p:cNvPicPr>
          <p:nvPr/>
        </p:nvPicPr>
        <p:blipFill>
          <a:blip r:embed="rId3"/>
          <a:srcRect l="1248" r="1325" b="10396"/>
          <a:stretch>
            <a:fillRect/>
          </a:stretch>
        </p:blipFill>
        <p:spPr>
          <a:xfrm>
            <a:off x="10142965" y="270369"/>
            <a:ext cx="1653501" cy="699557"/>
          </a:xfrm>
          <a:prstGeom prst="rect">
            <a:avLst/>
          </a:prstGeom>
          <a:ln w="12700">
            <a:miter lim="400000"/>
          </a:ln>
        </p:spPr>
      </p:pic>
      <p:sp>
        <p:nvSpPr>
          <p:cNvPr id="57" name="Straight Connector 5"/>
          <p:cNvSpPr/>
          <p:nvPr/>
        </p:nvSpPr>
        <p:spPr>
          <a:xfrm>
            <a:off x="467466" y="994640"/>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a:p>
        </p:txBody>
      </p:sp>
      <p:sp>
        <p:nvSpPr>
          <p:cNvPr id="58" name="Slide Number"/>
          <p:cNvSpPr txBox="1">
            <a:spLocks noGrp="1"/>
          </p:cNvSpPr>
          <p:nvPr>
            <p:ph type="sldNum" sz="quarter" idx="2"/>
          </p:nvPr>
        </p:nvSpPr>
        <p:spPr>
          <a:xfrm>
            <a:off x="11686769" y="6308093"/>
            <a:ext cx="175033" cy="461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59" name="Title 1"/>
          <p:cNvSpPr txBox="1">
            <a:spLocks noGrp="1"/>
          </p:cNvSpPr>
          <p:nvPr>
            <p:ph type="body" idx="22"/>
          </p:nvPr>
        </p:nvSpPr>
        <p:spPr>
          <a:prstGeom prst="rect">
            <a:avLst/>
          </a:prstGeom>
        </p:spPr>
        <p:txBody>
          <a:bodyPr/>
          <a:lstStyle/>
          <a:p>
            <a:r>
              <a:rPr lang="en-US" b="0" dirty="0"/>
              <a:t>The ASTRI Mini-Array – Performance</a:t>
            </a:r>
            <a:endParaRPr b="0" dirty="0"/>
          </a:p>
        </p:txBody>
      </p:sp>
      <p:sp>
        <p:nvSpPr>
          <p:cNvPr id="19" name="TextBox 18">
            <a:extLst>
              <a:ext uri="{FF2B5EF4-FFF2-40B4-BE49-F238E27FC236}">
                <a16:creationId xmlns:a16="http://schemas.microsoft.com/office/drawing/2014/main" id="{CCE6C1B1-3F60-EE46-8862-1DDF9AFBC70C}"/>
              </a:ext>
            </a:extLst>
          </p:cNvPr>
          <p:cNvSpPr txBox="1"/>
          <p:nvPr/>
        </p:nvSpPr>
        <p:spPr>
          <a:xfrm>
            <a:off x="695455" y="3595202"/>
            <a:ext cx="6163257" cy="272382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r>
              <a:rPr lang="it-IT" sz="1900" b="1" dirty="0" err="1">
                <a:solidFill>
                  <a:srgbClr val="FF0000"/>
                </a:solidFill>
              </a:rPr>
              <a:t>Sensitivity</a:t>
            </a:r>
            <a:r>
              <a:rPr lang="it-IT" sz="1900" b="1" dirty="0">
                <a:solidFill>
                  <a:srgbClr val="FF0000"/>
                </a:solidFill>
              </a:rPr>
              <a:t>: </a:t>
            </a:r>
            <a:r>
              <a:rPr lang="it-IT" sz="1900" b="1" dirty="0" err="1">
                <a:solidFill>
                  <a:srgbClr val="FF0000"/>
                </a:solidFill>
              </a:rPr>
              <a:t>better</a:t>
            </a:r>
            <a:r>
              <a:rPr lang="it-IT" sz="1900" b="1" dirty="0">
                <a:solidFill>
                  <a:srgbClr val="FF0000"/>
                </a:solidFill>
              </a:rPr>
              <a:t> </a:t>
            </a:r>
            <a:r>
              <a:rPr lang="it-IT" sz="1900" b="1" dirty="0" err="1">
                <a:solidFill>
                  <a:srgbClr val="FF0000"/>
                </a:solidFill>
              </a:rPr>
              <a:t>than</a:t>
            </a:r>
            <a:r>
              <a:rPr lang="it-IT" sz="1900" b="1" dirty="0">
                <a:solidFill>
                  <a:srgbClr val="FF0000"/>
                </a:solidFill>
              </a:rPr>
              <a:t> </a:t>
            </a:r>
            <a:r>
              <a:rPr lang="it-IT" sz="1900" b="1" dirty="0" err="1">
                <a:solidFill>
                  <a:srgbClr val="FF0000"/>
                </a:solidFill>
              </a:rPr>
              <a:t>current</a:t>
            </a:r>
            <a:r>
              <a:rPr lang="it-IT" sz="1900" b="1" dirty="0">
                <a:solidFill>
                  <a:srgbClr val="FF0000"/>
                </a:solidFill>
              </a:rPr>
              <a:t> </a:t>
            </a:r>
            <a:r>
              <a:rPr lang="it-IT" sz="1900" b="1" dirty="0" err="1">
                <a:solidFill>
                  <a:srgbClr val="FF0000"/>
                </a:solidFill>
              </a:rPr>
              <a:t>IACTs</a:t>
            </a:r>
            <a:r>
              <a:rPr lang="it-IT" sz="1900" b="1" dirty="0">
                <a:solidFill>
                  <a:srgbClr val="FF0000"/>
                </a:solidFill>
              </a:rPr>
              <a:t> (E ≳ 3 TeV)</a:t>
            </a:r>
          </a:p>
          <a:p>
            <a:pPr lvl="1"/>
            <a:r>
              <a:rPr lang="it-IT" sz="1900" dirty="0">
                <a:solidFill>
                  <a:schemeClr val="tx1">
                    <a:lumMod val="95000"/>
                    <a:lumOff val="5000"/>
                  </a:schemeClr>
                </a:solidFill>
              </a:rPr>
              <a:t>Extended </a:t>
            </a:r>
            <a:r>
              <a:rPr lang="it-IT" sz="1900" dirty="0" err="1">
                <a:solidFill>
                  <a:schemeClr val="tx1">
                    <a:lumMod val="95000"/>
                    <a:lumOff val="5000"/>
                  </a:schemeClr>
                </a:solidFill>
              </a:rPr>
              <a:t>spectrum</a:t>
            </a:r>
            <a:r>
              <a:rPr lang="it-IT" sz="1900" dirty="0">
                <a:solidFill>
                  <a:schemeClr val="tx1">
                    <a:lumMod val="95000"/>
                    <a:lumOff val="5000"/>
                  </a:schemeClr>
                </a:solidFill>
              </a:rPr>
              <a:t> and </a:t>
            </a:r>
            <a:r>
              <a:rPr lang="it-IT" sz="1900" dirty="0" err="1">
                <a:solidFill>
                  <a:schemeClr val="tx1">
                    <a:lumMod val="95000"/>
                    <a:lumOff val="5000"/>
                  </a:schemeClr>
                </a:solidFill>
              </a:rPr>
              <a:t>cut</a:t>
            </a:r>
            <a:r>
              <a:rPr lang="it-IT" sz="1900" dirty="0">
                <a:solidFill>
                  <a:schemeClr val="tx1">
                    <a:lumMod val="95000"/>
                    <a:lumOff val="5000"/>
                  </a:schemeClr>
                </a:solidFill>
              </a:rPr>
              <a:t>-off </a:t>
            </a:r>
            <a:r>
              <a:rPr lang="it-IT" sz="1900" dirty="0" err="1">
                <a:solidFill>
                  <a:schemeClr val="tx1">
                    <a:lumMod val="95000"/>
                    <a:lumOff val="5000"/>
                  </a:schemeClr>
                </a:solidFill>
              </a:rPr>
              <a:t>constraints</a:t>
            </a:r>
            <a:endParaRPr lang="it-IT" sz="1900" dirty="0">
              <a:solidFill>
                <a:schemeClr val="tx1">
                  <a:lumMod val="95000"/>
                  <a:lumOff val="5000"/>
                </a:schemeClr>
              </a:solidFill>
            </a:endParaRPr>
          </a:p>
          <a:p>
            <a:pPr lvl="1"/>
            <a:endParaRPr lang="it-IT" sz="1900" dirty="0">
              <a:solidFill>
                <a:schemeClr val="tx1">
                  <a:lumMod val="95000"/>
                  <a:lumOff val="5000"/>
                </a:schemeClr>
              </a:solidFill>
            </a:endParaRPr>
          </a:p>
          <a:p>
            <a:r>
              <a:rPr lang="it-IT" sz="1900" b="1" dirty="0">
                <a:solidFill>
                  <a:srgbClr val="0033CC"/>
                </a:solidFill>
              </a:rPr>
              <a:t>Energy/</a:t>
            </a:r>
            <a:r>
              <a:rPr lang="it-IT" sz="1900" b="1" dirty="0" err="1">
                <a:solidFill>
                  <a:srgbClr val="0033CC"/>
                </a:solidFill>
              </a:rPr>
              <a:t>Angular</a:t>
            </a:r>
            <a:r>
              <a:rPr lang="it-IT" sz="1900" b="1" dirty="0">
                <a:solidFill>
                  <a:srgbClr val="0033CC"/>
                </a:solidFill>
              </a:rPr>
              <a:t> </a:t>
            </a:r>
            <a:r>
              <a:rPr lang="it-IT" sz="1900" b="1" dirty="0" err="1">
                <a:solidFill>
                  <a:srgbClr val="0033CC"/>
                </a:solidFill>
              </a:rPr>
              <a:t>resolution</a:t>
            </a:r>
            <a:r>
              <a:rPr lang="it-IT" sz="1900" b="1" dirty="0">
                <a:solidFill>
                  <a:srgbClr val="0033CC"/>
                </a:solidFill>
              </a:rPr>
              <a:t>: ~10% / ~0.05° (E =10 TeV)</a:t>
            </a:r>
          </a:p>
          <a:p>
            <a:pPr lvl="1"/>
            <a:r>
              <a:rPr lang="it-IT" sz="1900" dirty="0" err="1">
                <a:solidFill>
                  <a:schemeClr val="tx1">
                    <a:lumMod val="95000"/>
                    <a:lumOff val="5000"/>
                  </a:schemeClr>
                </a:solidFill>
              </a:rPr>
              <a:t>Identify</a:t>
            </a:r>
            <a:r>
              <a:rPr lang="it-IT" sz="1900" dirty="0">
                <a:solidFill>
                  <a:schemeClr val="tx1">
                    <a:lumMod val="95000"/>
                    <a:lumOff val="5000"/>
                  </a:schemeClr>
                </a:solidFill>
              </a:rPr>
              <a:t> and </a:t>
            </a:r>
            <a:r>
              <a:rPr lang="it-IT" sz="1900" dirty="0" err="1">
                <a:solidFill>
                  <a:schemeClr val="tx1">
                    <a:lumMod val="95000"/>
                    <a:lumOff val="5000"/>
                  </a:schemeClr>
                </a:solidFill>
              </a:rPr>
              <a:t>characterize</a:t>
            </a:r>
            <a:r>
              <a:rPr lang="it-IT" sz="1900" dirty="0">
                <a:solidFill>
                  <a:schemeClr val="tx1">
                    <a:lumMod val="95000"/>
                    <a:lumOff val="5000"/>
                  </a:schemeClr>
                </a:solidFill>
              </a:rPr>
              <a:t> </a:t>
            </a:r>
            <a:r>
              <a:rPr lang="it-IT" sz="1900" dirty="0" err="1">
                <a:solidFill>
                  <a:schemeClr val="tx1">
                    <a:lumMod val="95000"/>
                    <a:lumOff val="5000"/>
                  </a:schemeClr>
                </a:solidFill>
              </a:rPr>
              <a:t>extended</a:t>
            </a:r>
            <a:r>
              <a:rPr lang="it-IT" sz="1900" dirty="0">
                <a:solidFill>
                  <a:schemeClr val="tx1">
                    <a:lumMod val="95000"/>
                    <a:lumOff val="5000"/>
                  </a:schemeClr>
                </a:solidFill>
              </a:rPr>
              <a:t> </a:t>
            </a:r>
            <a:r>
              <a:rPr lang="it-IT" sz="1900" dirty="0" err="1">
                <a:solidFill>
                  <a:schemeClr val="tx1">
                    <a:lumMod val="95000"/>
                    <a:lumOff val="5000"/>
                  </a:schemeClr>
                </a:solidFill>
              </a:rPr>
              <a:t>sources</a:t>
            </a:r>
            <a:r>
              <a:rPr lang="it-IT" sz="1900" dirty="0">
                <a:solidFill>
                  <a:schemeClr val="tx1">
                    <a:lumMod val="95000"/>
                    <a:lumOff val="5000"/>
                  </a:schemeClr>
                </a:solidFill>
              </a:rPr>
              <a:t> </a:t>
            </a:r>
            <a:r>
              <a:rPr lang="it-IT" sz="1900" dirty="0" err="1">
                <a:solidFill>
                  <a:schemeClr val="tx1">
                    <a:lumMod val="95000"/>
                    <a:lumOff val="5000"/>
                  </a:schemeClr>
                </a:solidFill>
              </a:rPr>
              <a:t>morphology</a:t>
            </a:r>
            <a:endParaRPr lang="it-IT" sz="1900" dirty="0">
              <a:solidFill>
                <a:schemeClr val="tx1">
                  <a:lumMod val="95000"/>
                  <a:lumOff val="5000"/>
                </a:schemeClr>
              </a:solidFill>
            </a:endParaRPr>
          </a:p>
          <a:p>
            <a:pPr lvl="1"/>
            <a:endParaRPr lang="it-IT" sz="1900" dirty="0">
              <a:solidFill>
                <a:schemeClr val="tx1">
                  <a:lumMod val="95000"/>
                  <a:lumOff val="5000"/>
                </a:schemeClr>
              </a:solidFill>
              <a:sym typeface="Calibri"/>
            </a:endParaRPr>
          </a:p>
          <a:p>
            <a:r>
              <a:rPr lang="it-IT" sz="1900" b="1" dirty="0">
                <a:solidFill>
                  <a:srgbClr val="0070C0"/>
                </a:solidFill>
              </a:rPr>
              <a:t>10° </a:t>
            </a:r>
            <a:r>
              <a:rPr lang="it-IT" sz="1900" b="1" dirty="0" err="1">
                <a:solidFill>
                  <a:srgbClr val="0070C0"/>
                </a:solidFill>
              </a:rPr>
              <a:t>field</a:t>
            </a:r>
            <a:r>
              <a:rPr lang="it-IT" sz="1900" b="1" dirty="0">
                <a:solidFill>
                  <a:srgbClr val="0070C0"/>
                </a:solidFill>
              </a:rPr>
              <a:t> of </a:t>
            </a:r>
            <a:r>
              <a:rPr lang="it-IT" sz="1900" b="1" dirty="0" err="1">
                <a:solidFill>
                  <a:srgbClr val="0070C0"/>
                </a:solidFill>
              </a:rPr>
              <a:t>view</a:t>
            </a:r>
            <a:r>
              <a:rPr lang="it-IT" sz="1900" b="1" dirty="0">
                <a:solidFill>
                  <a:srgbClr val="0070C0"/>
                </a:solidFill>
              </a:rPr>
              <a:t> with </a:t>
            </a:r>
            <a:r>
              <a:rPr lang="it-IT" sz="1900" b="1" dirty="0" err="1">
                <a:solidFill>
                  <a:srgbClr val="0070C0"/>
                </a:solidFill>
              </a:rPr>
              <a:t>homogeneous</a:t>
            </a:r>
            <a:r>
              <a:rPr lang="it-IT" sz="1900" b="1" dirty="0">
                <a:solidFill>
                  <a:srgbClr val="0070C0"/>
                </a:solidFill>
              </a:rPr>
              <a:t> off-</a:t>
            </a:r>
            <a:r>
              <a:rPr lang="it-IT" sz="1900" b="1" dirty="0" err="1">
                <a:solidFill>
                  <a:srgbClr val="0070C0"/>
                </a:solidFill>
              </a:rPr>
              <a:t>axis</a:t>
            </a:r>
            <a:r>
              <a:rPr lang="it-IT" sz="1900" b="1" dirty="0">
                <a:solidFill>
                  <a:srgbClr val="0070C0"/>
                </a:solidFill>
              </a:rPr>
              <a:t> performance</a:t>
            </a:r>
          </a:p>
          <a:p>
            <a:pPr lvl="1"/>
            <a:r>
              <a:rPr lang="it-IT" sz="1900" dirty="0">
                <a:solidFill>
                  <a:schemeClr val="tx1">
                    <a:lumMod val="95000"/>
                    <a:lumOff val="5000"/>
                  </a:schemeClr>
                </a:solidFill>
              </a:rPr>
              <a:t>Multi-target </a:t>
            </a:r>
            <a:r>
              <a:rPr lang="it-IT" sz="1900" dirty="0" err="1">
                <a:solidFill>
                  <a:schemeClr val="tx1">
                    <a:lumMod val="95000"/>
                    <a:lumOff val="5000"/>
                  </a:schemeClr>
                </a:solidFill>
              </a:rPr>
              <a:t>fields</a:t>
            </a:r>
            <a:r>
              <a:rPr lang="it-IT" sz="1900" dirty="0">
                <a:solidFill>
                  <a:schemeClr val="tx1">
                    <a:lumMod val="95000"/>
                    <a:lumOff val="5000"/>
                  </a:schemeClr>
                </a:solidFill>
              </a:rPr>
              <a:t>, </a:t>
            </a:r>
            <a:r>
              <a:rPr lang="it-IT" sz="1900" dirty="0" err="1">
                <a:solidFill>
                  <a:schemeClr val="tx1">
                    <a:lumMod val="95000"/>
                    <a:lumOff val="5000"/>
                  </a:schemeClr>
                </a:solidFill>
              </a:rPr>
              <a:t>surveys</a:t>
            </a:r>
            <a:r>
              <a:rPr lang="it-IT" sz="1900" dirty="0">
                <a:solidFill>
                  <a:schemeClr val="tx1">
                    <a:lumMod val="95000"/>
                    <a:lumOff val="5000"/>
                  </a:schemeClr>
                </a:solidFill>
              </a:rPr>
              <a:t>, and </a:t>
            </a:r>
            <a:r>
              <a:rPr lang="it-IT" sz="1900" dirty="0" err="1">
                <a:solidFill>
                  <a:schemeClr val="tx1">
                    <a:lumMod val="95000"/>
                    <a:lumOff val="5000"/>
                  </a:schemeClr>
                </a:solidFill>
              </a:rPr>
              <a:t>extended</a:t>
            </a:r>
            <a:r>
              <a:rPr lang="it-IT" sz="1900" dirty="0">
                <a:solidFill>
                  <a:schemeClr val="tx1">
                    <a:lumMod val="95000"/>
                    <a:lumOff val="5000"/>
                  </a:schemeClr>
                </a:solidFill>
              </a:rPr>
              <a:t> </a:t>
            </a:r>
            <a:r>
              <a:rPr lang="it-IT" sz="1900" dirty="0" err="1">
                <a:solidFill>
                  <a:schemeClr val="tx1">
                    <a:lumMod val="95000"/>
                    <a:lumOff val="5000"/>
                  </a:schemeClr>
                </a:solidFill>
              </a:rPr>
              <a:t>sources</a:t>
            </a:r>
            <a:endParaRPr lang="it-IT" sz="1900" dirty="0">
              <a:solidFill>
                <a:schemeClr val="tx1">
                  <a:lumMod val="95000"/>
                  <a:lumOff val="5000"/>
                </a:schemeClr>
              </a:solidFill>
            </a:endParaRPr>
          </a:p>
          <a:p>
            <a:pPr lvl="1"/>
            <a:r>
              <a:rPr lang="it-IT" sz="1900" dirty="0" err="1">
                <a:solidFill>
                  <a:schemeClr val="tx1">
                    <a:lumMod val="95000"/>
                    <a:lumOff val="5000"/>
                  </a:schemeClr>
                </a:solidFill>
              </a:rPr>
              <a:t>Enhanced</a:t>
            </a:r>
            <a:r>
              <a:rPr lang="it-IT" sz="1900" dirty="0">
                <a:solidFill>
                  <a:schemeClr val="tx1">
                    <a:lumMod val="95000"/>
                    <a:lumOff val="5000"/>
                  </a:schemeClr>
                </a:solidFill>
              </a:rPr>
              <a:t> chance for </a:t>
            </a:r>
            <a:r>
              <a:rPr lang="it-IT" sz="1900" dirty="0" err="1">
                <a:solidFill>
                  <a:schemeClr val="tx1">
                    <a:lumMod val="95000"/>
                    <a:lumOff val="5000"/>
                  </a:schemeClr>
                </a:solidFill>
              </a:rPr>
              <a:t>serendipitous</a:t>
            </a:r>
            <a:r>
              <a:rPr lang="it-IT" sz="1900" dirty="0">
                <a:solidFill>
                  <a:schemeClr val="tx1">
                    <a:lumMod val="95000"/>
                    <a:lumOff val="5000"/>
                  </a:schemeClr>
                </a:solidFill>
              </a:rPr>
              <a:t> </a:t>
            </a:r>
            <a:r>
              <a:rPr lang="it-IT" sz="1900" dirty="0" err="1">
                <a:solidFill>
                  <a:schemeClr val="tx1">
                    <a:lumMod val="95000"/>
                    <a:lumOff val="5000"/>
                  </a:schemeClr>
                </a:solidFill>
              </a:rPr>
              <a:t>discoveries</a:t>
            </a:r>
            <a:endParaRPr lang="it-IT" sz="1900" dirty="0">
              <a:solidFill>
                <a:schemeClr val="tx1">
                  <a:lumMod val="95000"/>
                  <a:lumOff val="5000"/>
                </a:schemeClr>
              </a:solidFill>
            </a:endParaRPr>
          </a:p>
        </p:txBody>
      </p:sp>
      <p:pic>
        <p:nvPicPr>
          <p:cNvPr id="8" name="Picture 7">
            <a:extLst>
              <a:ext uri="{FF2B5EF4-FFF2-40B4-BE49-F238E27FC236}">
                <a16:creationId xmlns:a16="http://schemas.microsoft.com/office/drawing/2014/main" id="{61F8F857-65A2-3D48-A3C0-F30F5A1BD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265" y="3705746"/>
            <a:ext cx="4258037" cy="2658457"/>
          </a:xfrm>
          <a:prstGeom prst="rect">
            <a:avLst/>
          </a:prstGeom>
          <a:effectLst>
            <a:outerShdw blurRad="304800" sx="102000" sy="102000" algn="ctr" rotWithShape="0">
              <a:prstClr val="black">
                <a:alpha val="40000"/>
              </a:prstClr>
            </a:outerShdw>
          </a:effectLst>
        </p:spPr>
      </p:pic>
      <p:sp>
        <p:nvSpPr>
          <p:cNvPr id="23" name="Rectangle 22">
            <a:extLst>
              <a:ext uri="{FF2B5EF4-FFF2-40B4-BE49-F238E27FC236}">
                <a16:creationId xmlns:a16="http://schemas.microsoft.com/office/drawing/2014/main" id="{4F97AC2E-85DF-9343-93C8-CD6E00FC8260}"/>
              </a:ext>
            </a:extLst>
          </p:cNvPr>
          <p:cNvSpPr/>
          <p:nvPr/>
        </p:nvSpPr>
        <p:spPr>
          <a:xfrm>
            <a:off x="7402824" y="6131655"/>
            <a:ext cx="1962397" cy="246221"/>
          </a:xfrm>
          <a:prstGeom prst="rect">
            <a:avLst/>
          </a:prstGeom>
        </p:spPr>
        <p:txBody>
          <a:bodyPr wrap="none">
            <a:spAutoFit/>
          </a:bodyPr>
          <a:lstStyle/>
          <a:p>
            <a:r>
              <a:rPr lang="it-IT" sz="1000" b="1" dirty="0">
                <a:solidFill>
                  <a:schemeClr val="bg2"/>
                </a:solidFill>
              </a:rPr>
              <a:t>Vercellone et al., to be </a:t>
            </a:r>
            <a:r>
              <a:rPr lang="it-IT" sz="1000" b="1" dirty="0" err="1">
                <a:solidFill>
                  <a:schemeClr val="bg2"/>
                </a:solidFill>
              </a:rPr>
              <a:t>submitted</a:t>
            </a:r>
            <a:endParaRPr lang="it-IT" sz="1000" dirty="0"/>
          </a:p>
        </p:txBody>
      </p:sp>
      <p:sp>
        <p:nvSpPr>
          <p:cNvPr id="11" name="Rectangle 10">
            <a:extLst>
              <a:ext uri="{FF2B5EF4-FFF2-40B4-BE49-F238E27FC236}">
                <a16:creationId xmlns:a16="http://schemas.microsoft.com/office/drawing/2014/main" id="{F45BEEA1-69FA-E444-9375-4A8040EECE50}"/>
              </a:ext>
            </a:extLst>
          </p:cNvPr>
          <p:cNvSpPr/>
          <p:nvPr/>
        </p:nvSpPr>
        <p:spPr>
          <a:xfrm>
            <a:off x="3303762" y="2532177"/>
            <a:ext cx="1367742" cy="307777"/>
          </a:xfrm>
          <a:prstGeom prst="rect">
            <a:avLst/>
          </a:prstGeom>
          <a:noFill/>
          <a:ln w="508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hangingPunct="0"/>
            <a:endParaRPr lang="en-GB" sz="1400" dirty="0">
              <a:solidFill>
                <a:srgbClr val="FFFFFF"/>
              </a:solidFill>
              <a:latin typeface="+mj-lt"/>
              <a:ea typeface="+mj-ea"/>
              <a:cs typeface="+mj-cs"/>
              <a:sym typeface="Calibri"/>
            </a:endParaRPr>
          </a:p>
        </p:txBody>
      </p:sp>
      <p:sp>
        <p:nvSpPr>
          <p:cNvPr id="12" name="Rectangle 11">
            <a:extLst>
              <a:ext uri="{FF2B5EF4-FFF2-40B4-BE49-F238E27FC236}">
                <a16:creationId xmlns:a16="http://schemas.microsoft.com/office/drawing/2014/main" id="{6EC12921-E271-4048-B3E8-4C5C99C113C1}"/>
              </a:ext>
            </a:extLst>
          </p:cNvPr>
          <p:cNvSpPr/>
          <p:nvPr/>
        </p:nvSpPr>
        <p:spPr>
          <a:xfrm>
            <a:off x="9847401" y="5623192"/>
            <a:ext cx="848309" cy="230832"/>
          </a:xfrm>
          <a:prstGeom prst="rect">
            <a:avLst/>
          </a:prstGeom>
        </p:spPr>
        <p:txBody>
          <a:bodyPr wrap="none">
            <a:spAutoFit/>
          </a:bodyPr>
          <a:lstStyle/>
          <a:p>
            <a:r>
              <a:rPr lang="it-IT" sz="900" b="1" dirty="0">
                <a:solidFill>
                  <a:schemeClr val="bg2">
                    <a:lumMod val="40000"/>
                    <a:lumOff val="60000"/>
                  </a:schemeClr>
                </a:solidFill>
              </a:rPr>
              <a:t>PRELIMINARY</a:t>
            </a:r>
            <a:endParaRPr lang="en-GB" sz="900" dirty="0">
              <a:solidFill>
                <a:schemeClr val="bg2">
                  <a:lumMod val="40000"/>
                  <a:lumOff val="60000"/>
                </a:schemeClr>
              </a:solidFill>
            </a:endParaRPr>
          </a:p>
        </p:txBody>
      </p:sp>
      <p:sp>
        <p:nvSpPr>
          <p:cNvPr id="13" name="Rectangle 12">
            <a:extLst>
              <a:ext uri="{FF2B5EF4-FFF2-40B4-BE49-F238E27FC236}">
                <a16:creationId xmlns:a16="http://schemas.microsoft.com/office/drawing/2014/main" id="{97E2A035-E92D-6647-ADFC-CB29E2423437}"/>
              </a:ext>
            </a:extLst>
          </p:cNvPr>
          <p:cNvSpPr/>
          <p:nvPr/>
        </p:nvSpPr>
        <p:spPr>
          <a:xfrm>
            <a:off x="1772378" y="1206494"/>
            <a:ext cx="848309" cy="230832"/>
          </a:xfrm>
          <a:prstGeom prst="rect">
            <a:avLst/>
          </a:prstGeom>
        </p:spPr>
        <p:txBody>
          <a:bodyPr wrap="none">
            <a:spAutoFit/>
          </a:bodyPr>
          <a:lstStyle/>
          <a:p>
            <a:r>
              <a:rPr lang="it-IT" sz="900" b="1" dirty="0">
                <a:solidFill>
                  <a:schemeClr val="bg2">
                    <a:lumMod val="40000"/>
                    <a:lumOff val="60000"/>
                  </a:schemeClr>
                </a:solidFill>
              </a:rPr>
              <a:t>PRELIMINARY</a:t>
            </a:r>
            <a:endParaRPr lang="en-GB" sz="900" dirty="0">
              <a:solidFill>
                <a:schemeClr val="bg2">
                  <a:lumMod val="40000"/>
                  <a:lumOff val="60000"/>
                </a:schemeClr>
              </a:solidFill>
            </a:endParaRPr>
          </a:p>
        </p:txBody>
      </p:sp>
      <p:sp>
        <p:nvSpPr>
          <p:cNvPr id="3" name="Segnaposto testo 2">
            <a:extLst>
              <a:ext uri="{FF2B5EF4-FFF2-40B4-BE49-F238E27FC236}">
                <a16:creationId xmlns:a16="http://schemas.microsoft.com/office/drawing/2014/main" id="{6854CEBC-3364-7641-94A7-6BD65A9372BD}"/>
              </a:ext>
            </a:extLst>
          </p:cNvPr>
          <p:cNvSpPr>
            <a:spLocks noGrp="1"/>
          </p:cNvSpPr>
          <p:nvPr>
            <p:ph type="body" sz="quarter" idx="21"/>
          </p:nvPr>
        </p:nvSpPr>
        <p:spPr/>
        <p:txBody>
          <a:bodyPr/>
          <a:lstStyle/>
          <a:p>
            <a:endParaRPr lang="it-IT"/>
          </a:p>
        </p:txBody>
      </p:sp>
    </p:spTree>
    <p:extLst>
      <p:ext uri="{BB962C8B-B14F-4D97-AF65-F5344CB8AC3E}">
        <p14:creationId xmlns:p14="http://schemas.microsoft.com/office/powerpoint/2010/main" val="23400561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Content Placeholder 8" descr="Content Placeholder 8"/>
          <p:cNvPicPr>
            <a:picLocks noChangeAspect="1"/>
          </p:cNvPicPr>
          <p:nvPr/>
        </p:nvPicPr>
        <p:blipFill>
          <a:blip r:embed="rId2"/>
          <a:srcRect l="1248" r="1325" b="10396"/>
          <a:stretch>
            <a:fillRect/>
          </a:stretch>
        </p:blipFill>
        <p:spPr>
          <a:xfrm>
            <a:off x="10142965" y="270369"/>
            <a:ext cx="1653501" cy="699557"/>
          </a:xfrm>
          <a:prstGeom prst="rect">
            <a:avLst/>
          </a:prstGeom>
          <a:ln w="12700">
            <a:miter lim="400000"/>
          </a:ln>
        </p:spPr>
      </p:pic>
      <p:sp>
        <p:nvSpPr>
          <p:cNvPr id="57" name="Straight Connector 5"/>
          <p:cNvSpPr/>
          <p:nvPr/>
        </p:nvSpPr>
        <p:spPr>
          <a:xfrm>
            <a:off x="467466" y="994640"/>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a:p>
        </p:txBody>
      </p:sp>
      <p:sp>
        <p:nvSpPr>
          <p:cNvPr id="58" name="Slide Number"/>
          <p:cNvSpPr txBox="1">
            <a:spLocks noGrp="1"/>
          </p:cNvSpPr>
          <p:nvPr>
            <p:ph type="sldNum" sz="quarter" idx="2"/>
          </p:nvPr>
        </p:nvSpPr>
        <p:spPr>
          <a:xfrm>
            <a:off x="11686769" y="6308093"/>
            <a:ext cx="175033" cy="461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59" name="Title 1"/>
          <p:cNvSpPr txBox="1">
            <a:spLocks noGrp="1"/>
          </p:cNvSpPr>
          <p:nvPr>
            <p:ph type="body" idx="22"/>
          </p:nvPr>
        </p:nvSpPr>
        <p:spPr>
          <a:prstGeom prst="rect">
            <a:avLst/>
          </a:prstGeom>
        </p:spPr>
        <p:txBody>
          <a:bodyPr>
            <a:normAutofit/>
          </a:bodyPr>
          <a:lstStyle/>
          <a:p>
            <a:r>
              <a:rPr lang="en-US" b="0" dirty="0"/>
              <a:t>The LHAASO PeVatrons</a:t>
            </a:r>
            <a:endParaRPr b="0" dirty="0"/>
          </a:p>
        </p:txBody>
      </p:sp>
      <p:sp>
        <p:nvSpPr>
          <p:cNvPr id="14" name="Rectangle 13">
            <a:extLst>
              <a:ext uri="{FF2B5EF4-FFF2-40B4-BE49-F238E27FC236}">
                <a16:creationId xmlns:a16="http://schemas.microsoft.com/office/drawing/2014/main" id="{5DCBFACD-D0A7-144A-BA68-80BF5762D3BC}"/>
              </a:ext>
            </a:extLst>
          </p:cNvPr>
          <p:cNvSpPr/>
          <p:nvPr/>
        </p:nvSpPr>
        <p:spPr>
          <a:xfrm>
            <a:off x="631649" y="1083955"/>
            <a:ext cx="1436612" cy="246221"/>
          </a:xfrm>
          <a:prstGeom prst="rect">
            <a:avLst/>
          </a:prstGeom>
        </p:spPr>
        <p:txBody>
          <a:bodyPr wrap="none">
            <a:spAutoFit/>
          </a:bodyPr>
          <a:lstStyle/>
          <a:p>
            <a:r>
              <a:rPr lang="it-IT" sz="1000" b="1" dirty="0" err="1">
                <a:solidFill>
                  <a:schemeClr val="bg2"/>
                </a:solidFill>
              </a:rPr>
              <a:t>Cao</a:t>
            </a:r>
            <a:r>
              <a:rPr lang="it-IT" sz="1000" b="1" dirty="0">
                <a:solidFill>
                  <a:schemeClr val="bg2"/>
                </a:solidFill>
              </a:rPr>
              <a:t> et al., 2021, Nature</a:t>
            </a:r>
            <a:endParaRPr lang="it-IT" sz="1000" dirty="0"/>
          </a:p>
        </p:txBody>
      </p:sp>
      <p:pic>
        <p:nvPicPr>
          <p:cNvPr id="10" name="Picture 9">
            <a:extLst>
              <a:ext uri="{FF2B5EF4-FFF2-40B4-BE49-F238E27FC236}">
                <a16:creationId xmlns:a16="http://schemas.microsoft.com/office/drawing/2014/main" id="{0936C1B7-2EFE-654A-8353-25BA1AD15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35" y="1364645"/>
            <a:ext cx="6852812" cy="3656815"/>
          </a:xfrm>
          <a:prstGeom prst="rect">
            <a:avLst/>
          </a:prstGeom>
          <a:effectLst>
            <a:outerShdw blurRad="304800" sx="102000" sy="102000" algn="ctr" rotWithShape="0">
              <a:prstClr val="black">
                <a:alpha val="40000"/>
              </a:prstClr>
            </a:outerShdw>
          </a:effectLst>
        </p:spPr>
      </p:pic>
      <p:sp>
        <p:nvSpPr>
          <p:cNvPr id="11" name="TextBox 10">
            <a:extLst>
              <a:ext uri="{FF2B5EF4-FFF2-40B4-BE49-F238E27FC236}">
                <a16:creationId xmlns:a16="http://schemas.microsoft.com/office/drawing/2014/main" id="{C5479FBE-ADFA-7C4C-B7BC-560B4EBFAD0F}"/>
              </a:ext>
            </a:extLst>
          </p:cNvPr>
          <p:cNvSpPr txBox="1"/>
          <p:nvPr/>
        </p:nvSpPr>
        <p:spPr>
          <a:xfrm>
            <a:off x="512296" y="5110775"/>
            <a:ext cx="6622918" cy="1200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r>
              <a:rPr lang="it-IT" sz="2400" dirty="0">
                <a:solidFill>
                  <a:schemeClr val="tx1">
                    <a:lumMod val="95000"/>
                    <a:lumOff val="5000"/>
                  </a:schemeClr>
                </a:solidFill>
              </a:rPr>
              <a:t>The </a:t>
            </a:r>
            <a:r>
              <a:rPr lang="it-IT" sz="2400" b="1" dirty="0">
                <a:solidFill>
                  <a:srgbClr val="0070C0"/>
                </a:solidFill>
              </a:rPr>
              <a:t>ASTRI Mini-Array </a:t>
            </a:r>
            <a:r>
              <a:rPr lang="it-IT" sz="2400" dirty="0" err="1">
                <a:solidFill>
                  <a:schemeClr val="tx1">
                    <a:lumMod val="95000"/>
                    <a:lumOff val="5000"/>
                  </a:schemeClr>
                </a:solidFill>
              </a:rPr>
              <a:t>will</a:t>
            </a:r>
            <a:r>
              <a:rPr lang="it-IT" sz="2400" dirty="0">
                <a:solidFill>
                  <a:schemeClr val="tx1">
                    <a:lumMod val="95000"/>
                    <a:lumOff val="5000"/>
                  </a:schemeClr>
                </a:solidFill>
              </a:rPr>
              <a:t> investigate </a:t>
            </a:r>
            <a:r>
              <a:rPr lang="it-IT" sz="2400" dirty="0" err="1">
                <a:solidFill>
                  <a:schemeClr val="tx1">
                    <a:lumMod val="95000"/>
                    <a:lumOff val="5000"/>
                  </a:schemeClr>
                </a:solidFill>
              </a:rPr>
              <a:t>these</a:t>
            </a:r>
            <a:r>
              <a:rPr lang="it-IT" sz="2400" dirty="0">
                <a:solidFill>
                  <a:schemeClr val="tx1">
                    <a:lumMod val="95000"/>
                    <a:lumOff val="5000"/>
                  </a:schemeClr>
                </a:solidFill>
              </a:rPr>
              <a:t> and future PeVatron </a:t>
            </a:r>
            <a:r>
              <a:rPr lang="it-IT" sz="2400" dirty="0" err="1">
                <a:solidFill>
                  <a:schemeClr val="tx1">
                    <a:lumMod val="95000"/>
                    <a:lumOff val="5000"/>
                  </a:schemeClr>
                </a:solidFill>
              </a:rPr>
              <a:t>sources</a:t>
            </a:r>
            <a:r>
              <a:rPr lang="it-IT" sz="2400" dirty="0">
                <a:solidFill>
                  <a:schemeClr val="tx1">
                    <a:lumMod val="95000"/>
                    <a:lumOff val="5000"/>
                  </a:schemeClr>
                </a:solidFill>
              </a:rPr>
              <a:t> </a:t>
            </a:r>
            <a:r>
              <a:rPr lang="it-IT" sz="2400" dirty="0" err="1">
                <a:solidFill>
                  <a:schemeClr val="tx1">
                    <a:lumMod val="95000"/>
                    <a:lumOff val="5000"/>
                  </a:schemeClr>
                </a:solidFill>
              </a:rPr>
              <a:t>providing</a:t>
            </a:r>
            <a:r>
              <a:rPr lang="it-IT" sz="2400" dirty="0">
                <a:solidFill>
                  <a:schemeClr val="tx1">
                    <a:lumMod val="95000"/>
                    <a:lumOff val="5000"/>
                  </a:schemeClr>
                </a:solidFill>
              </a:rPr>
              <a:t> </a:t>
            </a:r>
            <a:r>
              <a:rPr lang="it-IT" sz="2400" dirty="0" err="1">
                <a:solidFill>
                  <a:schemeClr val="tx1">
                    <a:lumMod val="95000"/>
                    <a:lumOff val="5000"/>
                  </a:schemeClr>
                </a:solidFill>
              </a:rPr>
              <a:t>important</a:t>
            </a:r>
            <a:r>
              <a:rPr lang="it-IT" sz="2400" b="1" dirty="0">
                <a:solidFill>
                  <a:srgbClr val="0070C0"/>
                </a:solidFill>
              </a:rPr>
              <a:t> information on </a:t>
            </a:r>
            <a:r>
              <a:rPr lang="it-IT" sz="2400" b="1" dirty="0" err="1">
                <a:solidFill>
                  <a:srgbClr val="0070C0"/>
                </a:solidFill>
              </a:rPr>
              <a:t>their</a:t>
            </a:r>
            <a:r>
              <a:rPr lang="it-IT" sz="2400" b="1" dirty="0">
                <a:solidFill>
                  <a:srgbClr val="0070C0"/>
                </a:solidFill>
              </a:rPr>
              <a:t> </a:t>
            </a:r>
            <a:r>
              <a:rPr lang="it-IT" sz="2400" b="1" dirty="0" err="1">
                <a:solidFill>
                  <a:srgbClr val="0070C0"/>
                </a:solidFill>
              </a:rPr>
              <a:t>identification</a:t>
            </a:r>
            <a:r>
              <a:rPr lang="it-IT" sz="2400" b="1" dirty="0">
                <a:solidFill>
                  <a:srgbClr val="0070C0"/>
                </a:solidFill>
              </a:rPr>
              <a:t> and </a:t>
            </a:r>
            <a:r>
              <a:rPr lang="it-IT" sz="2400" b="1" dirty="0" err="1">
                <a:solidFill>
                  <a:srgbClr val="0070C0"/>
                </a:solidFill>
              </a:rPr>
              <a:t>morphology</a:t>
            </a:r>
            <a:r>
              <a:rPr lang="it-IT" sz="2400" b="1" dirty="0">
                <a:solidFill>
                  <a:srgbClr val="0070C0"/>
                </a:solidFill>
              </a:rPr>
              <a:t> </a:t>
            </a:r>
          </a:p>
        </p:txBody>
      </p:sp>
      <p:sp>
        <p:nvSpPr>
          <p:cNvPr id="12" name="TextBox 11">
            <a:extLst>
              <a:ext uri="{FF2B5EF4-FFF2-40B4-BE49-F238E27FC236}">
                <a16:creationId xmlns:a16="http://schemas.microsoft.com/office/drawing/2014/main" id="{3FF6902E-CDF8-AF43-85FB-D26ED5D4D418}"/>
              </a:ext>
            </a:extLst>
          </p:cNvPr>
          <p:cNvSpPr txBox="1"/>
          <p:nvPr/>
        </p:nvSpPr>
        <p:spPr>
          <a:xfrm>
            <a:off x="7537269" y="1184514"/>
            <a:ext cx="4324532" cy="470898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r>
              <a:rPr lang="it-IT" sz="2000" dirty="0" err="1">
                <a:solidFill>
                  <a:schemeClr val="tx1">
                    <a:lumMod val="95000"/>
                    <a:lumOff val="5000"/>
                  </a:schemeClr>
                </a:solidFill>
              </a:rPr>
              <a:t>Discovery</a:t>
            </a:r>
            <a:r>
              <a:rPr lang="it-IT" sz="2000" dirty="0">
                <a:solidFill>
                  <a:schemeClr val="tx1">
                    <a:lumMod val="95000"/>
                    <a:lumOff val="5000"/>
                  </a:schemeClr>
                </a:solidFill>
              </a:rPr>
              <a:t> of </a:t>
            </a:r>
            <a:r>
              <a:rPr lang="it-IT" sz="2000" b="1" dirty="0">
                <a:solidFill>
                  <a:srgbClr val="0070C0"/>
                </a:solidFill>
              </a:rPr>
              <a:t>12 </a:t>
            </a:r>
            <a:r>
              <a:rPr lang="it-IT" sz="2000" b="1" dirty="0" err="1">
                <a:solidFill>
                  <a:srgbClr val="0070C0"/>
                </a:solidFill>
              </a:rPr>
              <a:t>sources</a:t>
            </a:r>
            <a:r>
              <a:rPr lang="it-IT" sz="2000" b="1" dirty="0">
                <a:solidFill>
                  <a:srgbClr val="0070C0"/>
                </a:solidFill>
              </a:rPr>
              <a:t> </a:t>
            </a:r>
            <a:r>
              <a:rPr lang="it-IT" sz="2000" b="1" dirty="0" err="1">
                <a:solidFill>
                  <a:srgbClr val="0070C0"/>
                </a:solidFill>
              </a:rPr>
              <a:t>emitting</a:t>
            </a:r>
            <a:r>
              <a:rPr lang="it-IT" sz="2000" b="1" dirty="0">
                <a:solidFill>
                  <a:srgbClr val="0070C0"/>
                </a:solidFill>
              </a:rPr>
              <a:t> </a:t>
            </a:r>
            <a:r>
              <a:rPr lang="it-IT" sz="2000" b="1" dirty="0" err="1">
                <a:solidFill>
                  <a:srgbClr val="0070C0"/>
                </a:solidFill>
              </a:rPr>
              <a:t>at</a:t>
            </a:r>
            <a:r>
              <a:rPr lang="it-IT" sz="2000" b="1" dirty="0">
                <a:solidFill>
                  <a:srgbClr val="0070C0"/>
                </a:solidFill>
              </a:rPr>
              <a:t> </a:t>
            </a:r>
            <a:r>
              <a:rPr lang="it-IT" sz="2000" b="1" dirty="0" err="1">
                <a:solidFill>
                  <a:srgbClr val="0070C0"/>
                </a:solidFill>
              </a:rPr>
              <a:t>several</a:t>
            </a:r>
            <a:r>
              <a:rPr lang="it-IT" sz="2000" b="1" dirty="0">
                <a:solidFill>
                  <a:srgbClr val="0070C0"/>
                </a:solidFill>
              </a:rPr>
              <a:t> </a:t>
            </a:r>
            <a:r>
              <a:rPr lang="it-IT" sz="2000" b="1" dirty="0" err="1">
                <a:solidFill>
                  <a:srgbClr val="0070C0"/>
                </a:solidFill>
              </a:rPr>
              <a:t>hundreds</a:t>
            </a:r>
            <a:r>
              <a:rPr lang="it-IT" sz="2000" b="1" dirty="0">
                <a:solidFill>
                  <a:srgbClr val="0070C0"/>
                </a:solidFill>
              </a:rPr>
              <a:t> of TeV</a:t>
            </a:r>
            <a:r>
              <a:rPr lang="it-IT" sz="2000" dirty="0">
                <a:solidFill>
                  <a:schemeClr val="tx1">
                    <a:lumMod val="95000"/>
                    <a:lumOff val="5000"/>
                  </a:schemeClr>
                </a:solidFill>
              </a:rPr>
              <a:t>, up to 1.4 PeV</a:t>
            </a:r>
          </a:p>
          <a:p>
            <a:endParaRPr lang="it-IT" sz="2000" dirty="0">
              <a:solidFill>
                <a:schemeClr val="tx1">
                  <a:lumMod val="95000"/>
                  <a:lumOff val="5000"/>
                </a:schemeClr>
              </a:solidFill>
            </a:endParaRPr>
          </a:p>
          <a:p>
            <a:r>
              <a:rPr lang="it-IT" sz="2000" dirty="0" err="1">
                <a:solidFill>
                  <a:schemeClr val="tx1">
                    <a:lumMod val="95000"/>
                    <a:lumOff val="5000"/>
                  </a:schemeClr>
                </a:solidFill>
              </a:rPr>
              <a:t>Crab</a:t>
            </a:r>
            <a:r>
              <a:rPr lang="it-IT" sz="2000" dirty="0">
                <a:solidFill>
                  <a:schemeClr val="tx1">
                    <a:lumMod val="95000"/>
                    <a:lumOff val="5000"/>
                  </a:schemeClr>
                </a:solidFill>
              </a:rPr>
              <a:t> </a:t>
            </a:r>
            <a:r>
              <a:rPr lang="it-IT" sz="2000" dirty="0" err="1">
                <a:solidFill>
                  <a:schemeClr val="tx1">
                    <a:lumMod val="95000"/>
                    <a:lumOff val="5000"/>
                  </a:schemeClr>
                </a:solidFill>
              </a:rPr>
              <a:t>apart</a:t>
            </a:r>
            <a:r>
              <a:rPr lang="it-IT" sz="2000" dirty="0">
                <a:solidFill>
                  <a:schemeClr val="tx1">
                    <a:lumMod val="95000"/>
                    <a:lumOff val="5000"/>
                  </a:schemeClr>
                </a:solidFill>
              </a:rPr>
              <a:t>, the </a:t>
            </a:r>
            <a:r>
              <a:rPr lang="it-IT" sz="2000" dirty="0" err="1">
                <a:solidFill>
                  <a:schemeClr val="tx1">
                    <a:lumMod val="95000"/>
                    <a:lumOff val="5000"/>
                  </a:schemeClr>
                </a:solidFill>
              </a:rPr>
              <a:t>majority</a:t>
            </a:r>
            <a:r>
              <a:rPr lang="it-IT" sz="2000" dirty="0">
                <a:solidFill>
                  <a:schemeClr val="tx1">
                    <a:lumMod val="95000"/>
                    <a:lumOff val="5000"/>
                  </a:schemeClr>
                </a:solidFill>
              </a:rPr>
              <a:t> of </a:t>
            </a:r>
            <a:r>
              <a:rPr lang="it-IT" sz="2000" dirty="0" err="1">
                <a:solidFill>
                  <a:schemeClr val="tx1">
                    <a:lumMod val="95000"/>
                    <a:lumOff val="5000"/>
                  </a:schemeClr>
                </a:solidFill>
              </a:rPr>
              <a:t>remaining</a:t>
            </a:r>
            <a:r>
              <a:rPr lang="it-IT" sz="2000" dirty="0">
                <a:solidFill>
                  <a:schemeClr val="tx1">
                    <a:lumMod val="95000"/>
                    <a:lumOff val="5000"/>
                  </a:schemeClr>
                </a:solidFill>
              </a:rPr>
              <a:t> </a:t>
            </a:r>
            <a:r>
              <a:rPr lang="it-IT" sz="2000" dirty="0" err="1">
                <a:solidFill>
                  <a:schemeClr val="tx1">
                    <a:lumMod val="95000"/>
                    <a:lumOff val="5000"/>
                  </a:schemeClr>
                </a:solidFill>
              </a:rPr>
              <a:t>sources</a:t>
            </a:r>
            <a:r>
              <a:rPr lang="it-IT" sz="2000" dirty="0">
                <a:solidFill>
                  <a:schemeClr val="tx1">
                    <a:lumMod val="95000"/>
                    <a:lumOff val="5000"/>
                  </a:schemeClr>
                </a:solidFill>
              </a:rPr>
              <a:t> </a:t>
            </a:r>
            <a:r>
              <a:rPr lang="it-IT" sz="2000" dirty="0" err="1">
                <a:solidFill>
                  <a:schemeClr val="tx1">
                    <a:lumMod val="95000"/>
                    <a:lumOff val="5000"/>
                  </a:schemeClr>
                </a:solidFill>
              </a:rPr>
              <a:t>represent</a:t>
            </a:r>
            <a:r>
              <a:rPr lang="it-IT" sz="2000" dirty="0">
                <a:solidFill>
                  <a:schemeClr val="tx1">
                    <a:lumMod val="95000"/>
                    <a:lumOff val="5000"/>
                  </a:schemeClr>
                </a:solidFill>
              </a:rPr>
              <a:t> </a:t>
            </a:r>
            <a:r>
              <a:rPr lang="it-IT" sz="2000" b="1" dirty="0">
                <a:solidFill>
                  <a:srgbClr val="0070C0"/>
                </a:solidFill>
              </a:rPr>
              <a:t>diffuse </a:t>
            </a:r>
            <a:r>
              <a:rPr lang="en-US" sz="2000" b="1" dirty="0">
                <a:solidFill>
                  <a:srgbClr val="0070C0"/>
                </a:solidFill>
                <a:latin typeface="Symbol" pitchFamily="2" charset="2"/>
              </a:rPr>
              <a:t>g</a:t>
            </a:r>
            <a:r>
              <a:rPr lang="el-GR" sz="2000" b="1" dirty="0">
                <a:solidFill>
                  <a:srgbClr val="0070C0"/>
                </a:solidFill>
              </a:rPr>
              <a:t>-</a:t>
            </a:r>
            <a:r>
              <a:rPr lang="it-IT" sz="2000" b="1" dirty="0" err="1">
                <a:solidFill>
                  <a:srgbClr val="0070C0"/>
                </a:solidFill>
              </a:rPr>
              <a:t>ray</a:t>
            </a:r>
            <a:r>
              <a:rPr lang="it-IT" sz="2000" b="1" dirty="0">
                <a:solidFill>
                  <a:srgbClr val="0070C0"/>
                </a:solidFill>
              </a:rPr>
              <a:t> </a:t>
            </a:r>
            <a:r>
              <a:rPr lang="it-IT" sz="2000" b="1" dirty="0" err="1">
                <a:solidFill>
                  <a:srgbClr val="0070C0"/>
                </a:solidFill>
              </a:rPr>
              <a:t>structures</a:t>
            </a:r>
            <a:r>
              <a:rPr lang="it-IT" sz="2000" b="1" dirty="0">
                <a:solidFill>
                  <a:srgbClr val="0070C0"/>
                </a:solidFill>
              </a:rPr>
              <a:t> with </a:t>
            </a:r>
            <a:r>
              <a:rPr lang="it-IT" sz="2000" b="1" dirty="0" err="1">
                <a:solidFill>
                  <a:srgbClr val="0070C0"/>
                </a:solidFill>
              </a:rPr>
              <a:t>angular</a:t>
            </a:r>
            <a:r>
              <a:rPr lang="it-IT" sz="2000" b="1" dirty="0">
                <a:solidFill>
                  <a:srgbClr val="0070C0"/>
                </a:solidFill>
              </a:rPr>
              <a:t> </a:t>
            </a:r>
            <a:r>
              <a:rPr lang="it-IT" sz="2000" b="1" dirty="0" err="1">
                <a:solidFill>
                  <a:srgbClr val="0070C0"/>
                </a:solidFill>
              </a:rPr>
              <a:t>extensions</a:t>
            </a:r>
            <a:r>
              <a:rPr lang="it-IT" sz="2000" b="1" dirty="0">
                <a:solidFill>
                  <a:srgbClr val="0070C0"/>
                </a:solidFill>
              </a:rPr>
              <a:t> up to 1°</a:t>
            </a:r>
            <a:r>
              <a:rPr lang="it-IT" sz="2000" dirty="0">
                <a:solidFill>
                  <a:schemeClr val="tx1">
                    <a:lumMod val="95000"/>
                    <a:lumOff val="5000"/>
                  </a:schemeClr>
                </a:solidFill>
              </a:rPr>
              <a:t>, and </a:t>
            </a:r>
            <a:r>
              <a:rPr lang="it-IT" sz="2000" dirty="0" err="1">
                <a:solidFill>
                  <a:schemeClr val="tx1">
                    <a:lumMod val="95000"/>
                    <a:lumOff val="5000"/>
                  </a:schemeClr>
                </a:solidFill>
              </a:rPr>
              <a:t>all</a:t>
            </a:r>
            <a:r>
              <a:rPr lang="it-IT" sz="2000" dirty="0">
                <a:solidFill>
                  <a:schemeClr val="tx1">
                    <a:lumMod val="95000"/>
                    <a:lumOff val="5000"/>
                  </a:schemeClr>
                </a:solidFill>
              </a:rPr>
              <a:t> of </a:t>
            </a:r>
            <a:r>
              <a:rPr lang="it-IT" sz="2000" dirty="0" err="1">
                <a:solidFill>
                  <a:schemeClr val="tx1">
                    <a:lumMod val="95000"/>
                    <a:lumOff val="5000"/>
                  </a:schemeClr>
                </a:solidFill>
              </a:rPr>
              <a:t>them</a:t>
            </a:r>
            <a:r>
              <a:rPr lang="it-IT" sz="2000" dirty="0">
                <a:solidFill>
                  <a:schemeClr val="tx1">
                    <a:lumMod val="95000"/>
                    <a:lumOff val="5000"/>
                  </a:schemeClr>
                </a:solidFill>
              </a:rPr>
              <a:t> are </a:t>
            </a:r>
            <a:r>
              <a:rPr lang="it-IT" sz="2000" dirty="0" err="1">
                <a:solidFill>
                  <a:schemeClr val="tx1">
                    <a:lumMod val="95000"/>
                    <a:lumOff val="5000"/>
                  </a:schemeClr>
                </a:solidFill>
              </a:rPr>
              <a:t>located</a:t>
            </a:r>
            <a:r>
              <a:rPr lang="it-IT" sz="2000" dirty="0">
                <a:solidFill>
                  <a:schemeClr val="tx1">
                    <a:lumMod val="95000"/>
                    <a:lumOff val="5000"/>
                  </a:schemeClr>
                </a:solidFill>
              </a:rPr>
              <a:t> </a:t>
            </a:r>
            <a:r>
              <a:rPr lang="it-IT" sz="2000" dirty="0" err="1">
                <a:solidFill>
                  <a:schemeClr val="tx1">
                    <a:lumMod val="95000"/>
                    <a:lumOff val="5000"/>
                  </a:schemeClr>
                </a:solidFill>
              </a:rPr>
              <a:t>along</a:t>
            </a:r>
            <a:r>
              <a:rPr lang="it-IT" sz="2000" dirty="0">
                <a:solidFill>
                  <a:schemeClr val="tx1">
                    <a:lumMod val="95000"/>
                    <a:lumOff val="5000"/>
                  </a:schemeClr>
                </a:solidFill>
              </a:rPr>
              <a:t> the </a:t>
            </a:r>
            <a:r>
              <a:rPr lang="it-IT" sz="2000" dirty="0" err="1">
                <a:solidFill>
                  <a:schemeClr val="tx1">
                    <a:lumMod val="95000"/>
                    <a:lumOff val="5000"/>
                  </a:schemeClr>
                </a:solidFill>
              </a:rPr>
              <a:t>Galactic</a:t>
            </a:r>
            <a:r>
              <a:rPr lang="it-IT" sz="2000" dirty="0">
                <a:solidFill>
                  <a:schemeClr val="tx1">
                    <a:lumMod val="95000"/>
                    <a:lumOff val="5000"/>
                  </a:schemeClr>
                </a:solidFill>
              </a:rPr>
              <a:t> </a:t>
            </a:r>
            <a:r>
              <a:rPr lang="it-IT" sz="2000" dirty="0" err="1">
                <a:solidFill>
                  <a:schemeClr val="tx1">
                    <a:lumMod val="95000"/>
                    <a:lumOff val="5000"/>
                  </a:schemeClr>
                </a:solidFill>
              </a:rPr>
              <a:t>plane</a:t>
            </a:r>
            <a:endParaRPr lang="it-IT" sz="2000" dirty="0">
              <a:solidFill>
                <a:schemeClr val="tx1">
                  <a:lumMod val="95000"/>
                  <a:lumOff val="5000"/>
                </a:schemeClr>
              </a:solidFill>
            </a:endParaRPr>
          </a:p>
          <a:p>
            <a:endParaRPr lang="it-IT" sz="2000" dirty="0">
              <a:solidFill>
                <a:schemeClr val="tx1">
                  <a:lumMod val="95000"/>
                  <a:lumOff val="5000"/>
                </a:schemeClr>
              </a:solidFill>
            </a:endParaRPr>
          </a:p>
          <a:p>
            <a:r>
              <a:rPr lang="it-IT" sz="2000" dirty="0">
                <a:solidFill>
                  <a:schemeClr val="tx1">
                    <a:lumMod val="95000"/>
                    <a:lumOff val="5000"/>
                  </a:schemeClr>
                </a:solidFill>
              </a:rPr>
              <a:t>The </a:t>
            </a:r>
            <a:r>
              <a:rPr lang="it-IT" sz="2000" b="1" dirty="0" err="1">
                <a:solidFill>
                  <a:srgbClr val="0070C0"/>
                </a:solidFill>
              </a:rPr>
              <a:t>actual</a:t>
            </a:r>
            <a:r>
              <a:rPr lang="it-IT" sz="2000" dirty="0">
                <a:solidFill>
                  <a:schemeClr val="tx1">
                    <a:lumMod val="95000"/>
                    <a:lumOff val="5000"/>
                  </a:schemeClr>
                </a:solidFill>
              </a:rPr>
              <a:t> </a:t>
            </a:r>
            <a:r>
              <a:rPr lang="it-IT" sz="2000" b="1" dirty="0" err="1">
                <a:solidFill>
                  <a:srgbClr val="0070C0"/>
                </a:solidFill>
              </a:rPr>
              <a:t>sources</a:t>
            </a:r>
            <a:r>
              <a:rPr lang="it-IT" sz="2000" dirty="0">
                <a:solidFill>
                  <a:schemeClr val="tx1">
                    <a:lumMod val="95000"/>
                    <a:lumOff val="5000"/>
                  </a:schemeClr>
                </a:solidFill>
              </a:rPr>
              <a:t> </a:t>
            </a:r>
            <a:r>
              <a:rPr lang="it-IT" sz="2000" dirty="0" err="1">
                <a:solidFill>
                  <a:schemeClr val="tx1">
                    <a:lumMod val="95000"/>
                    <a:lumOff val="5000"/>
                  </a:schemeClr>
                </a:solidFill>
              </a:rPr>
              <a:t>responsible</a:t>
            </a:r>
            <a:r>
              <a:rPr lang="it-IT" sz="2000" dirty="0">
                <a:solidFill>
                  <a:schemeClr val="tx1">
                    <a:lumMod val="95000"/>
                    <a:lumOff val="5000"/>
                  </a:schemeClr>
                </a:solidFill>
              </a:rPr>
              <a:t> for the ultra high-</a:t>
            </a:r>
            <a:r>
              <a:rPr lang="it-IT" sz="2000" dirty="0" err="1">
                <a:solidFill>
                  <a:schemeClr val="tx1">
                    <a:lumMod val="95000"/>
                    <a:lumOff val="5000"/>
                  </a:schemeClr>
                </a:solidFill>
              </a:rPr>
              <a:t>energy</a:t>
            </a:r>
            <a:r>
              <a:rPr lang="it-IT" sz="2000" dirty="0">
                <a:solidFill>
                  <a:schemeClr val="tx1">
                    <a:lumMod val="95000"/>
                    <a:lumOff val="5000"/>
                  </a:schemeClr>
                </a:solidFill>
              </a:rPr>
              <a:t> </a:t>
            </a:r>
            <a:r>
              <a:rPr lang="en-US" sz="2000" dirty="0">
                <a:solidFill>
                  <a:schemeClr val="tx1">
                    <a:lumMod val="95000"/>
                    <a:lumOff val="5000"/>
                  </a:schemeClr>
                </a:solidFill>
                <a:latin typeface="Symbol" pitchFamily="2" charset="2"/>
              </a:rPr>
              <a:t>g</a:t>
            </a:r>
            <a:r>
              <a:rPr lang="el-GR" sz="2000" dirty="0">
                <a:solidFill>
                  <a:schemeClr val="tx1">
                    <a:lumMod val="95000"/>
                    <a:lumOff val="5000"/>
                  </a:schemeClr>
                </a:solidFill>
              </a:rPr>
              <a:t>-</a:t>
            </a:r>
            <a:r>
              <a:rPr lang="it-IT" sz="2000" dirty="0" err="1">
                <a:solidFill>
                  <a:schemeClr val="tx1">
                    <a:lumMod val="95000"/>
                    <a:lumOff val="5000"/>
                  </a:schemeClr>
                </a:solidFill>
              </a:rPr>
              <a:t>rays</a:t>
            </a:r>
            <a:r>
              <a:rPr lang="it-IT" sz="2000" dirty="0">
                <a:solidFill>
                  <a:schemeClr val="tx1">
                    <a:lumMod val="95000"/>
                    <a:lumOff val="5000"/>
                  </a:schemeClr>
                </a:solidFill>
              </a:rPr>
              <a:t> </a:t>
            </a:r>
            <a:r>
              <a:rPr lang="it-IT" sz="2000" b="1" dirty="0" err="1">
                <a:solidFill>
                  <a:srgbClr val="0070C0"/>
                </a:solidFill>
              </a:rPr>
              <a:t>have</a:t>
            </a:r>
            <a:r>
              <a:rPr lang="it-IT" sz="2000" b="1" dirty="0">
                <a:solidFill>
                  <a:srgbClr val="0070C0"/>
                </a:solidFill>
              </a:rPr>
              <a:t> </a:t>
            </a:r>
            <a:r>
              <a:rPr lang="it-IT" sz="2000" b="1" dirty="0" err="1">
                <a:solidFill>
                  <a:srgbClr val="0070C0"/>
                </a:solidFill>
              </a:rPr>
              <a:t>not</a:t>
            </a:r>
            <a:r>
              <a:rPr lang="it-IT" sz="2000" b="1" dirty="0">
                <a:solidFill>
                  <a:srgbClr val="0070C0"/>
                </a:solidFill>
              </a:rPr>
              <a:t> </a:t>
            </a:r>
            <a:r>
              <a:rPr lang="it-IT" sz="2000" b="1" dirty="0" err="1">
                <a:solidFill>
                  <a:srgbClr val="0070C0"/>
                </a:solidFill>
              </a:rPr>
              <a:t>yet</a:t>
            </a:r>
            <a:r>
              <a:rPr lang="it-IT" sz="2000" b="1" dirty="0">
                <a:solidFill>
                  <a:srgbClr val="0070C0"/>
                </a:solidFill>
              </a:rPr>
              <a:t> </a:t>
            </a:r>
            <a:r>
              <a:rPr lang="it-IT" sz="2000" b="1" dirty="0" err="1">
                <a:solidFill>
                  <a:srgbClr val="0070C0"/>
                </a:solidFill>
              </a:rPr>
              <a:t>been</a:t>
            </a:r>
            <a:r>
              <a:rPr lang="it-IT" sz="2000" b="1" dirty="0">
                <a:solidFill>
                  <a:srgbClr val="0070C0"/>
                </a:solidFill>
              </a:rPr>
              <a:t> </a:t>
            </a:r>
            <a:r>
              <a:rPr lang="it-IT" sz="2000" b="1" dirty="0" err="1">
                <a:solidFill>
                  <a:srgbClr val="0070C0"/>
                </a:solidFill>
              </a:rPr>
              <a:t>firmly</a:t>
            </a:r>
            <a:r>
              <a:rPr lang="it-IT" sz="2000" b="1" dirty="0">
                <a:solidFill>
                  <a:srgbClr val="0070C0"/>
                </a:solidFill>
              </a:rPr>
              <a:t> </a:t>
            </a:r>
            <a:r>
              <a:rPr lang="it-IT" sz="2000" b="1" dirty="0" err="1">
                <a:solidFill>
                  <a:srgbClr val="0070C0"/>
                </a:solidFill>
              </a:rPr>
              <a:t>localized</a:t>
            </a:r>
            <a:r>
              <a:rPr lang="it-IT" sz="2000" b="1" dirty="0">
                <a:solidFill>
                  <a:srgbClr val="0070C0"/>
                </a:solidFill>
              </a:rPr>
              <a:t> and </a:t>
            </a:r>
            <a:r>
              <a:rPr lang="it-IT" sz="2000" b="1" dirty="0" err="1">
                <a:solidFill>
                  <a:srgbClr val="0070C0"/>
                </a:solidFill>
              </a:rPr>
              <a:t>identified</a:t>
            </a:r>
            <a:r>
              <a:rPr lang="it-IT" sz="2000" dirty="0">
                <a:solidFill>
                  <a:schemeClr val="tx1">
                    <a:lumMod val="95000"/>
                    <a:lumOff val="5000"/>
                  </a:schemeClr>
                </a:solidFill>
              </a:rPr>
              <a:t> (</a:t>
            </a:r>
            <a:r>
              <a:rPr lang="it-IT" sz="2000" dirty="0" err="1">
                <a:solidFill>
                  <a:schemeClr val="tx1">
                    <a:lumMod val="95000"/>
                    <a:lumOff val="5000"/>
                  </a:schemeClr>
                </a:solidFill>
              </a:rPr>
              <a:t>except</a:t>
            </a:r>
            <a:r>
              <a:rPr lang="it-IT" sz="2000" dirty="0">
                <a:solidFill>
                  <a:schemeClr val="tx1">
                    <a:lumMod val="95000"/>
                    <a:lumOff val="5000"/>
                  </a:schemeClr>
                </a:solidFill>
              </a:rPr>
              <a:t> for the </a:t>
            </a:r>
            <a:r>
              <a:rPr lang="it-IT" sz="2000" dirty="0" err="1">
                <a:solidFill>
                  <a:schemeClr val="tx1">
                    <a:lumMod val="95000"/>
                    <a:lumOff val="5000"/>
                  </a:schemeClr>
                </a:solidFill>
              </a:rPr>
              <a:t>Crab</a:t>
            </a:r>
            <a:r>
              <a:rPr lang="it-IT" sz="2000" dirty="0">
                <a:solidFill>
                  <a:schemeClr val="tx1">
                    <a:lumMod val="95000"/>
                    <a:lumOff val="5000"/>
                  </a:schemeClr>
                </a:solidFill>
              </a:rPr>
              <a:t> Nebula), </a:t>
            </a:r>
            <a:r>
              <a:rPr lang="it-IT" sz="2000" dirty="0" err="1">
                <a:solidFill>
                  <a:schemeClr val="tx1">
                    <a:lumMod val="95000"/>
                    <a:lumOff val="5000"/>
                  </a:schemeClr>
                </a:solidFill>
              </a:rPr>
              <a:t>leaving</a:t>
            </a:r>
            <a:r>
              <a:rPr lang="it-IT" sz="2000" dirty="0">
                <a:solidFill>
                  <a:schemeClr val="tx1">
                    <a:lumMod val="95000"/>
                    <a:lumOff val="5000"/>
                  </a:schemeClr>
                </a:solidFill>
              </a:rPr>
              <a:t> open the </a:t>
            </a:r>
            <a:r>
              <a:rPr lang="it-IT" sz="2000" dirty="0" err="1">
                <a:solidFill>
                  <a:schemeClr val="tx1">
                    <a:lumMod val="95000"/>
                    <a:lumOff val="5000"/>
                  </a:schemeClr>
                </a:solidFill>
              </a:rPr>
              <a:t>origin</a:t>
            </a:r>
            <a:r>
              <a:rPr lang="it-IT" sz="2000" dirty="0">
                <a:solidFill>
                  <a:schemeClr val="tx1">
                    <a:lumMod val="95000"/>
                    <a:lumOff val="5000"/>
                  </a:schemeClr>
                </a:solidFill>
              </a:rPr>
              <a:t> of </a:t>
            </a:r>
            <a:r>
              <a:rPr lang="it-IT" sz="2000" dirty="0" err="1">
                <a:solidFill>
                  <a:schemeClr val="tx1">
                    <a:lumMod val="95000"/>
                    <a:lumOff val="5000"/>
                  </a:schemeClr>
                </a:solidFill>
              </a:rPr>
              <a:t>these</a:t>
            </a:r>
            <a:r>
              <a:rPr lang="it-IT" sz="2000" dirty="0">
                <a:solidFill>
                  <a:schemeClr val="tx1">
                    <a:lumMod val="95000"/>
                    <a:lumOff val="5000"/>
                  </a:schemeClr>
                </a:solidFill>
              </a:rPr>
              <a:t> </a:t>
            </a:r>
            <a:r>
              <a:rPr lang="it-IT" sz="2000" dirty="0" err="1">
                <a:solidFill>
                  <a:schemeClr val="tx1">
                    <a:lumMod val="95000"/>
                    <a:lumOff val="5000"/>
                  </a:schemeClr>
                </a:solidFill>
              </a:rPr>
              <a:t>extreme</a:t>
            </a:r>
            <a:r>
              <a:rPr lang="it-IT" sz="2000" dirty="0">
                <a:solidFill>
                  <a:schemeClr val="tx1">
                    <a:lumMod val="95000"/>
                    <a:lumOff val="5000"/>
                  </a:schemeClr>
                </a:solidFill>
              </a:rPr>
              <a:t> </a:t>
            </a:r>
            <a:r>
              <a:rPr lang="it-IT" sz="2000" dirty="0" err="1">
                <a:solidFill>
                  <a:schemeClr val="tx1">
                    <a:lumMod val="95000"/>
                    <a:lumOff val="5000"/>
                  </a:schemeClr>
                </a:solidFill>
              </a:rPr>
              <a:t>accelerators</a:t>
            </a:r>
            <a:endParaRPr lang="it-IT" sz="2000" dirty="0">
              <a:solidFill>
                <a:schemeClr val="tx1">
                  <a:lumMod val="95000"/>
                  <a:lumOff val="5000"/>
                </a:schemeClr>
              </a:solidFill>
            </a:endParaRPr>
          </a:p>
        </p:txBody>
      </p:sp>
      <p:sp>
        <p:nvSpPr>
          <p:cNvPr id="3" name="Segnaposto testo 2">
            <a:extLst>
              <a:ext uri="{FF2B5EF4-FFF2-40B4-BE49-F238E27FC236}">
                <a16:creationId xmlns:a16="http://schemas.microsoft.com/office/drawing/2014/main" id="{4B1C0C8D-0965-4E4F-8FE4-2924DF1A2835}"/>
              </a:ext>
            </a:extLst>
          </p:cNvPr>
          <p:cNvSpPr>
            <a:spLocks noGrp="1"/>
          </p:cNvSpPr>
          <p:nvPr>
            <p:ph type="body" sz="quarter" idx="21"/>
          </p:nvPr>
        </p:nvSpPr>
        <p:spPr/>
        <p:txBody>
          <a:bodyPr/>
          <a:lstStyle/>
          <a:p>
            <a:endParaRPr lang="it-IT"/>
          </a:p>
        </p:txBody>
      </p:sp>
    </p:spTree>
    <p:extLst>
      <p:ext uri="{BB962C8B-B14F-4D97-AF65-F5344CB8AC3E}">
        <p14:creationId xmlns:p14="http://schemas.microsoft.com/office/powerpoint/2010/main" val="284368561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6FC586A-C632-BABD-A986-FEB882885FBA}"/>
              </a:ext>
            </a:extLst>
          </p:cNvPr>
          <p:cNvSpPr>
            <a:spLocks noGrp="1"/>
          </p:cNvSpPr>
          <p:nvPr>
            <p:ph type="body" sz="quarter" idx="21"/>
          </p:nvPr>
        </p:nvSpPr>
        <p:spPr/>
        <p:txBody>
          <a:bodyPr/>
          <a:lstStyle/>
          <a:p>
            <a:endParaRPr lang="it-IT"/>
          </a:p>
        </p:txBody>
      </p:sp>
      <p:sp>
        <p:nvSpPr>
          <p:cNvPr id="3" name="Segnaposto numero diapositiva 2">
            <a:extLst>
              <a:ext uri="{FF2B5EF4-FFF2-40B4-BE49-F238E27FC236}">
                <a16:creationId xmlns:a16="http://schemas.microsoft.com/office/drawing/2014/main" id="{E96577D8-190A-26A9-0E06-5653723AC39B}"/>
              </a:ext>
            </a:extLst>
          </p:cNvPr>
          <p:cNvSpPr>
            <a:spLocks noGrp="1"/>
          </p:cNvSpPr>
          <p:nvPr>
            <p:ph type="sldNum" sz="quarter" idx="2"/>
          </p:nvPr>
        </p:nvSpPr>
        <p:spPr/>
        <p:txBody>
          <a:bodyPr/>
          <a:lstStyle/>
          <a:p>
            <a:fld id="{86CB4B4D-7CA3-9044-876B-883B54F8677D}" type="slidenum">
              <a:rPr lang="it-IT" smtClean="0"/>
              <a:t>26</a:t>
            </a:fld>
            <a:endParaRPr lang="it-IT"/>
          </a:p>
        </p:txBody>
      </p:sp>
      <p:sp>
        <p:nvSpPr>
          <p:cNvPr id="4" name="Segnaposto testo 3">
            <a:extLst>
              <a:ext uri="{FF2B5EF4-FFF2-40B4-BE49-F238E27FC236}">
                <a16:creationId xmlns:a16="http://schemas.microsoft.com/office/drawing/2014/main" id="{D3E4B9F8-7CF1-F6F8-1F07-F89D519AAF27}"/>
              </a:ext>
            </a:extLst>
          </p:cNvPr>
          <p:cNvSpPr>
            <a:spLocks noGrp="1"/>
          </p:cNvSpPr>
          <p:nvPr>
            <p:ph type="body" sz="quarter" idx="22"/>
          </p:nvPr>
        </p:nvSpPr>
        <p:spPr>
          <a:xfrm>
            <a:off x="459036" y="217489"/>
            <a:ext cx="9165356" cy="720000"/>
          </a:xfrm>
        </p:spPr>
        <p:txBody>
          <a:bodyPr>
            <a:normAutofit fontScale="70000" lnSpcReduction="20000"/>
          </a:bodyPr>
          <a:lstStyle/>
          <a:p>
            <a:r>
              <a:rPr lang="en-US" sz="3600" b="1" dirty="0">
                <a:solidFill>
                  <a:srgbClr val="000000"/>
                </a:solidFill>
                <a:latin typeface="Liberation Sans" pitchFamily="18"/>
                <a:ea typeface="Droid Sans Fallback" pitchFamily="2"/>
                <a:cs typeface="FreeSans" pitchFamily="2"/>
              </a:rPr>
              <a:t>Stellar Intensity Interferometry with the ASTRI Mini-Array</a:t>
            </a:r>
          </a:p>
        </p:txBody>
      </p:sp>
      <p:sp>
        <p:nvSpPr>
          <p:cNvPr id="5" name="CasellaDiTesto 4">
            <a:extLst>
              <a:ext uri="{FF2B5EF4-FFF2-40B4-BE49-F238E27FC236}">
                <a16:creationId xmlns:a16="http://schemas.microsoft.com/office/drawing/2014/main" id="{A32D2CF0-FE44-9C1B-D358-5A1F92A72C36}"/>
              </a:ext>
            </a:extLst>
          </p:cNvPr>
          <p:cNvSpPr txBox="1"/>
          <p:nvPr/>
        </p:nvSpPr>
        <p:spPr>
          <a:xfrm>
            <a:off x="801835" y="1075296"/>
            <a:ext cx="9542637" cy="430953"/>
          </a:xfrm>
          <a:prstGeom prst="rect">
            <a:avLst/>
          </a:prstGeom>
          <a:noFill/>
          <a:ln cap="flat">
            <a:noFill/>
          </a:ln>
        </p:spPr>
        <p:txBody>
          <a:bodyPr wrap="none" lIns="108851" tIns="54420" rIns="108851" bIns="54420" compatLnSpc="0">
            <a:spAutoFit/>
          </a:bodyPr>
          <a:lstStyle/>
          <a:p>
            <a:pPr>
              <a:defRPr sz="1800" b="0" i="0" u="none" strike="noStrike" kern="0" cap="none" spc="0" baseline="0">
                <a:solidFill>
                  <a:srgbClr val="000000"/>
                </a:solidFill>
                <a:uFillTx/>
              </a:defRPr>
            </a:pPr>
            <a:r>
              <a:rPr lang="en-US" sz="2177" b="1" dirty="0">
                <a:solidFill>
                  <a:srgbClr val="FF0000"/>
                </a:solidFill>
                <a:latin typeface="Liberation Sans" pitchFamily="18"/>
                <a:ea typeface="Droid Sans Fallback" pitchFamily="2"/>
                <a:cs typeface="FreeSans" pitchFamily="2"/>
              </a:rPr>
              <a:t>Imaging (aperture synthesis) with unprecedented angular resolution!!!</a:t>
            </a:r>
          </a:p>
        </p:txBody>
      </p:sp>
      <p:pic>
        <p:nvPicPr>
          <p:cNvPr id="7" name="Picture 3">
            <a:extLst>
              <a:ext uri="{FF2B5EF4-FFF2-40B4-BE49-F238E27FC236}">
                <a16:creationId xmlns:a16="http://schemas.microsoft.com/office/drawing/2014/main" id="{22D405BA-BB31-5599-3905-6953EAA55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264" y="1512412"/>
            <a:ext cx="4682091" cy="320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8EBAF195-6A60-DCC1-2AAA-2E7512563DC0}"/>
              </a:ext>
            </a:extLst>
          </p:cNvPr>
          <p:cNvSpPr txBox="1"/>
          <p:nvPr/>
        </p:nvSpPr>
        <p:spPr>
          <a:xfrm>
            <a:off x="2544126" y="4287211"/>
            <a:ext cx="1650541" cy="288157"/>
          </a:xfrm>
          <a:prstGeom prst="rect">
            <a:avLst/>
          </a:prstGeom>
          <a:noFill/>
          <a:ln cap="flat">
            <a:noFill/>
          </a:ln>
        </p:spPr>
        <p:txBody>
          <a:bodyPr wrap="none" lIns="108851" tIns="54420" rIns="108851" bIns="54420" compatLnSpc="0">
            <a:spAutoFit/>
          </a:bodyPr>
          <a:lstStyle/>
          <a:p>
            <a:pPr>
              <a:defRPr sz="1800" b="0" i="0" u="none" strike="noStrike" kern="0" cap="none" spc="0" baseline="0">
                <a:solidFill>
                  <a:srgbClr val="000000"/>
                </a:solidFill>
                <a:uFillTx/>
              </a:defRPr>
            </a:pPr>
            <a:r>
              <a:rPr lang="en-US" sz="1209">
                <a:solidFill>
                  <a:srgbClr val="FFFFFF"/>
                </a:solidFill>
                <a:latin typeface="Liberation Sans" pitchFamily="18"/>
                <a:ea typeface="Droid Sans Fallback" pitchFamily="2"/>
                <a:cs typeface="FreeSans" pitchFamily="2"/>
              </a:rPr>
              <a:t>Monnier et al. (2014)</a:t>
            </a:r>
          </a:p>
        </p:txBody>
      </p:sp>
      <p:sp>
        <p:nvSpPr>
          <p:cNvPr id="9" name="CasellaDiTesto 8">
            <a:extLst>
              <a:ext uri="{FF2B5EF4-FFF2-40B4-BE49-F238E27FC236}">
                <a16:creationId xmlns:a16="http://schemas.microsoft.com/office/drawing/2014/main" id="{1D377C3A-B601-7785-A3AA-929024EEF95B}"/>
              </a:ext>
            </a:extLst>
          </p:cNvPr>
          <p:cNvSpPr txBox="1"/>
          <p:nvPr/>
        </p:nvSpPr>
        <p:spPr>
          <a:xfrm>
            <a:off x="436039" y="5831658"/>
            <a:ext cx="11410160" cy="957956"/>
          </a:xfrm>
          <a:prstGeom prst="rect">
            <a:avLst/>
          </a:prstGeom>
          <a:noFill/>
          <a:ln cap="flat">
            <a:noFill/>
          </a:ln>
        </p:spPr>
        <p:txBody>
          <a:bodyPr wrap="square" lIns="108851" tIns="54420" rIns="108851" bIns="54420" compatLnSpc="0">
            <a:spAutoFit/>
          </a:bodyPr>
          <a:lstStyle/>
          <a:p>
            <a:pPr>
              <a:defRPr sz="1800" b="0" i="0" u="none" strike="noStrike" kern="0" cap="none" spc="0" baseline="0">
                <a:solidFill>
                  <a:srgbClr val="000000"/>
                </a:solidFill>
                <a:uFillTx/>
              </a:defRPr>
            </a:pPr>
            <a:r>
              <a:rPr lang="en-US" sz="1814" b="1" dirty="0">
                <a:solidFill>
                  <a:srgbClr val="000000"/>
                </a:solidFill>
                <a:latin typeface="Liberation Sans" pitchFamily="18"/>
                <a:ea typeface="Droid Sans Fallback" pitchFamily="2"/>
                <a:cs typeface="FreeSans" pitchFamily="2"/>
              </a:rPr>
              <a:t>ASTRI SI</a:t>
            </a:r>
            <a:r>
              <a:rPr lang="en-US" sz="1814" b="1" baseline="30000" dirty="0">
                <a:solidFill>
                  <a:srgbClr val="000000"/>
                </a:solidFill>
                <a:latin typeface="Liberation Sans" pitchFamily="18"/>
                <a:ea typeface="Droid Sans Fallback" pitchFamily="2"/>
                <a:cs typeface="FreeSans" pitchFamily="2"/>
              </a:rPr>
              <a:t>3</a:t>
            </a:r>
            <a:r>
              <a:rPr lang="en-US" sz="1814" b="1" dirty="0">
                <a:solidFill>
                  <a:srgbClr val="000000"/>
                </a:solidFill>
                <a:latin typeface="Liberation Sans" pitchFamily="18"/>
                <a:ea typeface="Droid Sans Fallback" pitchFamily="2"/>
                <a:cs typeface="FreeSans" pitchFamily="2"/>
              </a:rPr>
              <a:t> can image many A/B-type stars in visible light, extending the sample collected with CHARA in the IR                           </a:t>
            </a:r>
            <a:r>
              <a:rPr lang="it-IT" sz="2000" dirty="0"/>
              <a:t>CREDITS: L. Zampieri</a:t>
            </a:r>
          </a:p>
          <a:p>
            <a:pPr>
              <a:defRPr sz="1800" b="0" i="0" u="none" strike="noStrike" kern="0" cap="none" spc="0" baseline="0">
                <a:solidFill>
                  <a:srgbClr val="000000"/>
                </a:solidFill>
                <a:uFillTx/>
              </a:defRPr>
            </a:pPr>
            <a:endParaRPr lang="en-US" sz="1814" b="1" dirty="0">
              <a:solidFill>
                <a:srgbClr val="000000"/>
              </a:solidFill>
              <a:latin typeface="Liberation Sans" pitchFamily="18"/>
              <a:ea typeface="Droid Sans Fallback" pitchFamily="2"/>
              <a:cs typeface="FreeSans" pitchFamily="2"/>
            </a:endParaRPr>
          </a:p>
        </p:txBody>
      </p:sp>
      <p:sp>
        <p:nvSpPr>
          <p:cNvPr id="10" name="CasellaDiTesto 9">
            <a:extLst>
              <a:ext uri="{FF2B5EF4-FFF2-40B4-BE49-F238E27FC236}">
                <a16:creationId xmlns:a16="http://schemas.microsoft.com/office/drawing/2014/main" id="{7F924E14-5845-BBFF-DA69-6671D23EF05E}"/>
              </a:ext>
            </a:extLst>
          </p:cNvPr>
          <p:cNvSpPr txBox="1"/>
          <p:nvPr/>
        </p:nvSpPr>
        <p:spPr>
          <a:xfrm>
            <a:off x="436039" y="4998407"/>
            <a:ext cx="9908433" cy="833251"/>
          </a:xfrm>
          <a:prstGeom prst="rect">
            <a:avLst/>
          </a:prstGeom>
          <a:noFill/>
          <a:ln cap="flat">
            <a:noFill/>
          </a:ln>
        </p:spPr>
        <p:txBody>
          <a:bodyPr wrap="none" lIns="108851" tIns="54420" rIns="108851" bIns="54420" compatLnSpc="0"/>
          <a:lstStyle/>
          <a:p>
            <a:pPr>
              <a:defRPr sz="1800" b="0" i="0" u="none" strike="noStrike" kern="0" cap="none" spc="0" baseline="0">
                <a:solidFill>
                  <a:srgbClr val="000000"/>
                </a:solidFill>
                <a:uFillTx/>
              </a:defRPr>
            </a:pPr>
            <a:r>
              <a:rPr lang="en-US" sz="1693" dirty="0">
                <a:solidFill>
                  <a:srgbClr val="000000"/>
                </a:solidFill>
                <a:latin typeface="Liberation Sans" pitchFamily="18"/>
                <a:ea typeface="Droid Sans Fallback" pitchFamily="2"/>
                <a:cs typeface="FreeSans" pitchFamily="2"/>
              </a:rPr>
              <a:t>CHARA/MIRC IR (H band) synthetized images of </a:t>
            </a:r>
            <a:r>
              <a:rPr lang="en-US" sz="1693" b="1" dirty="0">
                <a:solidFill>
                  <a:srgbClr val="83CAFF"/>
                </a:solidFill>
                <a:latin typeface="Liberation Sans" pitchFamily="18"/>
                <a:ea typeface="Droid Sans Fallback" pitchFamily="2"/>
                <a:cs typeface="FreeSans" pitchFamily="2"/>
              </a:rPr>
              <a:t>eps </a:t>
            </a:r>
            <a:r>
              <a:rPr lang="en-US" sz="1693" b="1" dirty="0" err="1">
                <a:solidFill>
                  <a:srgbClr val="83CAFF"/>
                </a:solidFill>
                <a:latin typeface="Liberation Sans" pitchFamily="18"/>
                <a:ea typeface="Droid Sans Fallback" pitchFamily="2"/>
                <a:cs typeface="FreeSans" pitchFamily="2"/>
              </a:rPr>
              <a:t>Aur</a:t>
            </a:r>
            <a:r>
              <a:rPr lang="en-US" sz="1693" b="1" dirty="0">
                <a:solidFill>
                  <a:srgbClr val="83CAFF"/>
                </a:solidFill>
                <a:latin typeface="Liberation Sans" pitchFamily="18"/>
                <a:ea typeface="Droid Sans Fallback" pitchFamily="2"/>
                <a:cs typeface="FreeSans" pitchFamily="2"/>
              </a:rPr>
              <a:t> (A9I)</a:t>
            </a:r>
          </a:p>
          <a:p>
            <a:pPr>
              <a:defRPr sz="1800" b="0" i="0" u="none" strike="noStrike" kern="0" cap="none" spc="0" baseline="0">
                <a:solidFill>
                  <a:srgbClr val="000000"/>
                </a:solidFill>
                <a:uFillTx/>
              </a:defRPr>
            </a:pPr>
            <a:r>
              <a:rPr lang="en-US" sz="1693" dirty="0">
                <a:solidFill>
                  <a:srgbClr val="000000"/>
                </a:solidFill>
                <a:latin typeface="Liberation Sans" pitchFamily="34"/>
                <a:ea typeface="Calibri" pitchFamily="34"/>
                <a:cs typeface="FreeSans" pitchFamily="2"/>
              </a:rPr>
              <a:t>Long partial eclipse of the star eps </a:t>
            </a:r>
            <a:r>
              <a:rPr lang="en-US" sz="1693" dirty="0" err="1">
                <a:solidFill>
                  <a:srgbClr val="000000"/>
                </a:solidFill>
                <a:latin typeface="Liberation Sans" pitchFamily="34"/>
                <a:ea typeface="Calibri" pitchFamily="34"/>
                <a:cs typeface="FreeSans" pitchFamily="2"/>
              </a:rPr>
              <a:t>Aur</a:t>
            </a:r>
            <a:r>
              <a:rPr lang="en-US" sz="1693" dirty="0">
                <a:solidFill>
                  <a:srgbClr val="000000"/>
                </a:solidFill>
                <a:latin typeface="Liberation Sans" pitchFamily="34"/>
                <a:ea typeface="Calibri" pitchFamily="34"/>
                <a:cs typeface="FreeSans" pitchFamily="2"/>
              </a:rPr>
              <a:t> produced by an absorber with a disc-like geometry</a:t>
            </a:r>
          </a:p>
        </p:txBody>
      </p:sp>
      <p:sp>
        <p:nvSpPr>
          <p:cNvPr id="11" name="CasellaDiTesto 10">
            <a:extLst>
              <a:ext uri="{FF2B5EF4-FFF2-40B4-BE49-F238E27FC236}">
                <a16:creationId xmlns:a16="http://schemas.microsoft.com/office/drawing/2014/main" id="{F273E342-F830-CC77-CDD0-289D467FDA34}"/>
              </a:ext>
            </a:extLst>
          </p:cNvPr>
          <p:cNvSpPr txBox="1"/>
          <p:nvPr/>
        </p:nvSpPr>
        <p:spPr>
          <a:xfrm>
            <a:off x="9075737" y="3937783"/>
            <a:ext cx="1969794" cy="288157"/>
          </a:xfrm>
          <a:prstGeom prst="rect">
            <a:avLst/>
          </a:prstGeom>
          <a:noFill/>
          <a:ln cap="flat">
            <a:noFill/>
          </a:ln>
        </p:spPr>
        <p:txBody>
          <a:bodyPr wrap="none" lIns="108851" tIns="54420" rIns="108851" bIns="54420" compatLnSpc="0">
            <a:spAutoFit/>
          </a:bodyPr>
          <a:lstStyle/>
          <a:p>
            <a:pPr>
              <a:defRPr sz="1800" b="0" i="0" u="none" strike="noStrike" kern="0" cap="none" spc="0" baseline="0">
                <a:solidFill>
                  <a:srgbClr val="000000"/>
                </a:solidFill>
                <a:uFillTx/>
              </a:defRPr>
            </a:pPr>
            <a:r>
              <a:rPr lang="en-US" sz="1209">
                <a:solidFill>
                  <a:srgbClr val="FFFFFF"/>
                </a:solidFill>
                <a:latin typeface="Liberation Sans" pitchFamily="18"/>
                <a:ea typeface="Droid Sans Fallback" pitchFamily="2"/>
                <a:cs typeface="FreeSans" pitchFamily="2"/>
              </a:rPr>
              <a:t>Kloppenborg et al. (2010)</a:t>
            </a:r>
          </a:p>
        </p:txBody>
      </p:sp>
    </p:spTree>
    <p:extLst>
      <p:ext uri="{BB962C8B-B14F-4D97-AF65-F5344CB8AC3E}">
        <p14:creationId xmlns:p14="http://schemas.microsoft.com/office/powerpoint/2010/main" val="158852530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754AE24-2225-04DB-D0B3-2C0A0925A80C}"/>
              </a:ext>
            </a:extLst>
          </p:cNvPr>
          <p:cNvSpPr>
            <a:spLocks noGrp="1"/>
          </p:cNvSpPr>
          <p:nvPr>
            <p:ph type="body" sz="quarter" idx="21"/>
          </p:nvPr>
        </p:nvSpPr>
        <p:spPr/>
        <p:txBody>
          <a:bodyPr/>
          <a:lstStyle/>
          <a:p>
            <a:endParaRPr lang="it-IT"/>
          </a:p>
        </p:txBody>
      </p:sp>
      <p:sp>
        <p:nvSpPr>
          <p:cNvPr id="3" name="Segnaposto numero diapositiva 2">
            <a:extLst>
              <a:ext uri="{FF2B5EF4-FFF2-40B4-BE49-F238E27FC236}">
                <a16:creationId xmlns:a16="http://schemas.microsoft.com/office/drawing/2014/main" id="{ACE586E6-17EB-00BE-F89E-FE4EB2D18BCC}"/>
              </a:ext>
            </a:extLst>
          </p:cNvPr>
          <p:cNvSpPr>
            <a:spLocks noGrp="1"/>
          </p:cNvSpPr>
          <p:nvPr>
            <p:ph type="sldNum" sz="quarter" idx="2"/>
          </p:nvPr>
        </p:nvSpPr>
        <p:spPr/>
        <p:txBody>
          <a:bodyPr/>
          <a:lstStyle/>
          <a:p>
            <a:fld id="{86CB4B4D-7CA3-9044-876B-883B54F8677D}" type="slidenum">
              <a:rPr lang="it-IT" smtClean="0"/>
              <a:t>27</a:t>
            </a:fld>
            <a:endParaRPr lang="it-IT"/>
          </a:p>
        </p:txBody>
      </p:sp>
      <p:sp>
        <p:nvSpPr>
          <p:cNvPr id="4" name="Segnaposto testo 3">
            <a:extLst>
              <a:ext uri="{FF2B5EF4-FFF2-40B4-BE49-F238E27FC236}">
                <a16:creationId xmlns:a16="http://schemas.microsoft.com/office/drawing/2014/main" id="{6384FF6B-B4FA-DC2F-4C61-9050084D59FE}"/>
              </a:ext>
            </a:extLst>
          </p:cNvPr>
          <p:cNvSpPr>
            <a:spLocks noGrp="1"/>
          </p:cNvSpPr>
          <p:nvPr>
            <p:ph type="body" sz="quarter" idx="22"/>
          </p:nvPr>
        </p:nvSpPr>
        <p:spPr/>
        <p:txBody>
          <a:bodyPr/>
          <a:lstStyle/>
          <a:p>
            <a:r>
              <a:rPr lang="it-IT" sz="3600" b="1" dirty="0"/>
              <a:t>The ASTRI White Book</a:t>
            </a:r>
          </a:p>
        </p:txBody>
      </p:sp>
      <p:pic>
        <p:nvPicPr>
          <p:cNvPr id="5" name="Immagine 4" descr="Immagine che contiene testo&#10;&#10;Descrizione generata automaticamente">
            <a:extLst>
              <a:ext uri="{FF2B5EF4-FFF2-40B4-BE49-F238E27FC236}">
                <a16:creationId xmlns:a16="http://schemas.microsoft.com/office/drawing/2014/main" id="{71A617A3-218F-90BF-5B40-823AFFB9B122}"/>
              </a:ext>
            </a:extLst>
          </p:cNvPr>
          <p:cNvPicPr>
            <a:picLocks noChangeAspect="1"/>
          </p:cNvPicPr>
          <p:nvPr/>
        </p:nvPicPr>
        <p:blipFill>
          <a:blip r:embed="rId2"/>
          <a:stretch>
            <a:fillRect/>
          </a:stretch>
        </p:blipFill>
        <p:spPr>
          <a:xfrm>
            <a:off x="392940" y="1124744"/>
            <a:ext cx="3570725" cy="3264345"/>
          </a:xfrm>
          <a:prstGeom prst="rect">
            <a:avLst/>
          </a:prstGeom>
          <a:ln>
            <a:solidFill>
              <a:schemeClr val="accent1"/>
            </a:solidFill>
          </a:ln>
        </p:spPr>
      </p:pic>
      <p:pic>
        <p:nvPicPr>
          <p:cNvPr id="6" name="Immagine 5" descr="Immagine che contiene testo&#10;&#10;Descrizione generata automaticamente">
            <a:extLst>
              <a:ext uri="{FF2B5EF4-FFF2-40B4-BE49-F238E27FC236}">
                <a16:creationId xmlns:a16="http://schemas.microsoft.com/office/drawing/2014/main" id="{829E692F-889E-5A9A-28E7-608284F106F2}"/>
              </a:ext>
            </a:extLst>
          </p:cNvPr>
          <p:cNvPicPr>
            <a:picLocks noChangeAspect="1"/>
          </p:cNvPicPr>
          <p:nvPr/>
        </p:nvPicPr>
        <p:blipFill>
          <a:blip r:embed="rId3"/>
          <a:stretch>
            <a:fillRect/>
          </a:stretch>
        </p:blipFill>
        <p:spPr>
          <a:xfrm>
            <a:off x="4144096" y="1355150"/>
            <a:ext cx="4095749" cy="3330682"/>
          </a:xfrm>
          <a:prstGeom prst="rect">
            <a:avLst/>
          </a:prstGeom>
          <a:ln>
            <a:solidFill>
              <a:srgbClr val="FF0000"/>
            </a:solidFill>
          </a:ln>
        </p:spPr>
      </p:pic>
      <p:pic>
        <p:nvPicPr>
          <p:cNvPr id="7" name="Immagine 6" descr="Immagine che contiene testo&#10;&#10;Descrizione generata automaticamente">
            <a:extLst>
              <a:ext uri="{FF2B5EF4-FFF2-40B4-BE49-F238E27FC236}">
                <a16:creationId xmlns:a16="http://schemas.microsoft.com/office/drawing/2014/main" id="{CAF29A93-EBFD-E617-0492-47B362C94808}"/>
              </a:ext>
            </a:extLst>
          </p:cNvPr>
          <p:cNvPicPr>
            <a:picLocks noChangeAspect="1"/>
          </p:cNvPicPr>
          <p:nvPr/>
        </p:nvPicPr>
        <p:blipFill>
          <a:blip r:embed="rId4"/>
          <a:stretch>
            <a:fillRect/>
          </a:stretch>
        </p:blipFill>
        <p:spPr>
          <a:xfrm>
            <a:off x="7321078" y="3429000"/>
            <a:ext cx="4455286" cy="3063009"/>
          </a:xfrm>
          <a:prstGeom prst="rect">
            <a:avLst/>
          </a:prstGeom>
          <a:ln>
            <a:solidFill>
              <a:srgbClr val="00B050"/>
            </a:solidFill>
          </a:ln>
        </p:spPr>
      </p:pic>
      <p:pic>
        <p:nvPicPr>
          <p:cNvPr id="8" name="Immagine 7" descr="Immagine che contiene testo&#10;&#10;Descrizione generata automaticamente">
            <a:extLst>
              <a:ext uri="{FF2B5EF4-FFF2-40B4-BE49-F238E27FC236}">
                <a16:creationId xmlns:a16="http://schemas.microsoft.com/office/drawing/2014/main" id="{8DCB0B0F-22A3-7E2E-9101-992F43C47CA4}"/>
              </a:ext>
            </a:extLst>
          </p:cNvPr>
          <p:cNvPicPr>
            <a:picLocks noChangeAspect="1"/>
          </p:cNvPicPr>
          <p:nvPr/>
        </p:nvPicPr>
        <p:blipFill>
          <a:blip r:embed="rId5"/>
          <a:stretch>
            <a:fillRect/>
          </a:stretch>
        </p:blipFill>
        <p:spPr>
          <a:xfrm>
            <a:off x="1604679" y="3662583"/>
            <a:ext cx="4455285" cy="3195417"/>
          </a:xfrm>
          <a:prstGeom prst="rect">
            <a:avLst/>
          </a:prstGeom>
          <a:ln>
            <a:solidFill>
              <a:schemeClr val="accent2">
                <a:lumMod val="75000"/>
              </a:schemeClr>
            </a:solidFill>
          </a:ln>
        </p:spPr>
      </p:pic>
      <p:sp>
        <p:nvSpPr>
          <p:cNvPr id="12" name="CasellaDiTesto 11">
            <a:extLst>
              <a:ext uri="{FF2B5EF4-FFF2-40B4-BE49-F238E27FC236}">
                <a16:creationId xmlns:a16="http://schemas.microsoft.com/office/drawing/2014/main" id="{AB6D90C1-03DE-A0F5-C8B4-F1F8E81025C0}"/>
              </a:ext>
            </a:extLst>
          </p:cNvPr>
          <p:cNvSpPr txBox="1"/>
          <p:nvPr/>
        </p:nvSpPr>
        <p:spPr>
          <a:xfrm>
            <a:off x="8368246" y="1127683"/>
            <a:ext cx="3677776" cy="1631216"/>
          </a:xfrm>
          <a:prstGeom prst="rect">
            <a:avLst/>
          </a:prstGeom>
          <a:solidFill>
            <a:schemeClr val="bg1">
              <a:lumMod val="85000"/>
            </a:schemeClr>
          </a:solidFill>
          <a:ln>
            <a:solidFill>
              <a:srgbClr val="00204E"/>
            </a:solidFill>
          </a:ln>
        </p:spPr>
        <p:txBody>
          <a:bodyPr wrap="square" rtlCol="0">
            <a:spAutoFit/>
          </a:bodyPr>
          <a:lstStyle/>
          <a:p>
            <a:r>
              <a:rPr lang="it-IT" sz="2000" dirty="0">
                <a:solidFill>
                  <a:srgbClr val="0070C0"/>
                </a:solidFill>
              </a:rPr>
              <a:t>Le IRF di ASTRI sono appena state pubblicate su </a:t>
            </a:r>
            <a:r>
              <a:rPr lang="it-IT" sz="2000" dirty="0" err="1">
                <a:solidFill>
                  <a:srgbClr val="0070C0"/>
                </a:solidFill>
              </a:rPr>
              <a:t>Zenodo</a:t>
            </a:r>
            <a:endParaRPr lang="it-IT" sz="2000" dirty="0">
              <a:solidFill>
                <a:srgbClr val="0070C0"/>
              </a:solidFill>
            </a:endParaRPr>
          </a:p>
          <a:p>
            <a:pPr marL="0" indent="0">
              <a:buNone/>
            </a:pPr>
            <a:r>
              <a:rPr lang="it-IT" sz="1400" dirty="0"/>
              <a:t>«ASTRI Project. (2022). ASTRI Mini-Array </a:t>
            </a:r>
            <a:r>
              <a:rPr lang="it-IT" sz="1400" dirty="0" err="1"/>
              <a:t>Instrument</a:t>
            </a:r>
            <a:r>
              <a:rPr lang="it-IT" sz="1400" dirty="0"/>
              <a:t> </a:t>
            </a:r>
            <a:r>
              <a:rPr lang="it-IT" sz="1400" dirty="0" err="1"/>
              <a:t>Response</a:t>
            </a:r>
            <a:r>
              <a:rPr lang="it-IT" sz="1400" dirty="0"/>
              <a:t> </a:t>
            </a:r>
            <a:r>
              <a:rPr lang="it-IT" sz="1400" dirty="0" err="1"/>
              <a:t>Functions</a:t>
            </a:r>
            <a:r>
              <a:rPr lang="it-IT" sz="1400" dirty="0"/>
              <a:t> (Prod2, v1.0)»</a:t>
            </a:r>
          </a:p>
          <a:p>
            <a:pPr marL="0" indent="0">
              <a:buNone/>
            </a:pPr>
            <a:r>
              <a:rPr lang="it-IT" sz="1600" dirty="0">
                <a:hlinkClick r:id="rId6"/>
              </a:rPr>
              <a:t>https://zenodo.org/record/6827882#.YtFCjZNBx60</a:t>
            </a:r>
            <a:r>
              <a:rPr lang="it-IT" sz="1600" dirty="0"/>
              <a:t> - </a:t>
            </a:r>
            <a:r>
              <a:rPr lang="it-IT" sz="1600" dirty="0" err="1"/>
              <a:t>DoI</a:t>
            </a:r>
            <a:r>
              <a:rPr lang="it-IT" sz="1600" dirty="0"/>
              <a:t>: 10.5281/zenodo.6827882</a:t>
            </a:r>
          </a:p>
        </p:txBody>
      </p:sp>
    </p:spTree>
    <p:extLst>
      <p:ext uri="{BB962C8B-B14F-4D97-AF65-F5344CB8AC3E}">
        <p14:creationId xmlns:p14="http://schemas.microsoft.com/office/powerpoint/2010/main" val="20362668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Content Placeholder 8" descr="Content Placeholder 8"/>
          <p:cNvPicPr>
            <a:picLocks noChangeAspect="1"/>
          </p:cNvPicPr>
          <p:nvPr/>
        </p:nvPicPr>
        <p:blipFill>
          <a:blip r:embed="rId2"/>
          <a:srcRect l="1248" r="1325" b="10396"/>
          <a:stretch>
            <a:fillRect/>
          </a:stretch>
        </p:blipFill>
        <p:spPr>
          <a:xfrm>
            <a:off x="10142964" y="270368"/>
            <a:ext cx="1653501" cy="699557"/>
          </a:xfrm>
          <a:prstGeom prst="rect">
            <a:avLst/>
          </a:prstGeom>
          <a:ln w="12700">
            <a:miter lim="400000"/>
          </a:ln>
        </p:spPr>
      </p:pic>
      <p:sp>
        <p:nvSpPr>
          <p:cNvPr id="57" name="Straight Connector 5"/>
          <p:cNvSpPr/>
          <p:nvPr/>
        </p:nvSpPr>
        <p:spPr>
          <a:xfrm>
            <a:off x="467465" y="994639"/>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a:p>
        </p:txBody>
      </p:sp>
      <p:sp>
        <p:nvSpPr>
          <p:cNvPr id="58" name="Slide Number"/>
          <p:cNvSpPr txBox="1">
            <a:spLocks noGrp="1"/>
          </p:cNvSpPr>
          <p:nvPr>
            <p:ph type="sldNum" sz="quarter" idx="2"/>
          </p:nvPr>
        </p:nvSpPr>
        <p:spPr>
          <a:xfrm>
            <a:off x="11686768" y="6417939"/>
            <a:ext cx="175033" cy="241956"/>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
        <p:nvSpPr>
          <p:cNvPr id="59" name="Title 1"/>
          <p:cNvSpPr txBox="1">
            <a:spLocks noGrp="1"/>
          </p:cNvSpPr>
          <p:nvPr>
            <p:ph type="body" idx="22"/>
          </p:nvPr>
        </p:nvSpPr>
        <p:spPr>
          <a:xfrm>
            <a:off x="695400" y="226947"/>
            <a:ext cx="8424937" cy="720000"/>
          </a:xfrm>
          <a:prstGeom prst="rect">
            <a:avLst/>
          </a:prstGeom>
        </p:spPr>
        <p:txBody>
          <a:bodyPr>
            <a:normAutofit fontScale="92500"/>
          </a:bodyPr>
          <a:lstStyle/>
          <a:p>
            <a:r>
              <a:rPr lang="en-US" b="0" dirty="0"/>
              <a:t>ASTRI Mini-Array implementation timeline</a:t>
            </a:r>
          </a:p>
        </p:txBody>
      </p:sp>
      <p:pic>
        <p:nvPicPr>
          <p:cNvPr id="7" name="Google Shape;631;p61">
            <a:extLst>
              <a:ext uri="{FF2B5EF4-FFF2-40B4-BE49-F238E27FC236}">
                <a16:creationId xmlns:a16="http://schemas.microsoft.com/office/drawing/2014/main" id="{332941E5-4FDC-442B-8017-911F4E333170}"/>
              </a:ext>
            </a:extLst>
          </p:cNvPr>
          <p:cNvPicPr preferRelativeResize="0">
            <a:picLocks noChangeAspect="1"/>
          </p:cNvPicPr>
          <p:nvPr/>
        </p:nvPicPr>
        <p:blipFill>
          <a:blip r:embed="rId3">
            <a:alphaModFix/>
          </a:blip>
          <a:stretch>
            <a:fillRect/>
          </a:stretch>
        </p:blipFill>
        <p:spPr>
          <a:xfrm>
            <a:off x="8896774" y="1749369"/>
            <a:ext cx="3056467" cy="3889126"/>
          </a:xfrm>
          <a:prstGeom prst="rect">
            <a:avLst/>
          </a:prstGeom>
          <a:noFill/>
          <a:ln>
            <a:noFill/>
          </a:ln>
        </p:spPr>
      </p:pic>
      <p:sp>
        <p:nvSpPr>
          <p:cNvPr id="3" name="TextBox 2">
            <a:extLst>
              <a:ext uri="{FF2B5EF4-FFF2-40B4-BE49-F238E27FC236}">
                <a16:creationId xmlns:a16="http://schemas.microsoft.com/office/drawing/2014/main" id="{3A7F8DC4-9B90-4FC6-B6B3-EC2D87BFDE9B}"/>
              </a:ext>
            </a:extLst>
          </p:cNvPr>
          <p:cNvSpPr txBox="1"/>
          <p:nvPr/>
        </p:nvSpPr>
        <p:spPr>
          <a:xfrm>
            <a:off x="282784" y="1562886"/>
            <a:ext cx="8557863" cy="415498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gn="ctr" hangingPunct="0"/>
            <a:r>
              <a:rPr lang="en-GB" sz="2400" b="1" dirty="0">
                <a:solidFill>
                  <a:srgbClr val="00B0F0"/>
                </a:solidFill>
              </a:rPr>
              <a:t>Timeline</a:t>
            </a:r>
            <a:r>
              <a:rPr lang="en-GB" sz="2400" b="1" dirty="0">
                <a:solidFill>
                  <a:srgbClr val="00B0F0"/>
                </a:solidFill>
                <a:latin typeface="+mj-lt"/>
                <a:ea typeface="+mj-ea"/>
                <a:cs typeface="+mj-cs"/>
                <a:sym typeface="Calibri"/>
              </a:rPr>
              <a:t> based on current available information</a:t>
            </a:r>
          </a:p>
          <a:p>
            <a:pPr marL="285750" indent="-285750" hangingPunct="0">
              <a:buFont typeface="Arial" panose="020B0604020202020204" pitchFamily="34" charset="0"/>
              <a:buChar char="•"/>
            </a:pPr>
            <a:r>
              <a:rPr lang="en-GB" sz="2000" b="1" dirty="0">
                <a:solidFill>
                  <a:srgbClr val="000000"/>
                </a:solidFill>
                <a:latin typeface="+mj-lt"/>
                <a:ea typeface="+mj-ea"/>
                <a:cs typeface="+mj-cs"/>
                <a:sym typeface="Calibri"/>
              </a:rPr>
              <a:t>Teide infrastructure almost complete -&gt; Contract closed next week</a:t>
            </a:r>
          </a:p>
          <a:p>
            <a:pPr marL="285750" indent="-285750" hangingPunct="0">
              <a:buFont typeface="Arial" panose="020B0604020202020204" pitchFamily="34" charset="0"/>
              <a:buChar char="•"/>
            </a:pPr>
            <a:r>
              <a:rPr lang="en-GB" sz="2000" b="1" dirty="0">
                <a:solidFill>
                  <a:srgbClr val="000000"/>
                </a:solidFill>
                <a:latin typeface="+mj-lt"/>
                <a:ea typeface="+mj-ea"/>
                <a:cs typeface="+mj-cs"/>
              </a:rPr>
              <a:t>ASTRI-1 telescope site acceptance review in January 2023</a:t>
            </a:r>
          </a:p>
          <a:p>
            <a:pPr marL="285750" indent="-285750" hangingPunct="0">
              <a:buFont typeface="Arial" panose="020B0604020202020204" pitchFamily="34" charset="0"/>
              <a:buChar char="•"/>
            </a:pPr>
            <a:r>
              <a:rPr lang="en-GB" sz="2000" b="1" dirty="0">
                <a:solidFill>
                  <a:srgbClr val="000000"/>
                </a:solidFill>
                <a:latin typeface="+mj-lt"/>
                <a:ea typeface="+mj-ea"/>
                <a:cs typeface="+mj-cs"/>
                <a:sym typeface="Calibri"/>
              </a:rPr>
              <a:t>ASTRI-8 &amp; ASTRI-9 telescopes procurement ongoing</a:t>
            </a:r>
            <a:endParaRPr lang="en-GB" sz="2000" b="1" dirty="0">
              <a:solidFill>
                <a:srgbClr val="000000"/>
              </a:solidFill>
              <a:latin typeface="+mj-lt"/>
              <a:ea typeface="+mj-ea"/>
              <a:cs typeface="+mj-cs"/>
            </a:endParaRPr>
          </a:p>
          <a:p>
            <a:pPr marL="742950" lvl="1" indent="-285750" hangingPunct="0">
              <a:buFont typeface="Symbol" panose="05050102010706020507" pitchFamily="18" charset="2"/>
              <a:buChar char="®"/>
            </a:pPr>
            <a:r>
              <a:rPr lang="en-GB" sz="2000" b="1" dirty="0">
                <a:solidFill>
                  <a:srgbClr val="000000"/>
                </a:solidFill>
                <a:sym typeface="Calibri"/>
              </a:rPr>
              <a:t>Shipping </a:t>
            </a:r>
            <a:r>
              <a:rPr lang="en-GB" sz="2000" b="1" dirty="0">
                <a:solidFill>
                  <a:srgbClr val="000000"/>
                </a:solidFill>
              </a:rPr>
              <a:t>to Tenerife end of March 2023</a:t>
            </a:r>
          </a:p>
          <a:p>
            <a:pPr marL="742950" lvl="1" indent="-285750" hangingPunct="0">
              <a:buFont typeface="Symbol" panose="05050102010706020507" pitchFamily="18" charset="2"/>
              <a:buChar char="®"/>
            </a:pPr>
            <a:r>
              <a:rPr lang="en-GB" sz="2000" b="1" dirty="0">
                <a:solidFill>
                  <a:srgbClr val="000000"/>
                </a:solidFill>
                <a:latin typeface="+mj-lt"/>
                <a:ea typeface="+mj-ea"/>
                <a:cs typeface="+mj-cs"/>
              </a:rPr>
              <a:t>Acceptance at the site end of May 2023</a:t>
            </a:r>
          </a:p>
          <a:p>
            <a:pPr marL="285750" indent="-285750" hangingPunct="0">
              <a:buFont typeface="Arial" panose="020B0604020202020204" pitchFamily="34" charset="0"/>
              <a:buChar char="•"/>
            </a:pPr>
            <a:r>
              <a:rPr lang="en-GB" sz="2000" b="1" dirty="0">
                <a:solidFill>
                  <a:srgbClr val="000000"/>
                </a:solidFill>
                <a:latin typeface="+mj-lt"/>
                <a:ea typeface="+mj-ea"/>
                <a:cs typeface="+mj-cs"/>
                <a:sym typeface="Calibri"/>
              </a:rPr>
              <a:t>First Cherenkov camera (engineering camera) </a:t>
            </a:r>
          </a:p>
          <a:p>
            <a:pPr lvl="1" hangingPunct="0"/>
            <a:r>
              <a:rPr lang="en-GB" sz="2000" b="1" dirty="0">
                <a:solidFill>
                  <a:srgbClr val="000000"/>
                </a:solidFill>
                <a:sym typeface="Symbol" panose="05050102010706020507" pitchFamily="18" charset="2"/>
              </a:rPr>
              <a:t> </a:t>
            </a:r>
            <a:r>
              <a:rPr lang="en-GB" sz="2000" b="1" dirty="0">
                <a:solidFill>
                  <a:srgbClr val="000000"/>
                </a:solidFill>
                <a:latin typeface="+mj-lt"/>
                <a:ea typeface="+mj-ea"/>
                <a:cs typeface="+mj-cs"/>
                <a:sym typeface="Calibri"/>
              </a:rPr>
              <a:t>ready for lab test </a:t>
            </a:r>
            <a:r>
              <a:rPr lang="en-GB" sz="2000" b="1" dirty="0">
                <a:solidFill>
                  <a:srgbClr val="000000"/>
                </a:solidFill>
                <a:latin typeface="+mj-lt"/>
                <a:ea typeface="+mj-ea"/>
                <a:cs typeface="+mj-cs"/>
              </a:rPr>
              <a:t>at the end of January 2023 </a:t>
            </a:r>
          </a:p>
          <a:p>
            <a:pPr lvl="1" hangingPunct="0"/>
            <a:r>
              <a:rPr lang="en-GB" sz="2000" b="1" dirty="0">
                <a:solidFill>
                  <a:srgbClr val="000000"/>
                </a:solidFill>
                <a:latin typeface="+mj-lt"/>
                <a:ea typeface="+mj-ea"/>
                <a:cs typeface="+mj-cs"/>
                <a:sym typeface="Symbol" panose="05050102010706020507" pitchFamily="18" charset="2"/>
              </a:rPr>
              <a:t> </a:t>
            </a:r>
            <a:r>
              <a:rPr lang="en-GB" sz="2000" b="1" dirty="0">
                <a:solidFill>
                  <a:srgbClr val="000000"/>
                </a:solidFill>
                <a:latin typeface="+mj-lt"/>
                <a:ea typeface="+mj-ea"/>
                <a:cs typeface="+mj-cs"/>
                <a:sym typeface="Calibri"/>
              </a:rPr>
              <a:t>first Cherenkov light at the end of April 2023</a:t>
            </a:r>
          </a:p>
          <a:p>
            <a:pPr marL="286200" indent="-285750" hangingPunct="0">
              <a:buFont typeface="Arial" panose="020B0604020202020204" pitchFamily="34" charset="0"/>
              <a:buChar char="•"/>
            </a:pPr>
            <a:r>
              <a:rPr lang="en-GB" sz="2000" b="1" dirty="0">
                <a:solidFill>
                  <a:srgbClr val="000000"/>
                </a:solidFill>
                <a:latin typeface="+mj-lt"/>
                <a:ea typeface="+mj-ea"/>
                <a:cs typeface="+mj-cs"/>
              </a:rPr>
              <a:t>First three telescopes (ASTRI-1, 8, 9) complete with cameras </a:t>
            </a:r>
            <a:r>
              <a:rPr lang="en-GB" sz="2000" b="1" dirty="0">
                <a:solidFill>
                  <a:srgbClr val="000000"/>
                </a:solidFill>
                <a:sym typeface="Symbol" panose="05050102010706020507" pitchFamily="18" charset="2"/>
              </a:rPr>
              <a:t></a:t>
            </a:r>
            <a:r>
              <a:rPr lang="en-GB" sz="2000" b="1" dirty="0">
                <a:solidFill>
                  <a:srgbClr val="000000"/>
                </a:solidFill>
                <a:latin typeface="+mj-lt"/>
                <a:ea typeface="+mj-ea"/>
                <a:cs typeface="+mj-cs"/>
              </a:rPr>
              <a:t> summer 2023</a:t>
            </a:r>
          </a:p>
          <a:p>
            <a:pPr marL="286200" indent="-285750" hangingPunct="0">
              <a:buFont typeface="Arial" panose="020B0604020202020204" pitchFamily="34" charset="0"/>
              <a:buChar char="•"/>
            </a:pPr>
            <a:r>
              <a:rPr lang="en-GB" sz="2000" b="1" dirty="0">
                <a:latin typeface="+mj-lt"/>
                <a:ea typeface="+mj-ea"/>
                <a:cs typeface="+mj-cs"/>
                <a:sym typeface="Calibri"/>
              </a:rPr>
              <a:t>Second batch of telescopes will start to arrive @ end of 2023</a:t>
            </a:r>
          </a:p>
          <a:p>
            <a:pPr marL="286200" indent="-285750">
              <a:buFont typeface="Arial" panose="020B0604020202020204" pitchFamily="34" charset="0"/>
              <a:buChar char="•"/>
            </a:pPr>
            <a:r>
              <a:rPr lang="en-GB" sz="2000" b="1" dirty="0">
                <a:solidFill>
                  <a:srgbClr val="000000"/>
                </a:solidFill>
                <a:latin typeface="+mj-lt"/>
                <a:ea typeface="+mj-ea"/>
                <a:cs typeface="+mj-cs"/>
                <a:sym typeface="Calibri"/>
              </a:rPr>
              <a:t>ASTRI Mini-Array ready for </a:t>
            </a:r>
            <a:r>
              <a:rPr lang="en-GB" sz="2000" b="1" dirty="0">
                <a:solidFill>
                  <a:srgbClr val="000000"/>
                </a:solidFill>
                <a:latin typeface="+mj-lt"/>
                <a:ea typeface="+mj-ea"/>
                <a:cs typeface="+mj-cs"/>
              </a:rPr>
              <a:t>commissioning at the end of 2024 </a:t>
            </a:r>
            <a:endParaRPr lang="en-GB" sz="2000" b="1" dirty="0">
              <a:solidFill>
                <a:srgbClr val="000000"/>
              </a:solidFill>
              <a:latin typeface="+mj-lt"/>
              <a:ea typeface="+mj-ea"/>
              <a:cs typeface="+mj-cs"/>
              <a:sym typeface="Calibri"/>
            </a:endParaRPr>
          </a:p>
          <a:p>
            <a:pPr marL="286200" indent="-285750" hangingPunct="0">
              <a:buFont typeface="Arial" panose="020B0604020202020204" pitchFamily="34" charset="0"/>
              <a:buChar char="•"/>
            </a:pPr>
            <a:r>
              <a:rPr lang="en-GB" sz="2000" b="1" dirty="0">
                <a:solidFill>
                  <a:srgbClr val="000000"/>
                </a:solidFill>
                <a:latin typeface="+mj-lt"/>
                <a:ea typeface="+mj-ea"/>
                <a:cs typeface="+mj-cs"/>
                <a:sym typeface="Calibri"/>
              </a:rPr>
              <a:t>Scientific observations start mid 2025</a:t>
            </a:r>
          </a:p>
        </p:txBody>
      </p:sp>
      <p:sp>
        <p:nvSpPr>
          <p:cNvPr id="10" name="Google Shape;632;p61">
            <a:extLst>
              <a:ext uri="{FF2B5EF4-FFF2-40B4-BE49-F238E27FC236}">
                <a16:creationId xmlns:a16="http://schemas.microsoft.com/office/drawing/2014/main" id="{14D3B2EB-A98D-4EF3-9B55-CC07E7D0F119}"/>
              </a:ext>
            </a:extLst>
          </p:cNvPr>
          <p:cNvSpPr txBox="1"/>
          <p:nvPr/>
        </p:nvSpPr>
        <p:spPr>
          <a:xfrm>
            <a:off x="8975450" y="5648211"/>
            <a:ext cx="2912534" cy="253902"/>
          </a:xfrm>
          <a:prstGeom prst="rect">
            <a:avLst/>
          </a:prstGeom>
          <a:noFill/>
          <a:ln>
            <a:noFill/>
          </a:ln>
        </p:spPr>
        <p:txBody>
          <a:bodyPr spcFirstLastPara="1" wrap="square" lIns="45713" tIns="45713" rIns="45713" bIns="45713" anchor="t" anchorCtr="0">
            <a:spAutoFit/>
          </a:bodyPr>
          <a:lstStyle/>
          <a:p>
            <a:pPr algn="ctr"/>
            <a:r>
              <a:rPr lang="en-US" sz="1050" dirty="0"/>
              <a:t>Photo credits: Tommaso </a:t>
            </a:r>
            <a:r>
              <a:rPr lang="en-US" sz="1050" dirty="0" err="1"/>
              <a:t>Marchiori</a:t>
            </a:r>
            <a:r>
              <a:rPr lang="en-US" sz="1050" dirty="0"/>
              <a:t> (EIE group)</a:t>
            </a:r>
          </a:p>
        </p:txBody>
      </p:sp>
      <p:sp>
        <p:nvSpPr>
          <p:cNvPr id="4" name="Segnaposto testo 3">
            <a:extLst>
              <a:ext uri="{FF2B5EF4-FFF2-40B4-BE49-F238E27FC236}">
                <a16:creationId xmlns:a16="http://schemas.microsoft.com/office/drawing/2014/main" id="{563AF5A3-378C-FC17-E065-49DCCD9B3D66}"/>
              </a:ext>
            </a:extLst>
          </p:cNvPr>
          <p:cNvSpPr>
            <a:spLocks noGrp="1"/>
          </p:cNvSpPr>
          <p:nvPr>
            <p:ph type="body" sz="quarter" idx="21"/>
          </p:nvPr>
        </p:nvSpPr>
        <p:spPr/>
        <p:txBody>
          <a:bodyPr/>
          <a:lstStyle/>
          <a:p>
            <a:endParaRPr lang="it-IT"/>
          </a:p>
        </p:txBody>
      </p:sp>
    </p:spTree>
    <p:extLst>
      <p:ext uri="{BB962C8B-B14F-4D97-AF65-F5344CB8AC3E}">
        <p14:creationId xmlns:p14="http://schemas.microsoft.com/office/powerpoint/2010/main" val="72811979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1657D4A-1EB2-06CA-E842-F91139497908}"/>
              </a:ext>
            </a:extLst>
          </p:cNvPr>
          <p:cNvSpPr>
            <a:spLocks noGrp="1"/>
          </p:cNvSpPr>
          <p:nvPr>
            <p:ph type="body" idx="2"/>
          </p:nvPr>
        </p:nvSpPr>
        <p:spPr>
          <a:xfrm>
            <a:off x="277619" y="12178"/>
            <a:ext cx="11460822" cy="947283"/>
          </a:xfrm>
          <a:solidFill>
            <a:schemeClr val="bg1"/>
          </a:solidFill>
          <a:ln>
            <a:noFill/>
          </a:ln>
        </p:spPr>
        <p:txBody>
          <a:bodyPr>
            <a:normAutofit fontScale="85000" lnSpcReduction="20000"/>
          </a:bodyPr>
          <a:lstStyle/>
          <a:p>
            <a:r>
              <a:rPr lang="it-IT" dirty="0">
                <a:solidFill>
                  <a:srgbClr val="002060"/>
                </a:solidFill>
              </a:rPr>
              <a:t>High Energy (TeV to </a:t>
            </a:r>
            <a:r>
              <a:rPr lang="it-IT" dirty="0" err="1">
                <a:solidFill>
                  <a:srgbClr val="002060"/>
                </a:solidFill>
              </a:rPr>
              <a:t>PeV</a:t>
            </a:r>
            <a:r>
              <a:rPr lang="it-IT" dirty="0">
                <a:solidFill>
                  <a:srgbClr val="002060"/>
                </a:solidFill>
              </a:rPr>
              <a:t>) gamma-ray </a:t>
            </a:r>
            <a:r>
              <a:rPr lang="it-IT" dirty="0" err="1">
                <a:solidFill>
                  <a:srgbClr val="002060"/>
                </a:solidFill>
              </a:rPr>
              <a:t>astronomy</a:t>
            </a:r>
            <a:r>
              <a:rPr lang="it-IT" dirty="0">
                <a:solidFill>
                  <a:srgbClr val="002060"/>
                </a:solidFill>
              </a:rPr>
              <a:t> in the ’20 </a:t>
            </a:r>
            <a:r>
              <a:rPr lang="it-IT" dirty="0" err="1">
                <a:solidFill>
                  <a:srgbClr val="002060"/>
                </a:solidFill>
              </a:rPr>
              <a:t>years</a:t>
            </a:r>
            <a:r>
              <a:rPr lang="it-IT" dirty="0">
                <a:solidFill>
                  <a:srgbClr val="002060"/>
                </a:solidFill>
              </a:rPr>
              <a:t> of the new </a:t>
            </a:r>
            <a:r>
              <a:rPr lang="it-IT" dirty="0" err="1">
                <a:solidFill>
                  <a:srgbClr val="002060"/>
                </a:solidFill>
              </a:rPr>
              <a:t>century</a:t>
            </a:r>
            <a:endParaRPr lang="it-IT" dirty="0">
              <a:solidFill>
                <a:srgbClr val="002060"/>
              </a:solidFill>
            </a:endParaRPr>
          </a:p>
        </p:txBody>
      </p:sp>
      <p:grpSp>
        <p:nvGrpSpPr>
          <p:cNvPr id="17" name="Gruppo 16">
            <a:extLst>
              <a:ext uri="{FF2B5EF4-FFF2-40B4-BE49-F238E27FC236}">
                <a16:creationId xmlns:a16="http://schemas.microsoft.com/office/drawing/2014/main" id="{37B57145-DE89-E6F7-753D-71BC935E4CE1}"/>
              </a:ext>
            </a:extLst>
          </p:cNvPr>
          <p:cNvGrpSpPr/>
          <p:nvPr/>
        </p:nvGrpSpPr>
        <p:grpSpPr>
          <a:xfrm>
            <a:off x="453560" y="515565"/>
            <a:ext cx="5751136" cy="4311330"/>
            <a:chOff x="1039825" y="1627851"/>
            <a:chExt cx="11502271" cy="8622659"/>
          </a:xfrm>
        </p:grpSpPr>
        <p:pic>
          <p:nvPicPr>
            <p:cNvPr id="7" name="Immagine 6" descr="Immagine che contiene testo, luce, scuro, cielo notturno&#10;&#10;Descrizione generata automaticamente">
              <a:extLst>
                <a:ext uri="{FF2B5EF4-FFF2-40B4-BE49-F238E27FC236}">
                  <a16:creationId xmlns:a16="http://schemas.microsoft.com/office/drawing/2014/main" id="{4A0B4202-4697-06EB-1D2E-F18F1C8D952A}"/>
                </a:ext>
              </a:extLst>
            </p:cNvPr>
            <p:cNvPicPr>
              <a:picLocks noChangeAspect="1"/>
            </p:cNvPicPr>
            <p:nvPr/>
          </p:nvPicPr>
          <p:blipFill>
            <a:blip r:embed="rId2"/>
            <a:stretch>
              <a:fillRect/>
            </a:stretch>
          </p:blipFill>
          <p:spPr>
            <a:xfrm rot="20950644">
              <a:off x="1039825" y="1627851"/>
              <a:ext cx="11502271" cy="8622659"/>
            </a:xfrm>
            <a:prstGeom prst="rect">
              <a:avLst/>
            </a:prstGeom>
          </p:spPr>
        </p:pic>
        <p:sp>
          <p:nvSpPr>
            <p:cNvPr id="12" name="CasellaDiTesto 11">
              <a:extLst>
                <a:ext uri="{FF2B5EF4-FFF2-40B4-BE49-F238E27FC236}">
                  <a16:creationId xmlns:a16="http://schemas.microsoft.com/office/drawing/2014/main" id="{71C7EBD2-4F6C-BD8C-16C6-BF5C8205320A}"/>
                </a:ext>
              </a:extLst>
            </p:cNvPr>
            <p:cNvSpPr txBox="1"/>
            <p:nvPr/>
          </p:nvSpPr>
          <p:spPr>
            <a:xfrm>
              <a:off x="3298865" y="6481652"/>
              <a:ext cx="8893135" cy="923330"/>
            </a:xfrm>
            <a:prstGeom prst="rect">
              <a:avLst/>
            </a:prstGeom>
            <a:noFill/>
          </p:spPr>
          <p:txBody>
            <a:bodyPr wrap="square" rtlCol="0">
              <a:spAutoFit/>
            </a:bodyPr>
            <a:lstStyle/>
            <a:p>
              <a:r>
                <a:rPr lang="it-IT" sz="1200" b="1" dirty="0" err="1">
                  <a:solidFill>
                    <a:schemeClr val="bg1"/>
                  </a:solidFill>
                </a:rPr>
                <a:t>Hadronic</a:t>
              </a:r>
              <a:r>
                <a:rPr lang="it-IT" sz="1200" b="1" dirty="0">
                  <a:solidFill>
                    <a:schemeClr val="bg1"/>
                  </a:solidFill>
                </a:rPr>
                <a:t> </a:t>
              </a:r>
              <a:r>
                <a:rPr lang="it-IT" sz="1200" b="1" dirty="0" err="1">
                  <a:solidFill>
                    <a:schemeClr val="bg1"/>
                  </a:solidFill>
                </a:rPr>
                <a:t>accelleration</a:t>
              </a:r>
              <a:r>
                <a:rPr lang="it-IT" sz="1200" b="1" dirty="0">
                  <a:solidFill>
                    <a:schemeClr val="bg1"/>
                  </a:solidFill>
                </a:rPr>
                <a:t> </a:t>
              </a:r>
              <a:r>
                <a:rPr lang="it-IT" sz="1200" b="1" dirty="0" err="1">
                  <a:solidFill>
                    <a:schemeClr val="bg1"/>
                  </a:solidFill>
                </a:rPr>
                <a:t>seen</a:t>
              </a:r>
              <a:r>
                <a:rPr lang="it-IT" sz="1200" b="1" dirty="0">
                  <a:solidFill>
                    <a:schemeClr val="bg1"/>
                  </a:solidFill>
                </a:rPr>
                <a:t> up </a:t>
              </a:r>
              <a:r>
                <a:rPr lang="it-IT" sz="1200" b="1" dirty="0" err="1">
                  <a:solidFill>
                    <a:schemeClr val="bg1"/>
                  </a:solidFill>
                </a:rPr>
                <a:t>tp</a:t>
              </a:r>
              <a:r>
                <a:rPr lang="it-IT" sz="1200" b="1" dirty="0">
                  <a:solidFill>
                    <a:schemeClr val="bg1"/>
                  </a:solidFill>
                </a:rPr>
                <a:t> the </a:t>
              </a:r>
              <a:r>
                <a:rPr lang="it-IT" sz="1200" b="1" dirty="0" err="1">
                  <a:solidFill>
                    <a:schemeClr val="bg1"/>
                  </a:solidFill>
                </a:rPr>
                <a:t>PeV</a:t>
              </a:r>
              <a:r>
                <a:rPr lang="it-IT" sz="1200" b="1" dirty="0">
                  <a:solidFill>
                    <a:schemeClr val="bg1"/>
                  </a:solidFill>
                </a:rPr>
                <a:t> </a:t>
              </a:r>
              <a:r>
                <a:rPr lang="it-IT" sz="1200" b="1" dirty="0" err="1">
                  <a:solidFill>
                    <a:schemeClr val="bg1"/>
                  </a:solidFill>
                </a:rPr>
                <a:t>renergy</a:t>
              </a:r>
              <a:r>
                <a:rPr lang="it-IT" sz="1200" b="1" dirty="0">
                  <a:solidFill>
                    <a:schemeClr val="bg1"/>
                  </a:solidFill>
                </a:rPr>
                <a:t> in gamma.</a:t>
              </a:r>
            </a:p>
            <a:p>
              <a:r>
                <a:rPr lang="it-IT" sz="1200" b="1" dirty="0">
                  <a:solidFill>
                    <a:schemeClr val="bg1"/>
                  </a:solidFill>
                </a:rPr>
                <a:t>Extended </a:t>
              </a:r>
              <a:r>
                <a:rPr lang="it-IT" sz="1200" b="1" dirty="0" err="1">
                  <a:solidFill>
                    <a:schemeClr val="bg1"/>
                  </a:solidFill>
                </a:rPr>
                <a:t>emission</a:t>
              </a:r>
              <a:r>
                <a:rPr lang="it-IT" sz="1200" b="1" dirty="0">
                  <a:solidFill>
                    <a:schemeClr val="bg1"/>
                  </a:solidFill>
                </a:rPr>
                <a:t> or  some </a:t>
              </a:r>
              <a:r>
                <a:rPr lang="it-IT" sz="1200" b="1" dirty="0" err="1">
                  <a:solidFill>
                    <a:schemeClr val="bg1"/>
                  </a:solidFill>
                </a:rPr>
                <a:t>specific</a:t>
              </a:r>
              <a:r>
                <a:rPr lang="it-IT" sz="1200" b="1" dirty="0">
                  <a:solidFill>
                    <a:schemeClr val="bg1"/>
                  </a:solidFill>
                </a:rPr>
                <a:t> sources?</a:t>
              </a:r>
            </a:p>
          </p:txBody>
        </p:sp>
      </p:grpSp>
      <p:grpSp>
        <p:nvGrpSpPr>
          <p:cNvPr id="16" name="Gruppo 15">
            <a:extLst>
              <a:ext uri="{FF2B5EF4-FFF2-40B4-BE49-F238E27FC236}">
                <a16:creationId xmlns:a16="http://schemas.microsoft.com/office/drawing/2014/main" id="{F9503926-ABA2-4E59-1BC7-F0DF449794A1}"/>
              </a:ext>
            </a:extLst>
          </p:cNvPr>
          <p:cNvGrpSpPr/>
          <p:nvPr/>
        </p:nvGrpSpPr>
        <p:grpSpPr>
          <a:xfrm>
            <a:off x="8522607" y="3823180"/>
            <a:ext cx="2984500" cy="2889250"/>
            <a:chOff x="17045214" y="7646360"/>
            <a:chExt cx="5969000" cy="5778500"/>
          </a:xfrm>
        </p:grpSpPr>
        <p:pic>
          <p:nvPicPr>
            <p:cNvPr id="14" name="Immagine 13" descr="Immagine che contiene oggetto da esterni, stella&#10;&#10;Descrizione generata automaticamente">
              <a:extLst>
                <a:ext uri="{FF2B5EF4-FFF2-40B4-BE49-F238E27FC236}">
                  <a16:creationId xmlns:a16="http://schemas.microsoft.com/office/drawing/2014/main" id="{DCD7EDE3-BE23-BA05-CC61-A2948BC2A93C}"/>
                </a:ext>
              </a:extLst>
            </p:cNvPr>
            <p:cNvPicPr>
              <a:picLocks noChangeAspect="1"/>
            </p:cNvPicPr>
            <p:nvPr/>
          </p:nvPicPr>
          <p:blipFill>
            <a:blip r:embed="rId3"/>
            <a:stretch>
              <a:fillRect/>
            </a:stretch>
          </p:blipFill>
          <p:spPr>
            <a:xfrm>
              <a:off x="17045214" y="7646360"/>
              <a:ext cx="5969000" cy="5778500"/>
            </a:xfrm>
            <a:prstGeom prst="rect">
              <a:avLst/>
            </a:prstGeom>
          </p:spPr>
        </p:pic>
        <p:sp>
          <p:nvSpPr>
            <p:cNvPr id="15" name="CasellaDiTesto 14">
              <a:extLst>
                <a:ext uri="{FF2B5EF4-FFF2-40B4-BE49-F238E27FC236}">
                  <a16:creationId xmlns:a16="http://schemas.microsoft.com/office/drawing/2014/main" id="{2D9C8154-925D-A9CA-34D6-0DE24E0EB029}"/>
                </a:ext>
              </a:extLst>
            </p:cNvPr>
            <p:cNvSpPr txBox="1"/>
            <p:nvPr/>
          </p:nvSpPr>
          <p:spPr>
            <a:xfrm>
              <a:off x="17922240" y="12252960"/>
              <a:ext cx="3589188" cy="553998"/>
            </a:xfrm>
            <a:prstGeom prst="rect">
              <a:avLst/>
            </a:prstGeom>
            <a:noFill/>
          </p:spPr>
          <p:txBody>
            <a:bodyPr wrap="none" rtlCol="0">
              <a:spAutoFit/>
            </a:bodyPr>
            <a:lstStyle/>
            <a:p>
              <a:r>
                <a:rPr lang="it-IT" sz="1200" dirty="0" err="1">
                  <a:solidFill>
                    <a:srgbClr val="FFFF00"/>
                  </a:solidFill>
                </a:rPr>
                <a:t>GRBs</a:t>
              </a:r>
              <a:r>
                <a:rPr lang="it-IT" sz="1200" dirty="0">
                  <a:solidFill>
                    <a:srgbClr val="FFFF00"/>
                  </a:solidFill>
                </a:rPr>
                <a:t> up to  </a:t>
              </a:r>
              <a:r>
                <a:rPr lang="it-IT" sz="1200" dirty="0" err="1">
                  <a:solidFill>
                    <a:srgbClr val="FFFF00"/>
                  </a:solidFill>
                </a:rPr>
                <a:t>tens</a:t>
              </a:r>
              <a:r>
                <a:rPr lang="it-IT" sz="1200" dirty="0">
                  <a:solidFill>
                    <a:srgbClr val="FFFF00"/>
                  </a:solidFill>
                </a:rPr>
                <a:t> of </a:t>
              </a:r>
              <a:r>
                <a:rPr lang="it-IT" sz="1200" dirty="0" err="1">
                  <a:solidFill>
                    <a:srgbClr val="FFFF00"/>
                  </a:solidFill>
                </a:rPr>
                <a:t>TeVs</a:t>
              </a:r>
              <a:r>
                <a:rPr lang="it-IT" sz="1200" dirty="0">
                  <a:solidFill>
                    <a:srgbClr val="FFFF00"/>
                  </a:solidFill>
                </a:rPr>
                <a:t>   </a:t>
              </a:r>
            </a:p>
          </p:txBody>
        </p:sp>
      </p:grpSp>
      <p:pic>
        <p:nvPicPr>
          <p:cNvPr id="5" name="Immagine 4" descr="Immagine che contiene albero, persona, esterni, uomo&#10;&#10;Descrizione generata automaticamente">
            <a:extLst>
              <a:ext uri="{FF2B5EF4-FFF2-40B4-BE49-F238E27FC236}">
                <a16:creationId xmlns:a16="http://schemas.microsoft.com/office/drawing/2014/main" id="{0D55A627-9D66-6C39-3975-53B2F1238AD8}"/>
              </a:ext>
            </a:extLst>
          </p:cNvPr>
          <p:cNvPicPr>
            <a:picLocks noChangeAspect="1"/>
          </p:cNvPicPr>
          <p:nvPr/>
        </p:nvPicPr>
        <p:blipFill>
          <a:blip r:embed="rId4"/>
          <a:stretch>
            <a:fillRect/>
          </a:stretch>
        </p:blipFill>
        <p:spPr>
          <a:xfrm>
            <a:off x="6300136" y="2085447"/>
            <a:ext cx="5725572" cy="3264027"/>
          </a:xfrm>
          <a:prstGeom prst="rect">
            <a:avLst/>
          </a:prstGeom>
        </p:spPr>
      </p:pic>
      <p:sp>
        <p:nvSpPr>
          <p:cNvPr id="11" name="Rettangolo con angoli arrotondati 10">
            <a:extLst>
              <a:ext uri="{FF2B5EF4-FFF2-40B4-BE49-F238E27FC236}">
                <a16:creationId xmlns:a16="http://schemas.microsoft.com/office/drawing/2014/main" id="{BF5B7C5C-9CD1-2774-4C4A-B0B228E0777A}"/>
              </a:ext>
            </a:extLst>
          </p:cNvPr>
          <p:cNvSpPr/>
          <p:nvPr/>
        </p:nvSpPr>
        <p:spPr>
          <a:xfrm>
            <a:off x="5888265" y="1274346"/>
            <a:ext cx="3072856" cy="1919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700" b="1" dirty="0">
                <a:ln w="22225">
                  <a:solidFill>
                    <a:schemeClr val="accent2"/>
                  </a:solidFill>
                  <a:prstDash val="solid"/>
                </a:ln>
                <a:solidFill>
                  <a:srgbClr val="FFFF00"/>
                </a:solidFill>
                <a:effectLst>
                  <a:outerShdw blurRad="50800" dist="38100" dir="2700000" algn="tl" rotWithShape="0">
                    <a:prstClr val="black">
                      <a:alpha val="40000"/>
                    </a:prstClr>
                  </a:outerShdw>
                </a:effectLst>
              </a:rPr>
              <a:t>Ehi guys…HIC SUNT LEONES!</a:t>
            </a:r>
          </a:p>
          <a:p>
            <a:pPr algn="ctr"/>
            <a:r>
              <a:rPr lang="it-IT" sz="2700" b="1" dirty="0">
                <a:ln w="22225">
                  <a:solidFill>
                    <a:schemeClr val="accent2"/>
                  </a:solidFill>
                  <a:prstDash val="solid"/>
                </a:ln>
                <a:solidFill>
                  <a:srgbClr val="FFC000"/>
                </a:solidFill>
              </a:rPr>
              <a:t>GHE  MINGA ASTRI?</a:t>
            </a:r>
          </a:p>
        </p:txBody>
      </p:sp>
      <p:pic>
        <p:nvPicPr>
          <p:cNvPr id="9" name="Immagine 8">
            <a:extLst>
              <a:ext uri="{FF2B5EF4-FFF2-40B4-BE49-F238E27FC236}">
                <a16:creationId xmlns:a16="http://schemas.microsoft.com/office/drawing/2014/main" id="{56F1464A-662C-0B4B-8FB8-769D94797BB6}"/>
              </a:ext>
            </a:extLst>
          </p:cNvPr>
          <p:cNvPicPr>
            <a:picLocks noChangeAspect="1"/>
          </p:cNvPicPr>
          <p:nvPr/>
        </p:nvPicPr>
        <p:blipFill>
          <a:blip r:embed="rId5"/>
          <a:stretch>
            <a:fillRect/>
          </a:stretch>
        </p:blipFill>
        <p:spPr>
          <a:xfrm rot="459761">
            <a:off x="1263910" y="3642584"/>
            <a:ext cx="4581959" cy="2739124"/>
          </a:xfrm>
          <a:prstGeom prst="rect">
            <a:avLst/>
          </a:prstGeom>
        </p:spPr>
      </p:pic>
    </p:spTree>
    <p:extLst>
      <p:ext uri="{BB962C8B-B14F-4D97-AF65-F5344CB8AC3E}">
        <p14:creationId xmlns:p14="http://schemas.microsoft.com/office/powerpoint/2010/main" val="86415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Content Placeholder 8" descr="Content Placeholder 8"/>
          <p:cNvPicPr>
            <a:picLocks noChangeAspect="1"/>
          </p:cNvPicPr>
          <p:nvPr/>
        </p:nvPicPr>
        <p:blipFill>
          <a:blip r:embed="rId2"/>
          <a:srcRect l="1248" r="1325" b="10396"/>
          <a:stretch>
            <a:fillRect/>
          </a:stretch>
        </p:blipFill>
        <p:spPr>
          <a:xfrm>
            <a:off x="10142965" y="270369"/>
            <a:ext cx="1653501" cy="699557"/>
          </a:xfrm>
          <a:prstGeom prst="rect">
            <a:avLst/>
          </a:prstGeom>
          <a:ln w="12700">
            <a:miter lim="400000"/>
          </a:ln>
        </p:spPr>
      </p:pic>
      <p:sp>
        <p:nvSpPr>
          <p:cNvPr id="57" name="Straight Connector 5"/>
          <p:cNvSpPr/>
          <p:nvPr/>
        </p:nvSpPr>
        <p:spPr>
          <a:xfrm>
            <a:off x="467466" y="994640"/>
            <a:ext cx="11329079" cy="1"/>
          </a:xfrm>
          <a:prstGeom prst="line">
            <a:avLst/>
          </a:prstGeom>
          <a:ln w="76200">
            <a:solidFill>
              <a:srgbClr val="00204E"/>
            </a:solidFill>
          </a:ln>
          <a:effectLst>
            <a:outerShdw blurRad="76200" dist="38100" dir="5400000" rotWithShape="0">
              <a:srgbClr val="000000">
                <a:alpha val="35000"/>
              </a:srgbClr>
            </a:outerShdw>
          </a:effectLst>
        </p:spPr>
        <p:txBody>
          <a:bodyPr tIns="45720" bIns="45720"/>
          <a:lstStyle/>
          <a:p>
            <a:endParaRPr sz="900" dirty="0"/>
          </a:p>
        </p:txBody>
      </p:sp>
      <p:sp>
        <p:nvSpPr>
          <p:cNvPr id="58" name="Slide Number"/>
          <p:cNvSpPr txBox="1">
            <a:spLocks noGrp="1"/>
          </p:cNvSpPr>
          <p:nvPr>
            <p:ph type="sldNum" sz="quarter" idx="2"/>
          </p:nvPr>
        </p:nvSpPr>
        <p:spPr>
          <a:xfrm>
            <a:off x="11686769" y="6400425"/>
            <a:ext cx="175033" cy="2769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59" name="Title 1"/>
          <p:cNvSpPr txBox="1">
            <a:spLocks noGrp="1"/>
          </p:cNvSpPr>
          <p:nvPr>
            <p:ph type="body" idx="22"/>
          </p:nvPr>
        </p:nvSpPr>
        <p:spPr>
          <a:xfrm>
            <a:off x="210662" y="155353"/>
            <a:ext cx="10284397" cy="720000"/>
          </a:xfrm>
          <a:prstGeom prst="rect">
            <a:avLst/>
          </a:prstGeom>
        </p:spPr>
        <p:txBody>
          <a:bodyPr>
            <a:normAutofit fontScale="92500"/>
          </a:bodyPr>
          <a:lstStyle/>
          <a:p>
            <a:r>
              <a:rPr lang="en-US" sz="2800" dirty="0"/>
              <a:t>ASTRI: Astrophysics with Italian Replicating Technology Mirrors</a:t>
            </a:r>
          </a:p>
        </p:txBody>
      </p:sp>
      <p:sp>
        <p:nvSpPr>
          <p:cNvPr id="2" name="TextBox 1">
            <a:extLst>
              <a:ext uri="{FF2B5EF4-FFF2-40B4-BE49-F238E27FC236}">
                <a16:creationId xmlns:a16="http://schemas.microsoft.com/office/drawing/2014/main" id="{CCC1C628-D406-FB42-8526-EB7175E6865C}"/>
              </a:ext>
            </a:extLst>
          </p:cNvPr>
          <p:cNvSpPr txBox="1"/>
          <p:nvPr/>
        </p:nvSpPr>
        <p:spPr>
          <a:xfrm>
            <a:off x="459035" y="1196752"/>
            <a:ext cx="5512274" cy="284693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hangingPunct="0"/>
            <a:r>
              <a:rPr lang="en-US" sz="2700" b="1" dirty="0">
                <a:solidFill>
                  <a:srgbClr val="FF0000"/>
                </a:solidFill>
                <a:latin typeface="+mj-lt"/>
                <a:ea typeface="+mj-ea"/>
                <a:cs typeface="+mj-cs"/>
                <a:sym typeface="Calibri"/>
              </a:rPr>
              <a:t>ASTRI-Horn Prototype</a:t>
            </a:r>
            <a:endParaRPr lang="en-US" sz="900" b="1" dirty="0">
              <a:solidFill>
                <a:srgbClr val="FF0000"/>
              </a:solidFill>
            </a:endParaRPr>
          </a:p>
          <a:p>
            <a:pPr hangingPunct="0"/>
            <a:r>
              <a:rPr lang="en-US" sz="1900" dirty="0">
                <a:solidFill>
                  <a:schemeClr val="tx1">
                    <a:lumMod val="95000"/>
                    <a:lumOff val="5000"/>
                  </a:schemeClr>
                </a:solidFill>
                <a:latin typeface="+mj-lt"/>
                <a:ea typeface="+mj-ea"/>
                <a:cs typeface="+mj-cs"/>
                <a:sym typeface="Calibri"/>
              </a:rPr>
              <a:t>INAF-led Project funded by Italian Ministry of Research</a:t>
            </a:r>
          </a:p>
          <a:p>
            <a:pPr hangingPunct="0"/>
            <a:endParaRPr lang="en-US" sz="1900" dirty="0">
              <a:solidFill>
                <a:schemeClr val="tx1">
                  <a:lumMod val="95000"/>
                  <a:lumOff val="5000"/>
                </a:schemeClr>
              </a:solidFill>
              <a:latin typeface="+mj-lt"/>
              <a:ea typeface="+mj-ea"/>
              <a:cs typeface="+mj-cs"/>
              <a:sym typeface="Calibri"/>
            </a:endParaRPr>
          </a:p>
          <a:p>
            <a:pPr hangingPunct="0"/>
            <a:r>
              <a:rPr lang="en-US" sz="1900" dirty="0">
                <a:solidFill>
                  <a:schemeClr val="tx1">
                    <a:lumMod val="95000"/>
                    <a:lumOff val="5000"/>
                  </a:schemeClr>
                </a:solidFill>
              </a:rPr>
              <a:t>End-to-end prototype installed and operational on Mount Etna volcano (Sicily, Italy)</a:t>
            </a:r>
          </a:p>
          <a:p>
            <a:pPr hangingPunct="0"/>
            <a:endParaRPr lang="en-US" sz="1900" dirty="0">
              <a:solidFill>
                <a:schemeClr val="tx1">
                  <a:lumMod val="95000"/>
                  <a:lumOff val="5000"/>
                </a:schemeClr>
              </a:solidFill>
            </a:endParaRPr>
          </a:p>
          <a:p>
            <a:r>
              <a:rPr lang="en-US" sz="1900" b="1" dirty="0">
                <a:solidFill>
                  <a:srgbClr val="0070C0"/>
                </a:solidFill>
              </a:rPr>
              <a:t>First detection of a gamma-ray source </a:t>
            </a:r>
            <a:r>
              <a:rPr lang="en-US" sz="1900" dirty="0">
                <a:solidFill>
                  <a:schemeClr val="tx1">
                    <a:lumMod val="95000"/>
                    <a:lumOff val="5000"/>
                  </a:schemeClr>
                </a:solidFill>
              </a:rPr>
              <a:t>(Crab Nebula) above 5</a:t>
            </a:r>
            <a:r>
              <a:rPr lang="en-US" sz="1900" dirty="0">
                <a:solidFill>
                  <a:schemeClr val="tx1">
                    <a:lumMod val="95000"/>
                    <a:lumOff val="5000"/>
                  </a:schemeClr>
                </a:solidFill>
                <a:latin typeface="Symbol" pitchFamily="2" charset="2"/>
              </a:rPr>
              <a:t>s</a:t>
            </a:r>
            <a:r>
              <a:rPr lang="en-US" sz="1900" dirty="0">
                <a:solidFill>
                  <a:schemeClr val="tx1">
                    <a:lumMod val="95000"/>
                    <a:lumOff val="5000"/>
                  </a:schemeClr>
                </a:solidFill>
              </a:rPr>
              <a:t> </a:t>
            </a:r>
            <a:r>
              <a:rPr lang="en-US" sz="1900" b="1" dirty="0">
                <a:solidFill>
                  <a:srgbClr val="0070C0"/>
                </a:solidFill>
              </a:rPr>
              <a:t>with a dual-mirror, Schwarzschild-</a:t>
            </a:r>
            <a:r>
              <a:rPr lang="en-US" sz="1900" b="1" dirty="0" err="1">
                <a:solidFill>
                  <a:srgbClr val="0070C0"/>
                </a:solidFill>
              </a:rPr>
              <a:t>Couder</a:t>
            </a:r>
            <a:r>
              <a:rPr lang="en-US" sz="1900" b="1" dirty="0">
                <a:solidFill>
                  <a:srgbClr val="0070C0"/>
                </a:solidFill>
              </a:rPr>
              <a:t> </a:t>
            </a:r>
            <a:r>
              <a:rPr lang="en-US" sz="1900" b="1" dirty="0" err="1">
                <a:solidFill>
                  <a:srgbClr val="0070C0"/>
                </a:solidFill>
              </a:rPr>
              <a:t>Chrenkov</a:t>
            </a:r>
            <a:r>
              <a:rPr lang="en-US" sz="1900" b="1" dirty="0">
                <a:solidFill>
                  <a:srgbClr val="0070C0"/>
                </a:solidFill>
              </a:rPr>
              <a:t> telescope</a:t>
            </a:r>
            <a:r>
              <a:rPr lang="en-US" sz="1900" dirty="0">
                <a:solidFill>
                  <a:schemeClr val="tx1">
                    <a:lumMod val="95000"/>
                    <a:lumOff val="5000"/>
                  </a:schemeClr>
                </a:solidFill>
              </a:rPr>
              <a:t> (Lombardi et al., 2020)</a:t>
            </a:r>
          </a:p>
        </p:txBody>
      </p:sp>
      <p:pic>
        <p:nvPicPr>
          <p:cNvPr id="6" name="Picture 5">
            <a:extLst>
              <a:ext uri="{FF2B5EF4-FFF2-40B4-BE49-F238E27FC236}">
                <a16:creationId xmlns:a16="http://schemas.microsoft.com/office/drawing/2014/main" id="{B35A2C15-D260-6B4B-8AE8-9F4CFFB559DA}"/>
              </a:ext>
            </a:extLst>
          </p:cNvPr>
          <p:cNvPicPr>
            <a:picLocks noChangeAspect="1"/>
          </p:cNvPicPr>
          <p:nvPr/>
        </p:nvPicPr>
        <p:blipFill rotWithShape="1">
          <a:blip r:embed="rId3">
            <a:extLst>
              <a:ext uri="{28A0092B-C50C-407E-A947-70E740481C1C}">
                <a14:useLocalDpi xmlns:a14="http://schemas.microsoft.com/office/drawing/2010/main" val="0"/>
              </a:ext>
            </a:extLst>
          </a:blip>
          <a:srcRect l="18800" r="6095"/>
          <a:stretch/>
        </p:blipFill>
        <p:spPr>
          <a:xfrm>
            <a:off x="520813" y="4364697"/>
            <a:ext cx="3600370" cy="2142819"/>
          </a:xfrm>
          <a:prstGeom prst="rect">
            <a:avLst/>
          </a:prstGeom>
          <a:effectLst>
            <a:outerShdw blurRad="304800" sx="102000" sy="102000" algn="ctr" rotWithShape="0">
              <a:prstClr val="black">
                <a:alpha val="40000"/>
              </a:prstClr>
            </a:outerShdw>
          </a:effectLst>
        </p:spPr>
      </p:pic>
      <p:sp>
        <p:nvSpPr>
          <p:cNvPr id="11" name="TextBox 10">
            <a:extLst>
              <a:ext uri="{FF2B5EF4-FFF2-40B4-BE49-F238E27FC236}">
                <a16:creationId xmlns:a16="http://schemas.microsoft.com/office/drawing/2014/main" id="{7C31F8A2-261E-AE46-89AE-A89AC17B32A5}"/>
              </a:ext>
            </a:extLst>
          </p:cNvPr>
          <p:cNvSpPr txBox="1"/>
          <p:nvPr/>
        </p:nvSpPr>
        <p:spPr>
          <a:xfrm>
            <a:off x="6317673" y="1124745"/>
            <a:ext cx="5874328" cy="31393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r>
              <a:rPr lang="it-IT" sz="2700" b="1" dirty="0">
                <a:solidFill>
                  <a:srgbClr val="006600"/>
                </a:solidFill>
                <a:latin typeface="+mj-lt"/>
                <a:ea typeface="+mj-ea"/>
                <a:cs typeface="+mj-cs"/>
                <a:sym typeface="Calibri"/>
              </a:rPr>
              <a:t>Array of 9 ASTRI </a:t>
            </a:r>
            <a:r>
              <a:rPr lang="it-IT" sz="2700" b="1" dirty="0" err="1">
                <a:solidFill>
                  <a:srgbClr val="006600"/>
                </a:solidFill>
                <a:latin typeface="+mj-lt"/>
                <a:ea typeface="+mj-ea"/>
                <a:cs typeface="+mj-cs"/>
                <a:sym typeface="Calibri"/>
              </a:rPr>
              <a:t>telescopes</a:t>
            </a:r>
            <a:endParaRPr lang="it-IT" sz="900" b="1" dirty="0">
              <a:solidFill>
                <a:srgbClr val="006600"/>
              </a:solidFill>
            </a:endParaRPr>
          </a:p>
          <a:p>
            <a:r>
              <a:rPr lang="en-GB" sz="1900" dirty="0">
                <a:solidFill>
                  <a:schemeClr val="tx1">
                    <a:lumMod val="95000"/>
                    <a:lumOff val="5000"/>
                  </a:schemeClr>
                </a:solidFill>
                <a:latin typeface="+mj-lt"/>
                <a:ea typeface="+mj-ea"/>
                <a:cs typeface="+mj-cs"/>
                <a:sym typeface="Calibri"/>
              </a:rPr>
              <a:t>INAF-led Project with international partners</a:t>
            </a:r>
            <a:r>
              <a:rPr lang="en-GB" sz="1900" dirty="0">
                <a:solidFill>
                  <a:schemeClr val="tx1">
                    <a:lumMod val="95000"/>
                    <a:lumOff val="5000"/>
                  </a:schemeClr>
                </a:solidFill>
              </a:rPr>
              <a:t>: Univ. of Sao Paulo/FPESP (Brazil), North-West Univ. (S. Africa), IAC (Spain), FGG, ASI/SSDC, Univ. of Padova, Perugia and INFN</a:t>
            </a:r>
          </a:p>
          <a:p>
            <a:r>
              <a:rPr lang="en-GB" sz="1900" dirty="0">
                <a:solidFill>
                  <a:schemeClr val="tx1">
                    <a:lumMod val="95000"/>
                    <a:lumOff val="5000"/>
                  </a:schemeClr>
                </a:solidFill>
              </a:rPr>
              <a:t> </a:t>
            </a:r>
            <a:endParaRPr lang="en-GB" sz="1900" dirty="0">
              <a:solidFill>
                <a:schemeClr val="tx1">
                  <a:lumMod val="95000"/>
                  <a:lumOff val="5000"/>
                </a:schemeClr>
              </a:solidFill>
              <a:latin typeface="+mj-lt"/>
              <a:ea typeface="+mj-ea"/>
              <a:cs typeface="+mj-cs"/>
              <a:sym typeface="Calibri"/>
            </a:endParaRPr>
          </a:p>
          <a:p>
            <a:r>
              <a:rPr lang="en-GB" sz="1900" b="1" dirty="0">
                <a:solidFill>
                  <a:srgbClr val="0070C0"/>
                </a:solidFill>
              </a:rPr>
              <a:t>Being deployed at the </a:t>
            </a:r>
            <a:r>
              <a:rPr lang="en-GB" sz="1900" b="1" i="1" dirty="0" err="1">
                <a:solidFill>
                  <a:srgbClr val="0070C0"/>
                </a:solidFill>
              </a:rPr>
              <a:t>Observatorio</a:t>
            </a:r>
            <a:r>
              <a:rPr lang="en-GB" sz="1900" b="1" i="1" dirty="0">
                <a:solidFill>
                  <a:srgbClr val="0070C0"/>
                </a:solidFill>
              </a:rPr>
              <a:t> del Teide</a:t>
            </a:r>
            <a:r>
              <a:rPr lang="en-GB" sz="1900" b="1" dirty="0">
                <a:solidFill>
                  <a:srgbClr val="0070C0"/>
                </a:solidFill>
              </a:rPr>
              <a:t> </a:t>
            </a:r>
            <a:r>
              <a:rPr lang="en-GB" sz="1900" dirty="0">
                <a:solidFill>
                  <a:schemeClr val="tx1">
                    <a:lumMod val="95000"/>
                    <a:lumOff val="5000"/>
                  </a:schemeClr>
                </a:solidFill>
              </a:rPr>
              <a:t>(Spain) in collaboration with IAC and FGG-INAF. </a:t>
            </a:r>
          </a:p>
          <a:p>
            <a:pPr hangingPunct="0"/>
            <a:endParaRPr lang="en-GB" sz="1900" dirty="0">
              <a:solidFill>
                <a:schemeClr val="tx1">
                  <a:lumMod val="95000"/>
                  <a:lumOff val="5000"/>
                </a:schemeClr>
              </a:solidFill>
            </a:endParaRPr>
          </a:p>
          <a:p>
            <a:r>
              <a:rPr lang="en-GB" sz="1900" b="1" dirty="0">
                <a:solidFill>
                  <a:srgbClr val="0070C0"/>
                </a:solidFill>
              </a:rPr>
              <a:t>First 4 years </a:t>
            </a:r>
            <a:r>
              <a:rPr lang="en-GB" sz="1900" b="1" dirty="0">
                <a:solidFill>
                  <a:srgbClr val="0070C0"/>
                </a:solidFill>
                <a:sym typeface="Wingdings" pitchFamily="2" charset="2"/>
              </a:rPr>
              <a:t></a:t>
            </a:r>
            <a:r>
              <a:rPr lang="en-GB" sz="1900" b="1" dirty="0">
                <a:solidFill>
                  <a:srgbClr val="0070C0"/>
                </a:solidFill>
              </a:rPr>
              <a:t> </a:t>
            </a:r>
            <a:r>
              <a:rPr lang="en-GB" sz="1900" b="1" i="1" dirty="0">
                <a:solidFill>
                  <a:srgbClr val="0070C0"/>
                </a:solidFill>
              </a:rPr>
              <a:t>Core Science</a:t>
            </a:r>
            <a:r>
              <a:rPr lang="en-GB" sz="1900" dirty="0">
                <a:solidFill>
                  <a:schemeClr val="tx1">
                    <a:lumMod val="95000"/>
                    <a:lumOff val="5000"/>
                  </a:schemeClr>
                </a:solidFill>
              </a:rPr>
              <a:t>, following  4 </a:t>
            </a:r>
            <a:r>
              <a:rPr lang="en-GB" sz="1900" dirty="0">
                <a:solidFill>
                  <a:schemeClr val="tx1">
                    <a:lumMod val="95000"/>
                    <a:lumOff val="5000"/>
                  </a:schemeClr>
                </a:solidFill>
                <a:sym typeface="Wingdings" pitchFamily="2" charset="2"/>
              </a:rPr>
              <a:t> </a:t>
            </a:r>
            <a:r>
              <a:rPr lang="en-GB" sz="1900" i="1" dirty="0">
                <a:solidFill>
                  <a:schemeClr val="tx1">
                    <a:lumMod val="95000"/>
                    <a:lumOff val="5000"/>
                  </a:schemeClr>
                </a:solidFill>
              </a:rPr>
              <a:t>Observatory Science. </a:t>
            </a:r>
            <a:r>
              <a:rPr lang="en-GB" sz="1900" b="1" dirty="0">
                <a:solidFill>
                  <a:srgbClr val="0070C0"/>
                </a:solidFill>
              </a:rPr>
              <a:t>Science operation </a:t>
            </a:r>
            <a:r>
              <a:rPr lang="en-GB" sz="1900" b="1" dirty="0">
                <a:solidFill>
                  <a:srgbClr val="0070C0"/>
                </a:solidFill>
                <a:sym typeface="Wingdings" pitchFamily="2" charset="2"/>
              </a:rPr>
              <a:t> 2024</a:t>
            </a:r>
            <a:endParaRPr lang="en-GB" sz="1900" b="1" dirty="0">
              <a:solidFill>
                <a:srgbClr val="0070C0"/>
              </a:solidFill>
              <a:sym typeface="Calibri"/>
            </a:endParaRPr>
          </a:p>
        </p:txBody>
      </p:sp>
      <p:pic>
        <p:nvPicPr>
          <p:cNvPr id="12" name="Picture 11">
            <a:extLst>
              <a:ext uri="{FF2B5EF4-FFF2-40B4-BE49-F238E27FC236}">
                <a16:creationId xmlns:a16="http://schemas.microsoft.com/office/drawing/2014/main" id="{47CA097C-B994-A44B-8AC5-E80605258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640" y="4592868"/>
            <a:ext cx="5969644" cy="2084548"/>
          </a:xfrm>
          <a:prstGeom prst="rect">
            <a:avLst/>
          </a:prstGeom>
          <a:effectLst>
            <a:outerShdw blurRad="304800" sx="102000" sy="102000" algn="ctr" rotWithShape="0">
              <a:prstClr val="black">
                <a:alpha val="40000"/>
              </a:prstClr>
            </a:outerShdw>
          </a:effectLst>
        </p:spPr>
      </p:pic>
    </p:spTree>
    <p:extLst>
      <p:ext uri="{BB962C8B-B14F-4D97-AF65-F5344CB8AC3E}">
        <p14:creationId xmlns:p14="http://schemas.microsoft.com/office/powerpoint/2010/main" val="4088969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E2994B1-204F-31F6-19AF-2171BD56C155}"/>
              </a:ext>
            </a:extLst>
          </p:cNvPr>
          <p:cNvPicPr>
            <a:picLocks noChangeAspect="1"/>
          </p:cNvPicPr>
          <p:nvPr/>
        </p:nvPicPr>
        <p:blipFill>
          <a:blip r:embed="rId2"/>
          <a:stretch>
            <a:fillRect/>
          </a:stretch>
        </p:blipFill>
        <p:spPr>
          <a:xfrm>
            <a:off x="1055650" y="2619536"/>
            <a:ext cx="9480489" cy="4042637"/>
          </a:xfrm>
          <a:prstGeom prst="rect">
            <a:avLst/>
          </a:prstGeom>
        </p:spPr>
      </p:pic>
      <p:sp>
        <p:nvSpPr>
          <p:cNvPr id="3" name="CasellaDiTesto 2">
            <a:extLst>
              <a:ext uri="{FF2B5EF4-FFF2-40B4-BE49-F238E27FC236}">
                <a16:creationId xmlns:a16="http://schemas.microsoft.com/office/drawing/2014/main" id="{8E532E92-DF48-C3AD-9A1B-96DD9FF4265A}"/>
              </a:ext>
            </a:extLst>
          </p:cNvPr>
          <p:cNvSpPr txBox="1"/>
          <p:nvPr/>
        </p:nvSpPr>
        <p:spPr>
          <a:xfrm>
            <a:off x="5791201" y="1938062"/>
            <a:ext cx="5930900" cy="600158"/>
          </a:xfrm>
          <a:prstGeom prst="rect">
            <a:avLst/>
          </a:prstGeom>
          <a:noFill/>
        </p:spPr>
        <p:txBody>
          <a:bodyPr wrap="square" lIns="45715" tIns="22857" rIns="45715" bIns="22857" rtlCol="0">
            <a:spAutoFit/>
          </a:bodyPr>
          <a:lstStyle/>
          <a:p>
            <a:r>
              <a:rPr lang="en-GB" sz="2200" i="1" dirty="0">
                <a:solidFill>
                  <a:schemeClr val="accent3">
                    <a:lumMod val="50000"/>
                  </a:schemeClr>
                </a:solidFill>
              </a:rPr>
              <a:t>Name given by </a:t>
            </a:r>
            <a:r>
              <a:rPr lang="en-GB" sz="2200" i="1" dirty="0" err="1">
                <a:solidFill>
                  <a:schemeClr val="accent3">
                    <a:lumMod val="50000"/>
                  </a:schemeClr>
                </a:solidFill>
              </a:rPr>
              <a:t>Nanni</a:t>
            </a:r>
            <a:r>
              <a:rPr lang="en-GB" sz="2200" i="1" dirty="0">
                <a:solidFill>
                  <a:schemeClr val="accent3">
                    <a:lumMod val="50000"/>
                  </a:schemeClr>
                </a:solidFill>
              </a:rPr>
              <a:t> </a:t>
            </a:r>
            <a:r>
              <a:rPr lang="en-GB" sz="2200" i="1" dirty="0" err="1">
                <a:solidFill>
                  <a:schemeClr val="accent3">
                    <a:lumMod val="50000"/>
                  </a:schemeClr>
                </a:solidFill>
              </a:rPr>
              <a:t>Bignami</a:t>
            </a:r>
            <a:endParaRPr lang="en-GB" sz="2200" i="1" dirty="0">
              <a:solidFill>
                <a:schemeClr val="accent3">
                  <a:lumMod val="50000"/>
                </a:schemeClr>
              </a:solidFill>
            </a:endParaRPr>
          </a:p>
          <a:p>
            <a:endParaRPr lang="en-GB" sz="1400" dirty="0"/>
          </a:p>
        </p:txBody>
      </p:sp>
      <p:sp>
        <p:nvSpPr>
          <p:cNvPr id="4" name="Segnaposto contenuto 6">
            <a:extLst>
              <a:ext uri="{FF2B5EF4-FFF2-40B4-BE49-F238E27FC236}">
                <a16:creationId xmlns:a16="http://schemas.microsoft.com/office/drawing/2014/main" id="{748233B6-8289-9364-63D7-EC7B80F8BEBE}"/>
              </a:ext>
            </a:extLst>
          </p:cNvPr>
          <p:cNvSpPr txBox="1">
            <a:spLocks/>
          </p:cNvSpPr>
          <p:nvPr/>
        </p:nvSpPr>
        <p:spPr>
          <a:xfrm>
            <a:off x="368908" y="195827"/>
            <a:ext cx="11657992" cy="20115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2900" dirty="0">
                <a:solidFill>
                  <a:srgbClr val="FF0000"/>
                </a:solidFill>
              </a:rPr>
              <a:t>ASTRI - Astrofisica con Specchi a Tecnologia Replicante Italiana </a:t>
            </a:r>
          </a:p>
          <a:p>
            <a:endParaRPr lang="it-IT" sz="2900" dirty="0">
              <a:solidFill>
                <a:srgbClr val="FF0000"/>
              </a:solidFill>
            </a:endParaRPr>
          </a:p>
          <a:p>
            <a:r>
              <a:rPr lang="it-IT" sz="2900" i="1" dirty="0" err="1">
                <a:solidFill>
                  <a:srgbClr val="0000FF"/>
                </a:solidFill>
              </a:rPr>
              <a:t>Astrophysics</a:t>
            </a:r>
            <a:r>
              <a:rPr lang="it-IT" sz="2900" i="1" dirty="0">
                <a:solidFill>
                  <a:srgbClr val="0000FF"/>
                </a:solidFill>
              </a:rPr>
              <a:t> with </a:t>
            </a:r>
            <a:r>
              <a:rPr lang="it-IT" sz="2900" i="1" dirty="0" err="1">
                <a:solidFill>
                  <a:srgbClr val="0000FF"/>
                </a:solidFill>
              </a:rPr>
              <a:t>Mirrors</a:t>
            </a:r>
            <a:r>
              <a:rPr lang="it-IT" sz="2900" i="1" dirty="0">
                <a:solidFill>
                  <a:srgbClr val="0000FF"/>
                </a:solidFill>
              </a:rPr>
              <a:t> via </a:t>
            </a:r>
            <a:r>
              <a:rPr lang="it-IT" sz="2900" i="1" dirty="0" err="1">
                <a:solidFill>
                  <a:srgbClr val="0000FF"/>
                </a:solidFill>
              </a:rPr>
              <a:t>Italian</a:t>
            </a:r>
            <a:r>
              <a:rPr lang="it-IT" sz="2900" i="1" dirty="0">
                <a:solidFill>
                  <a:srgbClr val="0000FF"/>
                </a:solidFill>
              </a:rPr>
              <a:t> Replication Technology</a:t>
            </a:r>
          </a:p>
          <a:p>
            <a:r>
              <a:rPr lang="en-GB" sz="2000" dirty="0"/>
              <a:t>(No mirrors, no party!)</a:t>
            </a:r>
          </a:p>
          <a:p>
            <a:endParaRPr lang="en-GB" sz="700" dirty="0"/>
          </a:p>
          <a:p>
            <a:endParaRPr lang="it-IT" sz="700" dirty="0"/>
          </a:p>
          <a:p>
            <a:endParaRPr lang="it-IT" sz="700" dirty="0"/>
          </a:p>
        </p:txBody>
      </p:sp>
    </p:spTree>
    <p:extLst>
      <p:ext uri="{BB962C8B-B14F-4D97-AF65-F5344CB8AC3E}">
        <p14:creationId xmlns:p14="http://schemas.microsoft.com/office/powerpoint/2010/main" val="96108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9994">
            <a:extLst>
              <a:ext uri="{FF2B5EF4-FFF2-40B4-BE49-F238E27FC236}">
                <a16:creationId xmlns:a16="http://schemas.microsoft.com/office/drawing/2014/main" id="{836C50BB-2E1F-B90A-0271-E89924DE6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15" y="1127167"/>
            <a:ext cx="9712585" cy="5624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7" descr="P2210036">
            <a:extLst>
              <a:ext uri="{FF2B5EF4-FFF2-40B4-BE49-F238E27FC236}">
                <a16:creationId xmlns:a16="http://schemas.microsoft.com/office/drawing/2014/main" id="{B47FE3F0-7215-1704-FD79-AD8B8ADDF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582" y="1610842"/>
            <a:ext cx="3650518" cy="2738178"/>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 name="Segnaposto testo 3">
            <a:extLst>
              <a:ext uri="{FF2B5EF4-FFF2-40B4-BE49-F238E27FC236}">
                <a16:creationId xmlns:a16="http://schemas.microsoft.com/office/drawing/2014/main" id="{14995158-0964-7187-BC59-B434D37E84B0}"/>
              </a:ext>
            </a:extLst>
          </p:cNvPr>
          <p:cNvSpPr>
            <a:spLocks noGrp="1"/>
          </p:cNvSpPr>
          <p:nvPr>
            <p:ph type="body" idx="1"/>
          </p:nvPr>
        </p:nvSpPr>
        <p:spPr>
          <a:xfrm>
            <a:off x="3823755" y="6308101"/>
            <a:ext cx="4544491" cy="461635"/>
          </a:xfrm>
        </p:spPr>
        <p:txBody>
          <a:bodyPr/>
          <a:lstStyle/>
          <a:p>
            <a:r>
              <a:rPr lang="it-IT" sz="1800" dirty="0"/>
              <a:t>INAF + Media Lario</a:t>
            </a:r>
          </a:p>
        </p:txBody>
      </p:sp>
      <p:sp>
        <p:nvSpPr>
          <p:cNvPr id="5" name="Segnaposto testo 4">
            <a:extLst>
              <a:ext uri="{FF2B5EF4-FFF2-40B4-BE49-F238E27FC236}">
                <a16:creationId xmlns:a16="http://schemas.microsoft.com/office/drawing/2014/main" id="{326336B7-64C3-995D-19F5-737DDF37B812}"/>
              </a:ext>
            </a:extLst>
          </p:cNvPr>
          <p:cNvSpPr>
            <a:spLocks noGrp="1"/>
          </p:cNvSpPr>
          <p:nvPr>
            <p:ph type="body" idx="2"/>
          </p:nvPr>
        </p:nvSpPr>
        <p:spPr>
          <a:xfrm>
            <a:off x="1271560" y="165330"/>
            <a:ext cx="8424937" cy="720000"/>
          </a:xfrm>
        </p:spPr>
        <p:txBody>
          <a:bodyPr>
            <a:normAutofit/>
          </a:bodyPr>
          <a:lstStyle/>
          <a:p>
            <a:r>
              <a:rPr lang="it-IT" sz="3000" dirty="0">
                <a:solidFill>
                  <a:srgbClr val="002060"/>
                </a:solidFill>
              </a:rPr>
              <a:t>Adventure </a:t>
            </a:r>
            <a:r>
              <a:rPr lang="it-IT" sz="3000" dirty="0" err="1">
                <a:solidFill>
                  <a:srgbClr val="002060"/>
                </a:solidFill>
              </a:rPr>
              <a:t>started</a:t>
            </a:r>
            <a:r>
              <a:rPr lang="it-IT" sz="3000" dirty="0">
                <a:solidFill>
                  <a:srgbClr val="002060"/>
                </a:solidFill>
              </a:rPr>
              <a:t> with MAGIC II (2006)</a:t>
            </a:r>
          </a:p>
        </p:txBody>
      </p:sp>
      <p:sp>
        <p:nvSpPr>
          <p:cNvPr id="6" name="CasellaDiTesto 5">
            <a:extLst>
              <a:ext uri="{FF2B5EF4-FFF2-40B4-BE49-F238E27FC236}">
                <a16:creationId xmlns:a16="http://schemas.microsoft.com/office/drawing/2014/main" id="{B59751D8-A2F6-57CB-6DC4-871A96B2F721}"/>
              </a:ext>
            </a:extLst>
          </p:cNvPr>
          <p:cNvSpPr txBox="1"/>
          <p:nvPr/>
        </p:nvSpPr>
        <p:spPr>
          <a:xfrm>
            <a:off x="7327900" y="1267942"/>
            <a:ext cx="2301207" cy="276999"/>
          </a:xfrm>
          <a:prstGeom prst="rect">
            <a:avLst/>
          </a:prstGeom>
          <a:noFill/>
        </p:spPr>
        <p:txBody>
          <a:bodyPr wrap="none" rtlCol="0">
            <a:spAutoFit/>
          </a:bodyPr>
          <a:lstStyle/>
          <a:p>
            <a:r>
              <a:rPr lang="it-IT" sz="1200" dirty="0" err="1">
                <a:solidFill>
                  <a:schemeClr val="bg2">
                    <a:lumMod val="20000"/>
                    <a:lumOff val="80000"/>
                  </a:schemeClr>
                </a:solidFill>
              </a:rPr>
              <a:t>Principal</a:t>
            </a:r>
            <a:r>
              <a:rPr lang="it-IT" sz="1200" dirty="0">
                <a:solidFill>
                  <a:schemeClr val="bg2">
                    <a:lumMod val="20000"/>
                    <a:lumOff val="80000"/>
                  </a:schemeClr>
                </a:solidFill>
              </a:rPr>
              <a:t> Inventor: Oberto Citterio</a:t>
            </a:r>
          </a:p>
        </p:txBody>
      </p:sp>
    </p:spTree>
    <p:extLst>
      <p:ext uri="{BB962C8B-B14F-4D97-AF65-F5344CB8AC3E}">
        <p14:creationId xmlns:p14="http://schemas.microsoft.com/office/powerpoint/2010/main" val="33093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AF90897-40F1-7C95-D2DD-C93BFF32D03F}"/>
              </a:ext>
            </a:extLst>
          </p:cNvPr>
          <p:cNvSpPr>
            <a:spLocks noGrp="1"/>
          </p:cNvSpPr>
          <p:nvPr>
            <p:ph type="body" sz="quarter" idx="21"/>
          </p:nvPr>
        </p:nvSpPr>
        <p:spPr/>
        <p:txBody>
          <a:bodyPr/>
          <a:lstStyle/>
          <a:p>
            <a:endParaRPr lang="it-IT"/>
          </a:p>
        </p:txBody>
      </p:sp>
      <p:sp>
        <p:nvSpPr>
          <p:cNvPr id="5" name="Slide Number Placeholder 4">
            <a:extLst>
              <a:ext uri="{FF2B5EF4-FFF2-40B4-BE49-F238E27FC236}">
                <a16:creationId xmlns:a16="http://schemas.microsoft.com/office/drawing/2014/main" id="{FB827317-0880-45F0-ACED-F98F807574D9}"/>
              </a:ext>
            </a:extLst>
          </p:cNvPr>
          <p:cNvSpPr>
            <a:spLocks noGrp="1"/>
          </p:cNvSpPr>
          <p:nvPr>
            <p:ph type="sldNum" sz="quarter" idx="2"/>
          </p:nvPr>
        </p:nvSpPr>
        <p:spPr/>
        <p:txBody>
          <a:bodyPr/>
          <a:lstStyle/>
          <a:p>
            <a:fld id="{65D1E375-1491-4770-B4ED-E699B7903ED8}" type="slidenum">
              <a:rPr lang="it-IT" smtClean="0"/>
              <a:pPr/>
              <a:t>6</a:t>
            </a:fld>
            <a:endParaRPr lang="it-IT" dirty="0"/>
          </a:p>
        </p:txBody>
      </p:sp>
      <p:sp>
        <p:nvSpPr>
          <p:cNvPr id="2" name="Title 1">
            <a:extLst>
              <a:ext uri="{FF2B5EF4-FFF2-40B4-BE49-F238E27FC236}">
                <a16:creationId xmlns:a16="http://schemas.microsoft.com/office/drawing/2014/main" id="{0B55D7B4-0DAC-4534-BED1-D2B88EE1D93F}"/>
              </a:ext>
            </a:extLst>
          </p:cNvPr>
          <p:cNvSpPr>
            <a:spLocks noGrp="1"/>
          </p:cNvSpPr>
          <p:nvPr>
            <p:ph type="title" idx="4294967295"/>
          </p:nvPr>
        </p:nvSpPr>
        <p:spPr>
          <a:xfrm>
            <a:off x="0" y="274638"/>
            <a:ext cx="10972800" cy="719932"/>
          </a:xfrm>
        </p:spPr>
        <p:txBody>
          <a:bodyPr>
            <a:normAutofit/>
          </a:bodyPr>
          <a:lstStyle/>
          <a:p>
            <a:pPr algn="l"/>
            <a:r>
              <a:rPr lang="en-US" sz="3600" b="1" dirty="0">
                <a:solidFill>
                  <a:srgbClr val="003399"/>
                </a:solidFill>
                <a:latin typeface="Fira Sans" panose="020B0503050000020004" pitchFamily="34" charset="0"/>
              </a:rPr>
              <a:t>The </a:t>
            </a:r>
            <a:r>
              <a:rPr lang="it-IT" sz="3600" b="1" dirty="0" err="1">
                <a:solidFill>
                  <a:srgbClr val="003399"/>
                </a:solidFill>
                <a:latin typeface="Fira Sans" panose="020B0503050000020004" pitchFamily="34" charset="0"/>
              </a:rPr>
              <a:t>Schwarzschild</a:t>
            </a:r>
            <a:r>
              <a:rPr lang="it-IT" sz="3600" b="1" dirty="0">
                <a:solidFill>
                  <a:srgbClr val="003399"/>
                </a:solidFill>
                <a:latin typeface="Fira Sans" panose="020B0503050000020004" pitchFamily="34" charset="0"/>
              </a:rPr>
              <a:t> </a:t>
            </a:r>
            <a:r>
              <a:rPr lang="it-IT" sz="3600" b="1" dirty="0" err="1">
                <a:solidFill>
                  <a:srgbClr val="003399"/>
                </a:solidFill>
                <a:latin typeface="Fira Sans" panose="020B0503050000020004" pitchFamily="34" charset="0"/>
              </a:rPr>
              <a:t>Aplanatic</a:t>
            </a:r>
            <a:r>
              <a:rPr lang="it-IT" sz="3600" b="1" dirty="0">
                <a:solidFill>
                  <a:srgbClr val="003399"/>
                </a:solidFill>
                <a:latin typeface="Fira Sans" panose="020B0503050000020004" pitchFamily="34" charset="0"/>
              </a:rPr>
              <a:t> </a:t>
            </a:r>
            <a:r>
              <a:rPr lang="it-IT" sz="3600" b="1" dirty="0" err="1">
                <a:solidFill>
                  <a:srgbClr val="003399"/>
                </a:solidFill>
                <a:latin typeface="Fira Sans" panose="020B0503050000020004" pitchFamily="34" charset="0"/>
              </a:rPr>
              <a:t>Telescope</a:t>
            </a:r>
            <a:endParaRPr lang="en-US" sz="3600" b="1" dirty="0">
              <a:solidFill>
                <a:srgbClr val="003399"/>
              </a:solidFill>
              <a:latin typeface="Fira Sans" panose="020B0503050000020004" pitchFamily="34" charset="0"/>
            </a:endParaRPr>
          </a:p>
        </p:txBody>
      </p:sp>
      <p:pic>
        <p:nvPicPr>
          <p:cNvPr id="9" name="Content Placeholder 8">
            <a:extLst>
              <a:ext uri="{FF2B5EF4-FFF2-40B4-BE49-F238E27FC236}">
                <a16:creationId xmlns:a16="http://schemas.microsoft.com/office/drawing/2014/main" id="{9F15D0D7-971A-4A7A-9578-9F70F71A874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248" r="1326" b="10396"/>
          <a:stretch/>
        </p:blipFill>
        <p:spPr>
          <a:xfrm>
            <a:off x="10537825" y="278607"/>
            <a:ext cx="1654175" cy="699294"/>
          </a:xfrm>
        </p:spPr>
      </p:pic>
      <p:cxnSp>
        <p:nvCxnSpPr>
          <p:cNvPr id="6" name="Straight Connector 5">
            <a:extLst>
              <a:ext uri="{FF2B5EF4-FFF2-40B4-BE49-F238E27FC236}">
                <a16:creationId xmlns:a16="http://schemas.microsoft.com/office/drawing/2014/main" id="{98C54DC3-115A-4B14-912D-5B7BFAB46484}"/>
              </a:ext>
            </a:extLst>
          </p:cNvPr>
          <p:cNvCxnSpPr/>
          <p:nvPr/>
        </p:nvCxnSpPr>
        <p:spPr>
          <a:xfrm>
            <a:off x="618931" y="1015412"/>
            <a:ext cx="10972800" cy="0"/>
          </a:xfrm>
          <a:prstGeom prst="line">
            <a:avLst/>
          </a:prstGeom>
          <a:ln>
            <a:solidFill>
              <a:srgbClr val="00204E"/>
            </a:solidFill>
          </a:ln>
        </p:spPr>
        <p:style>
          <a:lnRef idx="3">
            <a:schemeClr val="accent1"/>
          </a:lnRef>
          <a:fillRef idx="0">
            <a:schemeClr val="accent1"/>
          </a:fillRef>
          <a:effectRef idx="2">
            <a:schemeClr val="accent1"/>
          </a:effectRef>
          <a:fontRef idx="minor">
            <a:schemeClr val="tx1"/>
          </a:fontRef>
        </p:style>
      </p:cxnSp>
      <p:sp>
        <p:nvSpPr>
          <p:cNvPr id="12" name="CasellaDiTesto 8">
            <a:extLst>
              <a:ext uri="{FF2B5EF4-FFF2-40B4-BE49-F238E27FC236}">
                <a16:creationId xmlns:a16="http://schemas.microsoft.com/office/drawing/2014/main" id="{E601E868-BBCC-DB49-B96F-276E24512465}"/>
              </a:ext>
            </a:extLst>
          </p:cNvPr>
          <p:cNvSpPr txBox="1">
            <a:spLocks noChangeArrowheads="1"/>
          </p:cNvSpPr>
          <p:nvPr/>
        </p:nvSpPr>
        <p:spPr bwMode="auto">
          <a:xfrm>
            <a:off x="1547981" y="1246840"/>
            <a:ext cx="8462962"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Segoe Print" panose="02000800000000000000" pitchFamily="2"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Segoe Print" panose="02000800000000000000" pitchFamily="2"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Segoe Print" panose="02000800000000000000" pitchFamily="2"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9pPr>
          </a:lstStyle>
          <a:p>
            <a:pPr eaLnBrk="1" hangingPunct="1">
              <a:spcBef>
                <a:spcPct val="0"/>
              </a:spcBef>
              <a:buFontTx/>
              <a:buNone/>
            </a:pPr>
            <a:r>
              <a:rPr lang="en-GB" altLang="it-IT" sz="2000" dirty="0">
                <a:latin typeface="Arial" panose="020B0604020202020204" pitchFamily="34" charset="0"/>
              </a:rPr>
              <a:t>1905: Karl Schwarzschild solved the Seidel ‘s equations for </a:t>
            </a:r>
            <a:r>
              <a:rPr lang="en-GB" altLang="it-IT" sz="2000" b="1" dirty="0">
                <a:latin typeface="Arial" panose="020B0604020202020204" pitchFamily="34" charset="0"/>
              </a:rPr>
              <a:t>spherical</a:t>
            </a:r>
            <a:r>
              <a:rPr lang="en-GB" altLang="it-IT" sz="2000" dirty="0">
                <a:latin typeface="Arial" panose="020B0604020202020204" pitchFamily="34" charset="0"/>
              </a:rPr>
              <a:t> aberration and</a:t>
            </a:r>
            <a:r>
              <a:rPr lang="en-GB" altLang="it-IT" sz="2000" b="1" dirty="0">
                <a:latin typeface="Arial" panose="020B0604020202020204" pitchFamily="34" charset="0"/>
              </a:rPr>
              <a:t> coma </a:t>
            </a:r>
            <a:r>
              <a:rPr lang="en-GB" altLang="it-IT" sz="2000" dirty="0">
                <a:latin typeface="Arial" panose="020B0604020202020204" pitchFamily="34" charset="0"/>
              </a:rPr>
              <a:t>finding a relation between parameters capable to make a telescope </a:t>
            </a:r>
            <a:r>
              <a:rPr lang="en-GB" altLang="it-IT" sz="2000" b="1" dirty="0">
                <a:latin typeface="Arial" panose="020B0604020202020204" pitchFamily="34" charset="0"/>
              </a:rPr>
              <a:t>aplanatic</a:t>
            </a:r>
            <a:r>
              <a:rPr lang="en-GB" altLang="it-IT" sz="2000" dirty="0">
                <a:latin typeface="Arial" panose="020B0604020202020204" pitchFamily="34" charset="0"/>
              </a:rPr>
              <a:t>. </a:t>
            </a:r>
            <a:r>
              <a:rPr lang="en-GB" altLang="it-IT" sz="2000" i="1" dirty="0">
                <a:solidFill>
                  <a:srgbClr val="006600"/>
                </a:solidFill>
                <a:latin typeface="Arial" panose="020B0604020202020204" pitchFamily="34" charset="0"/>
              </a:rPr>
              <a:t>(</a:t>
            </a:r>
            <a:r>
              <a:rPr lang="en-GB" altLang="it-IT" sz="2000" i="1" dirty="0" err="1">
                <a:solidFill>
                  <a:srgbClr val="006600"/>
                </a:solidFill>
                <a:latin typeface="Arial" panose="020B0604020202020204" pitchFamily="34" charset="0"/>
              </a:rPr>
              <a:t>Couder</a:t>
            </a:r>
            <a:r>
              <a:rPr lang="en-GB" altLang="it-IT" sz="2000" i="1" dirty="0">
                <a:solidFill>
                  <a:srgbClr val="006600"/>
                </a:solidFill>
                <a:latin typeface="Arial" panose="020B0604020202020204" pitchFamily="34" charset="0"/>
              </a:rPr>
              <a:t> 1926 </a:t>
            </a:r>
            <a:r>
              <a:rPr lang="en-GB" altLang="it-IT" sz="2000" i="1" dirty="0">
                <a:solidFill>
                  <a:srgbClr val="006600"/>
                </a:solidFill>
                <a:latin typeface="Arial" panose="020B0604020202020204" pitchFamily="34" charset="0"/>
                <a:sym typeface="Wingdings" pitchFamily="2" charset="2"/>
              </a:rPr>
              <a:t> also correction of </a:t>
            </a:r>
            <a:r>
              <a:rPr lang="en-GB" altLang="it-IT" sz="2000" b="1" i="1" dirty="0">
                <a:solidFill>
                  <a:srgbClr val="006600"/>
                </a:solidFill>
                <a:latin typeface="Arial" panose="020B0604020202020204" pitchFamily="34" charset="0"/>
                <a:sym typeface="Wingdings" pitchFamily="2" charset="2"/>
              </a:rPr>
              <a:t>astigmatism</a:t>
            </a:r>
            <a:r>
              <a:rPr lang="en-GB" altLang="it-IT" sz="2000" i="1" dirty="0">
                <a:solidFill>
                  <a:srgbClr val="006600"/>
                </a:solidFill>
                <a:latin typeface="Arial" panose="020B0604020202020204" pitchFamily="34" charset="0"/>
                <a:sym typeface="Wingdings" pitchFamily="2" charset="2"/>
              </a:rPr>
              <a:t> with curved focal plane)</a:t>
            </a:r>
            <a:endParaRPr lang="en-GB" altLang="it-IT" sz="1100" i="1" dirty="0">
              <a:solidFill>
                <a:srgbClr val="006600"/>
              </a:solidFill>
              <a:latin typeface="Arial" panose="020B0604020202020204" pitchFamily="34" charset="0"/>
            </a:endParaRPr>
          </a:p>
          <a:p>
            <a:pPr eaLnBrk="1" hangingPunct="1">
              <a:spcBef>
                <a:spcPct val="0"/>
              </a:spcBef>
              <a:buFontTx/>
              <a:buNone/>
            </a:pPr>
            <a:endParaRPr lang="en-GB" altLang="it-IT" sz="1100" dirty="0">
              <a:latin typeface="Arial" panose="020B0604020202020204" pitchFamily="34" charset="0"/>
            </a:endParaRPr>
          </a:p>
          <a:p>
            <a:pPr eaLnBrk="1" hangingPunct="1">
              <a:spcBef>
                <a:spcPct val="0"/>
              </a:spcBef>
              <a:buFontTx/>
              <a:buNone/>
            </a:pPr>
            <a:r>
              <a:rPr lang="en-GB" altLang="it-IT" sz="2000" i="1" dirty="0">
                <a:latin typeface="Arial" panose="020B0604020202020204" pitchFamily="34" charset="0"/>
              </a:rPr>
              <a:t>“For any geometry, 2 aspheric mirrors allow the correction of SI and SII to give an aplanatic telescope” </a:t>
            </a:r>
          </a:p>
        </p:txBody>
      </p:sp>
      <p:sp>
        <p:nvSpPr>
          <p:cNvPr id="13" name="Rettangolo 11">
            <a:extLst>
              <a:ext uri="{FF2B5EF4-FFF2-40B4-BE49-F238E27FC236}">
                <a16:creationId xmlns:a16="http://schemas.microsoft.com/office/drawing/2014/main" id="{99F77E66-2AB6-6C43-8DF8-00180250E7D2}"/>
              </a:ext>
            </a:extLst>
          </p:cNvPr>
          <p:cNvSpPr>
            <a:spLocks noChangeArrowheads="1"/>
          </p:cNvSpPr>
          <p:nvPr/>
        </p:nvSpPr>
        <p:spPr bwMode="auto">
          <a:xfrm>
            <a:off x="10296525" y="6440489"/>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Segoe Print" panose="02000800000000000000" pitchFamily="2"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Segoe Print" panose="02000800000000000000" pitchFamily="2"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Segoe Print" panose="02000800000000000000" pitchFamily="2"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9pPr>
          </a:lstStyle>
          <a:p>
            <a:pPr eaLnBrk="1" hangingPunct="1">
              <a:spcBef>
                <a:spcPct val="0"/>
              </a:spcBef>
              <a:buFontTx/>
              <a:buNone/>
            </a:pPr>
            <a:fld id="{C3ECE9B2-2923-5941-ABA6-CA2AC74FA132}" type="slidenum">
              <a:rPr lang="it-IT" altLang="it-IT" sz="1800">
                <a:solidFill>
                  <a:srgbClr val="FFFFFF"/>
                </a:solidFill>
                <a:latin typeface="Arial" panose="020B0604020202020204" pitchFamily="34" charset="0"/>
              </a:rPr>
              <a:pPr eaLnBrk="1" hangingPunct="1">
                <a:spcBef>
                  <a:spcPct val="0"/>
                </a:spcBef>
                <a:buFontTx/>
                <a:buNone/>
              </a:pPr>
              <a:t>6</a:t>
            </a:fld>
            <a:endParaRPr lang="it-IT" altLang="it-IT" sz="1800">
              <a:solidFill>
                <a:srgbClr val="FFFFFF"/>
              </a:solidFill>
              <a:latin typeface="Arial" panose="020B0604020202020204" pitchFamily="34" charset="0"/>
            </a:endParaRPr>
          </a:p>
        </p:txBody>
      </p:sp>
      <p:pic>
        <p:nvPicPr>
          <p:cNvPr id="14" name="Immagine 19" descr="sch-tel.pdf">
            <a:extLst>
              <a:ext uri="{FF2B5EF4-FFF2-40B4-BE49-F238E27FC236}">
                <a16:creationId xmlns:a16="http://schemas.microsoft.com/office/drawing/2014/main" id="{4FDDFFBF-E32F-2E44-83BD-21E8C33034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8129" y="3277646"/>
            <a:ext cx="4602163"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a:extLst>
              <a:ext uri="{FF2B5EF4-FFF2-40B4-BE49-F238E27FC236}">
                <a16:creationId xmlns:a16="http://schemas.microsoft.com/office/drawing/2014/main" id="{EDC3D2D7-FFFC-A645-BCF9-0887C5FDE392}"/>
              </a:ext>
            </a:extLst>
          </p:cNvPr>
          <p:cNvSpPr/>
          <p:nvPr/>
        </p:nvSpPr>
        <p:spPr>
          <a:xfrm>
            <a:off x="468086" y="5985587"/>
            <a:ext cx="11123646" cy="630942"/>
          </a:xfrm>
          <a:prstGeom prst="rect">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GB" sz="2000" b="1" dirty="0"/>
              <a:t>Technology challenge: Aspherical Optics manufacturing + large secondary mirror</a:t>
            </a:r>
          </a:p>
        </p:txBody>
      </p:sp>
      <p:sp>
        <p:nvSpPr>
          <p:cNvPr id="16" name="Rettangolo 24">
            <a:extLst>
              <a:ext uri="{FF2B5EF4-FFF2-40B4-BE49-F238E27FC236}">
                <a16:creationId xmlns:a16="http://schemas.microsoft.com/office/drawing/2014/main" id="{A6A03F0D-DB83-5749-A84E-773E75E574FA}"/>
              </a:ext>
            </a:extLst>
          </p:cNvPr>
          <p:cNvSpPr>
            <a:spLocks noChangeArrowheads="1"/>
          </p:cNvSpPr>
          <p:nvPr/>
        </p:nvSpPr>
        <p:spPr bwMode="auto">
          <a:xfrm>
            <a:off x="1688104" y="3417064"/>
            <a:ext cx="4524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Segoe Print" panose="02000800000000000000" pitchFamily="2"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Segoe Print" panose="02000800000000000000" pitchFamily="2"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Segoe Print" panose="02000800000000000000" pitchFamily="2"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9pPr>
          </a:lstStyle>
          <a:p>
            <a:pPr eaLnBrk="1" hangingPunct="1">
              <a:spcBef>
                <a:spcPct val="0"/>
              </a:spcBef>
              <a:buFontTx/>
              <a:buNone/>
            </a:pPr>
            <a:r>
              <a:rPr lang="en-GB" altLang="it-IT" sz="2000" u="sng" dirty="0">
                <a:solidFill>
                  <a:srgbClr val="FF0000"/>
                </a:solidFill>
                <a:latin typeface="Arial" panose="020B0604020202020204" pitchFamily="34" charset="0"/>
              </a:rPr>
              <a:t>Schwarzschild telescope</a:t>
            </a:r>
          </a:p>
          <a:p>
            <a:pPr eaLnBrk="1" hangingPunct="1">
              <a:spcBef>
                <a:spcPct val="0"/>
              </a:spcBef>
              <a:buFontTx/>
              <a:buNone/>
            </a:pPr>
            <a:endParaRPr lang="it-IT" altLang="it-IT" sz="1800" dirty="0">
              <a:latin typeface="Arial" panose="020B0604020202020204" pitchFamily="34" charset="0"/>
            </a:endParaRPr>
          </a:p>
        </p:txBody>
      </p:sp>
      <p:pic>
        <p:nvPicPr>
          <p:cNvPr id="17" name="Immagine 23" descr="Schwarzschild.jpg">
            <a:extLst>
              <a:ext uri="{FF2B5EF4-FFF2-40B4-BE49-F238E27FC236}">
                <a16:creationId xmlns:a16="http://schemas.microsoft.com/office/drawing/2014/main" id="{FFC76E8D-9C00-E247-9ACA-4B23DCAFCA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1519" y="4231777"/>
            <a:ext cx="12763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
            <a:extLst>
              <a:ext uri="{FF2B5EF4-FFF2-40B4-BE49-F238E27FC236}">
                <a16:creationId xmlns:a16="http://schemas.microsoft.com/office/drawing/2014/main" id="{CA8A0E80-0BF3-A143-AD40-4E68CB937761}"/>
              </a:ext>
            </a:extLst>
          </p:cNvPr>
          <p:cNvSpPr>
            <a:spLocks noChangeArrowheads="1"/>
          </p:cNvSpPr>
          <p:nvPr/>
        </p:nvSpPr>
        <p:spPr bwMode="auto">
          <a:xfrm>
            <a:off x="3171824" y="4324765"/>
            <a:ext cx="457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Segoe Print" panose="02000800000000000000" pitchFamily="2"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Segoe Print" panose="02000800000000000000" pitchFamily="2"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Segoe Print" panose="02000800000000000000" pitchFamily="2"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egoe Print" panose="02000800000000000000" pitchFamily="2" charset="0"/>
                <a:ea typeface="ＭＳ Ｐゴシック" panose="020B0600070205080204" pitchFamily="34" charset="-128"/>
              </a:defRPr>
            </a:lvl9pPr>
          </a:lstStyle>
          <a:p>
            <a:pPr eaLnBrk="1" hangingPunct="1">
              <a:spcBef>
                <a:spcPct val="0"/>
              </a:spcBef>
              <a:buFontTx/>
              <a:buNone/>
            </a:pPr>
            <a:r>
              <a:rPr lang="en-GB" altLang="it-IT" sz="1800" b="1" dirty="0">
                <a:latin typeface="Arial" panose="020B0604020202020204" pitchFamily="34" charset="0"/>
              </a:rPr>
              <a:t>KS: f/3.0</a:t>
            </a:r>
          </a:p>
          <a:p>
            <a:pPr eaLnBrk="1" hangingPunct="1">
              <a:spcBef>
                <a:spcPct val="0"/>
              </a:spcBef>
              <a:buFontTx/>
              <a:buNone/>
            </a:pPr>
            <a:r>
              <a:rPr lang="en-GB" altLang="it-IT" sz="1800" dirty="0">
                <a:latin typeface="Arial" panose="020B0604020202020204" pitchFamily="34" charset="0"/>
              </a:rPr>
              <a:t>b</a:t>
            </a:r>
            <a:r>
              <a:rPr lang="en-GB" altLang="it-IT" sz="1800" baseline="-25000" dirty="0">
                <a:latin typeface="Arial" panose="020B0604020202020204" pitchFamily="34" charset="0"/>
              </a:rPr>
              <a:t>S1</a:t>
            </a:r>
            <a:r>
              <a:rPr lang="en-GB" altLang="it-IT" sz="1800" dirty="0">
                <a:latin typeface="Arial" panose="020B0604020202020204" pitchFamily="34" charset="0"/>
              </a:rPr>
              <a:t>= -13.5 (Hyperbola)</a:t>
            </a:r>
          </a:p>
          <a:p>
            <a:pPr eaLnBrk="1" hangingPunct="1">
              <a:spcBef>
                <a:spcPct val="0"/>
              </a:spcBef>
              <a:buFontTx/>
              <a:buNone/>
            </a:pPr>
            <a:r>
              <a:rPr lang="en-GB" altLang="it-IT" sz="1800" dirty="0">
                <a:latin typeface="Arial" panose="020B0604020202020204" pitchFamily="34" charset="0"/>
              </a:rPr>
              <a:t>b</a:t>
            </a:r>
            <a:r>
              <a:rPr lang="en-GB" altLang="it-IT" sz="1800" baseline="-25000" dirty="0">
                <a:latin typeface="Arial" panose="020B0604020202020204" pitchFamily="34" charset="0"/>
              </a:rPr>
              <a:t>S2</a:t>
            </a:r>
            <a:r>
              <a:rPr lang="en-GB" altLang="it-IT" sz="1800" dirty="0">
                <a:latin typeface="Arial" panose="020B0604020202020204" pitchFamily="34" charset="0"/>
              </a:rPr>
              <a:t>= 1.963 (Spheroid)</a:t>
            </a:r>
          </a:p>
          <a:p>
            <a:pPr eaLnBrk="1" hangingPunct="1">
              <a:spcBef>
                <a:spcPct val="0"/>
              </a:spcBef>
              <a:buFontTx/>
              <a:buNone/>
            </a:pPr>
            <a:r>
              <a:rPr lang="en-GB" altLang="it-IT" sz="1800" dirty="0">
                <a:latin typeface="Arial" panose="020B0604020202020204" pitchFamily="34" charset="0"/>
              </a:rPr>
              <a:t>FoV:2.8 </a:t>
            </a:r>
            <a:r>
              <a:rPr lang="en-GB" altLang="it-IT" sz="1800" dirty="0" err="1">
                <a:latin typeface="Arial" panose="020B0604020202020204" pitchFamily="34" charset="0"/>
              </a:rPr>
              <a:t>deg</a:t>
            </a:r>
            <a:endParaRPr lang="en-GB" altLang="it-IT" sz="1800" dirty="0">
              <a:latin typeface="Arial" panose="020B0604020202020204" pitchFamily="34" charset="0"/>
            </a:endParaRPr>
          </a:p>
          <a:p>
            <a:pPr eaLnBrk="1" hangingPunct="1">
              <a:spcBef>
                <a:spcPct val="0"/>
              </a:spcBef>
              <a:buFontTx/>
              <a:buNone/>
            </a:pPr>
            <a:r>
              <a:rPr lang="en-GB" altLang="it-IT" sz="1800" dirty="0">
                <a:latin typeface="Arial" panose="020B0604020202020204" pitchFamily="34" charset="0"/>
              </a:rPr>
              <a:t>RMS</a:t>
            </a:r>
            <a:r>
              <a:rPr lang="en-GB" altLang="it-IT" sz="1800" baseline="-25000" dirty="0">
                <a:latin typeface="Arial" panose="020B0604020202020204" pitchFamily="34" charset="0"/>
              </a:rPr>
              <a:t>edge</a:t>
            </a:r>
            <a:r>
              <a:rPr lang="en-GB" altLang="it-IT" sz="1800" dirty="0">
                <a:latin typeface="Arial" panose="020B0604020202020204" pitchFamily="34" charset="0"/>
              </a:rPr>
              <a:t>~12’’</a:t>
            </a:r>
            <a:endParaRPr lang="it-IT" altLang="it-IT" sz="1800" dirty="0">
              <a:latin typeface="Arial" panose="020B0604020202020204" pitchFamily="34" charset="0"/>
            </a:endParaRPr>
          </a:p>
        </p:txBody>
      </p:sp>
      <p:pic>
        <p:nvPicPr>
          <p:cNvPr id="21" name="Immagine 20">
            <a:extLst>
              <a:ext uri="{FF2B5EF4-FFF2-40B4-BE49-F238E27FC236}">
                <a16:creationId xmlns:a16="http://schemas.microsoft.com/office/drawing/2014/main" id="{D294E568-6271-8C4D-921A-0A3E87F41C47}"/>
              </a:ext>
            </a:extLst>
          </p:cNvPr>
          <p:cNvPicPr>
            <a:picLocks noChangeAspect="1"/>
          </p:cNvPicPr>
          <p:nvPr/>
        </p:nvPicPr>
        <p:blipFill>
          <a:blip r:embed="rId5"/>
          <a:stretch>
            <a:fillRect/>
          </a:stretch>
        </p:blipFill>
        <p:spPr>
          <a:xfrm>
            <a:off x="9941819" y="1015412"/>
            <a:ext cx="1303426" cy="1296144"/>
          </a:xfrm>
          <a:prstGeom prst="rect">
            <a:avLst/>
          </a:prstGeom>
        </p:spPr>
      </p:pic>
      <p:sp>
        <p:nvSpPr>
          <p:cNvPr id="4" name="CasellaDiTesto 3">
            <a:extLst>
              <a:ext uri="{FF2B5EF4-FFF2-40B4-BE49-F238E27FC236}">
                <a16:creationId xmlns:a16="http://schemas.microsoft.com/office/drawing/2014/main" id="{101D1509-2A61-1F4D-BC5F-F0958AD80E1E}"/>
              </a:ext>
            </a:extLst>
          </p:cNvPr>
          <p:cNvSpPr txBox="1"/>
          <p:nvPr/>
        </p:nvSpPr>
        <p:spPr>
          <a:xfrm>
            <a:off x="9391025" y="2275398"/>
            <a:ext cx="1916743" cy="307777"/>
          </a:xfrm>
          <a:prstGeom prst="rect">
            <a:avLst/>
          </a:prstGeom>
          <a:noFill/>
        </p:spPr>
        <p:txBody>
          <a:bodyPr wrap="none" rtlCol="0">
            <a:spAutoFit/>
          </a:bodyPr>
          <a:lstStyle/>
          <a:p>
            <a:r>
              <a:rPr lang="it-IT" sz="1400" dirty="0"/>
              <a:t>Vladimir Vassiliev, UCLA</a:t>
            </a:r>
          </a:p>
        </p:txBody>
      </p:sp>
    </p:spTree>
    <p:extLst>
      <p:ext uri="{BB962C8B-B14F-4D97-AF65-F5344CB8AC3E}">
        <p14:creationId xmlns:p14="http://schemas.microsoft.com/office/powerpoint/2010/main" val="1625622162"/>
      </p:ext>
    </p:extLst>
  </p:cSld>
  <p:clrMapOvr>
    <a:masterClrMapping/>
  </p:clrMapOvr>
  <mc:AlternateContent xmlns:mc="http://schemas.openxmlformats.org/markup-compatibility/2006" xmlns:p14="http://schemas.microsoft.com/office/powerpoint/2010/main">
    <mc:Choice Requires="p14">
      <p:transition spd="slow" p14:dur="2000" advTm="78156"/>
    </mc:Choice>
    <mc:Fallback xmlns="">
      <p:transition spd="slow" advTm="7815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75D600A-BB70-8A0F-9772-C29FF20BCF0E}"/>
              </a:ext>
            </a:extLst>
          </p:cNvPr>
          <p:cNvSpPr>
            <a:spLocks noGrp="1"/>
          </p:cNvSpPr>
          <p:nvPr>
            <p:ph type="body" idx="1"/>
          </p:nvPr>
        </p:nvSpPr>
        <p:spPr/>
        <p:txBody>
          <a:bodyPr/>
          <a:lstStyle/>
          <a:p>
            <a:endParaRPr lang="it-IT"/>
          </a:p>
        </p:txBody>
      </p:sp>
      <p:sp>
        <p:nvSpPr>
          <p:cNvPr id="5" name="Slide Number Placeholder 4">
            <a:extLst>
              <a:ext uri="{FF2B5EF4-FFF2-40B4-BE49-F238E27FC236}">
                <a16:creationId xmlns:a16="http://schemas.microsoft.com/office/drawing/2014/main" id="{FB827317-0880-45F0-ACED-F98F807574D9}"/>
              </a:ext>
            </a:extLst>
          </p:cNvPr>
          <p:cNvSpPr>
            <a:spLocks noGrp="1"/>
          </p:cNvSpPr>
          <p:nvPr>
            <p:ph type="sldNum" idx="12"/>
          </p:nvPr>
        </p:nvSpPr>
        <p:spPr>
          <a:xfrm>
            <a:off x="11609526" y="6354265"/>
            <a:ext cx="252274" cy="369302"/>
          </a:xfrm>
        </p:spPr>
        <p:txBody>
          <a:bodyPr/>
          <a:lstStyle/>
          <a:p>
            <a:fld id="{65D1E375-1491-4770-B4ED-E699B7903ED8}" type="slidenum">
              <a:rPr lang="it-IT" smtClean="0"/>
              <a:pPr/>
              <a:t>7</a:t>
            </a:fld>
            <a:endParaRPr lang="it-IT"/>
          </a:p>
        </p:txBody>
      </p:sp>
      <p:sp>
        <p:nvSpPr>
          <p:cNvPr id="2" name="Title 1">
            <a:extLst>
              <a:ext uri="{FF2B5EF4-FFF2-40B4-BE49-F238E27FC236}">
                <a16:creationId xmlns:a16="http://schemas.microsoft.com/office/drawing/2014/main" id="{0B55D7B4-0DAC-4534-BED1-D2B88EE1D93F}"/>
              </a:ext>
            </a:extLst>
          </p:cNvPr>
          <p:cNvSpPr>
            <a:spLocks noGrp="1"/>
          </p:cNvSpPr>
          <p:nvPr>
            <p:ph type="title" idx="4294967295"/>
          </p:nvPr>
        </p:nvSpPr>
        <p:spPr>
          <a:xfrm>
            <a:off x="0" y="-19050"/>
            <a:ext cx="10972800" cy="1143000"/>
          </a:xfrm>
        </p:spPr>
        <p:txBody>
          <a:bodyPr>
            <a:normAutofit/>
          </a:bodyPr>
          <a:lstStyle/>
          <a:p>
            <a:pPr algn="l"/>
            <a:r>
              <a:rPr lang="it-IT" sz="3600" b="1" dirty="0" err="1">
                <a:solidFill>
                  <a:srgbClr val="00204E"/>
                </a:solidFill>
                <a:latin typeface="Fira Sans"/>
              </a:rPr>
              <a:t>Segmented</a:t>
            </a:r>
            <a:r>
              <a:rPr lang="it-IT" sz="3600" b="1" dirty="0">
                <a:solidFill>
                  <a:srgbClr val="00204E"/>
                </a:solidFill>
                <a:latin typeface="Fira Sans"/>
              </a:rPr>
              <a:t> </a:t>
            </a:r>
            <a:r>
              <a:rPr lang="it-IT" sz="3600" b="1" dirty="0" err="1">
                <a:solidFill>
                  <a:srgbClr val="00204E"/>
                </a:solidFill>
                <a:latin typeface="Fira Sans"/>
              </a:rPr>
              <a:t>reflecting</a:t>
            </a:r>
            <a:r>
              <a:rPr lang="it-IT" sz="3600" b="1" dirty="0">
                <a:solidFill>
                  <a:srgbClr val="00204E"/>
                </a:solidFill>
                <a:latin typeface="Fira Sans"/>
              </a:rPr>
              <a:t> </a:t>
            </a:r>
            <a:r>
              <a:rPr lang="it-IT" sz="3600" b="1" dirty="0" err="1">
                <a:solidFill>
                  <a:srgbClr val="00204E"/>
                </a:solidFill>
                <a:latin typeface="Fira Sans"/>
              </a:rPr>
              <a:t>surface</a:t>
            </a:r>
            <a:endParaRPr lang="en-US" sz="3600" b="1" dirty="0">
              <a:solidFill>
                <a:srgbClr val="00204E"/>
              </a:solidFill>
              <a:latin typeface="Fira Sans"/>
            </a:endParaRPr>
          </a:p>
        </p:txBody>
      </p:sp>
      <p:pic>
        <p:nvPicPr>
          <p:cNvPr id="9" name="Content Placeholder 8">
            <a:extLst>
              <a:ext uri="{FF2B5EF4-FFF2-40B4-BE49-F238E27FC236}">
                <a16:creationId xmlns:a16="http://schemas.microsoft.com/office/drawing/2014/main" id="{9F15D0D7-971A-4A7A-9578-9F70F71A8741}"/>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tretch/>
        </p:blipFill>
        <p:spPr>
          <a:xfrm>
            <a:off x="9838532" y="197644"/>
            <a:ext cx="2353469" cy="1077119"/>
          </a:xfrm>
        </p:spPr>
      </p:pic>
      <p:cxnSp>
        <p:nvCxnSpPr>
          <p:cNvPr id="6" name="Straight Connector 5">
            <a:extLst>
              <a:ext uri="{FF2B5EF4-FFF2-40B4-BE49-F238E27FC236}">
                <a16:creationId xmlns:a16="http://schemas.microsoft.com/office/drawing/2014/main" id="{98C54DC3-115A-4B14-912D-5B7BFAB46484}"/>
              </a:ext>
            </a:extLst>
          </p:cNvPr>
          <p:cNvCxnSpPr>
            <a:cxnSpLocks/>
          </p:cNvCxnSpPr>
          <p:nvPr/>
        </p:nvCxnSpPr>
        <p:spPr>
          <a:xfrm>
            <a:off x="0" y="1137726"/>
            <a:ext cx="10382416" cy="0"/>
          </a:xfrm>
          <a:prstGeom prst="line">
            <a:avLst/>
          </a:prstGeom>
          <a:ln>
            <a:solidFill>
              <a:srgbClr val="00204E"/>
            </a:solidFill>
          </a:ln>
        </p:spPr>
        <p:style>
          <a:lnRef idx="3">
            <a:schemeClr val="accent1"/>
          </a:lnRef>
          <a:fillRef idx="0">
            <a:schemeClr val="accent1"/>
          </a:fillRef>
          <a:effectRef idx="2">
            <a:schemeClr val="accent1"/>
          </a:effectRef>
          <a:fontRef idx="minor">
            <a:schemeClr val="tx1"/>
          </a:fontRef>
        </p:style>
      </p:cxnSp>
      <p:sp>
        <p:nvSpPr>
          <p:cNvPr id="10" name="Segnaposto numero diapositiva 2">
            <a:extLst>
              <a:ext uri="{FF2B5EF4-FFF2-40B4-BE49-F238E27FC236}">
                <a16:creationId xmlns:a16="http://schemas.microsoft.com/office/drawing/2014/main" id="{351ECA41-20AC-1C46-86BC-AF2386D749CB}"/>
              </a:ext>
            </a:extLst>
          </p:cNvPr>
          <p:cNvSpPr txBox="1">
            <a:spLocks/>
          </p:cNvSpPr>
          <p:nvPr/>
        </p:nvSpPr>
        <p:spPr>
          <a:xfrm>
            <a:off x="11652448" y="6592268"/>
            <a:ext cx="539552" cy="265733"/>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1E375-1491-4770-B4ED-E699B7903ED8}" type="slidenum">
              <a:rPr lang="it-IT" b="1">
                <a:solidFill>
                  <a:schemeClr val="bg1"/>
                </a:solidFill>
              </a:rPr>
              <a:pPr/>
              <a:t>7</a:t>
            </a:fld>
            <a:endParaRPr lang="it-IT" b="1" dirty="0">
              <a:solidFill>
                <a:schemeClr val="bg1"/>
              </a:solidFill>
            </a:endParaRPr>
          </a:p>
        </p:txBody>
      </p:sp>
      <p:pic>
        <p:nvPicPr>
          <p:cNvPr id="11" name="Immagine 10">
            <a:extLst>
              <a:ext uri="{FF2B5EF4-FFF2-40B4-BE49-F238E27FC236}">
                <a16:creationId xmlns:a16="http://schemas.microsoft.com/office/drawing/2014/main" id="{A071CDDA-F369-4748-BB99-4250C9994B34}"/>
              </a:ext>
            </a:extLst>
          </p:cNvPr>
          <p:cNvPicPr>
            <a:picLocks noChangeAspect="1"/>
          </p:cNvPicPr>
          <p:nvPr/>
        </p:nvPicPr>
        <p:blipFill>
          <a:blip r:embed="rId3"/>
          <a:stretch>
            <a:fillRect/>
          </a:stretch>
        </p:blipFill>
        <p:spPr>
          <a:xfrm>
            <a:off x="7973533" y="1196753"/>
            <a:ext cx="3301718" cy="4402291"/>
          </a:xfrm>
          <a:prstGeom prst="rect">
            <a:avLst/>
          </a:prstGeom>
        </p:spPr>
      </p:pic>
      <p:pic>
        <p:nvPicPr>
          <p:cNvPr id="12" name="Immagine 11">
            <a:extLst>
              <a:ext uri="{FF2B5EF4-FFF2-40B4-BE49-F238E27FC236}">
                <a16:creationId xmlns:a16="http://schemas.microsoft.com/office/drawing/2014/main" id="{25B23F33-90F0-4D42-A83C-7FD399CB5270}"/>
              </a:ext>
            </a:extLst>
          </p:cNvPr>
          <p:cNvPicPr>
            <a:picLocks noChangeAspect="1"/>
          </p:cNvPicPr>
          <p:nvPr/>
        </p:nvPicPr>
        <p:blipFill>
          <a:blip r:embed="rId4"/>
          <a:stretch>
            <a:fillRect/>
          </a:stretch>
        </p:blipFill>
        <p:spPr>
          <a:xfrm>
            <a:off x="1096381" y="1320491"/>
            <a:ext cx="5227130" cy="3559694"/>
          </a:xfrm>
          <a:prstGeom prst="rect">
            <a:avLst/>
          </a:prstGeom>
        </p:spPr>
      </p:pic>
      <p:sp>
        <p:nvSpPr>
          <p:cNvPr id="13" name="Rettangolo 12">
            <a:extLst>
              <a:ext uri="{FF2B5EF4-FFF2-40B4-BE49-F238E27FC236}">
                <a16:creationId xmlns:a16="http://schemas.microsoft.com/office/drawing/2014/main" id="{2958341B-0577-A141-8C16-A4E77E3B398D}"/>
              </a:ext>
            </a:extLst>
          </p:cNvPr>
          <p:cNvSpPr/>
          <p:nvPr/>
        </p:nvSpPr>
        <p:spPr>
          <a:xfrm>
            <a:off x="1149956" y="5539518"/>
            <a:ext cx="407723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t>JWST, </a:t>
            </a:r>
            <a:r>
              <a:rPr lang="it-IT" sz="2400" dirty="0" err="1"/>
              <a:t>reflecting</a:t>
            </a:r>
            <a:r>
              <a:rPr lang="it-IT" sz="2400" dirty="0"/>
              <a:t> </a:t>
            </a:r>
            <a:r>
              <a:rPr lang="it-IT" sz="2400" dirty="0" err="1"/>
              <a:t>surface</a:t>
            </a:r>
            <a:r>
              <a:rPr lang="it-IT" sz="2400" dirty="0"/>
              <a:t> cost: </a:t>
            </a:r>
            <a:r>
              <a:rPr lang="it-IT" sz="2400" b="1" dirty="0">
                <a:solidFill>
                  <a:srgbClr val="FFFF00"/>
                </a:solidFill>
                <a:sym typeface="Wingdings"/>
              </a:rPr>
              <a:t> </a:t>
            </a:r>
            <a:r>
              <a:rPr lang="it-IT" sz="2400" b="1" dirty="0">
                <a:solidFill>
                  <a:srgbClr val="FFFF00"/>
                </a:solidFill>
              </a:rPr>
              <a:t>a </a:t>
            </a:r>
            <a:r>
              <a:rPr lang="it-IT" sz="2400" b="1" dirty="0" err="1">
                <a:solidFill>
                  <a:srgbClr val="FFFF00"/>
                </a:solidFill>
              </a:rPr>
              <a:t>few</a:t>
            </a:r>
            <a:r>
              <a:rPr lang="it-IT" sz="2400" b="1" dirty="0">
                <a:solidFill>
                  <a:srgbClr val="FFFF00"/>
                </a:solidFill>
              </a:rPr>
              <a:t> of </a:t>
            </a:r>
            <a:r>
              <a:rPr lang="it-IT" sz="2400" b="1" dirty="0">
                <a:solidFill>
                  <a:srgbClr val="FFC000"/>
                </a:solidFill>
              </a:rPr>
              <a:t>M</a:t>
            </a:r>
            <a:r>
              <a:rPr lang="it-IT" sz="2400" b="1" dirty="0">
                <a:solidFill>
                  <a:srgbClr val="FFFF00"/>
                </a:solidFill>
              </a:rPr>
              <a:t>$/m</a:t>
            </a:r>
            <a:r>
              <a:rPr lang="it-IT" sz="2400" b="1" baseline="30000" dirty="0">
                <a:solidFill>
                  <a:srgbClr val="FFFF00"/>
                </a:solidFill>
              </a:rPr>
              <a:t>2</a:t>
            </a:r>
          </a:p>
        </p:txBody>
      </p:sp>
      <p:sp>
        <p:nvSpPr>
          <p:cNvPr id="14" name="Rettangolo 13">
            <a:extLst>
              <a:ext uri="{FF2B5EF4-FFF2-40B4-BE49-F238E27FC236}">
                <a16:creationId xmlns:a16="http://schemas.microsoft.com/office/drawing/2014/main" id="{EE75C53F-148D-124E-9F2A-CBBD99591278}"/>
              </a:ext>
            </a:extLst>
          </p:cNvPr>
          <p:cNvSpPr/>
          <p:nvPr/>
        </p:nvSpPr>
        <p:spPr>
          <a:xfrm>
            <a:off x="7170204" y="5422437"/>
            <a:ext cx="4908376" cy="14145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t>ASTRI, </a:t>
            </a:r>
            <a:r>
              <a:rPr lang="it-IT" sz="2400" dirty="0" err="1"/>
              <a:t>reflecting</a:t>
            </a:r>
            <a:r>
              <a:rPr lang="it-IT" sz="2400" dirty="0"/>
              <a:t> </a:t>
            </a:r>
            <a:r>
              <a:rPr lang="it-IT" sz="2400" dirty="0" err="1"/>
              <a:t>surface</a:t>
            </a:r>
            <a:r>
              <a:rPr lang="it-IT" sz="2400" dirty="0"/>
              <a:t> cost: </a:t>
            </a:r>
          </a:p>
          <a:p>
            <a:pPr algn="ctr"/>
            <a:r>
              <a:rPr lang="it-IT" sz="2400" b="1" dirty="0">
                <a:solidFill>
                  <a:srgbClr val="FFC000"/>
                </a:solidFill>
                <a:sym typeface="Wingdings"/>
              </a:rPr>
              <a:t> </a:t>
            </a:r>
            <a:r>
              <a:rPr lang="it-IT" sz="2400" b="1" dirty="0">
                <a:solidFill>
                  <a:srgbClr val="FFC000"/>
                </a:solidFill>
              </a:rPr>
              <a:t>2.5 </a:t>
            </a:r>
            <a:r>
              <a:rPr lang="it-IT" sz="2400" b="1" dirty="0">
                <a:solidFill>
                  <a:srgbClr val="FF0000"/>
                </a:solidFill>
              </a:rPr>
              <a:t>K</a:t>
            </a:r>
            <a:r>
              <a:rPr lang="it-IT" sz="2400" b="1" dirty="0">
                <a:solidFill>
                  <a:srgbClr val="FFC000"/>
                </a:solidFill>
              </a:rPr>
              <a:t>$/m</a:t>
            </a:r>
            <a:r>
              <a:rPr lang="it-IT" sz="2400" b="1" baseline="30000" dirty="0">
                <a:solidFill>
                  <a:srgbClr val="FFC000"/>
                </a:solidFill>
              </a:rPr>
              <a:t>2</a:t>
            </a:r>
            <a:r>
              <a:rPr lang="it-IT" sz="2400" b="1" dirty="0">
                <a:solidFill>
                  <a:srgbClr val="FFC000"/>
                </a:solidFill>
              </a:rPr>
              <a:t> </a:t>
            </a:r>
          </a:p>
          <a:p>
            <a:pPr algn="ctr"/>
            <a:r>
              <a:rPr lang="it-IT" sz="2400" b="1" dirty="0">
                <a:solidFill>
                  <a:srgbClr val="FFC000"/>
                </a:solidFill>
              </a:rPr>
              <a:t>(</a:t>
            </a:r>
            <a:r>
              <a:rPr lang="it-IT" sz="2400" b="1" dirty="0" err="1">
                <a:solidFill>
                  <a:srgbClr val="FFC000"/>
                </a:solidFill>
              </a:rPr>
              <a:t>see</a:t>
            </a:r>
            <a:r>
              <a:rPr lang="it-IT" sz="2400" b="1" dirty="0">
                <a:solidFill>
                  <a:srgbClr val="FFC000"/>
                </a:solidFill>
              </a:rPr>
              <a:t> </a:t>
            </a:r>
            <a:r>
              <a:rPr lang="it-IT" sz="2400" b="1" dirty="0" err="1">
                <a:solidFill>
                  <a:srgbClr val="FFC000"/>
                </a:solidFill>
              </a:rPr>
              <a:t>Canestrari</a:t>
            </a:r>
            <a:r>
              <a:rPr lang="it-IT" sz="2400" b="1" dirty="0">
                <a:solidFill>
                  <a:srgbClr val="FFC000"/>
                </a:solidFill>
              </a:rPr>
              <a:t> et al., SPIE, 2014)        </a:t>
            </a:r>
          </a:p>
        </p:txBody>
      </p:sp>
      <p:sp>
        <p:nvSpPr>
          <p:cNvPr id="15" name="CasellaDiTesto 14">
            <a:extLst>
              <a:ext uri="{FF2B5EF4-FFF2-40B4-BE49-F238E27FC236}">
                <a16:creationId xmlns:a16="http://schemas.microsoft.com/office/drawing/2014/main" id="{806A9293-C673-B742-8B58-F8CA4E7D2FCC}"/>
              </a:ext>
            </a:extLst>
          </p:cNvPr>
          <p:cNvSpPr txBox="1"/>
          <p:nvPr/>
        </p:nvSpPr>
        <p:spPr>
          <a:xfrm>
            <a:off x="4896016" y="4876410"/>
            <a:ext cx="1190839" cy="307777"/>
          </a:xfrm>
          <a:prstGeom prst="rect">
            <a:avLst/>
          </a:prstGeom>
          <a:noFill/>
        </p:spPr>
        <p:txBody>
          <a:bodyPr wrap="none" rtlCol="0">
            <a:spAutoFit/>
          </a:bodyPr>
          <a:lstStyle/>
          <a:p>
            <a:r>
              <a:rPr lang="it-IT" sz="1400" dirty="0" err="1"/>
              <a:t>Credits</a:t>
            </a:r>
            <a:r>
              <a:rPr lang="it-IT" sz="1400" dirty="0"/>
              <a:t>: NASA</a:t>
            </a:r>
          </a:p>
        </p:txBody>
      </p:sp>
      <p:sp>
        <p:nvSpPr>
          <p:cNvPr id="19" name="Segnaposto numero diapositiva 2">
            <a:extLst>
              <a:ext uri="{FF2B5EF4-FFF2-40B4-BE49-F238E27FC236}">
                <a16:creationId xmlns:a16="http://schemas.microsoft.com/office/drawing/2014/main" id="{686C173E-A5B1-824D-A4FB-3160191321CC}"/>
              </a:ext>
            </a:extLst>
          </p:cNvPr>
          <p:cNvSpPr txBox="1">
            <a:spLocks/>
          </p:cNvSpPr>
          <p:nvPr/>
        </p:nvSpPr>
        <p:spPr>
          <a:xfrm>
            <a:off x="11804848" y="6744668"/>
            <a:ext cx="539552" cy="265733"/>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1E375-1491-4770-B4ED-E699B7903ED8}" type="slidenum">
              <a:rPr lang="it-IT" b="1">
                <a:solidFill>
                  <a:schemeClr val="bg1"/>
                </a:solidFill>
              </a:rPr>
              <a:pPr/>
              <a:t>7</a:t>
            </a:fld>
            <a:endParaRPr lang="it-IT" b="1" dirty="0">
              <a:solidFill>
                <a:schemeClr val="bg1"/>
              </a:solidFill>
            </a:endParaRPr>
          </a:p>
        </p:txBody>
      </p:sp>
    </p:spTree>
    <p:extLst>
      <p:ext uri="{BB962C8B-B14F-4D97-AF65-F5344CB8AC3E}">
        <p14:creationId xmlns:p14="http://schemas.microsoft.com/office/powerpoint/2010/main" val="6386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9" descr="Content Placeholder 8"/>
          <p:cNvPicPr preferRelativeResize="0"/>
          <p:nvPr/>
        </p:nvPicPr>
        <p:blipFill rotWithShape="1">
          <a:blip r:embed="rId3">
            <a:alphaModFix/>
          </a:blip>
          <a:srcRect l="1248" r="1324" b="10396"/>
          <a:stretch/>
        </p:blipFill>
        <p:spPr>
          <a:xfrm>
            <a:off x="10142964" y="270368"/>
            <a:ext cx="1653501" cy="699557"/>
          </a:xfrm>
          <a:prstGeom prst="rect">
            <a:avLst/>
          </a:prstGeom>
          <a:noFill/>
          <a:ln>
            <a:noFill/>
          </a:ln>
        </p:spPr>
      </p:pic>
      <p:cxnSp>
        <p:nvCxnSpPr>
          <p:cNvPr id="281" name="Google Shape;281;p39"/>
          <p:cNvCxnSpPr/>
          <p:nvPr/>
        </p:nvCxnSpPr>
        <p:spPr>
          <a:xfrm>
            <a:off x="467465" y="994639"/>
            <a:ext cx="11329079" cy="1"/>
          </a:xfrm>
          <a:prstGeom prst="straightConnector1">
            <a:avLst/>
          </a:prstGeom>
          <a:noFill/>
          <a:ln w="76200" cap="flat" cmpd="sng">
            <a:solidFill>
              <a:srgbClr val="00204E"/>
            </a:solidFill>
            <a:prstDash val="solid"/>
            <a:round/>
            <a:headEnd type="none" w="sm" len="sm"/>
            <a:tailEnd type="none" w="sm" len="sm"/>
          </a:ln>
          <a:effectLst>
            <a:outerShdw blurRad="76200" dist="38100" dir="5400000" rotWithShape="0">
              <a:srgbClr val="000000">
                <a:alpha val="34901"/>
              </a:srgbClr>
            </a:outerShdw>
          </a:effectLst>
        </p:spPr>
      </p:cxnSp>
      <p:sp>
        <p:nvSpPr>
          <p:cNvPr id="282" name="Google Shape;282;p39"/>
          <p:cNvSpPr txBox="1">
            <a:spLocks noGrp="1"/>
          </p:cNvSpPr>
          <p:nvPr>
            <p:ph type="sldNum" idx="12"/>
          </p:nvPr>
        </p:nvSpPr>
        <p:spPr>
          <a:xfrm>
            <a:off x="11686768" y="6308091"/>
            <a:ext cx="175033" cy="461651"/>
          </a:xfrm>
          <a:prstGeom prst="rect">
            <a:avLst/>
          </a:prstGeom>
          <a:noFill/>
          <a:ln>
            <a:noFill/>
          </a:ln>
        </p:spPr>
        <p:txBody>
          <a:bodyPr spcFirstLastPara="1" vert="horz" wrap="square" lIns="45713" tIns="45713" rIns="45713" bIns="45713" rtlCol="0" anchor="ctr" anchorCtr="0">
            <a:spAutoFit/>
          </a:bodyPr>
          <a:lstStyle/>
          <a:p>
            <a:fld id="{00000000-1234-1234-1234-123412341234}" type="slidenum">
              <a:rPr lang="en-US"/>
              <a:pPr/>
              <a:t>8</a:t>
            </a:fld>
            <a:endParaRPr/>
          </a:p>
        </p:txBody>
      </p:sp>
      <p:sp>
        <p:nvSpPr>
          <p:cNvPr id="283" name="Google Shape;283;p39"/>
          <p:cNvSpPr txBox="1">
            <a:spLocks noGrp="1"/>
          </p:cNvSpPr>
          <p:nvPr>
            <p:ph type="body" idx="2"/>
          </p:nvPr>
        </p:nvSpPr>
        <p:spPr>
          <a:xfrm>
            <a:off x="459036" y="217489"/>
            <a:ext cx="8424937" cy="720000"/>
          </a:xfrm>
          <a:prstGeom prst="rect">
            <a:avLst/>
          </a:prstGeom>
          <a:noFill/>
          <a:ln>
            <a:noFill/>
          </a:ln>
        </p:spPr>
        <p:txBody>
          <a:bodyPr spcFirstLastPara="1" vert="horz" wrap="square" lIns="45713" tIns="45713" rIns="45713" bIns="45713" rtlCol="0" anchor="ctr" anchorCtr="0">
            <a:normAutofit/>
          </a:bodyPr>
          <a:lstStyle/>
          <a:p>
            <a:pPr marL="0" indent="0"/>
            <a:r>
              <a:rPr lang="en-US" b="0"/>
              <a:t>ASTRI Camera</a:t>
            </a:r>
            <a:endParaRPr b="0"/>
          </a:p>
        </p:txBody>
      </p:sp>
      <p:pic>
        <p:nvPicPr>
          <p:cNvPr id="284" name="Google Shape;284;p39"/>
          <p:cNvPicPr preferRelativeResize="0"/>
          <p:nvPr/>
        </p:nvPicPr>
        <p:blipFill rotWithShape="1">
          <a:blip r:embed="rId4">
            <a:alphaModFix/>
          </a:blip>
          <a:srcRect/>
          <a:stretch/>
        </p:blipFill>
        <p:spPr>
          <a:xfrm>
            <a:off x="9286428" y="1767642"/>
            <a:ext cx="1080000" cy="432001"/>
          </a:xfrm>
          <a:prstGeom prst="rect">
            <a:avLst/>
          </a:prstGeom>
          <a:noFill/>
          <a:ln>
            <a:noFill/>
          </a:ln>
        </p:spPr>
      </p:pic>
      <p:pic>
        <p:nvPicPr>
          <p:cNvPr id="285" name="Google Shape;285;p39"/>
          <p:cNvPicPr preferRelativeResize="0"/>
          <p:nvPr/>
        </p:nvPicPr>
        <p:blipFill rotWithShape="1">
          <a:blip r:embed="rId5">
            <a:alphaModFix/>
          </a:blip>
          <a:srcRect/>
          <a:stretch/>
        </p:blipFill>
        <p:spPr>
          <a:xfrm>
            <a:off x="10350278" y="1658285"/>
            <a:ext cx="720000" cy="720000"/>
          </a:xfrm>
          <a:prstGeom prst="rect">
            <a:avLst/>
          </a:prstGeom>
          <a:noFill/>
          <a:ln>
            <a:noFill/>
          </a:ln>
        </p:spPr>
      </p:pic>
      <p:pic>
        <p:nvPicPr>
          <p:cNvPr id="286" name="Google Shape;286;p39"/>
          <p:cNvPicPr preferRelativeResize="0"/>
          <p:nvPr/>
        </p:nvPicPr>
        <p:blipFill rotWithShape="1">
          <a:blip r:embed="rId6">
            <a:alphaModFix/>
          </a:blip>
          <a:srcRect l="4530" t="4943" r="3618" b="3154"/>
          <a:stretch/>
        </p:blipFill>
        <p:spPr>
          <a:xfrm>
            <a:off x="8474531" y="2365690"/>
            <a:ext cx="3576572" cy="3116872"/>
          </a:xfrm>
          <a:prstGeom prst="rect">
            <a:avLst/>
          </a:prstGeom>
          <a:noFill/>
          <a:ln>
            <a:noFill/>
          </a:ln>
        </p:spPr>
      </p:pic>
      <p:grpSp>
        <p:nvGrpSpPr>
          <p:cNvPr id="287" name="Google Shape;287;p39"/>
          <p:cNvGrpSpPr/>
          <p:nvPr/>
        </p:nvGrpSpPr>
        <p:grpSpPr>
          <a:xfrm>
            <a:off x="546319" y="4886825"/>
            <a:ext cx="1595273" cy="1399553"/>
            <a:chOff x="5903953" y="5916312"/>
            <a:chExt cx="2825242" cy="2604304"/>
          </a:xfrm>
        </p:grpSpPr>
        <p:pic>
          <p:nvPicPr>
            <p:cNvPr id="288" name="Google Shape;288;p39"/>
            <p:cNvPicPr preferRelativeResize="0"/>
            <p:nvPr/>
          </p:nvPicPr>
          <p:blipFill rotWithShape="1">
            <a:blip r:embed="rId7">
              <a:alphaModFix/>
            </a:blip>
            <a:srcRect l="52696"/>
            <a:stretch/>
          </p:blipFill>
          <p:spPr>
            <a:xfrm>
              <a:off x="5903953" y="5916312"/>
              <a:ext cx="2825242" cy="2604304"/>
            </a:xfrm>
            <a:prstGeom prst="rect">
              <a:avLst/>
            </a:prstGeom>
            <a:noFill/>
            <a:ln w="9525" cap="flat" cmpd="sng">
              <a:solidFill>
                <a:schemeClr val="dk1"/>
              </a:solidFill>
              <a:prstDash val="solid"/>
              <a:round/>
              <a:headEnd type="none" w="sm" len="sm"/>
              <a:tailEnd type="none" w="sm" len="sm"/>
            </a:ln>
          </p:spPr>
        </p:pic>
        <p:sp>
          <p:nvSpPr>
            <p:cNvPr id="289" name="Google Shape;289;p39"/>
            <p:cNvSpPr/>
            <p:nvPr/>
          </p:nvSpPr>
          <p:spPr>
            <a:xfrm>
              <a:off x="6524388" y="8033752"/>
              <a:ext cx="1587294" cy="461665"/>
            </a:xfrm>
            <a:prstGeom prst="rect">
              <a:avLst/>
            </a:prstGeom>
            <a:noFill/>
            <a:ln>
              <a:noFill/>
            </a:ln>
          </p:spPr>
          <p:txBody>
            <a:bodyPr spcFirstLastPara="1" wrap="square" lIns="45713" tIns="22850" rIns="45713" bIns="22850" anchor="t" anchorCtr="0">
              <a:noAutofit/>
            </a:bodyPr>
            <a:lstStyle/>
            <a:p>
              <a:pPr>
                <a:buClr>
                  <a:schemeClr val="dk1"/>
                </a:buClr>
                <a:buSzPts val="2400"/>
              </a:pPr>
              <a:r>
                <a:rPr lang="en-US" sz="1200" b="1">
                  <a:solidFill>
                    <a:schemeClr val="dk1"/>
                  </a:solidFill>
                  <a:latin typeface="Calibri"/>
                  <a:ea typeface="Calibri"/>
                  <a:cs typeface="Calibri"/>
                  <a:sym typeface="Calibri"/>
                </a:rPr>
                <a:t>ASIC board</a:t>
              </a:r>
              <a:endParaRPr sz="900"/>
            </a:p>
          </p:txBody>
        </p:sp>
      </p:grpSp>
      <p:pic>
        <p:nvPicPr>
          <p:cNvPr id="290" name="Google Shape;290;p39"/>
          <p:cNvPicPr preferRelativeResize="0"/>
          <p:nvPr/>
        </p:nvPicPr>
        <p:blipFill rotWithShape="1">
          <a:blip r:embed="rId8">
            <a:alphaModFix/>
          </a:blip>
          <a:srcRect/>
          <a:stretch/>
        </p:blipFill>
        <p:spPr>
          <a:xfrm>
            <a:off x="380013" y="1889975"/>
            <a:ext cx="1867238" cy="2300533"/>
          </a:xfrm>
          <a:prstGeom prst="rect">
            <a:avLst/>
          </a:prstGeom>
          <a:noFill/>
          <a:ln w="9525" cap="flat" cmpd="sng">
            <a:solidFill>
              <a:schemeClr val="accent1"/>
            </a:solidFill>
            <a:prstDash val="solid"/>
            <a:round/>
            <a:headEnd type="none" w="sm" len="sm"/>
            <a:tailEnd type="none" w="sm" len="sm"/>
          </a:ln>
        </p:spPr>
      </p:pic>
      <p:sp>
        <p:nvSpPr>
          <p:cNvPr id="291" name="Google Shape;291;p39"/>
          <p:cNvSpPr/>
          <p:nvPr/>
        </p:nvSpPr>
        <p:spPr>
          <a:xfrm>
            <a:off x="661855" y="4186602"/>
            <a:ext cx="1134300" cy="248100"/>
          </a:xfrm>
          <a:prstGeom prst="rect">
            <a:avLst/>
          </a:prstGeom>
          <a:noFill/>
          <a:ln>
            <a:noFill/>
          </a:ln>
        </p:spPr>
        <p:txBody>
          <a:bodyPr spcFirstLastPara="1" wrap="square" lIns="45713" tIns="22850" rIns="45713" bIns="22850" anchor="t" anchorCtr="0">
            <a:noAutofit/>
          </a:bodyPr>
          <a:lstStyle/>
          <a:p>
            <a:pPr>
              <a:buClr>
                <a:schemeClr val="dk1"/>
              </a:buClr>
              <a:buSzPts val="2400"/>
            </a:pPr>
            <a:r>
              <a:rPr lang="en-US" sz="1200" b="1">
                <a:solidFill>
                  <a:schemeClr val="dk1"/>
                </a:solidFill>
                <a:latin typeface="Calibri"/>
                <a:ea typeface="Calibri"/>
                <a:cs typeface="Calibri"/>
                <a:sym typeface="Calibri"/>
              </a:rPr>
              <a:t>SiPM matrices</a:t>
            </a:r>
            <a:endParaRPr sz="900"/>
          </a:p>
        </p:txBody>
      </p:sp>
      <p:pic>
        <p:nvPicPr>
          <p:cNvPr id="292" name="Google Shape;292;p39"/>
          <p:cNvPicPr preferRelativeResize="0"/>
          <p:nvPr/>
        </p:nvPicPr>
        <p:blipFill rotWithShape="1">
          <a:blip r:embed="rId9">
            <a:alphaModFix/>
          </a:blip>
          <a:srcRect/>
          <a:stretch/>
        </p:blipFill>
        <p:spPr>
          <a:xfrm>
            <a:off x="8128027" y="5672216"/>
            <a:ext cx="1620000" cy="234989"/>
          </a:xfrm>
          <a:prstGeom prst="rect">
            <a:avLst/>
          </a:prstGeom>
          <a:noFill/>
          <a:ln>
            <a:noFill/>
          </a:ln>
        </p:spPr>
      </p:pic>
      <p:sp>
        <p:nvSpPr>
          <p:cNvPr id="293" name="Google Shape;293;p39"/>
          <p:cNvSpPr txBox="1"/>
          <p:nvPr/>
        </p:nvSpPr>
        <p:spPr>
          <a:xfrm>
            <a:off x="2559514" y="577489"/>
            <a:ext cx="5350800" cy="6232461"/>
          </a:xfrm>
          <a:prstGeom prst="rect">
            <a:avLst/>
          </a:prstGeom>
          <a:noFill/>
          <a:ln>
            <a:noFill/>
          </a:ln>
        </p:spPr>
        <p:txBody>
          <a:bodyPr spcFirstLastPara="1" wrap="square" lIns="45713" tIns="45713" rIns="45713" bIns="45713" anchor="t" anchorCtr="0">
            <a:spAutoFit/>
          </a:bodyPr>
          <a:lstStyle/>
          <a:p>
            <a:endParaRPr sz="1900" dirty="0">
              <a:solidFill>
                <a:srgbClr val="00204E"/>
              </a:solidFill>
              <a:latin typeface="Fira Sans"/>
              <a:ea typeface="Fira Sans"/>
              <a:cs typeface="Fira Sans"/>
              <a:sym typeface="Fira Sans"/>
            </a:endParaRPr>
          </a:p>
          <a:p>
            <a:endParaRPr sz="1900" dirty="0">
              <a:solidFill>
                <a:srgbClr val="00204E"/>
              </a:solidFill>
              <a:latin typeface="Fira Sans"/>
              <a:ea typeface="Fira Sans"/>
              <a:cs typeface="Fira Sans"/>
              <a:sym typeface="Fira Sans"/>
            </a:endParaRPr>
          </a:p>
          <a:p>
            <a:pPr marL="228600" indent="-234950">
              <a:buClr>
                <a:srgbClr val="00204E"/>
              </a:buClr>
              <a:buSzPts val="3800"/>
              <a:buFont typeface="Fira Sans"/>
              <a:buChar char="•"/>
            </a:pPr>
            <a:r>
              <a:rPr lang="en-US" sz="1900" dirty="0">
                <a:solidFill>
                  <a:srgbClr val="00204E"/>
                </a:solidFill>
                <a:latin typeface="Fira Sans"/>
                <a:ea typeface="Fira Sans"/>
                <a:cs typeface="Fira Sans"/>
                <a:sym typeface="Fira Sans"/>
              </a:rPr>
              <a:t>The </a:t>
            </a:r>
            <a:r>
              <a:rPr lang="en-US" sz="1900" dirty="0" err="1">
                <a:solidFill>
                  <a:srgbClr val="00204E"/>
                </a:solidFill>
                <a:latin typeface="Fira Sans"/>
                <a:ea typeface="Fira Sans"/>
                <a:cs typeface="Fira Sans"/>
                <a:sym typeface="Fira Sans"/>
              </a:rPr>
              <a:t>SiPM</a:t>
            </a:r>
            <a:r>
              <a:rPr lang="en-US" sz="1900" dirty="0">
                <a:solidFill>
                  <a:srgbClr val="00204E"/>
                </a:solidFill>
                <a:latin typeface="Fira Sans"/>
                <a:ea typeface="Fira Sans"/>
                <a:cs typeface="Fira Sans"/>
                <a:sym typeface="Fira Sans"/>
              </a:rPr>
              <a:t> produced by Hamamatsu photonics (7x7 mm</a:t>
            </a:r>
            <a:r>
              <a:rPr lang="en-US" sz="1900" baseline="30000" dirty="0">
                <a:solidFill>
                  <a:srgbClr val="00204E"/>
                </a:solidFill>
                <a:latin typeface="Fira Sans"/>
                <a:ea typeface="Fira Sans"/>
                <a:cs typeface="Fira Sans"/>
                <a:sym typeface="Fira Sans"/>
              </a:rPr>
              <a:t>2</a:t>
            </a:r>
            <a:r>
              <a:rPr lang="en-US" sz="1900" dirty="0">
                <a:solidFill>
                  <a:srgbClr val="00204E"/>
                </a:solidFill>
                <a:latin typeface="Fira Sans"/>
                <a:ea typeface="Fira Sans"/>
                <a:cs typeface="Fira Sans"/>
                <a:sym typeface="Fira Sans"/>
              </a:rPr>
              <a:t>) grouped in matrices of 8x8 pixels</a:t>
            </a:r>
            <a:endParaRPr sz="1900" dirty="0">
              <a:solidFill>
                <a:srgbClr val="00204E"/>
              </a:solidFill>
              <a:latin typeface="Fira Sans"/>
              <a:ea typeface="Fira Sans"/>
              <a:cs typeface="Fira Sans"/>
              <a:sym typeface="Fira Sans"/>
            </a:endParaRPr>
          </a:p>
          <a:p>
            <a:pPr marL="228600"/>
            <a:endParaRPr sz="1900" dirty="0">
              <a:solidFill>
                <a:srgbClr val="00204E"/>
              </a:solidFill>
              <a:latin typeface="Fira Sans"/>
              <a:ea typeface="Fira Sans"/>
              <a:cs typeface="Fira Sans"/>
              <a:sym typeface="Fira Sans"/>
            </a:endParaRPr>
          </a:p>
          <a:p>
            <a:pPr marL="228600" indent="-234950">
              <a:buClr>
                <a:srgbClr val="00204E"/>
              </a:buClr>
              <a:buSzPts val="3800"/>
              <a:buFont typeface="Fira Sans"/>
              <a:buChar char="•"/>
            </a:pPr>
            <a:r>
              <a:rPr lang="en-US" sz="1900" dirty="0">
                <a:solidFill>
                  <a:srgbClr val="00204E"/>
                </a:solidFill>
                <a:latin typeface="Fira Sans"/>
                <a:ea typeface="Fira Sans"/>
                <a:cs typeface="Fira Sans"/>
                <a:sym typeface="Fira Sans"/>
              </a:rPr>
              <a:t>37 matrices are arranged to adapt to the curved focal plane of the telescope. </a:t>
            </a:r>
            <a:endParaRPr sz="1900" dirty="0">
              <a:solidFill>
                <a:srgbClr val="00204E"/>
              </a:solidFill>
              <a:latin typeface="Fira Sans"/>
              <a:ea typeface="Fira Sans"/>
              <a:cs typeface="Fira Sans"/>
              <a:sym typeface="Fira Sans"/>
            </a:endParaRPr>
          </a:p>
          <a:p>
            <a:pPr marL="228600"/>
            <a:endParaRPr sz="1900" dirty="0">
              <a:solidFill>
                <a:srgbClr val="00204E"/>
              </a:solidFill>
              <a:latin typeface="Fira Sans"/>
              <a:ea typeface="Fira Sans"/>
              <a:cs typeface="Fira Sans"/>
              <a:sym typeface="Fira Sans"/>
            </a:endParaRPr>
          </a:p>
          <a:p>
            <a:pPr marL="228600" indent="-234950">
              <a:buClr>
                <a:srgbClr val="00204E"/>
              </a:buClr>
              <a:buSzPts val="3800"/>
              <a:buFont typeface="Fira Sans"/>
              <a:buChar char="•"/>
            </a:pPr>
            <a:r>
              <a:rPr lang="en-US" sz="1900" dirty="0">
                <a:solidFill>
                  <a:srgbClr val="00204E"/>
                </a:solidFill>
                <a:latin typeface="Fira Sans"/>
                <a:ea typeface="Fira Sans"/>
                <a:cs typeface="Fira Sans"/>
                <a:sym typeface="Fira Sans"/>
              </a:rPr>
              <a:t>innovative electronics for peak detection(CITIROC ASICS , WEEROC-INAF) ⇒ smalls mount of data</a:t>
            </a:r>
            <a:endParaRPr sz="1900" dirty="0">
              <a:solidFill>
                <a:srgbClr val="00204E"/>
              </a:solidFill>
              <a:latin typeface="Fira Sans"/>
              <a:ea typeface="Fira Sans"/>
              <a:cs typeface="Fira Sans"/>
              <a:sym typeface="Fira Sans"/>
            </a:endParaRPr>
          </a:p>
          <a:p>
            <a:endParaRPr sz="1900" dirty="0">
              <a:solidFill>
                <a:srgbClr val="00204E"/>
              </a:solidFill>
              <a:latin typeface="Fira Sans"/>
              <a:ea typeface="Fira Sans"/>
              <a:cs typeface="Fira Sans"/>
              <a:sym typeface="Fira Sans"/>
            </a:endParaRPr>
          </a:p>
          <a:p>
            <a:pPr marL="228600" indent="-234950">
              <a:buClr>
                <a:srgbClr val="00204E"/>
              </a:buClr>
              <a:buSzPts val="3800"/>
              <a:buFont typeface="Fira Sans"/>
              <a:buChar char="•"/>
            </a:pPr>
            <a:r>
              <a:rPr lang="en-US" sz="1900" dirty="0">
                <a:solidFill>
                  <a:srgbClr val="00204E"/>
                </a:solidFill>
                <a:latin typeface="Fira Sans"/>
                <a:ea typeface="Fira Sans"/>
                <a:cs typeface="Fira Sans"/>
                <a:sym typeface="Fira Sans"/>
              </a:rPr>
              <a:t>Interferential filter as front window (Romeo et al. (2018) and Catalano et al. (2018)) that allows to reduce the contribution from the night sky background at wavelengths greater than 550 nm where the sensitivity of </a:t>
            </a:r>
            <a:r>
              <a:rPr lang="en-US" sz="1900" dirty="0" err="1">
                <a:solidFill>
                  <a:srgbClr val="00204E"/>
                </a:solidFill>
                <a:latin typeface="Fira Sans"/>
                <a:ea typeface="Fira Sans"/>
                <a:cs typeface="Fira Sans"/>
                <a:sym typeface="Fira Sans"/>
              </a:rPr>
              <a:t>SiPM</a:t>
            </a:r>
            <a:r>
              <a:rPr lang="en-US" sz="1900" dirty="0">
                <a:solidFill>
                  <a:srgbClr val="00204E"/>
                </a:solidFill>
                <a:latin typeface="Fira Sans"/>
                <a:ea typeface="Fira Sans"/>
                <a:cs typeface="Fira Sans"/>
                <a:sym typeface="Fira Sans"/>
              </a:rPr>
              <a:t> detector is still high.</a:t>
            </a:r>
            <a:endParaRPr sz="1900" dirty="0">
              <a:solidFill>
                <a:srgbClr val="00204E"/>
              </a:solidFill>
              <a:latin typeface="Fira Sans"/>
              <a:ea typeface="Fira Sans"/>
              <a:cs typeface="Fira Sans"/>
              <a:sym typeface="Fira Sans"/>
            </a:endParaRPr>
          </a:p>
          <a:p>
            <a:endParaRPr sz="1900" dirty="0">
              <a:solidFill>
                <a:srgbClr val="00204E"/>
              </a:solidFill>
              <a:latin typeface="Fira Sans"/>
              <a:ea typeface="Fira Sans"/>
              <a:cs typeface="Fira Sans"/>
              <a:sym typeface="Fira Sans"/>
            </a:endParaRPr>
          </a:p>
          <a:p>
            <a:endParaRPr sz="1900" dirty="0">
              <a:solidFill>
                <a:srgbClr val="00204E"/>
              </a:solidFill>
              <a:highlight>
                <a:srgbClr val="FFFF00"/>
              </a:highlight>
              <a:latin typeface="Fira Sans"/>
              <a:ea typeface="Fira Sans"/>
              <a:cs typeface="Fira Sans"/>
              <a:sym typeface="Fira Sans"/>
            </a:endParaRPr>
          </a:p>
          <a:p>
            <a:r>
              <a:rPr lang="it-IT" sz="1900" dirty="0">
                <a:solidFill>
                  <a:srgbClr val="00204E"/>
                </a:solidFill>
                <a:highlight>
                  <a:srgbClr val="FFFF00"/>
                </a:highlight>
                <a:latin typeface="Fira Sans"/>
                <a:ea typeface="Fira Sans"/>
                <a:cs typeface="Fira Sans"/>
                <a:sym typeface="Fira Sans"/>
              </a:rPr>
              <a:t> FIELD OF VIEW OF 10.5 </a:t>
            </a:r>
            <a:r>
              <a:rPr lang="it-IT" sz="1900" dirty="0" err="1">
                <a:solidFill>
                  <a:srgbClr val="00204E"/>
                </a:solidFill>
                <a:highlight>
                  <a:srgbClr val="FFFF00"/>
                </a:highlight>
                <a:latin typeface="Fira Sans"/>
                <a:ea typeface="Fira Sans"/>
                <a:cs typeface="Fira Sans"/>
                <a:sym typeface="Fira Sans"/>
              </a:rPr>
              <a:t>Deg</a:t>
            </a:r>
            <a:r>
              <a:rPr lang="it-IT" sz="1900" dirty="0">
                <a:solidFill>
                  <a:srgbClr val="00204E"/>
                </a:solidFill>
                <a:highlight>
                  <a:srgbClr val="FFFF00"/>
                </a:highlight>
                <a:latin typeface="Fira Sans"/>
                <a:ea typeface="Fira Sans"/>
                <a:cs typeface="Fira Sans"/>
                <a:sym typeface="Fira Sans"/>
              </a:rPr>
              <a:t> IN DIAMETER</a:t>
            </a:r>
            <a:endParaRPr sz="1900" dirty="0">
              <a:solidFill>
                <a:srgbClr val="00204E"/>
              </a:solidFill>
              <a:highlight>
                <a:srgbClr val="FFFF00"/>
              </a:highlight>
              <a:latin typeface="Fira Sans"/>
              <a:ea typeface="Fira Sans"/>
              <a:cs typeface="Fira Sans"/>
              <a:sym typeface="Fira Sans"/>
            </a:endParaRPr>
          </a:p>
        </p:txBody>
      </p:sp>
    </p:spTree>
    <p:extLst>
      <p:ext uri="{BB962C8B-B14F-4D97-AF65-F5344CB8AC3E}">
        <p14:creationId xmlns:p14="http://schemas.microsoft.com/office/powerpoint/2010/main" val="578141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persona, cielo, esterni, persone&#10;&#10;Descrizione generata automaticamente">
            <a:extLst>
              <a:ext uri="{FF2B5EF4-FFF2-40B4-BE49-F238E27FC236}">
                <a16:creationId xmlns:a16="http://schemas.microsoft.com/office/drawing/2014/main" id="{72B31571-C0EC-7ABB-D26B-DECE2BC42916}"/>
              </a:ext>
            </a:extLst>
          </p:cNvPr>
          <p:cNvPicPr>
            <a:picLocks noChangeAspect="1"/>
          </p:cNvPicPr>
          <p:nvPr/>
        </p:nvPicPr>
        <p:blipFill>
          <a:blip r:embed="rId2"/>
          <a:stretch>
            <a:fillRect/>
          </a:stretch>
        </p:blipFill>
        <p:spPr>
          <a:xfrm>
            <a:off x="965200" y="481287"/>
            <a:ext cx="9102725" cy="5895427"/>
          </a:xfrm>
          <a:prstGeom prst="rect">
            <a:avLst/>
          </a:prstGeom>
        </p:spPr>
      </p:pic>
      <p:sp>
        <p:nvSpPr>
          <p:cNvPr id="5" name="CasellaDiTesto 4">
            <a:extLst>
              <a:ext uri="{FF2B5EF4-FFF2-40B4-BE49-F238E27FC236}">
                <a16:creationId xmlns:a16="http://schemas.microsoft.com/office/drawing/2014/main" id="{226E0074-2D1A-6A9C-0479-675A62FF2CAE}"/>
              </a:ext>
            </a:extLst>
          </p:cNvPr>
          <p:cNvSpPr txBox="1"/>
          <p:nvPr/>
        </p:nvSpPr>
        <p:spPr>
          <a:xfrm>
            <a:off x="1955800" y="749300"/>
            <a:ext cx="2705100" cy="369332"/>
          </a:xfrm>
          <a:prstGeom prst="rect">
            <a:avLst/>
          </a:prstGeom>
          <a:noFill/>
        </p:spPr>
        <p:txBody>
          <a:bodyPr wrap="square" rtlCol="0">
            <a:spAutoFit/>
          </a:bodyPr>
          <a:lstStyle/>
          <a:p>
            <a:r>
              <a:rPr lang="it-IT" b="1" dirty="0">
                <a:solidFill>
                  <a:srgbClr val="002060"/>
                </a:solidFill>
              </a:rPr>
              <a:t>24 </a:t>
            </a:r>
            <a:r>
              <a:rPr lang="it-IT" b="1" dirty="0" err="1">
                <a:solidFill>
                  <a:srgbClr val="002060"/>
                </a:solidFill>
              </a:rPr>
              <a:t>September</a:t>
            </a:r>
            <a:r>
              <a:rPr lang="it-IT" b="1" dirty="0">
                <a:solidFill>
                  <a:srgbClr val="002060"/>
                </a:solidFill>
              </a:rPr>
              <a:t> 2014</a:t>
            </a:r>
          </a:p>
        </p:txBody>
      </p:sp>
    </p:spTree>
    <p:extLst>
      <p:ext uri="{BB962C8B-B14F-4D97-AF65-F5344CB8AC3E}">
        <p14:creationId xmlns:p14="http://schemas.microsoft.com/office/powerpoint/2010/main" val="244577608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TA PowerPoint">
      <a:dk1>
        <a:srgbClr val="00204E"/>
      </a:dk1>
      <a:lt1>
        <a:sysClr val="window" lastClr="FFFFFF"/>
      </a:lt1>
      <a:dk2>
        <a:srgbClr val="595959"/>
      </a:dk2>
      <a:lt2>
        <a:srgbClr val="EEECE1"/>
      </a:lt2>
      <a:accent1>
        <a:srgbClr val="E00034"/>
      </a:accent1>
      <a:accent2>
        <a:srgbClr val="0098C3"/>
      </a:accent2>
      <a:accent3>
        <a:srgbClr val="63B845"/>
      </a:accent3>
      <a:accent4>
        <a:srgbClr val="8064A2"/>
      </a:accent4>
      <a:accent5>
        <a:srgbClr val="F3E653"/>
      </a:accent5>
      <a:accent6>
        <a:srgbClr val="F79D13"/>
      </a:accent6>
      <a:hlink>
        <a:srgbClr val="0098C3"/>
      </a:hlink>
      <a:folHlink>
        <a:srgbClr val="AB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12077</TotalTime>
  <Words>1412</Words>
  <Application>Microsoft Macintosh PowerPoint</Application>
  <PresentationFormat>Widescreen</PresentationFormat>
  <Paragraphs>218</Paragraphs>
  <Slides>29</Slides>
  <Notes>7</Notes>
  <HiddenSlides>0</HiddenSlides>
  <MMClips>1</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29</vt:i4>
      </vt:variant>
    </vt:vector>
  </HeadingPairs>
  <TitlesOfParts>
    <vt:vector size="36" baseType="lpstr">
      <vt:lpstr>Arial</vt:lpstr>
      <vt:lpstr>Calibri</vt:lpstr>
      <vt:lpstr>Fira Sans</vt:lpstr>
      <vt:lpstr>Liberation Sans</vt:lpstr>
      <vt:lpstr>Symbol</vt:lpstr>
      <vt:lpstr>Tema di Office</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The Schwarzschild Aplanatic Telescope</vt:lpstr>
      <vt:lpstr>Segmented reflecting surface</vt:lpstr>
      <vt:lpstr>Presentazione standard di PowerPoint</vt:lpstr>
      <vt:lpstr>Presentazione standard di PowerPoint</vt:lpstr>
      <vt:lpstr>The ASTRI-Horn results</vt:lpstr>
      <vt:lpstr>The NEW Mirrors</vt:lpstr>
      <vt:lpstr>Presentazione standard di PowerPoint</vt:lpstr>
      <vt:lpstr>Presentazione standard di PowerPoint</vt:lpstr>
      <vt:lpstr>The mini-array @Teide: the adventure starting!</vt:lpstr>
      <vt:lpstr>Presentazione standard di PowerPoint</vt:lpstr>
      <vt:lpstr>Presentazione standard di PowerPoint</vt:lpstr>
      <vt:lpstr>Presentazione standard di PowerPoint</vt:lpstr>
      <vt:lpstr>Presentazione standard di PowerPoint</vt:lpstr>
      <vt:lpstr>Telescope pre-assembly &amp; testing at the EIE GROUP workshop (Mira, Venezia)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ASTRI Mini-Array</dc:title>
  <dc:creator>Salvo</dc:creator>
  <cp:lastModifiedBy>Giovanni Pareschi</cp:lastModifiedBy>
  <cp:revision>262</cp:revision>
  <dcterms:created xsi:type="dcterms:W3CDTF">2020-06-24T09:36:03Z</dcterms:created>
  <dcterms:modified xsi:type="dcterms:W3CDTF">2022-11-24T07:24:19Z</dcterms:modified>
</cp:coreProperties>
</file>