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Lst>
  <p:sldSz cy="5143500" cx="9144000"/>
  <p:notesSz cx="6858000" cy="9144000"/>
  <p:embeddedFontLst>
    <p:embeddedFont>
      <p:font typeface="Roboto"/>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32DCDCD-009A-48AC-928A-0D7AF2662632}">
  <a:tblStyle styleId="{932DCDCD-009A-48AC-928A-0D7AF2662632}"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DFD"/>
          </a:solidFill>
        </a:fill>
      </a:tcStyle>
    </a:wholeTbl>
    <a:band1H>
      <a:tcTxStyle/>
      <a:tcStyle>
        <a:fill>
          <a:solidFill>
            <a:srgbClr val="CDD8FB"/>
          </a:solidFill>
        </a:fill>
      </a:tcStyle>
    </a:band1H>
    <a:band2H>
      <a:tcTxStyle/>
    </a:band2H>
    <a:band1V>
      <a:tcTxStyle/>
      <a:tcStyle>
        <a:fill>
          <a:solidFill>
            <a:srgbClr val="CDD8FB"/>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78101b7e00_2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g178101b7e00_2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78101b7e00_2_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g178101b7e00_2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78101b7e00_2_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g178101b7e00_2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it"/>
              <a:t>figure: in alto un confronto oggetto-per-oggetto di come pinocchio riproduca gli aloni di una simulazione; in basso una survey consistente in una striscia su tutto il cielo, con aloni popolati da galassie rosse o blu con un HOD.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78101b7e00_2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g178101b7e00_2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it" sz="1400">
                <a:solidFill>
                  <a:schemeClr val="dk1"/>
                </a:solidFill>
              </a:rPr>
              <a:t>Cosmology provides the perfect playground to apply ML techniques given the uniqueness of its data in terms of size and complexity, and in the next future these techniques will become the gold standard to analyze the huge amount of data soon available form next generation wide survey, such as Euclid, LSST or SKA.</a:t>
            </a:r>
            <a:endParaRPr sz="1400">
              <a:solidFill>
                <a:schemeClr val="dk1"/>
              </a:solidFill>
            </a:endParaRPr>
          </a:p>
          <a:p>
            <a:pPr indent="0" lvl="0" marL="0" rtl="0" algn="l">
              <a:lnSpc>
                <a:spcPct val="100000"/>
              </a:lnSpc>
              <a:spcBef>
                <a:spcPts val="0"/>
              </a:spcBef>
              <a:spcAft>
                <a:spcPts val="0"/>
              </a:spcAft>
              <a:buSzPts val="1100"/>
              <a:buNone/>
            </a:pPr>
            <a:r>
              <a:t/>
            </a:r>
            <a:endParaRPr sz="14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it" sz="1400">
                <a:solidFill>
                  <a:schemeClr val="dk1"/>
                </a:solidFill>
              </a:rPr>
              <a:t>ML techniques in cosmology are mainly used for parameter regression – either cosmological or astrophysical – and object classification/detection.</a:t>
            </a:r>
            <a:endParaRPr sz="14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it" sz="1400">
                <a:solidFill>
                  <a:schemeClr val="dk1"/>
                </a:solidFill>
              </a:rPr>
              <a:t>We are currently working on the development of ML algorithms – e.g. neural network and random forest – to empower galaxy cluster cosmology:</a:t>
            </a:r>
            <a:endParaRPr sz="14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it" sz="1400">
                <a:solidFill>
                  <a:schemeClr val="dk1"/>
                </a:solidFill>
              </a:rPr>
              <a:t>In particular we are working on improving the control over systematics related to the cluster mass calibration by feeding the ML algorithm with photometric features.</a:t>
            </a:r>
            <a:endParaRPr sz="14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it" sz="1400">
                <a:solidFill>
                  <a:schemeClr val="dk1"/>
                </a:solidFill>
              </a:rPr>
              <a:t>Moreover we are developing ML algorithms for cosmological inference which work at the level of cluster catalogue, and thus don’t rely on summary statistics (e.g. cluster counts or 2pt correlation function)</a:t>
            </a:r>
            <a:endParaRPr sz="14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it" sz="1400">
                <a:solidFill>
                  <a:schemeClr val="dk1"/>
                </a:solidFill>
              </a:rPr>
              <a:t>There is a number of possible directions of developments that we are currently considering or starting to explore:</a:t>
            </a:r>
            <a:endParaRPr sz="14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it" sz="1400">
                <a:solidFill>
                  <a:schemeClr val="dk1"/>
                </a:solidFill>
              </a:rPr>
              <a:t>deep learning algorithm to detect clusters or derive their properties (e.g. mass) from multiwavelength images</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it" sz="1400">
                <a:solidFill>
                  <a:schemeClr val="dk1"/>
                </a:solidFill>
              </a:rPr>
              <a:t>ML based emulators which will allow us to implement in our cosmological pipelines non parametric models to account for systematics and make our code more efficient (in terms of speed)</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it" sz="1400">
                <a:solidFill>
                  <a:schemeClr val="dk1"/>
                </a:solidFill>
              </a:rPr>
              <a:t>deep learning algorithms for cosmological inference which work at the level of maps (and thus does not need to define a likelihood function to describe the observables)</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it" sz="1400">
                <a:solidFill>
                  <a:schemeClr val="dk1"/>
                </a:solidFill>
              </a:rPr>
              <a:t>GAN algorithms to generate synthetic cluster images at different wavelength to produce realist mock catalogs.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78101b7e00_2_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g178101b7e00_2_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it" sz="1050">
                <a:solidFill>
                  <a:srgbClr val="3C4043"/>
                </a:solidFill>
                <a:highlight>
                  <a:srgbClr val="FFFFFF"/>
                </a:highlight>
                <a:latin typeface="Roboto"/>
                <a:ea typeface="Roboto"/>
                <a:cs typeface="Roboto"/>
                <a:sym typeface="Roboto"/>
              </a:rPr>
              <a:t>La simulazione MC di CTAO e' fatta a cura dell'osservatorio stesso. Noi (come gruppo di Ts affiliato all'INFN) siamo incaricati (già ora) di simulare il puntamento divergente (cioè quello in cui tutti i telescopi puntano in direzioni leggermente diversa aumentando il FoV e riducendo il tempo totale da dedicare ad es. alle survey).</a:t>
            </a:r>
            <a:endParaRPr sz="1050">
              <a:solidFill>
                <a:srgbClr val="3C4043"/>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t/>
            </a:r>
            <a:endParaRPr sz="1050">
              <a:solidFill>
                <a:srgbClr val="3C4043"/>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rPr lang="it" sz="1050">
                <a:solidFill>
                  <a:srgbClr val="3C4043"/>
                </a:solidFill>
                <a:highlight>
                  <a:srgbClr val="FFFFFF"/>
                </a:highlight>
                <a:latin typeface="Roboto"/>
                <a:ea typeface="Roboto"/>
                <a:cs typeface="Roboto"/>
                <a:sym typeface="Roboto"/>
              </a:rPr>
              <a:t>I telescopi possono essere raggruppati in gruppi con numerosità minore per aumentare il numero di target osservabili per notte. Quali telescopi raggruppare e in che modo puntarli è in fase di ottimizzazione.</a:t>
            </a:r>
            <a:endParaRPr sz="1050">
              <a:solidFill>
                <a:srgbClr val="3C4043"/>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t/>
            </a:r>
            <a:endParaRPr sz="1050">
              <a:solidFill>
                <a:srgbClr val="3C4043"/>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rPr lang="it" sz="1050">
                <a:solidFill>
                  <a:srgbClr val="3C4043"/>
                </a:solidFill>
                <a:highlight>
                  <a:srgbClr val="FFFFFF"/>
                </a:highlight>
                <a:latin typeface="Roboto"/>
                <a:ea typeface="Roboto"/>
                <a:cs typeface="Roboto"/>
                <a:sym typeface="Roboto"/>
              </a:rPr>
              <a:t>Le direzioni di sviluppo sono legate all'utilizzo di nuove metodologie di calcolo. Da una parte per lo sviluppo di un MC di interazione degli sciami più efficiente, dall'altro per un'analisi 'tailorata' alla modalità di puntamento. Lo studio dell'ottimizzazione dei puntamenti richiede inoltre una vera ottimizzazione sulla base dei risultati del MC completo. Infine una volta ottenute le performance dello strumento opportune simulazioni full sky in modalità divergente o con l'uso dei sub-array potrebbero essere necessarie.</a:t>
            </a:r>
            <a:endParaRPr sz="105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78101b7e00_2_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g178101b7e00_2_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it" sz="1050">
                <a:solidFill>
                  <a:srgbClr val="3C4043"/>
                </a:solidFill>
                <a:highlight>
                  <a:srgbClr val="FFFFFF"/>
                </a:highlight>
                <a:latin typeface="Roboto"/>
                <a:ea typeface="Roboto"/>
                <a:cs typeface="Roboto"/>
                <a:sym typeface="Roboto"/>
              </a:rPr>
              <a:t>La simulazione MC di CTAO e' fatta a cura dell'osservatorio stesso. Noi (come gruppo di Ts affiliato all'INFN) siamo incaricati (già ora) di simulare il puntamento divergente (cioè quello in cui tutti i telescopi puntano in direzioni leggermente diversa aumentando il FoV e riducendo il tempo totale da dedicare ad es. alle survey).</a:t>
            </a:r>
            <a:endParaRPr sz="1050">
              <a:solidFill>
                <a:srgbClr val="3C4043"/>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t/>
            </a:r>
            <a:endParaRPr sz="1050">
              <a:solidFill>
                <a:srgbClr val="3C4043"/>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rPr lang="it" sz="1050">
                <a:solidFill>
                  <a:srgbClr val="3C4043"/>
                </a:solidFill>
                <a:highlight>
                  <a:srgbClr val="FFFFFF"/>
                </a:highlight>
                <a:latin typeface="Roboto"/>
                <a:ea typeface="Roboto"/>
                <a:cs typeface="Roboto"/>
                <a:sym typeface="Roboto"/>
              </a:rPr>
              <a:t>I telescopi possono essere raggruppati in gruppi con numerosità minore per aumentare il numero di target osservabili per notte. Quali telescopi raggruppare e in che modo puntarli è in fase di ottimizzazione.</a:t>
            </a:r>
            <a:endParaRPr sz="1050">
              <a:solidFill>
                <a:srgbClr val="3C4043"/>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t/>
            </a:r>
            <a:endParaRPr sz="1050">
              <a:solidFill>
                <a:srgbClr val="3C4043"/>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rPr lang="it" sz="1050">
                <a:solidFill>
                  <a:srgbClr val="3C4043"/>
                </a:solidFill>
                <a:highlight>
                  <a:srgbClr val="FFFFFF"/>
                </a:highlight>
                <a:latin typeface="Roboto"/>
                <a:ea typeface="Roboto"/>
                <a:cs typeface="Roboto"/>
                <a:sym typeface="Roboto"/>
              </a:rPr>
              <a:t>Le direzioni di sviluppo sono legate all'utilizzo di nuove metodologie di calcolo. Da una parte per lo sviluppo di un MC di interazione degli sciami più efficiente, dall'altro per un'analisi 'tailorata' alla modalità di puntamento. Lo studio dell'ottimizzazione dei puntamenti richiede inoltre una vera ottimizzazione sulla base dei risultati del MC completo. Infine una volta ottenute le performance dello strumento opportune simulazioni full sky in modalità divergente o con l'uso dei sub-array potrebbero essere necessarie.</a:t>
            </a:r>
            <a:endParaRPr sz="1050">
              <a:solidFill>
                <a:srgbClr val="3C4043"/>
              </a:solidFill>
              <a:highlight>
                <a:srgbClr val="FFFFFF"/>
              </a:highlight>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8" name="Shape 58"/>
        <p:cNvGrpSpPr/>
        <p:nvPr/>
      </p:nvGrpSpPr>
      <p:grpSpPr>
        <a:xfrm>
          <a:off x="0" y="0"/>
          <a:ext cx="0" cy="0"/>
          <a:chOff x="0" y="0"/>
          <a:chExt cx="0" cy="0"/>
        </a:xfrm>
      </p:grpSpPr>
      <p:sp>
        <p:nvSpPr>
          <p:cNvPr id="59" name="Google Shape;59;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0" name="Google Shape;60;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61" name="Google Shape;61;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 name="Shape 62"/>
        <p:cNvGrpSpPr/>
        <p:nvPr/>
      </p:nvGrpSpPr>
      <p:grpSpPr>
        <a:xfrm>
          <a:off x="0" y="0"/>
          <a:ext cx="0" cy="0"/>
          <a:chOff x="0" y="0"/>
          <a:chExt cx="0" cy="0"/>
        </a:xfrm>
      </p:grpSpPr>
      <p:sp>
        <p:nvSpPr>
          <p:cNvPr id="63" name="Google Shape;63;p1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4" name="Google Shape;64;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9.png"/><Relationship Id="rId7"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8.jpg"/><Relationship Id="rId6" Type="http://schemas.openxmlformats.org/officeDocument/2006/relationships/image" Target="../media/image13.png"/><Relationship Id="rId7"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13725"/>
          </a:schemeClr>
        </a:solidFill>
      </p:bgPr>
    </p:bg>
    <p:spTree>
      <p:nvGrpSpPr>
        <p:cNvPr id="98" name="Shape 98"/>
        <p:cNvGrpSpPr/>
        <p:nvPr/>
      </p:nvGrpSpPr>
      <p:grpSpPr>
        <a:xfrm>
          <a:off x="0" y="0"/>
          <a:ext cx="0" cy="0"/>
          <a:chOff x="0" y="0"/>
          <a:chExt cx="0" cy="0"/>
        </a:xfrm>
      </p:grpSpPr>
      <p:sp>
        <p:nvSpPr>
          <p:cNvPr id="99" name="Google Shape;99;p25"/>
          <p:cNvSpPr txBox="1"/>
          <p:nvPr/>
        </p:nvSpPr>
        <p:spPr>
          <a:xfrm>
            <a:off x="1272150" y="839942"/>
            <a:ext cx="65997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0" i="0" lang="it" sz="4800" u="none" cap="none" strike="noStrike">
                <a:solidFill>
                  <a:srgbClr val="3D85C6"/>
                </a:solidFill>
                <a:latin typeface="Arial"/>
                <a:ea typeface="Arial"/>
                <a:cs typeface="Arial"/>
                <a:sym typeface="Arial"/>
              </a:rPr>
              <a:t>Spoke-3 @ UniTS</a:t>
            </a:r>
            <a:endParaRPr b="0" i="0" sz="4800" u="none" cap="none" strike="noStrike">
              <a:solidFill>
                <a:srgbClr val="3D85C6"/>
              </a:solidFill>
              <a:latin typeface="Arial"/>
              <a:ea typeface="Arial"/>
              <a:cs typeface="Arial"/>
              <a:sym typeface="Arial"/>
            </a:endParaRPr>
          </a:p>
        </p:txBody>
      </p:sp>
      <p:sp>
        <p:nvSpPr>
          <p:cNvPr id="100" name="Google Shape;100;p25"/>
          <p:cNvSpPr txBox="1"/>
          <p:nvPr/>
        </p:nvSpPr>
        <p:spPr>
          <a:xfrm>
            <a:off x="469750" y="1987650"/>
            <a:ext cx="8369100" cy="2632200"/>
          </a:xfrm>
          <a:prstGeom prst="rect">
            <a:avLst/>
          </a:prstGeom>
          <a:noFill/>
          <a:ln cap="flat" cmpd="sng" w="28575">
            <a:solidFill>
              <a:srgbClr val="3D85C6"/>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it" sz="1800" u="none" cap="none" strike="noStrike">
                <a:solidFill>
                  <a:srgbClr val="666666"/>
                </a:solidFill>
                <a:latin typeface="Arial"/>
                <a:ea typeface="Arial"/>
                <a:cs typeface="Arial"/>
                <a:sym typeface="Arial"/>
              </a:rPr>
              <a:t>Stefano Borgani (PO)</a:t>
            </a:r>
            <a:r>
              <a:rPr b="0" i="0" lang="it" sz="1800" u="none" cap="none" strike="noStrike">
                <a:solidFill>
                  <a:srgbClr val="666666"/>
                </a:solidFill>
                <a:latin typeface="Arial"/>
                <a:ea typeface="Arial"/>
                <a:cs typeface="Arial"/>
                <a:sym typeface="Arial"/>
              </a:rPr>
              <a:t>, Gabriele Cescutti (RTDb), </a:t>
            </a:r>
            <a:r>
              <a:rPr b="1" i="0" lang="it" sz="1800" u="none" cap="none" strike="noStrike">
                <a:solidFill>
                  <a:srgbClr val="666666"/>
                </a:solidFill>
                <a:latin typeface="Arial"/>
                <a:ea typeface="Arial"/>
                <a:cs typeface="Arial"/>
                <a:sym typeface="Arial"/>
              </a:rPr>
              <a:t>Matteo Costanzi (RTDa)</a:t>
            </a:r>
            <a:r>
              <a:rPr b="0" i="0" lang="it" sz="1800" u="none" cap="none" strike="noStrike">
                <a:solidFill>
                  <a:srgbClr val="666666"/>
                </a:solidFill>
                <a:latin typeface="Arial"/>
                <a:ea typeface="Arial"/>
                <a:cs typeface="Arial"/>
                <a:sym typeface="Arial"/>
              </a:rPr>
              <a:t>, Marisa Girardi (PA), </a:t>
            </a:r>
            <a:r>
              <a:rPr b="1" i="0" lang="it" sz="1800" u="none" cap="none" strike="noStrike">
                <a:solidFill>
                  <a:srgbClr val="666666"/>
                </a:solidFill>
                <a:latin typeface="Arial"/>
                <a:ea typeface="Arial"/>
                <a:cs typeface="Arial"/>
                <a:sym typeface="Arial"/>
              </a:rPr>
              <a:t>Francesco Longo (PA)</a:t>
            </a:r>
            <a:r>
              <a:rPr b="0" i="0" lang="it" sz="1800" u="none" cap="none" strike="noStrike">
                <a:solidFill>
                  <a:srgbClr val="666666"/>
                </a:solidFill>
                <a:latin typeface="Arial"/>
                <a:ea typeface="Arial"/>
                <a:cs typeface="Arial"/>
                <a:sym typeface="Arial"/>
              </a:rPr>
              <a:t>, Francesca Matteucci (PO), </a:t>
            </a:r>
            <a:endParaRPr b="0" i="0" sz="1800" u="none" cap="none" strike="noStrike">
              <a:solidFill>
                <a:srgbClr val="666666"/>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it" sz="1800" u="none" cap="none" strike="noStrike">
                <a:solidFill>
                  <a:srgbClr val="666666"/>
                </a:solidFill>
                <a:latin typeface="Arial"/>
                <a:ea typeface="Arial"/>
                <a:cs typeface="Arial"/>
                <a:sym typeface="Arial"/>
              </a:rPr>
              <a:t>Pierluigi Monaco (PA)</a:t>
            </a:r>
            <a:r>
              <a:rPr b="0" i="0" lang="it" sz="1800" u="none" cap="none" strike="noStrike">
                <a:solidFill>
                  <a:srgbClr val="666666"/>
                </a:solidFill>
                <a:latin typeface="Arial"/>
                <a:ea typeface="Arial"/>
                <a:cs typeface="Arial"/>
                <a:sym typeface="Arial"/>
              </a:rPr>
              <a:t>, Elena Orlando (RTDb), Alexandro Saro (PA)</a:t>
            </a:r>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666666"/>
              </a:solidFill>
              <a:latin typeface="Arial"/>
              <a:ea typeface="Arial"/>
              <a:cs typeface="Arial"/>
              <a:sym typeface="Arial"/>
            </a:endParaRPr>
          </a:p>
          <a:p>
            <a:pPr indent="-374650" lvl="0" marL="457200" marR="0" rtl="0" algn="ctr">
              <a:lnSpc>
                <a:spcPct val="100000"/>
              </a:lnSpc>
              <a:spcBef>
                <a:spcPts val="0"/>
              </a:spcBef>
              <a:spcAft>
                <a:spcPts val="0"/>
              </a:spcAft>
              <a:buClr>
                <a:srgbClr val="434343"/>
              </a:buClr>
              <a:buSzPts val="2300"/>
              <a:buFont typeface="Arial"/>
              <a:buChar char="+"/>
            </a:pPr>
            <a:r>
              <a:rPr b="1" i="0" lang="it" sz="1800" u="none" cap="none" strike="noStrike">
                <a:solidFill>
                  <a:schemeClr val="dk2"/>
                </a:solidFill>
                <a:latin typeface="Arial"/>
                <a:ea typeface="Arial"/>
                <a:cs typeface="Arial"/>
                <a:sym typeface="Arial"/>
              </a:rPr>
              <a:t>1 RTDa (selection undergoing)</a:t>
            </a:r>
            <a:endParaRPr/>
          </a:p>
          <a:p>
            <a:pPr indent="-374650" lvl="0" marL="457200" marR="0" rtl="0" algn="ctr">
              <a:lnSpc>
                <a:spcPct val="100000"/>
              </a:lnSpc>
              <a:spcBef>
                <a:spcPts val="0"/>
              </a:spcBef>
              <a:spcAft>
                <a:spcPts val="0"/>
              </a:spcAft>
              <a:buClr>
                <a:srgbClr val="434343"/>
              </a:buClr>
              <a:buSzPts val="2300"/>
              <a:buFont typeface="Arial"/>
              <a:buChar char="+"/>
            </a:pPr>
            <a:r>
              <a:rPr b="1" i="0" lang="it" sz="1800" u="none" cap="none" strike="noStrike">
                <a:solidFill>
                  <a:schemeClr val="dk2"/>
                </a:solidFill>
                <a:latin typeface="Arial"/>
                <a:ea typeface="Arial"/>
                <a:cs typeface="Arial"/>
                <a:sym typeface="Arial"/>
              </a:rPr>
              <a:t>1 PhD (hired: Alice Damiano)</a:t>
            </a:r>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666666"/>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300"/>
              <a:buFont typeface="Arial"/>
              <a:buNone/>
            </a:pPr>
            <a:r>
              <a:rPr b="0" i="1" lang="it" sz="2300" u="none" cap="none" strike="noStrike">
                <a:solidFill>
                  <a:srgbClr val="666666"/>
                </a:solidFill>
                <a:latin typeface="Arial"/>
                <a:ea typeface="Arial"/>
                <a:cs typeface="Arial"/>
                <a:sym typeface="Arial"/>
              </a:rPr>
              <a:t>Department of Physics</a:t>
            </a:r>
            <a:endParaRPr b="0" i="1" sz="2300" u="none" cap="none" strike="noStrike">
              <a:solidFill>
                <a:srgbClr val="666666"/>
              </a:solidFill>
              <a:latin typeface="Arial"/>
              <a:ea typeface="Arial"/>
              <a:cs typeface="Arial"/>
              <a:sym typeface="Arial"/>
            </a:endParaRPr>
          </a:p>
        </p:txBody>
      </p:sp>
      <p:pic>
        <p:nvPicPr>
          <p:cNvPr id="101" name="Google Shape;101;p25"/>
          <p:cNvPicPr preferRelativeResize="0"/>
          <p:nvPr/>
        </p:nvPicPr>
        <p:blipFill rotWithShape="1">
          <a:blip r:embed="rId3">
            <a:alphaModFix/>
          </a:blip>
          <a:srcRect b="0" l="0" r="0" t="0"/>
          <a:stretch/>
        </p:blipFill>
        <p:spPr>
          <a:xfrm>
            <a:off x="8238744" y="0"/>
            <a:ext cx="905256" cy="923400"/>
          </a:xfrm>
          <a:prstGeom prst="rect">
            <a:avLst/>
          </a:prstGeom>
          <a:noFill/>
          <a:ln>
            <a:noFill/>
          </a:ln>
        </p:spPr>
      </p:pic>
      <p:pic>
        <p:nvPicPr>
          <p:cNvPr id="102" name="Google Shape;102;p25"/>
          <p:cNvPicPr preferRelativeResize="0"/>
          <p:nvPr/>
        </p:nvPicPr>
        <p:blipFill rotWithShape="1">
          <a:blip r:embed="rId4">
            <a:alphaModFix/>
          </a:blip>
          <a:srcRect b="0" l="0" r="0" t="0"/>
          <a:stretch/>
        </p:blipFill>
        <p:spPr>
          <a:xfrm>
            <a:off x="0" y="0"/>
            <a:ext cx="2898648" cy="75440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26"/>
          <p:cNvPicPr preferRelativeResize="0"/>
          <p:nvPr/>
        </p:nvPicPr>
        <p:blipFill rotWithShape="1">
          <a:blip r:embed="rId3">
            <a:alphaModFix/>
          </a:blip>
          <a:srcRect b="0" l="0" r="0" t="0"/>
          <a:stretch/>
        </p:blipFill>
        <p:spPr>
          <a:xfrm>
            <a:off x="0" y="-3650"/>
            <a:ext cx="9144000" cy="598625"/>
          </a:xfrm>
          <a:prstGeom prst="rect">
            <a:avLst/>
          </a:prstGeom>
          <a:noFill/>
          <a:ln>
            <a:noFill/>
          </a:ln>
        </p:spPr>
      </p:pic>
      <p:sp>
        <p:nvSpPr>
          <p:cNvPr id="108" name="Google Shape;108;p26"/>
          <p:cNvSpPr txBox="1"/>
          <p:nvPr/>
        </p:nvSpPr>
        <p:spPr>
          <a:xfrm>
            <a:off x="101775" y="41725"/>
            <a:ext cx="8269200" cy="52319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it" sz="2200" u="none" cap="none" strike="noStrike">
                <a:solidFill>
                  <a:srgbClr val="EFEFEF"/>
                </a:solidFill>
                <a:latin typeface="Arial"/>
                <a:ea typeface="Arial"/>
                <a:cs typeface="Arial"/>
                <a:sym typeface="Arial"/>
              </a:rPr>
              <a:t>Cosmological Simulations </a:t>
            </a:r>
            <a:r>
              <a:rPr b="1" i="0" lang="it" sz="2200" u="none" cap="none" strike="noStrike">
                <a:solidFill>
                  <a:schemeClr val="lt2"/>
                </a:solidFill>
                <a:latin typeface="Arial"/>
                <a:ea typeface="Arial"/>
                <a:cs typeface="Arial"/>
                <a:sym typeface="Arial"/>
              </a:rPr>
              <a:t>(WP-1, WP-2)</a:t>
            </a:r>
            <a:r>
              <a:rPr b="1" i="0" lang="it" sz="2200" u="none" cap="none" strike="noStrike">
                <a:solidFill>
                  <a:srgbClr val="EFEFEF"/>
                </a:solidFill>
                <a:latin typeface="Arial"/>
                <a:ea typeface="Arial"/>
                <a:cs typeface="Arial"/>
                <a:sym typeface="Arial"/>
              </a:rPr>
              <a:t> </a:t>
            </a:r>
            <a:endParaRPr b="1" i="0" sz="2200" u="none" cap="none" strike="noStrike">
              <a:solidFill>
                <a:srgbClr val="EFEFEF"/>
              </a:solidFill>
              <a:latin typeface="Arial"/>
              <a:ea typeface="Arial"/>
              <a:cs typeface="Arial"/>
              <a:sym typeface="Arial"/>
            </a:endParaRPr>
          </a:p>
        </p:txBody>
      </p:sp>
      <p:pic>
        <p:nvPicPr>
          <p:cNvPr id="109" name="Google Shape;109;p26"/>
          <p:cNvPicPr preferRelativeResize="0"/>
          <p:nvPr/>
        </p:nvPicPr>
        <p:blipFill rotWithShape="1">
          <a:blip r:embed="rId4">
            <a:alphaModFix/>
          </a:blip>
          <a:srcRect b="0" l="0" r="0" t="0"/>
          <a:stretch/>
        </p:blipFill>
        <p:spPr>
          <a:xfrm>
            <a:off x="8534685" y="-3650"/>
            <a:ext cx="609315" cy="598625"/>
          </a:xfrm>
          <a:prstGeom prst="rect">
            <a:avLst/>
          </a:prstGeom>
          <a:noFill/>
          <a:ln>
            <a:noFill/>
          </a:ln>
        </p:spPr>
      </p:pic>
      <p:sp>
        <p:nvSpPr>
          <p:cNvPr id="110" name="Google Shape;110;p26"/>
          <p:cNvSpPr txBox="1"/>
          <p:nvPr/>
        </p:nvSpPr>
        <p:spPr>
          <a:xfrm>
            <a:off x="141225" y="560675"/>
            <a:ext cx="5955000" cy="458584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it" sz="1700" u="sng" cap="none" strike="noStrike">
                <a:solidFill>
                  <a:srgbClr val="000000"/>
                </a:solidFill>
                <a:latin typeface="Arial"/>
                <a:ea typeface="Arial"/>
                <a:cs typeface="Arial"/>
                <a:sym typeface="Arial"/>
              </a:rPr>
              <a:t>Cosmological N-body + Hydrodynamical simulations</a:t>
            </a:r>
            <a:endParaRPr b="0" i="0" sz="17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it" sz="1500" u="none" cap="none" strike="noStrike">
                <a:solidFill>
                  <a:srgbClr val="000000"/>
                </a:solidFill>
                <a:latin typeface="Arial"/>
                <a:ea typeface="Arial"/>
                <a:cs typeface="Arial"/>
                <a:sym typeface="Arial"/>
              </a:rPr>
              <a:t>Members of the core development team of OpenGADGET (collab. with INAF &amp; USM/LMU)</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1" i="0" lang="it" sz="1500" u="none" cap="none" strike="noStrike">
                <a:solidFill>
                  <a:srgbClr val="000000"/>
                </a:solidFill>
                <a:latin typeface="Arial"/>
                <a:ea typeface="Arial"/>
                <a:cs typeface="Arial"/>
                <a:sym typeface="Arial"/>
              </a:rPr>
              <a:t>OpenGADGET:</a:t>
            </a:r>
            <a:r>
              <a:rPr b="0" i="0" lang="it" sz="1500" u="none" cap="none" strike="noStrike">
                <a:solidFill>
                  <a:srgbClr val="000000"/>
                </a:solidFill>
                <a:latin typeface="Arial"/>
                <a:ea typeface="Arial"/>
                <a:cs typeface="Arial"/>
                <a:sym typeface="Arial"/>
              </a:rPr>
              <a:t> N-body (TreePM) + hydrodynamical (SPH) code</a:t>
            </a:r>
            <a:endParaRPr b="0" i="0" sz="1500" u="none" cap="none" strike="noStrike">
              <a:solidFill>
                <a:srgbClr val="000000"/>
              </a:solidFill>
              <a:latin typeface="Arial"/>
              <a:ea typeface="Arial"/>
              <a:cs typeface="Arial"/>
              <a:sym typeface="Arial"/>
            </a:endParaRPr>
          </a:p>
          <a:p>
            <a:pPr indent="-323850" lvl="0" marL="457200" marR="0" rtl="0" algn="l">
              <a:lnSpc>
                <a:spcPct val="100000"/>
              </a:lnSpc>
              <a:spcBef>
                <a:spcPts val="0"/>
              </a:spcBef>
              <a:spcAft>
                <a:spcPts val="0"/>
              </a:spcAft>
              <a:buClr>
                <a:srgbClr val="000000"/>
              </a:buClr>
              <a:buSzPts val="1500"/>
              <a:buFont typeface="Arial"/>
              <a:buChar char="-"/>
            </a:pPr>
            <a:r>
              <a:rPr b="0" i="0" lang="it" sz="1500" u="none" cap="none" strike="noStrike">
                <a:solidFill>
                  <a:srgbClr val="000000"/>
                </a:solidFill>
                <a:latin typeface="Arial"/>
                <a:ea typeface="Arial"/>
                <a:cs typeface="Arial"/>
                <a:sym typeface="Arial"/>
              </a:rPr>
              <a:t>Hybrid parallelization (MPI/OpenMP</a:t>
            </a:r>
            <a:r>
              <a:rPr b="0" i="0" lang="it" sz="1500" u="none" cap="none" strike="noStrike">
                <a:solidFill>
                  <a:srgbClr val="999999"/>
                </a:solidFill>
                <a:latin typeface="Arial"/>
                <a:ea typeface="Arial"/>
                <a:cs typeface="Arial"/>
                <a:sym typeface="Arial"/>
              </a:rPr>
              <a:t>/OpenACC</a:t>
            </a:r>
            <a:r>
              <a:rPr b="0" i="0" lang="it" sz="1500" u="none" cap="none" strike="noStrike">
                <a:solidFill>
                  <a:srgbClr val="000000"/>
                </a:solidFill>
                <a:latin typeface="Arial"/>
                <a:ea typeface="Arial"/>
                <a:cs typeface="Arial"/>
                <a:sym typeface="Arial"/>
              </a:rPr>
              <a:t>)</a:t>
            </a:r>
            <a:endParaRPr b="0" i="0" sz="1500" u="none" cap="none" strike="noStrike">
              <a:solidFill>
                <a:srgbClr val="000000"/>
              </a:solidFill>
              <a:latin typeface="Arial"/>
              <a:ea typeface="Arial"/>
              <a:cs typeface="Arial"/>
              <a:sym typeface="Arial"/>
            </a:endParaRPr>
          </a:p>
          <a:p>
            <a:pPr indent="-323850" lvl="0" marL="457200" marR="0" rtl="0" algn="l">
              <a:lnSpc>
                <a:spcPct val="100000"/>
              </a:lnSpc>
              <a:spcBef>
                <a:spcPts val="0"/>
              </a:spcBef>
              <a:spcAft>
                <a:spcPts val="0"/>
              </a:spcAft>
              <a:buClr>
                <a:srgbClr val="000000"/>
              </a:buClr>
              <a:buSzPts val="1500"/>
              <a:buFont typeface="Arial"/>
              <a:buChar char="-"/>
            </a:pPr>
            <a:r>
              <a:rPr b="0" i="0" lang="it" sz="1500" u="none" cap="none" strike="noStrike">
                <a:solidFill>
                  <a:srgbClr val="000000"/>
                </a:solidFill>
                <a:latin typeface="Arial"/>
                <a:ea typeface="Arial"/>
                <a:cs typeface="Arial"/>
                <a:sym typeface="Arial"/>
              </a:rPr>
              <a:t>Peano-Hilbert space-filling curve for domain decomposition</a:t>
            </a:r>
            <a:endParaRPr b="0" i="0" sz="1500" u="none" cap="none" strike="noStrike">
              <a:solidFill>
                <a:srgbClr val="000000"/>
              </a:solidFill>
              <a:latin typeface="Arial"/>
              <a:ea typeface="Arial"/>
              <a:cs typeface="Arial"/>
              <a:sym typeface="Arial"/>
            </a:endParaRPr>
          </a:p>
          <a:p>
            <a:pPr indent="-323850" lvl="0" marL="457200" marR="0" rtl="0" algn="l">
              <a:lnSpc>
                <a:spcPct val="100000"/>
              </a:lnSpc>
              <a:spcBef>
                <a:spcPts val="0"/>
              </a:spcBef>
              <a:spcAft>
                <a:spcPts val="0"/>
              </a:spcAft>
              <a:buClr>
                <a:srgbClr val="000000"/>
              </a:buClr>
              <a:buSzPts val="1500"/>
              <a:buFont typeface="Arial"/>
              <a:buChar char="-"/>
            </a:pPr>
            <a:r>
              <a:rPr b="0" i="0" lang="it" sz="1500" u="none" cap="none" strike="noStrike">
                <a:solidFill>
                  <a:srgbClr val="000000"/>
                </a:solidFill>
                <a:latin typeface="Arial"/>
                <a:ea typeface="Arial"/>
                <a:cs typeface="Arial"/>
                <a:sym typeface="Arial"/>
              </a:rPr>
              <a:t>Efficient weak and strong scaling verified on up to ~10</a:t>
            </a:r>
            <a:r>
              <a:rPr b="0" baseline="30000" i="0" lang="it" sz="1500" u="none" cap="none" strike="noStrike">
                <a:solidFill>
                  <a:srgbClr val="000000"/>
                </a:solidFill>
                <a:latin typeface="Arial"/>
                <a:ea typeface="Arial"/>
                <a:cs typeface="Arial"/>
                <a:sym typeface="Arial"/>
              </a:rPr>
              <a:t>4</a:t>
            </a:r>
            <a:r>
              <a:rPr b="0" i="0" lang="it" sz="1500" u="none" cap="none" strike="noStrike">
                <a:solidFill>
                  <a:srgbClr val="000000"/>
                </a:solidFill>
                <a:latin typeface="Arial"/>
                <a:ea typeface="Arial"/>
                <a:cs typeface="Arial"/>
                <a:sym typeface="Arial"/>
              </a:rPr>
              <a:t> cores</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it" sz="1500" u="sng" cap="none" strike="noStrike">
                <a:solidFill>
                  <a:srgbClr val="000000"/>
                </a:solidFill>
                <a:latin typeface="Arial"/>
                <a:ea typeface="Arial"/>
                <a:cs typeface="Arial"/>
                <a:sym typeface="Arial"/>
              </a:rPr>
              <a:t>Directions of development:</a:t>
            </a:r>
            <a:endParaRPr b="0" i="0" sz="1500" u="sng" cap="none" strike="noStrike">
              <a:solidFill>
                <a:srgbClr val="000000"/>
              </a:solidFill>
              <a:latin typeface="Arial"/>
              <a:ea typeface="Arial"/>
              <a:cs typeface="Arial"/>
              <a:sym typeface="Arial"/>
            </a:endParaRPr>
          </a:p>
          <a:p>
            <a:pPr indent="-323850" lvl="0" marL="457200" marR="0" rtl="0" algn="l">
              <a:lnSpc>
                <a:spcPct val="100000"/>
              </a:lnSpc>
              <a:spcBef>
                <a:spcPts val="0"/>
              </a:spcBef>
              <a:spcAft>
                <a:spcPts val="0"/>
              </a:spcAft>
              <a:buClr>
                <a:srgbClr val="000000"/>
              </a:buClr>
              <a:buSzPts val="1500"/>
              <a:buFont typeface="Arial"/>
              <a:buChar char="-"/>
            </a:pPr>
            <a:r>
              <a:rPr b="0" i="0" lang="it" sz="1500" u="none" cap="none" strike="noStrike">
                <a:solidFill>
                  <a:srgbClr val="000000"/>
                </a:solidFill>
                <a:latin typeface="Arial"/>
                <a:ea typeface="Arial"/>
                <a:cs typeface="Arial"/>
                <a:sym typeface="Arial"/>
              </a:rPr>
              <a:t>Modules of sub-resolution astrophysical processes: star formation &amp; feedback, molecular cooling, BH dynamics &amp; AGN</a:t>
            </a:r>
            <a:endParaRPr/>
          </a:p>
          <a:p>
            <a:pPr indent="-323850" lvl="0" marL="457200" marR="0" rtl="0" algn="l">
              <a:lnSpc>
                <a:spcPct val="100000"/>
              </a:lnSpc>
              <a:spcBef>
                <a:spcPts val="0"/>
              </a:spcBef>
              <a:spcAft>
                <a:spcPts val="0"/>
              </a:spcAft>
              <a:buClr>
                <a:srgbClr val="000000"/>
              </a:buClr>
              <a:buSzPts val="1500"/>
              <a:buFont typeface="Arial"/>
              <a:buChar char="-"/>
            </a:pPr>
            <a:r>
              <a:rPr b="0" i="0" lang="it" sz="1500" u="none" cap="none" strike="noStrike">
                <a:solidFill>
                  <a:srgbClr val="000000"/>
                </a:solidFill>
                <a:latin typeface="Arial"/>
                <a:ea typeface="Arial"/>
                <a:cs typeface="Arial"/>
                <a:sym typeface="Arial"/>
              </a:rPr>
              <a:t>Green-aware solutions for algorithms of general use: e.g. binary tree, neighbour search, FFT  (collab. with </a:t>
            </a:r>
            <a:r>
              <a:rPr b="0" i="0" lang="it" sz="1500" u="none" cap="none" strike="noStrike">
                <a:solidFill>
                  <a:schemeClr val="accent1"/>
                </a:solidFill>
                <a:latin typeface="Arial"/>
                <a:ea typeface="Arial"/>
                <a:cs typeface="Arial"/>
                <a:sym typeface="Arial"/>
              </a:rPr>
              <a:t>E4 Computer Engineering S.p.A.; eXact lab</a:t>
            </a:r>
            <a:r>
              <a:rPr b="0" i="0" lang="it" sz="1500" u="none" cap="none" strike="noStrike">
                <a:solidFill>
                  <a:srgbClr val="000000"/>
                </a:solidFill>
                <a:latin typeface="Arial"/>
                <a:ea typeface="Arial"/>
                <a:cs typeface="Arial"/>
                <a:sym typeface="Arial"/>
              </a:rPr>
              <a:t>)</a:t>
            </a:r>
            <a:endParaRPr/>
          </a:p>
          <a:p>
            <a:pPr indent="-323850" lvl="0" marL="457200" marR="0" rtl="0" algn="l">
              <a:lnSpc>
                <a:spcPct val="100000"/>
              </a:lnSpc>
              <a:spcBef>
                <a:spcPts val="0"/>
              </a:spcBef>
              <a:spcAft>
                <a:spcPts val="0"/>
              </a:spcAft>
              <a:buClr>
                <a:srgbClr val="000000"/>
              </a:buClr>
              <a:buSzPts val="1500"/>
              <a:buFont typeface="Arial"/>
              <a:buChar char="-"/>
            </a:pPr>
            <a:r>
              <a:rPr b="0" i="0" lang="it" sz="1500" u="none" cap="none" strike="noStrike">
                <a:solidFill>
                  <a:srgbClr val="000000"/>
                </a:solidFill>
                <a:latin typeface="Arial"/>
                <a:ea typeface="Arial"/>
                <a:cs typeface="Arial"/>
                <a:sym typeface="Arial"/>
              </a:rPr>
              <a:t>Customization and application of visualization tools</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it" sz="1500" u="none" cap="none" strike="noStrike">
                <a:solidFill>
                  <a:srgbClr val="000000"/>
                </a:solidFill>
                <a:latin typeface="Arial"/>
                <a:ea typeface="Arial"/>
                <a:cs typeface="Arial"/>
                <a:sym typeface="Arial"/>
              </a:rPr>
              <a:t>Activities also within </a:t>
            </a:r>
            <a:r>
              <a:rPr b="1" i="1" lang="it" sz="1500" u="none" cap="none" strike="noStrike">
                <a:solidFill>
                  <a:schemeClr val="accent1"/>
                </a:solidFill>
                <a:latin typeface="Arial"/>
                <a:ea typeface="Arial"/>
                <a:cs typeface="Arial"/>
                <a:sym typeface="Arial"/>
              </a:rPr>
              <a:t>Euclid Consortium, </a:t>
            </a:r>
            <a:r>
              <a:rPr b="1" i="1" lang="it" sz="1500" u="none" cap="none" strike="noStrike">
                <a:solidFill>
                  <a:srgbClr val="A4C2F4"/>
                </a:solidFill>
                <a:latin typeface="Arial"/>
                <a:ea typeface="Arial"/>
                <a:cs typeface="Arial"/>
                <a:sym typeface="Arial"/>
              </a:rPr>
              <a:t>Athena</a:t>
            </a:r>
            <a:r>
              <a:rPr b="1" i="1" lang="it" sz="1500" u="none" cap="none" strike="noStrike">
                <a:solidFill>
                  <a:schemeClr val="accent1"/>
                </a:solidFill>
                <a:latin typeface="Arial"/>
                <a:ea typeface="Arial"/>
                <a:cs typeface="Arial"/>
                <a:sym typeface="Arial"/>
              </a:rPr>
              <a:t>, LSST, SKA</a:t>
            </a:r>
            <a:endParaRPr b="1" i="1" sz="1500" u="none" cap="none" strike="noStrike">
              <a:solidFill>
                <a:schemeClr val="accent1"/>
              </a:solidFill>
              <a:latin typeface="Arial"/>
              <a:ea typeface="Arial"/>
              <a:cs typeface="Arial"/>
              <a:sym typeface="Arial"/>
            </a:endParaRPr>
          </a:p>
        </p:txBody>
      </p:sp>
      <p:pic>
        <p:nvPicPr>
          <p:cNvPr id="111" name="Google Shape;111;p26"/>
          <p:cNvPicPr preferRelativeResize="0"/>
          <p:nvPr/>
        </p:nvPicPr>
        <p:blipFill rotWithShape="1">
          <a:blip r:embed="rId5">
            <a:alphaModFix/>
          </a:blip>
          <a:srcRect b="0" l="0" r="0" t="0"/>
          <a:stretch/>
        </p:blipFill>
        <p:spPr>
          <a:xfrm>
            <a:off x="6314300" y="636875"/>
            <a:ext cx="2309199" cy="2224659"/>
          </a:xfrm>
          <a:prstGeom prst="rect">
            <a:avLst/>
          </a:prstGeom>
          <a:noFill/>
          <a:ln>
            <a:noFill/>
          </a:ln>
        </p:spPr>
      </p:pic>
      <p:pic>
        <p:nvPicPr>
          <p:cNvPr id="112" name="Google Shape;112;p26"/>
          <p:cNvPicPr preferRelativeResize="0"/>
          <p:nvPr/>
        </p:nvPicPr>
        <p:blipFill rotWithShape="1">
          <a:blip r:embed="rId6">
            <a:alphaModFix/>
          </a:blip>
          <a:srcRect b="0" l="0" r="0" t="0"/>
          <a:stretch/>
        </p:blipFill>
        <p:spPr>
          <a:xfrm>
            <a:off x="6314300" y="2918840"/>
            <a:ext cx="2309200" cy="2224659"/>
          </a:xfrm>
          <a:prstGeom prst="rect">
            <a:avLst/>
          </a:prstGeom>
          <a:noFill/>
          <a:ln>
            <a:noFill/>
          </a:ln>
        </p:spPr>
      </p:pic>
      <p:pic>
        <p:nvPicPr>
          <p:cNvPr id="113" name="Google Shape;113;p26"/>
          <p:cNvPicPr preferRelativeResize="0"/>
          <p:nvPr/>
        </p:nvPicPr>
        <p:blipFill rotWithShape="1">
          <a:blip r:embed="rId7">
            <a:alphaModFix/>
          </a:blip>
          <a:srcRect b="0" l="0" r="0" t="0"/>
          <a:stretch/>
        </p:blipFill>
        <p:spPr>
          <a:xfrm>
            <a:off x="6225485" y="0"/>
            <a:ext cx="2309200" cy="60099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27"/>
          <p:cNvPicPr preferRelativeResize="0"/>
          <p:nvPr/>
        </p:nvPicPr>
        <p:blipFill rotWithShape="1">
          <a:blip r:embed="rId3">
            <a:alphaModFix/>
          </a:blip>
          <a:srcRect b="0" l="0" r="0" t="0"/>
          <a:stretch/>
        </p:blipFill>
        <p:spPr>
          <a:xfrm>
            <a:off x="0" y="-3650"/>
            <a:ext cx="9144000" cy="598625"/>
          </a:xfrm>
          <a:prstGeom prst="rect">
            <a:avLst/>
          </a:prstGeom>
          <a:noFill/>
          <a:ln>
            <a:noFill/>
          </a:ln>
        </p:spPr>
      </p:pic>
      <p:sp>
        <p:nvSpPr>
          <p:cNvPr id="119" name="Google Shape;119;p27"/>
          <p:cNvSpPr txBox="1"/>
          <p:nvPr/>
        </p:nvSpPr>
        <p:spPr>
          <a:xfrm>
            <a:off x="101775" y="41725"/>
            <a:ext cx="84192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1" i="0" lang="it" sz="2300" u="none" cap="none" strike="noStrike">
                <a:solidFill>
                  <a:srgbClr val="EFEFEF"/>
                </a:solidFill>
                <a:latin typeface="Arial"/>
                <a:ea typeface="Arial"/>
                <a:cs typeface="Arial"/>
                <a:sym typeface="Arial"/>
              </a:rPr>
              <a:t>Cosmological simulations </a:t>
            </a:r>
            <a:r>
              <a:rPr b="1" i="0" lang="it" sz="2200" u="none" cap="none" strike="noStrike">
                <a:solidFill>
                  <a:schemeClr val="lt2"/>
                </a:solidFill>
                <a:latin typeface="Arial"/>
                <a:ea typeface="Arial"/>
                <a:cs typeface="Arial"/>
                <a:sym typeface="Arial"/>
              </a:rPr>
              <a:t>(WP-1, WP-2)</a:t>
            </a:r>
            <a:endParaRPr b="1" i="0" sz="2200" u="none" cap="none" strike="noStrike">
              <a:solidFill>
                <a:srgbClr val="EFEFEF"/>
              </a:solidFill>
              <a:latin typeface="Arial"/>
              <a:ea typeface="Arial"/>
              <a:cs typeface="Arial"/>
              <a:sym typeface="Arial"/>
            </a:endParaRPr>
          </a:p>
        </p:txBody>
      </p:sp>
      <p:pic>
        <p:nvPicPr>
          <p:cNvPr id="120" name="Google Shape;120;p27"/>
          <p:cNvPicPr preferRelativeResize="0"/>
          <p:nvPr/>
        </p:nvPicPr>
        <p:blipFill rotWithShape="1">
          <a:blip r:embed="rId4">
            <a:alphaModFix/>
          </a:blip>
          <a:srcRect b="0" l="0" r="0" t="0"/>
          <a:stretch/>
        </p:blipFill>
        <p:spPr>
          <a:xfrm>
            <a:off x="8534685" y="-3650"/>
            <a:ext cx="609315" cy="598625"/>
          </a:xfrm>
          <a:prstGeom prst="rect">
            <a:avLst/>
          </a:prstGeom>
          <a:noFill/>
          <a:ln>
            <a:noFill/>
          </a:ln>
        </p:spPr>
      </p:pic>
      <p:sp>
        <p:nvSpPr>
          <p:cNvPr id="121" name="Google Shape;121;p27"/>
          <p:cNvSpPr txBox="1"/>
          <p:nvPr/>
        </p:nvSpPr>
        <p:spPr>
          <a:xfrm>
            <a:off x="105132" y="783579"/>
            <a:ext cx="6319800" cy="412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it" sz="1700" u="sng" cap="none" strike="noStrike">
                <a:solidFill>
                  <a:srgbClr val="000000"/>
                </a:solidFill>
                <a:latin typeface="Arial"/>
                <a:ea typeface="Arial"/>
                <a:cs typeface="Arial"/>
                <a:sym typeface="Arial"/>
              </a:rPr>
              <a:t>Fast cosmological simulations for massive production</a:t>
            </a:r>
            <a:endParaRPr b="0" i="0" sz="17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it" sz="1500" u="none" cap="none" strike="noStrike">
                <a:solidFill>
                  <a:srgbClr val="000000"/>
                </a:solidFill>
                <a:latin typeface="Arial"/>
                <a:ea typeface="Arial"/>
                <a:cs typeface="Arial"/>
                <a:sym typeface="Arial"/>
              </a:rPr>
              <a:t>Main developers of the Pinocchio code.</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1" i="0" lang="it" sz="1500" u="none" cap="none" strike="noStrike">
                <a:solidFill>
                  <a:srgbClr val="000000"/>
                </a:solidFill>
                <a:latin typeface="Arial"/>
                <a:ea typeface="Arial"/>
                <a:cs typeface="Arial"/>
                <a:sym typeface="Arial"/>
              </a:rPr>
              <a:t>Pinocchio:</a:t>
            </a:r>
            <a:r>
              <a:rPr b="0" i="0" lang="it" sz="1500" u="none" cap="none" strike="noStrike">
                <a:solidFill>
                  <a:srgbClr val="000000"/>
                </a:solidFill>
                <a:latin typeface="Arial"/>
                <a:ea typeface="Arial"/>
                <a:cs typeface="Arial"/>
                <a:sym typeface="Arial"/>
              </a:rPr>
              <a:t> approximate N-body method to produce dark matter halo catalogs on the past light cone</a:t>
            </a:r>
            <a:endParaRPr b="0" i="0" sz="1500" u="none" cap="none" strike="noStrike">
              <a:solidFill>
                <a:srgbClr val="000000"/>
              </a:solidFill>
              <a:latin typeface="Arial"/>
              <a:ea typeface="Arial"/>
              <a:cs typeface="Arial"/>
              <a:sym typeface="Arial"/>
            </a:endParaRPr>
          </a:p>
          <a:p>
            <a:pPr indent="-323850" lvl="0" marL="457200" marR="0" rtl="0" algn="l">
              <a:lnSpc>
                <a:spcPct val="100000"/>
              </a:lnSpc>
              <a:spcBef>
                <a:spcPts val="0"/>
              </a:spcBef>
              <a:spcAft>
                <a:spcPts val="0"/>
              </a:spcAft>
              <a:buClr>
                <a:srgbClr val="000000"/>
              </a:buClr>
              <a:buSzPts val="1500"/>
              <a:buFont typeface="Arial"/>
              <a:buChar char="-"/>
            </a:pPr>
            <a:r>
              <a:rPr b="0" i="0" lang="it" sz="1500" u="none" cap="none" strike="noStrike">
                <a:solidFill>
                  <a:srgbClr val="000000"/>
                </a:solidFill>
                <a:latin typeface="Arial"/>
                <a:ea typeface="Arial"/>
                <a:cs typeface="Arial"/>
                <a:sym typeface="Arial"/>
              </a:rPr>
              <a:t>Based on FFTW and pFFT libraries</a:t>
            </a:r>
            <a:endParaRPr b="0" i="0" sz="1500" u="none" cap="none" strike="noStrike">
              <a:solidFill>
                <a:srgbClr val="000000"/>
              </a:solidFill>
              <a:latin typeface="Arial"/>
              <a:ea typeface="Arial"/>
              <a:cs typeface="Arial"/>
              <a:sym typeface="Arial"/>
            </a:endParaRPr>
          </a:p>
          <a:p>
            <a:pPr indent="-323850" lvl="0" marL="457200" marR="0" rtl="0" algn="l">
              <a:lnSpc>
                <a:spcPct val="100000"/>
              </a:lnSpc>
              <a:spcBef>
                <a:spcPts val="0"/>
              </a:spcBef>
              <a:spcAft>
                <a:spcPts val="0"/>
              </a:spcAft>
              <a:buClr>
                <a:srgbClr val="000000"/>
              </a:buClr>
              <a:buSzPts val="1500"/>
              <a:buFont typeface="Arial"/>
              <a:buChar char="-"/>
            </a:pPr>
            <a:r>
              <a:rPr b="0" i="0" lang="it" sz="1500" u="none" cap="none" strike="noStrike">
                <a:solidFill>
                  <a:srgbClr val="000000"/>
                </a:solidFill>
                <a:latin typeface="Arial"/>
                <a:ea typeface="Arial"/>
                <a:cs typeface="Arial"/>
                <a:sym typeface="Arial"/>
              </a:rPr>
              <a:t>Hybrid parallelization (MPI/OpenMP)</a:t>
            </a:r>
            <a:endParaRPr b="0" i="0" sz="1500" u="none" cap="none" strike="noStrike">
              <a:solidFill>
                <a:srgbClr val="000000"/>
              </a:solidFill>
              <a:latin typeface="Arial"/>
              <a:ea typeface="Arial"/>
              <a:cs typeface="Arial"/>
              <a:sym typeface="Arial"/>
            </a:endParaRPr>
          </a:p>
          <a:p>
            <a:pPr indent="-323850" lvl="0" marL="457200" marR="0" rtl="0" algn="l">
              <a:lnSpc>
                <a:spcPct val="100000"/>
              </a:lnSpc>
              <a:spcBef>
                <a:spcPts val="0"/>
              </a:spcBef>
              <a:spcAft>
                <a:spcPts val="0"/>
              </a:spcAft>
              <a:buClr>
                <a:srgbClr val="000000"/>
              </a:buClr>
              <a:buSzPts val="1500"/>
              <a:buFont typeface="Arial"/>
              <a:buChar char="-"/>
            </a:pPr>
            <a:r>
              <a:rPr b="0" i="0" lang="it" sz="1500" u="none" cap="none" strike="noStrike">
                <a:solidFill>
                  <a:srgbClr val="000000"/>
                </a:solidFill>
                <a:latin typeface="Arial"/>
                <a:ea typeface="Arial"/>
                <a:cs typeface="Arial"/>
                <a:sym typeface="Arial"/>
              </a:rPr>
              <a:t>Efficient weak and strong scaling verified on up to ~10</a:t>
            </a:r>
            <a:r>
              <a:rPr b="0" baseline="30000" i="0" lang="it" sz="1500" u="none" cap="none" strike="noStrike">
                <a:solidFill>
                  <a:srgbClr val="000000"/>
                </a:solidFill>
                <a:latin typeface="Arial"/>
                <a:ea typeface="Arial"/>
                <a:cs typeface="Arial"/>
                <a:sym typeface="Arial"/>
              </a:rPr>
              <a:t>4</a:t>
            </a:r>
            <a:r>
              <a:rPr b="0" i="0" lang="it" sz="1500" u="none" cap="none" strike="noStrike">
                <a:solidFill>
                  <a:srgbClr val="000000"/>
                </a:solidFill>
                <a:latin typeface="Arial"/>
                <a:ea typeface="Arial"/>
                <a:cs typeface="Arial"/>
                <a:sym typeface="Arial"/>
              </a:rPr>
              <a:t> cores and up to 2e11 particles.</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it" sz="1500" u="sng" cap="none" strike="noStrike">
                <a:solidFill>
                  <a:srgbClr val="000000"/>
                </a:solidFill>
                <a:latin typeface="Arial"/>
                <a:ea typeface="Arial"/>
                <a:cs typeface="Arial"/>
                <a:sym typeface="Arial"/>
              </a:rPr>
              <a:t>Directions of development:</a:t>
            </a:r>
            <a:endParaRPr b="0" i="0" sz="1500" u="sng" cap="none" strike="noStrike">
              <a:solidFill>
                <a:srgbClr val="000000"/>
              </a:solidFill>
              <a:latin typeface="Arial"/>
              <a:ea typeface="Arial"/>
              <a:cs typeface="Arial"/>
              <a:sym typeface="Arial"/>
            </a:endParaRPr>
          </a:p>
          <a:p>
            <a:pPr indent="-323850" lvl="0" marL="457200" marR="0" rtl="0" algn="l">
              <a:lnSpc>
                <a:spcPct val="100000"/>
              </a:lnSpc>
              <a:spcBef>
                <a:spcPts val="0"/>
              </a:spcBef>
              <a:spcAft>
                <a:spcPts val="0"/>
              </a:spcAft>
              <a:buClr>
                <a:srgbClr val="000000"/>
              </a:buClr>
              <a:buSzPts val="1500"/>
              <a:buFont typeface="Arial"/>
              <a:buChar char="-"/>
            </a:pPr>
            <a:r>
              <a:rPr b="0" i="0" lang="it" sz="1500" u="none" cap="none" strike="noStrike">
                <a:solidFill>
                  <a:srgbClr val="000000"/>
                </a:solidFill>
                <a:latin typeface="Arial"/>
                <a:ea typeface="Arial"/>
                <a:cs typeface="Arial"/>
                <a:sym typeface="Arial"/>
              </a:rPr>
              <a:t>Extending the code to Modified Gravity theories</a:t>
            </a:r>
            <a:endParaRPr b="0" i="0" sz="1500" u="none" cap="none" strike="noStrike">
              <a:solidFill>
                <a:srgbClr val="000000"/>
              </a:solidFill>
              <a:latin typeface="Arial"/>
              <a:ea typeface="Arial"/>
              <a:cs typeface="Arial"/>
              <a:sym typeface="Arial"/>
            </a:endParaRPr>
          </a:p>
          <a:p>
            <a:pPr indent="-323850" lvl="0" marL="457200" marR="0" rtl="0" algn="l">
              <a:lnSpc>
                <a:spcPct val="100000"/>
              </a:lnSpc>
              <a:spcBef>
                <a:spcPts val="0"/>
              </a:spcBef>
              <a:spcAft>
                <a:spcPts val="0"/>
              </a:spcAft>
              <a:buClr>
                <a:srgbClr val="000000"/>
              </a:buClr>
              <a:buSzPts val="1500"/>
              <a:buFont typeface="Arial"/>
              <a:buChar char="-"/>
            </a:pPr>
            <a:r>
              <a:rPr b="0" i="0" lang="it" sz="1500" u="none" cap="none" strike="noStrike">
                <a:solidFill>
                  <a:srgbClr val="000000"/>
                </a:solidFill>
                <a:latin typeface="Arial"/>
                <a:ea typeface="Arial"/>
                <a:cs typeface="Arial"/>
                <a:sym typeface="Arial"/>
              </a:rPr>
              <a:t>Extending the code to use accelerators</a:t>
            </a:r>
            <a:endParaRPr b="0" i="0" sz="1500" u="none" cap="none" strike="noStrike">
              <a:solidFill>
                <a:srgbClr val="000000"/>
              </a:solidFill>
              <a:latin typeface="Arial"/>
              <a:ea typeface="Arial"/>
              <a:cs typeface="Arial"/>
              <a:sym typeface="Arial"/>
            </a:endParaRPr>
          </a:p>
          <a:p>
            <a:pPr indent="-323850" lvl="0" marL="457200" marR="0" rtl="0" algn="l">
              <a:lnSpc>
                <a:spcPct val="100000"/>
              </a:lnSpc>
              <a:spcBef>
                <a:spcPts val="0"/>
              </a:spcBef>
              <a:spcAft>
                <a:spcPts val="0"/>
              </a:spcAft>
              <a:buClr>
                <a:srgbClr val="000000"/>
              </a:buClr>
              <a:buSzPts val="1500"/>
              <a:buFont typeface="Arial"/>
              <a:buChar char="-"/>
            </a:pPr>
            <a:r>
              <a:rPr b="0" i="0" lang="it" sz="1500" u="none" cap="none" strike="noStrike">
                <a:solidFill>
                  <a:srgbClr val="000000"/>
                </a:solidFill>
                <a:latin typeface="Arial"/>
                <a:ea typeface="Arial"/>
                <a:cs typeface="Arial"/>
                <a:sym typeface="Arial"/>
              </a:rPr>
              <a:t>Green-aware solutions for algorithms of general use (FFT)</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it" sz="1500" u="none" cap="none" strike="noStrike">
                <a:solidFill>
                  <a:srgbClr val="000000"/>
                </a:solidFill>
                <a:latin typeface="Arial"/>
                <a:ea typeface="Arial"/>
                <a:cs typeface="Arial"/>
                <a:sym typeface="Arial"/>
              </a:rPr>
              <a:t>Activities within </a:t>
            </a:r>
            <a:r>
              <a:rPr b="1" i="1" lang="it" sz="1500" u="none" cap="none" strike="noStrike">
                <a:solidFill>
                  <a:schemeClr val="accent1"/>
                </a:solidFill>
                <a:latin typeface="Arial"/>
                <a:ea typeface="Arial"/>
                <a:cs typeface="Arial"/>
                <a:sym typeface="Arial"/>
              </a:rPr>
              <a:t>Euclid Consortium, LSST </a:t>
            </a:r>
            <a:endParaRPr b="1" i="1" sz="1500" u="none" cap="none" strike="noStrike">
              <a:solidFill>
                <a:schemeClr val="accent1"/>
              </a:solidFill>
              <a:latin typeface="Arial"/>
              <a:ea typeface="Arial"/>
              <a:cs typeface="Arial"/>
              <a:sym typeface="Arial"/>
            </a:endParaRPr>
          </a:p>
        </p:txBody>
      </p:sp>
      <p:pic>
        <p:nvPicPr>
          <p:cNvPr id="122" name="Google Shape;122;p27"/>
          <p:cNvPicPr preferRelativeResize="0"/>
          <p:nvPr/>
        </p:nvPicPr>
        <p:blipFill rotWithShape="1">
          <a:blip r:embed="rId5">
            <a:alphaModFix/>
          </a:blip>
          <a:srcRect b="0" l="0" r="0" t="0"/>
          <a:stretch/>
        </p:blipFill>
        <p:spPr>
          <a:xfrm>
            <a:off x="6550400" y="789325"/>
            <a:ext cx="1970551" cy="2336674"/>
          </a:xfrm>
          <a:prstGeom prst="rect">
            <a:avLst/>
          </a:prstGeom>
          <a:noFill/>
          <a:ln>
            <a:noFill/>
          </a:ln>
        </p:spPr>
      </p:pic>
      <p:pic>
        <p:nvPicPr>
          <p:cNvPr id="123" name="Google Shape;123;p27"/>
          <p:cNvPicPr preferRelativeResize="0"/>
          <p:nvPr/>
        </p:nvPicPr>
        <p:blipFill rotWithShape="1">
          <a:blip r:embed="rId6">
            <a:alphaModFix/>
          </a:blip>
          <a:srcRect b="0" l="0" r="0" t="0"/>
          <a:stretch/>
        </p:blipFill>
        <p:spPr>
          <a:xfrm>
            <a:off x="6299464" y="3112799"/>
            <a:ext cx="2472428" cy="1863975"/>
          </a:xfrm>
          <a:prstGeom prst="rect">
            <a:avLst/>
          </a:prstGeom>
          <a:noFill/>
          <a:ln>
            <a:noFill/>
          </a:ln>
        </p:spPr>
      </p:pic>
      <p:pic>
        <p:nvPicPr>
          <p:cNvPr id="124" name="Google Shape;124;p27"/>
          <p:cNvPicPr preferRelativeResize="0"/>
          <p:nvPr/>
        </p:nvPicPr>
        <p:blipFill rotWithShape="1">
          <a:blip r:embed="rId7">
            <a:alphaModFix/>
          </a:blip>
          <a:srcRect b="0" l="0" r="0" t="0"/>
          <a:stretch/>
        </p:blipFill>
        <p:spPr>
          <a:xfrm>
            <a:off x="6225485" y="0"/>
            <a:ext cx="2309200" cy="60099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8"/>
          <p:cNvPicPr preferRelativeResize="0"/>
          <p:nvPr/>
        </p:nvPicPr>
        <p:blipFill rotWithShape="1">
          <a:blip r:embed="rId3">
            <a:alphaModFix/>
          </a:blip>
          <a:srcRect b="0" l="0" r="0" t="0"/>
          <a:stretch/>
        </p:blipFill>
        <p:spPr>
          <a:xfrm>
            <a:off x="0" y="-3650"/>
            <a:ext cx="9144000" cy="598625"/>
          </a:xfrm>
          <a:prstGeom prst="rect">
            <a:avLst/>
          </a:prstGeom>
          <a:noFill/>
          <a:ln>
            <a:noFill/>
          </a:ln>
        </p:spPr>
      </p:pic>
      <p:sp>
        <p:nvSpPr>
          <p:cNvPr id="130" name="Google Shape;130;p28"/>
          <p:cNvSpPr txBox="1"/>
          <p:nvPr/>
        </p:nvSpPr>
        <p:spPr>
          <a:xfrm>
            <a:off x="101775" y="41713"/>
            <a:ext cx="71868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1" i="0" lang="it" sz="2300" u="none" cap="none" strike="noStrike">
                <a:solidFill>
                  <a:srgbClr val="EFEFEF"/>
                </a:solidFill>
                <a:latin typeface="Arial"/>
                <a:ea typeface="Arial"/>
                <a:cs typeface="Arial"/>
                <a:sym typeface="Arial"/>
              </a:rPr>
              <a:t>Cosmology with AI </a:t>
            </a:r>
            <a:r>
              <a:rPr b="1" i="0" lang="it" sz="2200" u="none" cap="none" strike="noStrike">
                <a:solidFill>
                  <a:schemeClr val="lt2"/>
                </a:solidFill>
                <a:latin typeface="Arial"/>
                <a:ea typeface="Arial"/>
                <a:cs typeface="Arial"/>
                <a:sym typeface="Arial"/>
              </a:rPr>
              <a:t>(WP3)</a:t>
            </a:r>
            <a:endParaRPr b="1" i="0" sz="2200" u="none" cap="none" strike="noStrike">
              <a:solidFill>
                <a:srgbClr val="EFEFEF"/>
              </a:solidFill>
              <a:latin typeface="Arial"/>
              <a:ea typeface="Arial"/>
              <a:cs typeface="Arial"/>
              <a:sym typeface="Arial"/>
            </a:endParaRPr>
          </a:p>
        </p:txBody>
      </p:sp>
      <p:pic>
        <p:nvPicPr>
          <p:cNvPr id="131" name="Google Shape;131;p28"/>
          <p:cNvPicPr preferRelativeResize="0"/>
          <p:nvPr/>
        </p:nvPicPr>
        <p:blipFill rotWithShape="1">
          <a:blip r:embed="rId4">
            <a:alphaModFix/>
          </a:blip>
          <a:srcRect b="0" l="0" r="0" t="0"/>
          <a:stretch/>
        </p:blipFill>
        <p:spPr>
          <a:xfrm>
            <a:off x="8534685" y="-3650"/>
            <a:ext cx="609315" cy="598625"/>
          </a:xfrm>
          <a:prstGeom prst="rect">
            <a:avLst/>
          </a:prstGeom>
          <a:noFill/>
          <a:ln>
            <a:noFill/>
          </a:ln>
        </p:spPr>
      </p:pic>
      <p:pic>
        <p:nvPicPr>
          <p:cNvPr id="132" name="Google Shape;132;p28"/>
          <p:cNvPicPr preferRelativeResize="0"/>
          <p:nvPr/>
        </p:nvPicPr>
        <p:blipFill rotWithShape="1">
          <a:blip r:embed="rId5">
            <a:alphaModFix/>
          </a:blip>
          <a:srcRect b="0" l="0" r="0" t="0"/>
          <a:stretch/>
        </p:blipFill>
        <p:spPr>
          <a:xfrm rot="5400000">
            <a:off x="6028025" y="2121650"/>
            <a:ext cx="3878725" cy="987175"/>
          </a:xfrm>
          <a:prstGeom prst="rect">
            <a:avLst/>
          </a:prstGeom>
          <a:noFill/>
          <a:ln>
            <a:noFill/>
          </a:ln>
        </p:spPr>
      </p:pic>
      <p:sp>
        <p:nvSpPr>
          <p:cNvPr id="133" name="Google Shape;133;p28"/>
          <p:cNvSpPr txBox="1"/>
          <p:nvPr/>
        </p:nvSpPr>
        <p:spPr>
          <a:xfrm>
            <a:off x="141225" y="789275"/>
            <a:ext cx="6821100" cy="392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it" sz="1700" u="sng" cap="none" strike="noStrike">
                <a:solidFill>
                  <a:srgbClr val="000000"/>
                </a:solidFill>
                <a:latin typeface="Arial"/>
                <a:ea typeface="Arial"/>
                <a:cs typeface="Arial"/>
                <a:sym typeface="Arial"/>
              </a:rPr>
              <a:t>Machine Learning Algorithms for cosmological parameter regression and astronomical object classification/detection </a:t>
            </a:r>
            <a:endParaRPr b="0" i="0" sz="17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it" sz="1500" u="none" cap="none" strike="noStrike">
                <a:solidFill>
                  <a:srgbClr val="000000"/>
                </a:solidFill>
                <a:latin typeface="Arial"/>
                <a:ea typeface="Arial"/>
                <a:cs typeface="Arial"/>
                <a:sym typeface="Arial"/>
              </a:rPr>
              <a:t>Members of the </a:t>
            </a:r>
            <a:r>
              <a:rPr b="1" i="0" lang="it" sz="1500" u="none" cap="none" strike="noStrike">
                <a:solidFill>
                  <a:schemeClr val="accent1"/>
                </a:solidFill>
                <a:latin typeface="Arial"/>
                <a:ea typeface="Arial"/>
                <a:cs typeface="Arial"/>
                <a:sym typeface="Arial"/>
              </a:rPr>
              <a:t>Euclid Consortium, DES and LSST</a:t>
            </a:r>
            <a:r>
              <a:rPr b="1" i="0" lang="it" sz="1500" u="none" cap="none" strike="noStrike">
                <a:solidFill>
                  <a:srgbClr val="000000"/>
                </a:solidFill>
                <a:latin typeface="Arial"/>
                <a:ea typeface="Arial"/>
                <a:cs typeface="Arial"/>
                <a:sym typeface="Arial"/>
              </a:rPr>
              <a:t> </a:t>
            </a:r>
            <a:r>
              <a:rPr b="0" i="0" lang="it" sz="1500" u="none" cap="none" strike="noStrike">
                <a:solidFill>
                  <a:srgbClr val="000000"/>
                </a:solidFill>
                <a:latin typeface="Arial"/>
                <a:ea typeface="Arial"/>
                <a:cs typeface="Arial"/>
                <a:sym typeface="Arial"/>
              </a:rPr>
              <a:t>Collaboration</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1" i="0" lang="it" sz="1500" u="none" cap="none" strike="noStrike">
                <a:solidFill>
                  <a:srgbClr val="000000"/>
                </a:solidFill>
                <a:latin typeface="Arial"/>
                <a:ea typeface="Arial"/>
                <a:cs typeface="Arial"/>
                <a:sym typeface="Arial"/>
              </a:rPr>
              <a:t>Development of ML algorithms (NN and RF) for galaxy cluster cosmology (on going):</a:t>
            </a:r>
            <a:endParaRPr b="1" i="0" sz="1500" u="none" cap="none" strike="noStrike">
              <a:solidFill>
                <a:srgbClr val="000000"/>
              </a:solidFill>
              <a:latin typeface="Arial"/>
              <a:ea typeface="Arial"/>
              <a:cs typeface="Arial"/>
              <a:sym typeface="Arial"/>
            </a:endParaRPr>
          </a:p>
          <a:p>
            <a:pPr indent="-323850" lvl="0" marL="457200" marR="0" rtl="0" algn="l">
              <a:lnSpc>
                <a:spcPct val="100000"/>
              </a:lnSpc>
              <a:spcBef>
                <a:spcPts val="0"/>
              </a:spcBef>
              <a:spcAft>
                <a:spcPts val="0"/>
              </a:spcAft>
              <a:buClr>
                <a:srgbClr val="000000"/>
              </a:buClr>
              <a:buSzPts val="1500"/>
              <a:buFont typeface="Arial"/>
              <a:buChar char="-"/>
            </a:pPr>
            <a:r>
              <a:rPr b="1" i="0" lang="it" sz="1500" u="none" cap="none" strike="noStrike">
                <a:solidFill>
                  <a:srgbClr val="000000"/>
                </a:solidFill>
                <a:latin typeface="Arial"/>
                <a:ea typeface="Arial"/>
                <a:cs typeface="Arial"/>
                <a:sym typeface="Arial"/>
              </a:rPr>
              <a:t>calibration of systematics from photometric features</a:t>
            </a:r>
            <a:endParaRPr b="1" i="0" sz="1500" u="none" cap="none" strike="noStrike">
              <a:solidFill>
                <a:srgbClr val="000000"/>
              </a:solidFill>
              <a:latin typeface="Arial"/>
              <a:ea typeface="Arial"/>
              <a:cs typeface="Arial"/>
              <a:sym typeface="Arial"/>
            </a:endParaRPr>
          </a:p>
          <a:p>
            <a:pPr indent="-323850" lvl="0" marL="457200" marR="0" rtl="0" algn="l">
              <a:lnSpc>
                <a:spcPct val="100000"/>
              </a:lnSpc>
              <a:spcBef>
                <a:spcPts val="0"/>
              </a:spcBef>
              <a:spcAft>
                <a:spcPts val="0"/>
              </a:spcAft>
              <a:buClr>
                <a:srgbClr val="000000"/>
              </a:buClr>
              <a:buSzPts val="1500"/>
              <a:buFont typeface="Arial"/>
              <a:buChar char="-"/>
            </a:pPr>
            <a:r>
              <a:rPr b="1" i="0" lang="it" sz="1500" u="none" cap="none" strike="noStrike">
                <a:solidFill>
                  <a:srgbClr val="000000"/>
                </a:solidFill>
                <a:latin typeface="Arial"/>
                <a:ea typeface="Arial"/>
                <a:cs typeface="Arial"/>
                <a:sym typeface="Arial"/>
              </a:rPr>
              <a:t>cosmology inference from “non-summary” statistics </a:t>
            </a:r>
            <a:endParaRPr b="1"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it" sz="1500" u="sng" cap="none" strike="noStrike">
                <a:solidFill>
                  <a:srgbClr val="000000"/>
                </a:solidFill>
                <a:latin typeface="Arial"/>
                <a:ea typeface="Arial"/>
                <a:cs typeface="Arial"/>
                <a:sym typeface="Arial"/>
              </a:rPr>
              <a:t>Directions of development:</a:t>
            </a:r>
            <a:endParaRPr b="0" i="0" sz="1500" u="sng" cap="none" strike="noStrike">
              <a:solidFill>
                <a:srgbClr val="000000"/>
              </a:solidFill>
              <a:latin typeface="Arial"/>
              <a:ea typeface="Arial"/>
              <a:cs typeface="Arial"/>
              <a:sym typeface="Arial"/>
            </a:endParaRPr>
          </a:p>
          <a:p>
            <a:pPr indent="-323850" lvl="0" marL="457200" marR="0" rtl="0" algn="l">
              <a:lnSpc>
                <a:spcPct val="100000"/>
              </a:lnSpc>
              <a:spcBef>
                <a:spcPts val="0"/>
              </a:spcBef>
              <a:spcAft>
                <a:spcPts val="0"/>
              </a:spcAft>
              <a:buClr>
                <a:srgbClr val="000000"/>
              </a:buClr>
              <a:buSzPts val="1500"/>
              <a:buFont typeface="Arial"/>
              <a:buChar char="-"/>
            </a:pPr>
            <a:r>
              <a:rPr b="0" i="0" lang="it" sz="1500" u="none" cap="none" strike="noStrike">
                <a:solidFill>
                  <a:srgbClr val="000000"/>
                </a:solidFill>
                <a:latin typeface="Arial"/>
                <a:ea typeface="Arial"/>
                <a:cs typeface="Arial"/>
                <a:sym typeface="Arial"/>
              </a:rPr>
              <a:t>Deep learning algorithms for object (cluster) detection from astronomical images</a:t>
            </a:r>
            <a:endParaRPr b="0" i="0" sz="1500" u="none" cap="none" strike="noStrike">
              <a:solidFill>
                <a:srgbClr val="000000"/>
              </a:solidFill>
              <a:latin typeface="Arial"/>
              <a:ea typeface="Arial"/>
              <a:cs typeface="Arial"/>
              <a:sym typeface="Arial"/>
            </a:endParaRPr>
          </a:p>
          <a:p>
            <a:pPr indent="-323850" lvl="0" marL="457200" marR="0" rtl="0" algn="l">
              <a:lnSpc>
                <a:spcPct val="100000"/>
              </a:lnSpc>
              <a:spcBef>
                <a:spcPts val="0"/>
              </a:spcBef>
              <a:spcAft>
                <a:spcPts val="0"/>
              </a:spcAft>
              <a:buClr>
                <a:srgbClr val="000000"/>
              </a:buClr>
              <a:buSzPts val="1500"/>
              <a:buFont typeface="Arial"/>
              <a:buChar char="-"/>
            </a:pPr>
            <a:r>
              <a:rPr b="0" i="0" lang="it" sz="1500" u="none" cap="none" strike="noStrike">
                <a:solidFill>
                  <a:srgbClr val="000000"/>
                </a:solidFill>
                <a:latin typeface="Arial"/>
                <a:ea typeface="Arial"/>
                <a:cs typeface="Arial"/>
                <a:sym typeface="Arial"/>
              </a:rPr>
              <a:t>ML based emulators for cosmological pipeline optimization</a:t>
            </a:r>
            <a:endParaRPr b="0" i="0" sz="1500" u="none" cap="none" strike="noStrike">
              <a:solidFill>
                <a:srgbClr val="000000"/>
              </a:solidFill>
              <a:latin typeface="Arial"/>
              <a:ea typeface="Arial"/>
              <a:cs typeface="Arial"/>
              <a:sym typeface="Arial"/>
            </a:endParaRPr>
          </a:p>
          <a:p>
            <a:pPr indent="-323850" lvl="0" marL="457200" marR="0" rtl="0" algn="l">
              <a:lnSpc>
                <a:spcPct val="100000"/>
              </a:lnSpc>
              <a:spcBef>
                <a:spcPts val="0"/>
              </a:spcBef>
              <a:spcAft>
                <a:spcPts val="0"/>
              </a:spcAft>
              <a:buClr>
                <a:srgbClr val="000000"/>
              </a:buClr>
              <a:buSzPts val="1500"/>
              <a:buFont typeface="Arial"/>
              <a:buChar char="-"/>
            </a:pPr>
            <a:r>
              <a:rPr b="0" i="0" lang="it" sz="1500" u="none" cap="none" strike="noStrike">
                <a:solidFill>
                  <a:srgbClr val="000000"/>
                </a:solidFill>
                <a:latin typeface="Arial"/>
                <a:ea typeface="Arial"/>
                <a:cs typeface="Arial"/>
                <a:sym typeface="Arial"/>
              </a:rPr>
              <a:t>Deep learning algorithms for free likelihood parameter inference</a:t>
            </a:r>
            <a:endParaRPr b="0" i="0" sz="1500" u="none" cap="none" strike="noStrike">
              <a:solidFill>
                <a:srgbClr val="000000"/>
              </a:solidFill>
              <a:latin typeface="Arial"/>
              <a:ea typeface="Arial"/>
              <a:cs typeface="Arial"/>
              <a:sym typeface="Arial"/>
            </a:endParaRPr>
          </a:p>
          <a:p>
            <a:pPr indent="-323850" lvl="0" marL="457200" marR="0" rtl="0" algn="l">
              <a:lnSpc>
                <a:spcPct val="100000"/>
              </a:lnSpc>
              <a:spcBef>
                <a:spcPts val="0"/>
              </a:spcBef>
              <a:spcAft>
                <a:spcPts val="0"/>
              </a:spcAft>
              <a:buClr>
                <a:srgbClr val="000000"/>
              </a:buClr>
              <a:buSzPts val="1500"/>
              <a:buFont typeface="Arial"/>
              <a:buChar char="-"/>
            </a:pPr>
            <a:r>
              <a:rPr b="0" i="0" lang="it" sz="1500" u="none" cap="none" strike="noStrike">
                <a:solidFill>
                  <a:srgbClr val="000000"/>
                </a:solidFill>
                <a:latin typeface="Arial"/>
                <a:ea typeface="Arial"/>
                <a:cs typeface="Arial"/>
                <a:sym typeface="Arial"/>
              </a:rPr>
              <a:t>Generative Adversarial Network for mock imaging data generation</a:t>
            </a:r>
            <a:endParaRPr b="1" i="1" sz="1500" u="none" cap="none" strike="noStrike">
              <a:solidFill>
                <a:srgbClr val="4285F4"/>
              </a:solidFill>
              <a:latin typeface="Arial"/>
              <a:ea typeface="Arial"/>
              <a:cs typeface="Arial"/>
              <a:sym typeface="Arial"/>
            </a:endParaRPr>
          </a:p>
        </p:txBody>
      </p:sp>
      <p:sp>
        <p:nvSpPr>
          <p:cNvPr id="134" name="Google Shape;134;p28"/>
          <p:cNvSpPr txBox="1"/>
          <p:nvPr/>
        </p:nvSpPr>
        <p:spPr>
          <a:xfrm rot="-661">
            <a:off x="6544110" y="4618762"/>
            <a:ext cx="31194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it" sz="1200" u="none" cap="none" strike="noStrike">
                <a:solidFill>
                  <a:srgbClr val="000000"/>
                </a:solidFill>
                <a:latin typeface="Arial"/>
                <a:ea typeface="Arial"/>
                <a:cs typeface="Arial"/>
                <a:sym typeface="Arial"/>
              </a:rPr>
              <a:t>Cosmological/Astrophysical</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it" sz="1200" u="none" cap="none" strike="noStrike">
                <a:solidFill>
                  <a:srgbClr val="000000"/>
                </a:solidFill>
                <a:latin typeface="Arial"/>
                <a:ea typeface="Arial"/>
                <a:cs typeface="Arial"/>
                <a:sym typeface="Arial"/>
              </a:rPr>
              <a:t>parameters</a:t>
            </a:r>
            <a:endParaRPr b="1" i="0" sz="1200" u="none" cap="none" strike="noStrike">
              <a:solidFill>
                <a:srgbClr val="000000"/>
              </a:solidFill>
              <a:latin typeface="Arial"/>
              <a:ea typeface="Arial"/>
              <a:cs typeface="Arial"/>
              <a:sym typeface="Arial"/>
            </a:endParaRPr>
          </a:p>
        </p:txBody>
      </p:sp>
      <p:sp>
        <p:nvSpPr>
          <p:cNvPr id="135" name="Google Shape;135;p28"/>
          <p:cNvSpPr/>
          <p:nvPr/>
        </p:nvSpPr>
        <p:spPr>
          <a:xfrm rot="5400000">
            <a:off x="8088028" y="4339300"/>
            <a:ext cx="134100" cy="540000"/>
          </a:xfrm>
          <a:prstGeom prst="rightBrace">
            <a:avLst>
              <a:gd fmla="val 50000" name="adj1"/>
              <a:gd fmla="val 50000" name="adj2"/>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28"/>
          <p:cNvSpPr txBox="1"/>
          <p:nvPr/>
        </p:nvSpPr>
        <p:spPr>
          <a:xfrm rot="-862">
            <a:off x="7328911" y="664700"/>
            <a:ext cx="11967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it" sz="1200" u="none" cap="none" strike="noStrike">
                <a:solidFill>
                  <a:srgbClr val="FFFFFF"/>
                </a:solidFill>
                <a:latin typeface="Arial"/>
                <a:ea typeface="Arial"/>
                <a:cs typeface="Arial"/>
                <a:sym typeface="Arial"/>
              </a:rPr>
              <a:t>Data</a:t>
            </a:r>
            <a:endParaRPr b="1" i="0" sz="1200" u="none" cap="none" strike="noStrike">
              <a:solidFill>
                <a:srgbClr val="FFFFFF"/>
              </a:solidFill>
              <a:latin typeface="Arial"/>
              <a:ea typeface="Arial"/>
              <a:cs typeface="Arial"/>
              <a:sym typeface="Arial"/>
            </a:endParaRPr>
          </a:p>
        </p:txBody>
      </p:sp>
      <p:sp>
        <p:nvSpPr>
          <p:cNvPr id="137" name="Google Shape;137;p28"/>
          <p:cNvSpPr txBox="1"/>
          <p:nvPr/>
        </p:nvSpPr>
        <p:spPr>
          <a:xfrm rot="5398988">
            <a:off x="7848165" y="2748127"/>
            <a:ext cx="20388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it" sz="1200" u="none" cap="none" strike="noStrike">
                <a:solidFill>
                  <a:srgbClr val="000000"/>
                </a:solidFill>
                <a:highlight>
                  <a:srgbClr val="D9D2E9"/>
                </a:highlight>
                <a:latin typeface="Arial"/>
                <a:ea typeface="Arial"/>
                <a:cs typeface="Arial"/>
                <a:sym typeface="Arial"/>
              </a:rPr>
              <a:t>Deep Neural Network</a:t>
            </a:r>
            <a:endParaRPr b="1" i="0" sz="1200" u="none" cap="none" strike="noStrike">
              <a:solidFill>
                <a:srgbClr val="000000"/>
              </a:solidFill>
              <a:highlight>
                <a:srgbClr val="D9D2E9"/>
              </a:highlight>
              <a:latin typeface="Arial"/>
              <a:ea typeface="Arial"/>
              <a:cs typeface="Arial"/>
              <a:sym typeface="Arial"/>
            </a:endParaRPr>
          </a:p>
        </p:txBody>
      </p:sp>
      <p:sp>
        <p:nvSpPr>
          <p:cNvPr id="138" name="Google Shape;138;p28"/>
          <p:cNvSpPr/>
          <p:nvPr/>
        </p:nvSpPr>
        <p:spPr>
          <a:xfrm>
            <a:off x="8555925" y="1670050"/>
            <a:ext cx="118500" cy="2623800"/>
          </a:xfrm>
          <a:prstGeom prst="rightBrace">
            <a:avLst>
              <a:gd fmla="val 50000" name="adj1"/>
              <a:gd fmla="val 50000" name="adj2"/>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9" name="Google Shape;139;p28"/>
          <p:cNvPicPr preferRelativeResize="0"/>
          <p:nvPr/>
        </p:nvPicPr>
        <p:blipFill rotWithShape="1">
          <a:blip r:embed="rId6">
            <a:alphaModFix/>
          </a:blip>
          <a:srcRect b="0" l="0" r="0" t="0"/>
          <a:stretch/>
        </p:blipFill>
        <p:spPr>
          <a:xfrm>
            <a:off x="6225485" y="0"/>
            <a:ext cx="2309200" cy="60099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29"/>
          <p:cNvPicPr preferRelativeResize="0"/>
          <p:nvPr/>
        </p:nvPicPr>
        <p:blipFill rotWithShape="1">
          <a:blip r:embed="rId3">
            <a:alphaModFix/>
          </a:blip>
          <a:srcRect b="0" l="0" r="0" t="0"/>
          <a:stretch/>
        </p:blipFill>
        <p:spPr>
          <a:xfrm>
            <a:off x="0" y="-3650"/>
            <a:ext cx="9144000" cy="598625"/>
          </a:xfrm>
          <a:prstGeom prst="rect">
            <a:avLst/>
          </a:prstGeom>
          <a:noFill/>
          <a:ln>
            <a:noFill/>
          </a:ln>
        </p:spPr>
      </p:pic>
      <p:sp>
        <p:nvSpPr>
          <p:cNvPr id="145" name="Google Shape;145;p29"/>
          <p:cNvSpPr txBox="1"/>
          <p:nvPr/>
        </p:nvSpPr>
        <p:spPr>
          <a:xfrm>
            <a:off x="101775" y="41725"/>
            <a:ext cx="8745900" cy="52319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1" i="0" lang="it" sz="2100" u="none" cap="none" strike="noStrike">
                <a:solidFill>
                  <a:srgbClr val="EFEFEF"/>
                </a:solidFill>
                <a:latin typeface="Arial"/>
                <a:ea typeface="Arial"/>
                <a:cs typeface="Arial"/>
                <a:sym typeface="Arial"/>
              </a:rPr>
              <a:t>Preparing for CTA </a:t>
            </a:r>
            <a:r>
              <a:rPr b="1" i="0" lang="it" sz="2200" u="none" cap="none" strike="noStrike">
                <a:solidFill>
                  <a:schemeClr val="lt2"/>
                </a:solidFill>
                <a:latin typeface="Arial"/>
                <a:ea typeface="Arial"/>
                <a:cs typeface="Arial"/>
                <a:sym typeface="Arial"/>
              </a:rPr>
              <a:t>(WP3)</a:t>
            </a:r>
            <a:endParaRPr b="1" i="0" sz="2200" u="none" cap="none" strike="noStrike">
              <a:solidFill>
                <a:srgbClr val="EFEFEF"/>
              </a:solidFill>
              <a:latin typeface="Arial"/>
              <a:ea typeface="Arial"/>
              <a:cs typeface="Arial"/>
              <a:sym typeface="Arial"/>
            </a:endParaRPr>
          </a:p>
        </p:txBody>
      </p:sp>
      <p:pic>
        <p:nvPicPr>
          <p:cNvPr id="146" name="Google Shape;146;p29"/>
          <p:cNvPicPr preferRelativeResize="0"/>
          <p:nvPr/>
        </p:nvPicPr>
        <p:blipFill rotWithShape="1">
          <a:blip r:embed="rId4">
            <a:alphaModFix/>
          </a:blip>
          <a:srcRect b="0" l="0" r="0" t="0"/>
          <a:stretch/>
        </p:blipFill>
        <p:spPr>
          <a:xfrm>
            <a:off x="8534685" y="-3650"/>
            <a:ext cx="609315" cy="598625"/>
          </a:xfrm>
          <a:prstGeom prst="rect">
            <a:avLst/>
          </a:prstGeom>
          <a:noFill/>
          <a:ln>
            <a:noFill/>
          </a:ln>
        </p:spPr>
      </p:pic>
      <p:sp>
        <p:nvSpPr>
          <p:cNvPr id="147" name="Google Shape;147;p29"/>
          <p:cNvSpPr txBox="1"/>
          <p:nvPr/>
        </p:nvSpPr>
        <p:spPr>
          <a:xfrm>
            <a:off x="101775" y="1281275"/>
            <a:ext cx="5742300" cy="3232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it" sz="1500" u="none" cap="none" strike="noStrike">
                <a:solidFill>
                  <a:schemeClr val="dk1"/>
                </a:solidFill>
                <a:latin typeface="Arial"/>
                <a:ea typeface="Arial"/>
                <a:cs typeface="Arial"/>
                <a:sym typeface="Arial"/>
              </a:rPr>
              <a:t>Members of the CTA consortium </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it" sz="1500" u="none" cap="none" strike="noStrike">
                <a:solidFill>
                  <a:schemeClr val="dk1"/>
                </a:solidFill>
                <a:latin typeface="Arial"/>
                <a:ea typeface="Arial"/>
                <a:cs typeface="Arial"/>
                <a:sym typeface="Arial"/>
              </a:rPr>
              <a:t>(work done in collaboration with INFN and INAF for CTAO)</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1" i="0" lang="it" sz="1500" u="sng" cap="none" strike="noStrike">
                <a:solidFill>
                  <a:schemeClr val="dk1"/>
                </a:solidFill>
                <a:latin typeface="Arial"/>
                <a:ea typeface="Arial"/>
                <a:cs typeface="Arial"/>
                <a:sym typeface="Arial"/>
              </a:rPr>
              <a:t>Development of the CTA alternative pointing modes</a:t>
            </a:r>
            <a:r>
              <a:rPr b="1" i="0" lang="it" sz="1500" u="none" cap="none" strike="noStrike">
                <a:solidFill>
                  <a:schemeClr val="dk1"/>
                </a:solidFill>
                <a:latin typeface="Arial"/>
                <a:ea typeface="Arial"/>
                <a:cs typeface="Arial"/>
                <a:sym typeface="Arial"/>
              </a:rPr>
              <a:t> </a:t>
            </a:r>
            <a:endParaRPr b="1"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1" i="0" lang="it" sz="1500" u="none" cap="none" strike="noStrike">
                <a:solidFill>
                  <a:schemeClr val="dk1"/>
                </a:solidFill>
                <a:latin typeface="Arial"/>
                <a:ea typeface="Arial"/>
                <a:cs typeface="Arial"/>
                <a:sym typeface="Arial"/>
              </a:rPr>
              <a:t>(in progress) </a:t>
            </a:r>
            <a:endParaRPr b="1" i="0" sz="1500" u="none" cap="none" strike="noStrike">
              <a:solidFill>
                <a:schemeClr val="dk1"/>
              </a:solidFill>
              <a:latin typeface="Arial"/>
              <a:ea typeface="Arial"/>
              <a:cs typeface="Arial"/>
              <a:sym typeface="Arial"/>
            </a:endParaRPr>
          </a:p>
          <a:p>
            <a:pPr indent="-323850" lvl="0" marL="457200" marR="0" rtl="0" algn="l">
              <a:lnSpc>
                <a:spcPct val="100000"/>
              </a:lnSpc>
              <a:spcBef>
                <a:spcPts val="0"/>
              </a:spcBef>
              <a:spcAft>
                <a:spcPts val="0"/>
              </a:spcAft>
              <a:buClr>
                <a:schemeClr val="dk1"/>
              </a:buClr>
              <a:buSzPts val="1500"/>
              <a:buFont typeface="Arial"/>
              <a:buChar char="●"/>
            </a:pPr>
            <a:r>
              <a:rPr b="1" i="0" lang="it" sz="1500" u="none" cap="none" strike="noStrike">
                <a:solidFill>
                  <a:schemeClr val="dk1"/>
                </a:solidFill>
                <a:latin typeface="Arial"/>
                <a:ea typeface="Arial"/>
                <a:cs typeface="Arial"/>
                <a:sym typeface="Arial"/>
              </a:rPr>
              <a:t>Simulation of Divergent mode  (INFN and CTAO)</a:t>
            </a:r>
            <a:endParaRPr b="1" i="0" sz="1500" u="none" cap="none" strike="noStrike">
              <a:solidFill>
                <a:schemeClr val="dk1"/>
              </a:solidFill>
              <a:latin typeface="Arial"/>
              <a:ea typeface="Arial"/>
              <a:cs typeface="Arial"/>
              <a:sym typeface="Arial"/>
            </a:endParaRPr>
          </a:p>
          <a:p>
            <a:pPr indent="-323850" lvl="0" marL="457200" marR="0" rtl="0" algn="l">
              <a:lnSpc>
                <a:spcPct val="100000"/>
              </a:lnSpc>
              <a:spcBef>
                <a:spcPts val="0"/>
              </a:spcBef>
              <a:spcAft>
                <a:spcPts val="0"/>
              </a:spcAft>
              <a:buClr>
                <a:schemeClr val="dk1"/>
              </a:buClr>
              <a:buSzPts val="1500"/>
              <a:buFont typeface="Arial"/>
              <a:buChar char="●"/>
            </a:pPr>
            <a:r>
              <a:rPr b="1" i="0" lang="it" sz="1500" u="none" cap="none" strike="noStrike">
                <a:solidFill>
                  <a:schemeClr val="dk1"/>
                </a:solidFill>
                <a:latin typeface="Arial"/>
                <a:ea typeface="Arial"/>
                <a:cs typeface="Arial"/>
                <a:sym typeface="Arial"/>
              </a:rPr>
              <a:t>Optimisation of SubArrays for CTA</a:t>
            </a:r>
            <a:endParaRPr b="1"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it" sz="1500" u="sng" cap="none" strike="noStrike">
                <a:solidFill>
                  <a:schemeClr val="dk1"/>
                </a:solidFill>
                <a:latin typeface="Arial"/>
                <a:ea typeface="Arial"/>
                <a:cs typeface="Arial"/>
                <a:sym typeface="Arial"/>
              </a:rPr>
              <a:t>Directions of development</a:t>
            </a:r>
            <a:endParaRPr b="0" i="0" sz="15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sng" cap="none" strike="noStrike">
              <a:solidFill>
                <a:schemeClr val="dk1"/>
              </a:solidFill>
              <a:latin typeface="Arial"/>
              <a:ea typeface="Arial"/>
              <a:cs typeface="Arial"/>
              <a:sym typeface="Arial"/>
            </a:endParaRPr>
          </a:p>
          <a:p>
            <a:pPr indent="-304800" lvl="0" marL="457200" marR="0" rtl="0" algn="l">
              <a:lnSpc>
                <a:spcPct val="100000"/>
              </a:lnSpc>
              <a:spcBef>
                <a:spcPts val="0"/>
              </a:spcBef>
              <a:spcAft>
                <a:spcPts val="0"/>
              </a:spcAft>
              <a:buClr>
                <a:schemeClr val="dk1"/>
              </a:buClr>
              <a:buSzPts val="1200"/>
              <a:buFont typeface="Arial"/>
              <a:buChar char="-"/>
            </a:pPr>
            <a:r>
              <a:rPr b="0" i="0" lang="it" sz="1200" u="none" cap="none" strike="noStrike">
                <a:solidFill>
                  <a:schemeClr val="dk1"/>
                </a:solidFill>
                <a:latin typeface="Arial"/>
                <a:ea typeface="Arial"/>
                <a:cs typeface="Arial"/>
                <a:sym typeface="Arial"/>
              </a:rPr>
              <a:t>Development of optimisation for MC code for particle interactions</a:t>
            </a:r>
            <a:endParaRPr b="0" i="0" sz="1200" u="none" cap="none" strike="noStrike">
              <a:solidFill>
                <a:schemeClr val="dk1"/>
              </a:solidFill>
              <a:latin typeface="Arial"/>
              <a:ea typeface="Arial"/>
              <a:cs typeface="Arial"/>
              <a:sym typeface="Arial"/>
            </a:endParaRPr>
          </a:p>
          <a:p>
            <a:pPr indent="-304800" lvl="0" marL="457200" marR="0" rtl="0" algn="l">
              <a:lnSpc>
                <a:spcPct val="100000"/>
              </a:lnSpc>
              <a:spcBef>
                <a:spcPts val="0"/>
              </a:spcBef>
              <a:spcAft>
                <a:spcPts val="0"/>
              </a:spcAft>
              <a:buClr>
                <a:schemeClr val="dk1"/>
              </a:buClr>
              <a:buSzPts val="1200"/>
              <a:buFont typeface="Arial"/>
              <a:buChar char="-"/>
            </a:pPr>
            <a:r>
              <a:rPr b="0" i="0" lang="it" sz="1200" u="none" cap="none" strike="noStrike">
                <a:solidFill>
                  <a:schemeClr val="dk1"/>
                </a:solidFill>
                <a:latin typeface="Arial"/>
                <a:ea typeface="Arial"/>
                <a:cs typeface="Arial"/>
                <a:sym typeface="Arial"/>
              </a:rPr>
              <a:t>Machine learning methods to discriminate photons vs background</a:t>
            </a:r>
            <a:endParaRPr b="0" i="0" sz="1200" u="none" cap="none" strike="noStrike">
              <a:solidFill>
                <a:schemeClr val="dk1"/>
              </a:solidFill>
              <a:latin typeface="Arial"/>
              <a:ea typeface="Arial"/>
              <a:cs typeface="Arial"/>
              <a:sym typeface="Arial"/>
            </a:endParaRPr>
          </a:p>
          <a:p>
            <a:pPr indent="-304800" lvl="0" marL="457200" marR="0" rtl="0" algn="l">
              <a:lnSpc>
                <a:spcPct val="100000"/>
              </a:lnSpc>
              <a:spcBef>
                <a:spcPts val="0"/>
              </a:spcBef>
              <a:spcAft>
                <a:spcPts val="0"/>
              </a:spcAft>
              <a:buClr>
                <a:schemeClr val="dk1"/>
              </a:buClr>
              <a:buSzPts val="1200"/>
              <a:buFont typeface="Arial"/>
              <a:buChar char="-"/>
            </a:pPr>
            <a:r>
              <a:rPr b="0" i="0" lang="it" sz="1200" u="none" cap="none" strike="noStrike">
                <a:solidFill>
                  <a:schemeClr val="dk1"/>
                </a:solidFill>
                <a:latin typeface="Arial"/>
                <a:ea typeface="Arial"/>
                <a:cs typeface="Arial"/>
                <a:sym typeface="Arial"/>
              </a:rPr>
              <a:t>Development of optimisation of the pointings in alternative pointing modes </a:t>
            </a:r>
            <a:endParaRPr b="0" i="0" sz="1200" u="none" cap="none" strike="noStrike">
              <a:solidFill>
                <a:schemeClr val="dk1"/>
              </a:solidFill>
              <a:latin typeface="Arial"/>
              <a:ea typeface="Arial"/>
              <a:cs typeface="Arial"/>
              <a:sym typeface="Arial"/>
            </a:endParaRPr>
          </a:p>
          <a:p>
            <a:pPr indent="-304800" lvl="0" marL="457200" marR="0" rtl="0" algn="l">
              <a:lnSpc>
                <a:spcPct val="100000"/>
              </a:lnSpc>
              <a:spcBef>
                <a:spcPts val="0"/>
              </a:spcBef>
              <a:spcAft>
                <a:spcPts val="0"/>
              </a:spcAft>
              <a:buClr>
                <a:schemeClr val="dk1"/>
              </a:buClr>
              <a:buSzPts val="1200"/>
              <a:buFont typeface="Arial"/>
              <a:buChar char="-"/>
            </a:pPr>
            <a:r>
              <a:rPr b="0" i="0" lang="it" sz="1200" u="none" cap="none" strike="noStrike">
                <a:solidFill>
                  <a:schemeClr val="dk1"/>
                </a:solidFill>
                <a:latin typeface="Arial"/>
                <a:ea typeface="Arial"/>
                <a:cs typeface="Arial"/>
                <a:sym typeface="Arial"/>
              </a:rPr>
              <a:t>Development of fast simulation code for alternative modes </a:t>
            </a:r>
            <a:endParaRPr b="0" i="0" sz="1200" u="none" cap="none" strike="noStrike">
              <a:solidFill>
                <a:schemeClr val="dk1"/>
              </a:solidFill>
              <a:latin typeface="Arial"/>
              <a:ea typeface="Arial"/>
              <a:cs typeface="Arial"/>
              <a:sym typeface="Arial"/>
            </a:endParaRPr>
          </a:p>
        </p:txBody>
      </p:sp>
      <p:pic>
        <p:nvPicPr>
          <p:cNvPr id="148" name="Google Shape;148;p29"/>
          <p:cNvPicPr preferRelativeResize="0"/>
          <p:nvPr/>
        </p:nvPicPr>
        <p:blipFill rotWithShape="1">
          <a:blip r:embed="rId5">
            <a:alphaModFix/>
          </a:blip>
          <a:srcRect b="0" l="0" r="0" t="0"/>
          <a:stretch/>
        </p:blipFill>
        <p:spPr>
          <a:xfrm>
            <a:off x="5828727" y="1296625"/>
            <a:ext cx="2994425" cy="3569775"/>
          </a:xfrm>
          <a:prstGeom prst="rect">
            <a:avLst/>
          </a:prstGeom>
          <a:noFill/>
          <a:ln>
            <a:noFill/>
          </a:ln>
        </p:spPr>
      </p:pic>
      <p:sp>
        <p:nvSpPr>
          <p:cNvPr id="149" name="Google Shape;149;p29"/>
          <p:cNvSpPr txBox="1"/>
          <p:nvPr/>
        </p:nvSpPr>
        <p:spPr>
          <a:xfrm>
            <a:off x="67850" y="745650"/>
            <a:ext cx="87459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it" sz="1700" u="sng" cap="none" strike="noStrike">
                <a:solidFill>
                  <a:schemeClr val="dk1"/>
                </a:solidFill>
                <a:latin typeface="Arial"/>
                <a:ea typeface="Arial"/>
                <a:cs typeface="Arial"/>
                <a:sym typeface="Arial"/>
              </a:rPr>
              <a:t>Development of Montecarlo code and analysis codes for alternative CTA observing mode</a:t>
            </a:r>
            <a:endParaRPr b="0" i="0" sz="1400" u="none" cap="none" strike="noStrike">
              <a:solidFill>
                <a:srgbClr val="000000"/>
              </a:solidFill>
              <a:latin typeface="Arial"/>
              <a:ea typeface="Arial"/>
              <a:cs typeface="Arial"/>
              <a:sym typeface="Arial"/>
            </a:endParaRPr>
          </a:p>
        </p:txBody>
      </p:sp>
      <p:sp>
        <p:nvSpPr>
          <p:cNvPr id="150" name="Google Shape;150;p29"/>
          <p:cNvSpPr txBox="1"/>
          <p:nvPr/>
        </p:nvSpPr>
        <p:spPr>
          <a:xfrm>
            <a:off x="5400250" y="4754325"/>
            <a:ext cx="3570000" cy="3231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it" sz="900" u="none" cap="none" strike="noStrike">
                <a:solidFill>
                  <a:srgbClr val="000000"/>
                </a:solidFill>
                <a:latin typeface="Arial"/>
                <a:ea typeface="Arial"/>
                <a:cs typeface="Arial"/>
                <a:sym typeface="Arial"/>
              </a:rPr>
              <a:t>A. Donini et al (ICRC 2019) https://arxiv.org/pdf/1907.07978.pdf</a:t>
            </a:r>
            <a:endParaRPr b="0" i="0" sz="900" u="none" cap="none" strike="noStrike">
              <a:solidFill>
                <a:srgbClr val="000000"/>
              </a:solidFill>
              <a:latin typeface="Arial"/>
              <a:ea typeface="Arial"/>
              <a:cs typeface="Arial"/>
              <a:sym typeface="Arial"/>
            </a:endParaRPr>
          </a:p>
        </p:txBody>
      </p:sp>
      <p:pic>
        <p:nvPicPr>
          <p:cNvPr id="151" name="Google Shape;151;p29"/>
          <p:cNvPicPr preferRelativeResize="0"/>
          <p:nvPr/>
        </p:nvPicPr>
        <p:blipFill rotWithShape="1">
          <a:blip r:embed="rId6">
            <a:alphaModFix/>
          </a:blip>
          <a:srcRect b="0" l="0" r="0" t="0"/>
          <a:stretch/>
        </p:blipFill>
        <p:spPr>
          <a:xfrm>
            <a:off x="6225485" y="0"/>
            <a:ext cx="2309200" cy="60099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30"/>
          <p:cNvPicPr preferRelativeResize="0"/>
          <p:nvPr/>
        </p:nvPicPr>
        <p:blipFill rotWithShape="1">
          <a:blip r:embed="rId3">
            <a:alphaModFix/>
          </a:blip>
          <a:srcRect b="0" l="0" r="0" t="0"/>
          <a:stretch/>
        </p:blipFill>
        <p:spPr>
          <a:xfrm>
            <a:off x="0" y="-3650"/>
            <a:ext cx="9144000" cy="598625"/>
          </a:xfrm>
          <a:prstGeom prst="rect">
            <a:avLst/>
          </a:prstGeom>
          <a:noFill/>
          <a:ln>
            <a:noFill/>
          </a:ln>
        </p:spPr>
      </p:pic>
      <p:sp>
        <p:nvSpPr>
          <p:cNvPr id="157" name="Google Shape;157;p30"/>
          <p:cNvSpPr txBox="1"/>
          <p:nvPr/>
        </p:nvSpPr>
        <p:spPr>
          <a:xfrm>
            <a:off x="101775" y="41725"/>
            <a:ext cx="8745900" cy="507801"/>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1" i="0" lang="it" sz="2100" u="none" cap="none" strike="noStrike">
                <a:solidFill>
                  <a:srgbClr val="EFEFEF"/>
                </a:solidFill>
                <a:latin typeface="Arial"/>
                <a:ea typeface="Arial"/>
                <a:cs typeface="Arial"/>
                <a:sym typeface="Arial"/>
              </a:rPr>
              <a:t>Levels of commitments in the different activities</a:t>
            </a:r>
            <a:endParaRPr b="1" i="0" sz="2300" u="none" cap="none" strike="noStrike">
              <a:solidFill>
                <a:srgbClr val="EFEFEF"/>
              </a:solidFill>
              <a:latin typeface="Arial"/>
              <a:ea typeface="Arial"/>
              <a:cs typeface="Arial"/>
              <a:sym typeface="Arial"/>
            </a:endParaRPr>
          </a:p>
        </p:txBody>
      </p:sp>
      <p:pic>
        <p:nvPicPr>
          <p:cNvPr id="158" name="Google Shape;158;p30"/>
          <p:cNvPicPr preferRelativeResize="0"/>
          <p:nvPr/>
        </p:nvPicPr>
        <p:blipFill rotWithShape="1">
          <a:blip r:embed="rId4">
            <a:alphaModFix/>
          </a:blip>
          <a:srcRect b="0" l="0" r="0" t="0"/>
          <a:stretch/>
        </p:blipFill>
        <p:spPr>
          <a:xfrm>
            <a:off x="8534685" y="-3650"/>
            <a:ext cx="609315" cy="598625"/>
          </a:xfrm>
          <a:prstGeom prst="rect">
            <a:avLst/>
          </a:prstGeom>
          <a:noFill/>
          <a:ln>
            <a:noFill/>
          </a:ln>
        </p:spPr>
      </p:pic>
      <p:graphicFrame>
        <p:nvGraphicFramePr>
          <p:cNvPr id="159" name="Google Shape;159;p30"/>
          <p:cNvGraphicFramePr/>
          <p:nvPr/>
        </p:nvGraphicFramePr>
        <p:xfrm>
          <a:off x="465405" y="1200509"/>
          <a:ext cx="3000000" cy="3000000"/>
        </p:xfrm>
        <a:graphic>
          <a:graphicData uri="http://schemas.openxmlformats.org/drawingml/2006/table">
            <a:tbl>
              <a:tblPr bandRow="1" firstRow="1">
                <a:noFill/>
                <a:tableStyleId>{932DCDCD-009A-48AC-928A-0D7AF2662632}</a:tableStyleId>
              </a:tblPr>
              <a:tblGrid>
                <a:gridCol w="1603725"/>
                <a:gridCol w="1603725"/>
                <a:gridCol w="1603725"/>
                <a:gridCol w="1603725"/>
                <a:gridCol w="1603725"/>
              </a:tblGrid>
              <a:tr h="5199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lang="it" sz="1400" u="none" cap="none" strike="noStrike"/>
                        <a:t>Year 1</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it" sz="1400" u="none" cap="none" strike="noStrike"/>
                        <a:t>Year 2</a:t>
                      </a:r>
                      <a:endParaRPr/>
                    </a:p>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it" sz="1400" u="none" cap="none" strike="noStrike"/>
                        <a:t>Year 3</a:t>
                      </a:r>
                      <a:endParaRPr/>
                    </a:p>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it" sz="1400" u="none" cap="none" strike="noStrike"/>
                        <a:t>Total</a:t>
                      </a:r>
                      <a:endParaRPr/>
                    </a:p>
                  </a:txBody>
                  <a:tcPr marT="45725" marB="45725" marR="91450" marL="91450"/>
                </a:tc>
              </a:tr>
              <a:tr h="372125">
                <a:tc>
                  <a:txBody>
                    <a:bodyPr/>
                    <a:lstStyle/>
                    <a:p>
                      <a:pPr indent="0" lvl="0" marL="0" marR="0" rtl="0" algn="l">
                        <a:lnSpc>
                          <a:spcPct val="100000"/>
                        </a:lnSpc>
                        <a:spcBef>
                          <a:spcPts val="0"/>
                        </a:spcBef>
                        <a:spcAft>
                          <a:spcPts val="0"/>
                        </a:spcAft>
                        <a:buNone/>
                      </a:pPr>
                      <a:r>
                        <a:rPr lang="it" sz="1400" u="none" cap="none" strike="noStrike"/>
                        <a:t>WP-0</a:t>
                      </a:r>
                      <a:endParaRPr/>
                    </a:p>
                  </a:txBody>
                  <a:tcPr marT="45725" marB="45725" marR="91450" marL="91450"/>
                </a:tc>
                <a:tc>
                  <a:txBody>
                    <a:bodyPr/>
                    <a:lstStyle/>
                    <a:p>
                      <a:pPr indent="0" lvl="0" marL="0" marR="0" rtl="0" algn="ctr">
                        <a:lnSpc>
                          <a:spcPct val="100000"/>
                        </a:lnSpc>
                        <a:spcBef>
                          <a:spcPts val="0"/>
                        </a:spcBef>
                        <a:spcAft>
                          <a:spcPts val="0"/>
                        </a:spcAft>
                        <a:buNone/>
                      </a:pPr>
                      <a:r>
                        <a:rPr lang="it" sz="1400" u="none" cap="none" strike="noStrike"/>
                        <a:t>0.5</a:t>
                      </a:r>
                      <a:endParaRPr/>
                    </a:p>
                  </a:txBody>
                  <a:tcPr marT="45725" marB="45725" marR="91450" marL="91450"/>
                </a:tc>
                <a:tc>
                  <a:txBody>
                    <a:bodyPr/>
                    <a:lstStyle/>
                    <a:p>
                      <a:pPr indent="0" lvl="0" marL="0" marR="0" rtl="0" algn="ctr">
                        <a:lnSpc>
                          <a:spcPct val="100000"/>
                        </a:lnSpc>
                        <a:spcBef>
                          <a:spcPts val="0"/>
                        </a:spcBef>
                        <a:spcAft>
                          <a:spcPts val="0"/>
                        </a:spcAft>
                        <a:buNone/>
                      </a:pPr>
                      <a:r>
                        <a:rPr lang="it" sz="1400" u="none" cap="none" strike="noStrike"/>
                        <a:t>0.5</a:t>
                      </a:r>
                      <a:endParaRPr/>
                    </a:p>
                  </a:txBody>
                  <a:tcPr marT="45725" marB="45725" marR="91450" marL="91450"/>
                </a:tc>
                <a:tc>
                  <a:txBody>
                    <a:bodyPr/>
                    <a:lstStyle/>
                    <a:p>
                      <a:pPr indent="0" lvl="0" marL="0" marR="0" rtl="0" algn="ctr">
                        <a:lnSpc>
                          <a:spcPct val="100000"/>
                        </a:lnSpc>
                        <a:spcBef>
                          <a:spcPts val="0"/>
                        </a:spcBef>
                        <a:spcAft>
                          <a:spcPts val="0"/>
                        </a:spcAft>
                        <a:buNone/>
                      </a:pPr>
                      <a:r>
                        <a:rPr lang="it" sz="1400" u="none" cap="none" strike="noStrike"/>
                        <a:t>0.5</a:t>
                      </a:r>
                      <a:endParaRPr/>
                    </a:p>
                  </a:txBody>
                  <a:tcPr marT="45725" marB="45725" marR="91450" marL="91450"/>
                </a:tc>
                <a:tc>
                  <a:txBody>
                    <a:bodyPr/>
                    <a:lstStyle/>
                    <a:p>
                      <a:pPr indent="0" lvl="0" marL="0" marR="0" rtl="0" algn="ctr">
                        <a:lnSpc>
                          <a:spcPct val="100000"/>
                        </a:lnSpc>
                        <a:spcBef>
                          <a:spcPts val="0"/>
                        </a:spcBef>
                        <a:spcAft>
                          <a:spcPts val="0"/>
                        </a:spcAft>
                        <a:buNone/>
                      </a:pPr>
                      <a:r>
                        <a:rPr lang="it" sz="1400" u="none" cap="none" strike="noStrike"/>
                        <a:t>1.5</a:t>
                      </a:r>
                      <a:endParaRPr/>
                    </a:p>
                  </a:txBody>
                  <a:tcPr marT="45725" marB="45725" marR="91450" marL="91450"/>
                </a:tc>
              </a:tr>
              <a:tr h="514825">
                <a:tc>
                  <a:txBody>
                    <a:bodyPr/>
                    <a:lstStyle/>
                    <a:p>
                      <a:pPr indent="0" lvl="0" marL="0" marR="0" rtl="0" algn="l">
                        <a:lnSpc>
                          <a:spcPct val="100000"/>
                        </a:lnSpc>
                        <a:spcBef>
                          <a:spcPts val="0"/>
                        </a:spcBef>
                        <a:spcAft>
                          <a:spcPts val="0"/>
                        </a:spcAft>
                        <a:buNone/>
                      </a:pPr>
                      <a:r>
                        <a:rPr lang="it" sz="1400" u="none" cap="none" strike="noStrike"/>
                        <a:t>WP-1</a:t>
                      </a:r>
                      <a:endParaRPr/>
                    </a:p>
                  </a:txBody>
                  <a:tcPr marT="45725" marB="45725" marR="91450" marL="91450"/>
                </a:tc>
                <a:tc>
                  <a:txBody>
                    <a:bodyPr/>
                    <a:lstStyle/>
                    <a:p>
                      <a:pPr indent="0" lvl="0" marL="0" marR="0" rtl="0" algn="ctr">
                        <a:lnSpc>
                          <a:spcPct val="100000"/>
                        </a:lnSpc>
                        <a:spcBef>
                          <a:spcPts val="0"/>
                        </a:spcBef>
                        <a:spcAft>
                          <a:spcPts val="0"/>
                        </a:spcAft>
                        <a:buNone/>
                      </a:pPr>
                      <a:r>
                        <a:rPr lang="it" sz="1400" u="none" cap="none" strike="noStrike"/>
                        <a:t>14.5 </a:t>
                      </a:r>
                      <a:endParaRPr/>
                    </a:p>
                    <a:p>
                      <a:pPr indent="0" lvl="0" marL="0" marR="0" rtl="0" algn="ctr">
                        <a:lnSpc>
                          <a:spcPct val="100000"/>
                        </a:lnSpc>
                        <a:spcBef>
                          <a:spcPts val="0"/>
                        </a:spcBef>
                        <a:spcAft>
                          <a:spcPts val="0"/>
                        </a:spcAft>
                        <a:buNone/>
                      </a:pPr>
                      <a:r>
                        <a:rPr lang="it" sz="1400" u="none" cap="none" strike="noStrike"/>
                        <a:t>(6 PhD + 6 TD)</a:t>
                      </a:r>
                      <a:endParaRPr/>
                    </a:p>
                  </a:txBody>
                  <a:tcPr marT="45725" marB="45725" marR="91450" marL="91450"/>
                </a:tc>
                <a:tc>
                  <a:txBody>
                    <a:bodyPr/>
                    <a:lstStyle/>
                    <a:p>
                      <a:pPr indent="0" lvl="0" marL="0" marR="0" rtl="0" algn="ctr">
                        <a:lnSpc>
                          <a:spcPct val="100000"/>
                        </a:lnSpc>
                        <a:spcBef>
                          <a:spcPts val="0"/>
                        </a:spcBef>
                        <a:spcAft>
                          <a:spcPts val="0"/>
                        </a:spcAft>
                        <a:buNone/>
                      </a:pPr>
                      <a:r>
                        <a:rPr lang="it" sz="1400" u="none" cap="none" strike="noStrike"/>
                        <a:t>14.5</a:t>
                      </a:r>
                      <a:endParaRPr/>
                    </a:p>
                    <a:p>
                      <a:pPr indent="0" lvl="0" marL="0" marR="0" rtl="0" algn="ctr">
                        <a:lnSpc>
                          <a:spcPct val="100000"/>
                        </a:lnSpc>
                        <a:spcBef>
                          <a:spcPts val="0"/>
                        </a:spcBef>
                        <a:spcAft>
                          <a:spcPts val="0"/>
                        </a:spcAft>
                        <a:buClr>
                          <a:srgbClr val="000000"/>
                        </a:buClr>
                        <a:buSzPts val="1400"/>
                        <a:buFont typeface="Arial"/>
                        <a:buNone/>
                      </a:pPr>
                      <a:r>
                        <a:rPr lang="it" sz="1400" u="none" cap="none" strike="noStrike"/>
                        <a:t>(6 PhD + 6 TD)</a:t>
                      </a:r>
                      <a:endParaRPr/>
                    </a:p>
                  </a:txBody>
                  <a:tcPr marT="45725" marB="45725" marR="91450" marL="91450"/>
                </a:tc>
                <a:tc>
                  <a:txBody>
                    <a:bodyPr/>
                    <a:lstStyle/>
                    <a:p>
                      <a:pPr indent="0" lvl="0" marL="0" marR="0" rtl="0" algn="ctr">
                        <a:lnSpc>
                          <a:spcPct val="100000"/>
                        </a:lnSpc>
                        <a:spcBef>
                          <a:spcPts val="0"/>
                        </a:spcBef>
                        <a:spcAft>
                          <a:spcPts val="0"/>
                        </a:spcAft>
                        <a:buNone/>
                      </a:pPr>
                      <a:r>
                        <a:rPr lang="it" sz="1400" u="none" cap="none" strike="noStrike"/>
                        <a:t>14.5</a:t>
                      </a:r>
                      <a:endParaRPr/>
                    </a:p>
                    <a:p>
                      <a:pPr indent="0" lvl="0" marL="0" marR="0" rtl="0" algn="ctr">
                        <a:lnSpc>
                          <a:spcPct val="100000"/>
                        </a:lnSpc>
                        <a:spcBef>
                          <a:spcPts val="0"/>
                        </a:spcBef>
                        <a:spcAft>
                          <a:spcPts val="0"/>
                        </a:spcAft>
                        <a:buClr>
                          <a:srgbClr val="000000"/>
                        </a:buClr>
                        <a:buSzPts val="1400"/>
                        <a:buFont typeface="Arial"/>
                        <a:buNone/>
                      </a:pPr>
                      <a:r>
                        <a:rPr lang="it" sz="1400" u="none" cap="none" strike="noStrike"/>
                        <a:t>(6 PhD + 6 TD)</a:t>
                      </a:r>
                      <a:endParaRPr/>
                    </a:p>
                  </a:txBody>
                  <a:tcPr marT="45725" marB="45725" marR="91450" marL="91450"/>
                </a:tc>
                <a:tc>
                  <a:txBody>
                    <a:bodyPr/>
                    <a:lstStyle/>
                    <a:p>
                      <a:pPr indent="0" lvl="0" marL="0" marR="0" rtl="0" algn="ctr">
                        <a:lnSpc>
                          <a:spcPct val="100000"/>
                        </a:lnSpc>
                        <a:spcBef>
                          <a:spcPts val="0"/>
                        </a:spcBef>
                        <a:spcAft>
                          <a:spcPts val="0"/>
                        </a:spcAft>
                        <a:buNone/>
                      </a:pPr>
                      <a:r>
                        <a:rPr lang="it" sz="1400" u="none" cap="none" strike="noStrike"/>
                        <a:t>43.5</a:t>
                      </a:r>
                      <a:endParaRPr/>
                    </a:p>
                    <a:p>
                      <a:pPr indent="0" lvl="0" marL="0" marR="0" rtl="0" algn="ctr">
                        <a:lnSpc>
                          <a:spcPct val="100000"/>
                        </a:lnSpc>
                        <a:spcBef>
                          <a:spcPts val="0"/>
                        </a:spcBef>
                        <a:spcAft>
                          <a:spcPts val="0"/>
                        </a:spcAft>
                        <a:buClr>
                          <a:srgbClr val="000000"/>
                        </a:buClr>
                        <a:buSzPts val="1400"/>
                        <a:buFont typeface="Arial"/>
                        <a:buNone/>
                      </a:pPr>
                      <a:r>
                        <a:rPr lang="it" sz="1400" u="none" cap="none" strike="noStrike"/>
                        <a:t>(18 PhD + 18 TD)</a:t>
                      </a:r>
                      <a:endParaRPr/>
                    </a:p>
                  </a:txBody>
                  <a:tcPr marT="45725" marB="45725" marR="91450" marL="91450"/>
                </a:tc>
              </a:tr>
              <a:tr h="372125">
                <a:tc>
                  <a:txBody>
                    <a:bodyPr/>
                    <a:lstStyle/>
                    <a:p>
                      <a:pPr indent="0" lvl="0" marL="0" marR="0" rtl="0" algn="l">
                        <a:lnSpc>
                          <a:spcPct val="100000"/>
                        </a:lnSpc>
                        <a:spcBef>
                          <a:spcPts val="0"/>
                        </a:spcBef>
                        <a:spcAft>
                          <a:spcPts val="0"/>
                        </a:spcAft>
                        <a:buNone/>
                      </a:pPr>
                      <a:r>
                        <a:rPr lang="it" sz="1400" u="none" cap="none" strike="noStrike"/>
                        <a:t>WP-2</a:t>
                      </a:r>
                      <a:endParaRPr/>
                    </a:p>
                  </a:txBody>
                  <a:tcPr marT="45725" marB="45725" marR="91450" marL="91450"/>
                </a:tc>
                <a:tc>
                  <a:txBody>
                    <a:bodyPr/>
                    <a:lstStyle/>
                    <a:p>
                      <a:pPr indent="0" lvl="0" marL="0" marR="0" rtl="0" algn="ctr">
                        <a:lnSpc>
                          <a:spcPct val="100000"/>
                        </a:lnSpc>
                        <a:spcBef>
                          <a:spcPts val="0"/>
                        </a:spcBef>
                        <a:spcAft>
                          <a:spcPts val="0"/>
                        </a:spcAft>
                        <a:buNone/>
                      </a:pPr>
                      <a:r>
                        <a:rPr lang="it" sz="1400" u="none" cap="none" strike="noStrike"/>
                        <a:t>16.25 </a:t>
                      </a:r>
                      <a:endParaRPr/>
                    </a:p>
                    <a:p>
                      <a:pPr indent="0" lvl="0" marL="0" marR="0" rtl="0" algn="ctr">
                        <a:lnSpc>
                          <a:spcPct val="100000"/>
                        </a:lnSpc>
                        <a:spcBef>
                          <a:spcPts val="0"/>
                        </a:spcBef>
                        <a:spcAft>
                          <a:spcPts val="0"/>
                        </a:spcAft>
                        <a:buNone/>
                      </a:pPr>
                      <a:r>
                        <a:rPr lang="it" sz="1400" u="none" cap="none" strike="noStrike"/>
                        <a:t>(6 PhD + 6 TD)</a:t>
                      </a:r>
                      <a:endParaRPr/>
                    </a:p>
                  </a:txBody>
                  <a:tcPr marT="45725" marB="45725" marR="91450" marL="91450"/>
                </a:tc>
                <a:tc>
                  <a:txBody>
                    <a:bodyPr/>
                    <a:lstStyle/>
                    <a:p>
                      <a:pPr indent="0" lvl="0" marL="0" marR="0" rtl="0" algn="ctr">
                        <a:lnSpc>
                          <a:spcPct val="100000"/>
                        </a:lnSpc>
                        <a:spcBef>
                          <a:spcPts val="0"/>
                        </a:spcBef>
                        <a:spcAft>
                          <a:spcPts val="0"/>
                        </a:spcAft>
                        <a:buNone/>
                      </a:pPr>
                      <a:r>
                        <a:rPr lang="it" sz="1400" u="none" cap="none" strike="noStrike"/>
                        <a:t>16.25</a:t>
                      </a:r>
                      <a:endParaRPr/>
                    </a:p>
                    <a:p>
                      <a:pPr indent="0" lvl="0" marL="0" marR="0" rtl="0" algn="ctr">
                        <a:lnSpc>
                          <a:spcPct val="100000"/>
                        </a:lnSpc>
                        <a:spcBef>
                          <a:spcPts val="0"/>
                        </a:spcBef>
                        <a:spcAft>
                          <a:spcPts val="0"/>
                        </a:spcAft>
                        <a:buClr>
                          <a:srgbClr val="000000"/>
                        </a:buClr>
                        <a:buSzPts val="1400"/>
                        <a:buFont typeface="Arial"/>
                        <a:buNone/>
                      </a:pPr>
                      <a:r>
                        <a:rPr lang="it" sz="1400" u="none" cap="none" strike="noStrike"/>
                        <a:t>(6 PhD + 6 TD)</a:t>
                      </a:r>
                      <a:endParaRPr/>
                    </a:p>
                  </a:txBody>
                  <a:tcPr marT="45725" marB="45725" marR="91450" marL="91450"/>
                </a:tc>
                <a:tc>
                  <a:txBody>
                    <a:bodyPr/>
                    <a:lstStyle/>
                    <a:p>
                      <a:pPr indent="0" lvl="0" marL="0" marR="0" rtl="0" algn="ctr">
                        <a:lnSpc>
                          <a:spcPct val="100000"/>
                        </a:lnSpc>
                        <a:spcBef>
                          <a:spcPts val="0"/>
                        </a:spcBef>
                        <a:spcAft>
                          <a:spcPts val="0"/>
                        </a:spcAft>
                        <a:buNone/>
                      </a:pPr>
                      <a:r>
                        <a:rPr lang="it" sz="1400" u="none" cap="none" strike="noStrike"/>
                        <a:t>16.25</a:t>
                      </a:r>
                      <a:endParaRPr/>
                    </a:p>
                    <a:p>
                      <a:pPr indent="0" lvl="0" marL="0" marR="0" rtl="0" algn="ctr">
                        <a:lnSpc>
                          <a:spcPct val="100000"/>
                        </a:lnSpc>
                        <a:spcBef>
                          <a:spcPts val="0"/>
                        </a:spcBef>
                        <a:spcAft>
                          <a:spcPts val="0"/>
                        </a:spcAft>
                        <a:buClr>
                          <a:srgbClr val="000000"/>
                        </a:buClr>
                        <a:buSzPts val="1400"/>
                        <a:buFont typeface="Arial"/>
                        <a:buNone/>
                      </a:pPr>
                      <a:r>
                        <a:rPr lang="it" sz="1400" u="none" cap="none" strike="noStrike"/>
                        <a:t>(6 PhD + 6 TD)</a:t>
                      </a:r>
                      <a:endParaRPr/>
                    </a:p>
                  </a:txBody>
                  <a:tcPr marT="45725" marB="45725" marR="91450" marL="91450"/>
                </a:tc>
                <a:tc>
                  <a:txBody>
                    <a:bodyPr/>
                    <a:lstStyle/>
                    <a:p>
                      <a:pPr indent="0" lvl="0" marL="0" marR="0" rtl="0" algn="ctr">
                        <a:lnSpc>
                          <a:spcPct val="100000"/>
                        </a:lnSpc>
                        <a:spcBef>
                          <a:spcPts val="0"/>
                        </a:spcBef>
                        <a:spcAft>
                          <a:spcPts val="0"/>
                        </a:spcAft>
                        <a:buNone/>
                      </a:pPr>
                      <a:r>
                        <a:rPr lang="it" sz="1400" u="none" cap="none" strike="noStrike"/>
                        <a:t>48.75</a:t>
                      </a:r>
                      <a:endParaRPr/>
                    </a:p>
                    <a:p>
                      <a:pPr indent="0" lvl="0" marL="0" marR="0" rtl="0" algn="ctr">
                        <a:lnSpc>
                          <a:spcPct val="100000"/>
                        </a:lnSpc>
                        <a:spcBef>
                          <a:spcPts val="0"/>
                        </a:spcBef>
                        <a:spcAft>
                          <a:spcPts val="0"/>
                        </a:spcAft>
                        <a:buClr>
                          <a:srgbClr val="000000"/>
                        </a:buClr>
                        <a:buSzPts val="1400"/>
                        <a:buFont typeface="Arial"/>
                        <a:buNone/>
                      </a:pPr>
                      <a:r>
                        <a:rPr lang="it" sz="1400" u="none" cap="none" strike="noStrike"/>
                        <a:t>(18 PhD + 18 TD)</a:t>
                      </a:r>
                      <a:endParaRPr/>
                    </a:p>
                  </a:txBody>
                  <a:tcPr marT="45725" marB="45725" marR="91450" marL="91450"/>
                </a:tc>
              </a:tr>
              <a:tr h="372125">
                <a:tc>
                  <a:txBody>
                    <a:bodyPr/>
                    <a:lstStyle/>
                    <a:p>
                      <a:pPr indent="0" lvl="0" marL="0" marR="0" rtl="0" algn="l">
                        <a:lnSpc>
                          <a:spcPct val="100000"/>
                        </a:lnSpc>
                        <a:spcBef>
                          <a:spcPts val="0"/>
                        </a:spcBef>
                        <a:spcAft>
                          <a:spcPts val="0"/>
                        </a:spcAft>
                        <a:buNone/>
                      </a:pPr>
                      <a:r>
                        <a:rPr lang="it" sz="1400" u="none" cap="none" strike="noStrike"/>
                        <a:t>WP-3</a:t>
                      </a:r>
                      <a:endParaRPr/>
                    </a:p>
                  </a:txBody>
                  <a:tcPr marT="45725" marB="45725" marR="91450" marL="91450"/>
                </a:tc>
                <a:tc>
                  <a:txBody>
                    <a:bodyPr/>
                    <a:lstStyle/>
                    <a:p>
                      <a:pPr indent="0" lvl="0" marL="0" marR="0" rtl="0" algn="ctr">
                        <a:lnSpc>
                          <a:spcPct val="100000"/>
                        </a:lnSpc>
                        <a:spcBef>
                          <a:spcPts val="0"/>
                        </a:spcBef>
                        <a:spcAft>
                          <a:spcPts val="0"/>
                        </a:spcAft>
                        <a:buNone/>
                      </a:pPr>
                      <a:r>
                        <a:rPr lang="it" sz="1400" u="none" cap="none" strike="noStrike"/>
                        <a:t>9</a:t>
                      </a:r>
                      <a:endParaRPr/>
                    </a:p>
                  </a:txBody>
                  <a:tcPr marT="45725" marB="45725" marR="91450" marL="91450"/>
                </a:tc>
                <a:tc>
                  <a:txBody>
                    <a:bodyPr/>
                    <a:lstStyle/>
                    <a:p>
                      <a:pPr indent="0" lvl="0" marL="0" marR="0" rtl="0" algn="ctr">
                        <a:lnSpc>
                          <a:spcPct val="100000"/>
                        </a:lnSpc>
                        <a:spcBef>
                          <a:spcPts val="0"/>
                        </a:spcBef>
                        <a:spcAft>
                          <a:spcPts val="0"/>
                        </a:spcAft>
                        <a:buNone/>
                      </a:pPr>
                      <a:r>
                        <a:rPr lang="it" sz="1400" u="none" cap="none" strike="noStrike"/>
                        <a:t>8</a:t>
                      </a:r>
                      <a:endParaRPr/>
                    </a:p>
                  </a:txBody>
                  <a:tcPr marT="45725" marB="45725" marR="91450" marL="91450"/>
                </a:tc>
                <a:tc>
                  <a:txBody>
                    <a:bodyPr/>
                    <a:lstStyle/>
                    <a:p>
                      <a:pPr indent="0" lvl="0" marL="0" marR="0" rtl="0" algn="ctr">
                        <a:lnSpc>
                          <a:spcPct val="100000"/>
                        </a:lnSpc>
                        <a:spcBef>
                          <a:spcPts val="0"/>
                        </a:spcBef>
                        <a:spcAft>
                          <a:spcPts val="0"/>
                        </a:spcAft>
                        <a:buNone/>
                      </a:pPr>
                      <a:r>
                        <a:rPr lang="it" sz="1400" u="none" cap="none" strike="noStrike"/>
                        <a:t>8</a:t>
                      </a:r>
                      <a:endParaRPr/>
                    </a:p>
                  </a:txBody>
                  <a:tcPr marT="45725" marB="45725" marR="91450" marL="91450"/>
                </a:tc>
                <a:tc>
                  <a:txBody>
                    <a:bodyPr/>
                    <a:lstStyle/>
                    <a:p>
                      <a:pPr indent="0" lvl="0" marL="0" marR="0" rtl="0" algn="ctr">
                        <a:lnSpc>
                          <a:spcPct val="100000"/>
                        </a:lnSpc>
                        <a:spcBef>
                          <a:spcPts val="0"/>
                        </a:spcBef>
                        <a:spcAft>
                          <a:spcPts val="0"/>
                        </a:spcAft>
                        <a:buNone/>
                      </a:pPr>
                      <a:r>
                        <a:rPr lang="it" sz="1400" u="none" cap="none" strike="noStrike"/>
                        <a:t>25</a:t>
                      </a:r>
                      <a:endParaRPr/>
                    </a:p>
                  </a:txBody>
                  <a:tcPr marT="45725" marB="45725" marR="91450" marL="91450"/>
                </a:tc>
              </a:tr>
              <a:tr h="372125">
                <a:tc>
                  <a:txBody>
                    <a:bodyPr/>
                    <a:lstStyle/>
                    <a:p>
                      <a:pPr indent="0" lvl="0" marL="0" marR="0" rtl="0" algn="l">
                        <a:lnSpc>
                          <a:spcPct val="100000"/>
                        </a:lnSpc>
                        <a:spcBef>
                          <a:spcPts val="0"/>
                        </a:spcBef>
                        <a:spcAft>
                          <a:spcPts val="0"/>
                        </a:spcAft>
                        <a:buNone/>
                      </a:pPr>
                      <a:r>
                        <a:rPr lang="it" sz="1400" u="none" cap="none" strike="noStrike"/>
                        <a:t>WP-4</a:t>
                      </a:r>
                      <a:endParaRPr/>
                    </a:p>
                  </a:txBody>
                  <a:tcPr marT="45725" marB="45725" marR="91450" marL="91450"/>
                </a:tc>
                <a:tc>
                  <a:txBody>
                    <a:bodyPr/>
                    <a:lstStyle/>
                    <a:p>
                      <a:pPr indent="0" lvl="0" marL="0" marR="0" rtl="0" algn="ctr">
                        <a:lnSpc>
                          <a:spcPct val="100000"/>
                        </a:lnSpc>
                        <a:spcBef>
                          <a:spcPts val="0"/>
                        </a:spcBef>
                        <a:spcAft>
                          <a:spcPts val="0"/>
                        </a:spcAft>
                        <a:buNone/>
                      </a:pPr>
                      <a:r>
                        <a:rPr lang="it" sz="1400" u="none" cap="none" strike="noStrike"/>
                        <a:t>0,75</a:t>
                      </a:r>
                      <a:endParaRPr/>
                    </a:p>
                  </a:txBody>
                  <a:tcPr marT="45725" marB="45725" marR="91450" marL="91450"/>
                </a:tc>
                <a:tc>
                  <a:txBody>
                    <a:bodyPr/>
                    <a:lstStyle/>
                    <a:p>
                      <a:pPr indent="0" lvl="0" marL="0" marR="0" rtl="0" algn="ctr">
                        <a:lnSpc>
                          <a:spcPct val="100000"/>
                        </a:lnSpc>
                        <a:spcBef>
                          <a:spcPts val="0"/>
                        </a:spcBef>
                        <a:spcAft>
                          <a:spcPts val="0"/>
                        </a:spcAft>
                        <a:buNone/>
                      </a:pPr>
                      <a:r>
                        <a:rPr lang="it" sz="1400" u="none" cap="none" strike="noStrike"/>
                        <a:t>0,75</a:t>
                      </a:r>
                      <a:endParaRPr/>
                    </a:p>
                  </a:txBody>
                  <a:tcPr marT="45725" marB="45725" marR="91450" marL="91450"/>
                </a:tc>
                <a:tc>
                  <a:txBody>
                    <a:bodyPr/>
                    <a:lstStyle/>
                    <a:p>
                      <a:pPr indent="0" lvl="0" marL="0" marR="0" rtl="0" algn="ctr">
                        <a:lnSpc>
                          <a:spcPct val="100000"/>
                        </a:lnSpc>
                        <a:spcBef>
                          <a:spcPts val="0"/>
                        </a:spcBef>
                        <a:spcAft>
                          <a:spcPts val="0"/>
                        </a:spcAft>
                        <a:buNone/>
                      </a:pPr>
                      <a:r>
                        <a:rPr lang="it" sz="1400" u="none" cap="none" strike="noStrike"/>
                        <a:t>0,75</a:t>
                      </a:r>
                      <a:endParaRPr/>
                    </a:p>
                  </a:txBody>
                  <a:tcPr marT="45725" marB="45725" marR="91450" marL="91450"/>
                </a:tc>
                <a:tc>
                  <a:txBody>
                    <a:bodyPr/>
                    <a:lstStyle/>
                    <a:p>
                      <a:pPr indent="0" lvl="0" marL="0" marR="0" rtl="0" algn="ctr">
                        <a:lnSpc>
                          <a:spcPct val="100000"/>
                        </a:lnSpc>
                        <a:spcBef>
                          <a:spcPts val="0"/>
                        </a:spcBef>
                        <a:spcAft>
                          <a:spcPts val="0"/>
                        </a:spcAft>
                        <a:buNone/>
                      </a:pPr>
                      <a:r>
                        <a:rPr lang="it" sz="1400" u="none" cap="none" strike="noStrike"/>
                        <a:t>2,25</a:t>
                      </a:r>
                      <a:endParaRPr/>
                    </a:p>
                  </a:txBody>
                  <a:tcPr marT="45725" marB="45725" marR="91450" marL="91450"/>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