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1"/>
  </p:notesMasterIdLst>
  <p:sldIdLst>
    <p:sldId id="256" r:id="rId2"/>
    <p:sldId id="274" r:id="rId3"/>
    <p:sldId id="260" r:id="rId4"/>
    <p:sldId id="275" r:id="rId5"/>
    <p:sldId id="284" r:id="rId6"/>
    <p:sldId id="261" r:id="rId7"/>
    <p:sldId id="271" r:id="rId8"/>
    <p:sldId id="263" r:id="rId9"/>
    <p:sldId id="264" r:id="rId10"/>
    <p:sldId id="266" r:id="rId11"/>
    <p:sldId id="270" r:id="rId12"/>
    <p:sldId id="279" r:id="rId13"/>
    <p:sldId id="281" r:id="rId14"/>
    <p:sldId id="283" r:id="rId15"/>
    <p:sldId id="280" r:id="rId16"/>
    <p:sldId id="272" r:id="rId17"/>
    <p:sldId id="273" r:id="rId18"/>
    <p:sldId id="282" r:id="rId19"/>
    <p:sldId id="276"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6A9ED-FCDD-41E6-B62D-E4A016B00369}" v="10" dt="2023-01-17T11:50:37.735"/>
    <p1510:client id="{0931ACDD-CE11-4C7D-A6C2-443A349EED34}" v="223" dt="2023-01-19T14:20:49.543"/>
    <p1510:client id="{0BDC9DDC-1E50-44DF-84A3-374F6191C1D4}" v="1" dt="2023-01-20T00:03:02.422"/>
    <p1510:client id="{0DFF9517-C4C1-45FE-99AF-6348472E2CEE}" v="46" dt="2023-01-13T21:56:35.291"/>
    <p1510:client id="{1AA970C0-096B-4AB7-9761-341E3F61CDB0}" v="398" dt="2023-01-25T00:08:10.767"/>
    <p1510:client id="{1EEFA487-FE11-4D04-B477-9F15D1B4AA70}" v="8" dt="2022-12-10T12:21:11.920"/>
    <p1510:client id="{2087198D-BFB9-4778-A784-ABAF40A7A0EC}" v="14" dt="2023-01-26T10:47:01.705"/>
    <p1510:client id="{24BBCDFE-CEA9-4C87-B6D5-A6DC5CCCAE64}" v="916" dt="2023-01-13T14:08:30.624"/>
    <p1510:client id="{320A52FC-C374-4DB7-8986-1F4D6D3B8458}" v="15" dt="2022-12-30T13:21:28.616"/>
    <p1510:client id="{3616D10B-A42C-499E-A7C4-4768FCF668DE}" v="18" dt="2023-01-18T14:12:17.365"/>
    <p1510:client id="{3EB2266D-5EC1-46DA-9ACE-39470A756AF0}" v="470" dt="2023-01-13T20:09:52.648"/>
    <p1510:client id="{41389D08-C3F7-4C40-87FB-644A65FCE084}" v="52" dt="2023-01-04T12:16:48.063"/>
    <p1510:client id="{506EC959-86FC-46F2-BA42-ADACBA6D58E8}" v="15" dt="2022-12-02T11:56:39.117"/>
    <p1510:client id="{555299DA-B38D-42A1-9E77-3D8FE6EFAE4E}" v="530" dt="2023-01-02T13:47:25.191"/>
    <p1510:client id="{5A1D0142-F153-44F5-AD01-CEBA29A567A5}" v="124" dt="2023-01-20T13:42:04.938"/>
    <p1510:client id="{5A56C928-DD0E-4433-9716-01A1AD302AD1}" v="1151" dt="2022-11-30T13:20:41.698"/>
    <p1510:client id="{5ADE0395-FCC3-40C7-8A97-695066FA73CB}" v="9" dt="2023-01-16T12:26:01.410"/>
    <p1510:client id="{67B68BD4-89F3-4090-BDF7-5B4FFE52C1B6}" v="535" dt="2023-01-18T22:43:05.223"/>
    <p1510:client id="{69153748-9581-44B5-B592-D3532F69F709}" v="207" dt="2023-01-03T12:39:53.947"/>
    <p1510:client id="{750E04E2-6275-4FA9-A7FE-0980F4BAB260}" v="869" dt="2023-01-11T09:54:44.518"/>
    <p1510:client id="{77283F4F-887B-4A9F-B388-6A599E386328}" v="61" dt="2023-01-22T16:00:32.029"/>
    <p1510:client id="{77F16255-5CCA-4FC0-8FAA-5F4DBB701966}" v="1" dt="2023-01-19T23:18:04.550"/>
    <p1510:client id="{7FF7CCE5-D3AF-4A8D-9AF6-C5067D28C8F5}" v="8" dt="2023-01-04T10:31:29.076"/>
    <p1510:client id="{8428CA6A-4246-44C7-8A1D-413D3F10E8B5}" v="280" dt="2023-01-12T14:06:03.358"/>
    <p1510:client id="{848A7E6A-E7CA-41E6-B3C7-E9D021AACDB9}" v="40" dt="2023-01-25T17:52:43.458"/>
    <p1510:client id="{86F355EC-7F00-4A22-9178-E3310B5243AA}" v="19" dt="2023-01-12T09:08:07.510"/>
    <p1510:client id="{883596B8-F293-4F11-9714-FC901A36CD60}" v="704" dt="2023-01-26T08:37:28.076"/>
    <p1510:client id="{8A7E0FCA-DF07-45BF-9296-805C7954E7CE}" v="206" dt="2022-12-28T20:45:29.345"/>
    <p1510:client id="{8AB9382F-6F81-43BA-ADFF-8943BA668700}" v="19" dt="2022-12-28T10:31:24.039"/>
    <p1510:client id="{92A94EB1-68E8-4DFF-A63C-B5F2A96C0FD1}" v="49" dt="2023-01-08T23:45:20.002"/>
    <p1510:client id="{952DE13D-8D16-4AA9-9B52-E7BD8CC8F57E}" v="197" dt="2023-01-26T10:13:36.456"/>
    <p1510:client id="{B679C9F3-88DB-42F9-A888-D275319A4397}" v="10" dt="2022-12-02T19:52:46.681"/>
    <p1510:client id="{B8745BCE-C2C7-4890-BB8B-4DF533A0E802}" v="111" dt="2023-01-16T13:59:04.851"/>
    <p1510:client id="{BAB79A78-6171-4BA0-90FA-0EB117BF52BE}" v="60" dt="2023-01-05T14:02:27.818"/>
    <p1510:client id="{BB3C680A-673B-4971-9ACE-50864DC973A2}" v="315" dt="2023-01-16T13:33:41.390"/>
    <p1510:client id="{C5562D95-E615-49AA-877E-FDA934C77EC2}" v="49" dt="2022-11-30T16:23:04.901"/>
    <p1510:client id="{CF7B5FA9-DB42-40B8-B678-7865A58100A6}" v="77" dt="2023-01-11T12:38:27.426"/>
    <p1510:client id="{DDA4B018-F3A8-4C97-8344-8D0BAAAE902B}" v="144" dt="2022-12-29T13:49:55.396"/>
    <p1510:client id="{DEE8A334-2B96-4B12-865C-D5CD906B65B6}" v="89" dt="2023-01-21T09:55:19.691"/>
    <p1510:client id="{E87BC2FE-FA34-47A3-8BBC-740FA8ED5440}" v="173" dt="2022-12-28T15:51:28.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18CCF-2149-41DB-A1FF-8B6205BC1758}" type="datetimeFigureOut">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240DE-82E4-4FCF-8D5A-474FA6D38C02}" type="slidenum">
              <a:t>‹#›</a:t>
            </a:fld>
            <a:endParaRPr lang="en-US"/>
          </a:p>
        </p:txBody>
      </p:sp>
    </p:spTree>
    <p:extLst>
      <p:ext uri="{BB962C8B-B14F-4D97-AF65-F5344CB8AC3E}">
        <p14:creationId xmlns:p14="http://schemas.microsoft.com/office/powerpoint/2010/main" val="35392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Font typeface="Arial"/>
              <a:buChar char="•"/>
            </a:pPr>
            <a:r>
              <a:rPr lang="en-US" cap="small"/>
              <a:t>Seed magnetic fields possibly produced in early times may have survived up to the present day close to their original form</a:t>
            </a:r>
          </a:p>
          <a:p>
            <a:pPr marL="285750" indent="-285750">
              <a:spcBef>
                <a:spcPct val="20000"/>
              </a:spcBef>
              <a:spcAft>
                <a:spcPts val="600"/>
              </a:spcAft>
              <a:buFont typeface="Arial"/>
              <a:buChar char="•"/>
            </a:pPr>
            <a:r>
              <a:rPr lang="en-US" cap="small"/>
              <a:t>Different methods and techniques, only upper/lower limits have been placed</a:t>
            </a:r>
            <a:endParaRPr lang="en-US">
              <a:cs typeface="Calibri"/>
            </a:endParaRPr>
          </a:p>
          <a:p>
            <a:pPr marL="285750" indent="-285750">
              <a:spcBef>
                <a:spcPct val="20000"/>
              </a:spcBef>
              <a:spcAft>
                <a:spcPts val="600"/>
              </a:spcAft>
              <a:buFont typeface="Arial"/>
              <a:buChar char="•"/>
            </a:pPr>
            <a:r>
              <a:rPr lang="en-US" cap="small"/>
              <a:t>Large allowed parameter space</a:t>
            </a:r>
            <a:endParaRPr lang="en-US"/>
          </a:p>
        </p:txBody>
      </p:sp>
      <p:sp>
        <p:nvSpPr>
          <p:cNvPr id="4" name="Slide Number Placeholder 3"/>
          <p:cNvSpPr>
            <a:spLocks noGrp="1"/>
          </p:cNvSpPr>
          <p:nvPr>
            <p:ph type="sldNum" sz="quarter" idx="5"/>
          </p:nvPr>
        </p:nvSpPr>
        <p:spPr/>
        <p:txBody>
          <a:bodyPr/>
          <a:lstStyle/>
          <a:p>
            <a:fld id="{89C240DE-82E4-4FCF-8D5A-474FA6D38C02}" type="slidenum">
              <a:rPr lang="en-US"/>
              <a:t>2</a:t>
            </a:fld>
            <a:endParaRPr lang="en-US"/>
          </a:p>
        </p:txBody>
      </p:sp>
    </p:spTree>
    <p:extLst>
      <p:ext uri="{BB962C8B-B14F-4D97-AF65-F5344CB8AC3E}">
        <p14:creationId xmlns:p14="http://schemas.microsoft.com/office/powerpoint/2010/main" val="90413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Get pair production and inverse </a:t>
            </a:r>
            <a:r>
              <a:rPr lang="en-US" err="1">
                <a:cs typeface="Calibri"/>
              </a:rPr>
              <a:t>compton</a:t>
            </a:r>
            <a:r>
              <a:rPr lang="en-US">
                <a:cs typeface="Calibri"/>
              </a:rPr>
              <a:t> processes figure....</a:t>
            </a:r>
          </a:p>
          <a:p>
            <a:r>
              <a:rPr lang="en-US">
                <a:cs typeface="Calibri"/>
              </a:rPr>
              <a:t>Plasma instabilities could play an important role in hindering or preventing the cascade development, since this effect acts as a cooling mechanism for the electron positron pairs. We will touch on this a bit more later</a:t>
            </a:r>
          </a:p>
        </p:txBody>
      </p:sp>
      <p:sp>
        <p:nvSpPr>
          <p:cNvPr id="4" name="Slide Number Placeholder 3"/>
          <p:cNvSpPr>
            <a:spLocks noGrp="1"/>
          </p:cNvSpPr>
          <p:nvPr>
            <p:ph type="sldNum" sz="quarter" idx="5"/>
          </p:nvPr>
        </p:nvSpPr>
        <p:spPr/>
        <p:txBody>
          <a:bodyPr/>
          <a:lstStyle/>
          <a:p>
            <a:fld id="{89C240DE-82E4-4FCF-8D5A-474FA6D38C02}" type="slidenum">
              <a:rPr lang="en-US"/>
              <a:t>3</a:t>
            </a:fld>
            <a:endParaRPr lang="en-US"/>
          </a:p>
        </p:txBody>
      </p:sp>
    </p:spTree>
    <p:extLst>
      <p:ext uri="{BB962C8B-B14F-4D97-AF65-F5344CB8AC3E}">
        <p14:creationId xmlns:p14="http://schemas.microsoft.com/office/powerpoint/2010/main" val="90068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a:t>(argument for larger cascade contribution at low-flux samples, while direct photons dominate at burst state due to time delay of secondaries...) </a:t>
            </a:r>
            <a:endParaRPr lang="en-US"/>
          </a:p>
          <a:p>
            <a:r>
              <a:rPr lang="en-US">
                <a:cs typeface="Calibri"/>
              </a:rPr>
              <a:t>The analysis employed here for the extension is the one from </a:t>
            </a:r>
            <a:r>
              <a:rPr lang="en-US" err="1">
                <a:cs typeface="Calibri"/>
              </a:rPr>
              <a:t>fermipy</a:t>
            </a:r>
            <a:r>
              <a:rPr lang="en-US">
                <a:cs typeface="Calibri"/>
              </a:rPr>
              <a:t> and which uses either radial disks or gaussian shapes, but we want to do better than that by fitting </a:t>
            </a:r>
          </a:p>
          <a:p>
            <a:r>
              <a:rPr lang="en-US">
                <a:cs typeface="Calibri"/>
              </a:rPr>
              <a:t>models/templates made from simulations that take into account the specific processes that gave rise to this secondary emission. That takes us to ELMAG...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9C240DE-82E4-4FCF-8D5A-474FA6D38C02}" type="slidenum">
              <a:rPr lang="en-US"/>
              <a:t>6</a:t>
            </a:fld>
            <a:endParaRPr lang="en-US"/>
          </a:p>
        </p:txBody>
      </p:sp>
    </p:spTree>
    <p:extLst>
      <p:ext uri="{BB962C8B-B14F-4D97-AF65-F5344CB8AC3E}">
        <p14:creationId xmlns:p14="http://schemas.microsoft.com/office/powerpoint/2010/main" val="64094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ELMAG</a:t>
            </a:r>
            <a:r>
              <a:rPr lang="en-US">
                <a:cs typeface="Calibri"/>
              </a:rPr>
              <a:t> considers energy losses, </a:t>
            </a:r>
          </a:p>
          <a:p>
            <a:r>
              <a:rPr lang="en-US">
                <a:cs typeface="Calibri"/>
              </a:rPr>
              <a:t>First a slide with only a single image of the animation then change it to the gif...</a:t>
            </a:r>
          </a:p>
        </p:txBody>
      </p:sp>
      <p:sp>
        <p:nvSpPr>
          <p:cNvPr id="4" name="Slide Number Placeholder 3"/>
          <p:cNvSpPr>
            <a:spLocks noGrp="1"/>
          </p:cNvSpPr>
          <p:nvPr>
            <p:ph type="sldNum" sz="quarter" idx="5"/>
          </p:nvPr>
        </p:nvSpPr>
        <p:spPr/>
        <p:txBody>
          <a:bodyPr/>
          <a:lstStyle/>
          <a:p>
            <a:fld id="{89C240DE-82E4-4FCF-8D5A-474FA6D38C02}" type="slidenum">
              <a:rPr lang="en-US"/>
              <a:t>7</a:t>
            </a:fld>
            <a:endParaRPr lang="en-US"/>
          </a:p>
        </p:txBody>
      </p:sp>
    </p:spTree>
    <p:extLst>
      <p:ext uri="{BB962C8B-B14F-4D97-AF65-F5344CB8AC3E}">
        <p14:creationId xmlns:p14="http://schemas.microsoft.com/office/powerpoint/2010/main" val="192335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component for extended emission to the ROI on top of the point source...</a:t>
            </a:r>
          </a:p>
        </p:txBody>
      </p:sp>
      <p:sp>
        <p:nvSpPr>
          <p:cNvPr id="4" name="Slide Number Placeholder 3"/>
          <p:cNvSpPr>
            <a:spLocks noGrp="1"/>
          </p:cNvSpPr>
          <p:nvPr>
            <p:ph type="sldNum" sz="quarter" idx="5"/>
          </p:nvPr>
        </p:nvSpPr>
        <p:spPr/>
        <p:txBody>
          <a:bodyPr/>
          <a:lstStyle/>
          <a:p>
            <a:fld id="{89C240DE-82E4-4FCF-8D5A-474FA6D38C02}" type="slidenum">
              <a:rPr lang="en-US"/>
              <a:t>8</a:t>
            </a:fld>
            <a:endParaRPr lang="en-US"/>
          </a:p>
        </p:txBody>
      </p:sp>
    </p:spTree>
    <p:extLst>
      <p:ext uri="{BB962C8B-B14F-4D97-AF65-F5344CB8AC3E}">
        <p14:creationId xmlns:p14="http://schemas.microsoft.com/office/powerpoint/2010/main" val="201303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cumulative plot of time delay</a:t>
            </a:r>
            <a:endParaRPr lang="en-US"/>
          </a:p>
        </p:txBody>
      </p:sp>
      <p:sp>
        <p:nvSpPr>
          <p:cNvPr id="4" name="Slide Number Placeholder 3"/>
          <p:cNvSpPr>
            <a:spLocks noGrp="1"/>
          </p:cNvSpPr>
          <p:nvPr>
            <p:ph type="sldNum" sz="quarter" idx="5"/>
          </p:nvPr>
        </p:nvSpPr>
        <p:spPr/>
        <p:txBody>
          <a:bodyPr/>
          <a:lstStyle/>
          <a:p>
            <a:fld id="{89C240DE-82E4-4FCF-8D5A-474FA6D38C02}" type="slidenum">
              <a:rPr lang="en-US"/>
              <a:t>17</a:t>
            </a:fld>
            <a:endParaRPr lang="en-US"/>
          </a:p>
        </p:txBody>
      </p:sp>
    </p:spTree>
    <p:extLst>
      <p:ext uri="{BB962C8B-B14F-4D97-AF65-F5344CB8AC3E}">
        <p14:creationId xmlns:p14="http://schemas.microsoft.com/office/powerpoint/2010/main" val="219057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a:t>(argument for larger cascade contribution at low-flux samples, while direct photons dominate at burst state due to time delay of secondaries...) </a:t>
            </a:r>
            <a:endParaRPr lang="en-US"/>
          </a:p>
          <a:p>
            <a:r>
              <a:rPr lang="en-US">
                <a:cs typeface="Calibri"/>
              </a:rPr>
              <a:t>The analysis employed here for the extension is the one from </a:t>
            </a:r>
            <a:r>
              <a:rPr lang="en-US" err="1">
                <a:cs typeface="Calibri"/>
              </a:rPr>
              <a:t>fermipy</a:t>
            </a:r>
            <a:r>
              <a:rPr lang="en-US">
                <a:cs typeface="Calibri"/>
              </a:rPr>
              <a:t> and which uses either radial disks or gaussian shapes, but we want to do better than that by fitting </a:t>
            </a:r>
          </a:p>
          <a:p>
            <a:r>
              <a:rPr lang="en-US">
                <a:cs typeface="Calibri"/>
              </a:rPr>
              <a:t>models/templates made from simulations that take into account the specific processes that gave rise to this secondary emission. That takes us to ELMAG...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9C240DE-82E4-4FCF-8D5A-474FA6D38C02}" type="slidenum">
              <a:rPr lang="en-US"/>
              <a:t>18</a:t>
            </a:fld>
            <a:endParaRPr lang="en-US"/>
          </a:p>
        </p:txBody>
      </p:sp>
    </p:spTree>
    <p:extLst>
      <p:ext uri="{BB962C8B-B14F-4D97-AF65-F5344CB8AC3E}">
        <p14:creationId xmlns:p14="http://schemas.microsoft.com/office/powerpoint/2010/main" val="246682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a:t>(argument for larger cascade contribution at low-flux samples, while direct photons dominate at burst state due to time delay of secondaries...) </a:t>
            </a:r>
            <a:endParaRPr lang="en-US"/>
          </a:p>
          <a:p>
            <a:r>
              <a:rPr lang="en-US">
                <a:cs typeface="Calibri"/>
              </a:rPr>
              <a:t>The analysis employed here for the extension is the one from </a:t>
            </a:r>
            <a:r>
              <a:rPr lang="en-US" err="1">
                <a:cs typeface="Calibri"/>
              </a:rPr>
              <a:t>fermipy</a:t>
            </a:r>
            <a:r>
              <a:rPr lang="en-US">
                <a:cs typeface="Calibri"/>
              </a:rPr>
              <a:t> and which uses either radial disks or gaussian shapes, but we want to do better than that by fitting </a:t>
            </a:r>
          </a:p>
          <a:p>
            <a:r>
              <a:rPr lang="en-US">
                <a:cs typeface="Calibri"/>
              </a:rPr>
              <a:t>models/templates made from simulations that take into account the specific processes that gave rise to this secondary emission. That takes us to ELMAG...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9C240DE-82E4-4FCF-8D5A-474FA6D38C02}" type="slidenum">
              <a:rPr lang="en-US"/>
              <a:t>19</a:t>
            </a:fld>
            <a:endParaRPr lang="en-US"/>
          </a:p>
        </p:txBody>
      </p:sp>
    </p:spTree>
    <p:extLst>
      <p:ext uri="{BB962C8B-B14F-4D97-AF65-F5344CB8AC3E}">
        <p14:creationId xmlns:p14="http://schemas.microsoft.com/office/powerpoint/2010/main" val="272619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102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712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6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250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2412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500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9522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1924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2990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59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89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1963178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5355" y="650720"/>
            <a:ext cx="2847474" cy="1350067"/>
          </a:xfrm>
          <a:noFill/>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r>
              <a:rPr lang="es-ES" sz="5600">
                <a:solidFill>
                  <a:srgbClr val="FFFFFF"/>
                </a:solidFill>
                <a:cs typeface="Calibri Light"/>
              </a:rPr>
              <a:t>IGMF </a:t>
            </a:r>
            <a:endParaRPr lang="es-ES" sz="5600">
              <a:solidFill>
                <a:srgbClr val="FFFFFF"/>
              </a:solidFill>
            </a:endParaRPr>
          </a:p>
        </p:txBody>
      </p:sp>
      <p:sp>
        <p:nvSpPr>
          <p:cNvPr id="3" name="Subtítulo 2"/>
          <p:cNvSpPr>
            <a:spLocks noGrp="1"/>
          </p:cNvSpPr>
          <p:nvPr>
            <p:ph type="subTitle" idx="1"/>
          </p:nvPr>
        </p:nvSpPr>
        <p:spPr>
          <a:xfrm>
            <a:off x="4126750" y="3268642"/>
            <a:ext cx="3937725" cy="1671616"/>
          </a:xfrm>
        </p:spPr>
        <p:txBody>
          <a:bodyPr vert="horz" lIns="91440" tIns="45720" rIns="91440" bIns="45720" rtlCol="0">
            <a:normAutofit/>
          </a:bodyPr>
          <a:lstStyle/>
          <a:p>
            <a:r>
              <a:rPr lang="es-ES" err="1">
                <a:solidFill>
                  <a:srgbClr val="FFFFFF"/>
                </a:solidFill>
                <a:cs typeface="Calibri"/>
              </a:rPr>
              <a:t>Cosmic</a:t>
            </a:r>
            <a:r>
              <a:rPr lang="es-ES">
                <a:solidFill>
                  <a:srgbClr val="FFFFFF"/>
                </a:solidFill>
                <a:cs typeface="Calibri"/>
              </a:rPr>
              <a:t> </a:t>
            </a:r>
            <a:r>
              <a:rPr lang="es-ES" err="1">
                <a:solidFill>
                  <a:srgbClr val="FFFFFF"/>
                </a:solidFill>
                <a:cs typeface="Calibri"/>
              </a:rPr>
              <a:t>Magnetism</a:t>
            </a:r>
            <a:r>
              <a:rPr lang="es-ES">
                <a:solidFill>
                  <a:srgbClr val="FFFFFF"/>
                </a:solidFill>
                <a:cs typeface="Calibri"/>
              </a:rPr>
              <a:t> in </a:t>
            </a:r>
            <a:r>
              <a:rPr lang="es-ES" err="1">
                <a:solidFill>
                  <a:srgbClr val="FFFFFF"/>
                </a:solidFill>
                <a:cs typeface="Calibri"/>
              </a:rPr>
              <a:t>Voids</a:t>
            </a:r>
            <a:r>
              <a:rPr lang="es-ES">
                <a:solidFill>
                  <a:srgbClr val="FFFFFF"/>
                </a:solidFill>
                <a:cs typeface="Calibri"/>
              </a:rPr>
              <a:t> and </a:t>
            </a:r>
            <a:r>
              <a:rPr lang="es-ES" err="1">
                <a:solidFill>
                  <a:srgbClr val="FFFFFF"/>
                </a:solidFill>
                <a:cs typeface="Calibri"/>
              </a:rPr>
              <a:t>Filaments</a:t>
            </a:r>
            <a:r>
              <a:rPr lang="es-ES">
                <a:solidFill>
                  <a:srgbClr val="FFFFFF"/>
                </a:solidFill>
                <a:cs typeface="Calibri"/>
              </a:rPr>
              <a:t>  - </a:t>
            </a:r>
            <a:r>
              <a:rPr lang="es-ES" err="1">
                <a:solidFill>
                  <a:srgbClr val="FFFFFF"/>
                </a:solidFill>
                <a:cs typeface="Calibri"/>
              </a:rPr>
              <a:t>Bologna</a:t>
            </a:r>
            <a:r>
              <a:rPr lang="es-ES">
                <a:solidFill>
                  <a:srgbClr val="FFFFFF"/>
                </a:solidFill>
                <a:cs typeface="Calibri"/>
              </a:rPr>
              <a:t> 2023</a:t>
            </a:r>
            <a:endParaRPr lang="en-US"/>
          </a:p>
          <a:p>
            <a:r>
              <a:rPr lang="es-ES">
                <a:solidFill>
                  <a:srgbClr val="FFFFFF"/>
                </a:solidFill>
                <a:cs typeface="Calibri"/>
              </a:rPr>
              <a:t>Matías Sotomayor </a:t>
            </a:r>
            <a:r>
              <a:rPr lang="es-ES" err="1">
                <a:solidFill>
                  <a:srgbClr val="FFFFFF"/>
                </a:solidFill>
                <a:cs typeface="Calibri"/>
              </a:rPr>
              <a:t>Webar</a:t>
            </a:r>
            <a:endParaRPr lang="es-ES">
              <a:solidFill>
                <a:srgbClr val="FFFFFF"/>
              </a:solidFill>
              <a:cs typeface="Calibri"/>
            </a:endParaRPr>
          </a:p>
        </p:txBody>
      </p:sp>
      <p:pic>
        <p:nvPicPr>
          <p:cNvPr id="4" name="Picture 4" descr="A picture containing flower, purple, plant, close&#10;&#10;Description automatically generated">
            <a:extLst>
              <a:ext uri="{FF2B5EF4-FFF2-40B4-BE49-F238E27FC236}">
                <a16:creationId xmlns:a16="http://schemas.microsoft.com/office/drawing/2014/main" id="{9BA0F5C1-CF82-125E-6899-E48D2F0F3BA4}"/>
              </a:ext>
            </a:extLst>
          </p:cNvPr>
          <p:cNvPicPr>
            <a:picLocks noChangeAspect="1"/>
          </p:cNvPicPr>
          <p:nvPr/>
        </p:nvPicPr>
        <p:blipFill rotWithShape="1">
          <a:blip r:embed="rId2"/>
          <a:srcRect l="37324" r="17043" b="-413"/>
          <a:stretch/>
        </p:blipFill>
        <p:spPr>
          <a:xfrm>
            <a:off x="0" y="-14101"/>
            <a:ext cx="3145178" cy="6886265"/>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pic>
        <p:nvPicPr>
          <p:cNvPr id="5" name="Picture 5" descr="A picture containing coelenterate, coral&#10;&#10;Description automatically generated">
            <a:extLst>
              <a:ext uri="{FF2B5EF4-FFF2-40B4-BE49-F238E27FC236}">
                <a16:creationId xmlns:a16="http://schemas.microsoft.com/office/drawing/2014/main" id="{06A21E00-8FA1-77B6-1454-6EA0EA81B9C3}"/>
              </a:ext>
            </a:extLst>
          </p:cNvPr>
          <p:cNvPicPr>
            <a:picLocks noChangeAspect="1"/>
          </p:cNvPicPr>
          <p:nvPr/>
        </p:nvPicPr>
        <p:blipFill rotWithShape="1">
          <a:blip r:embed="rId3"/>
          <a:srcRect l="19632" r="38041" b="-206"/>
          <a:stretch/>
        </p:blipFill>
        <p:spPr>
          <a:xfrm>
            <a:off x="9271306" y="1"/>
            <a:ext cx="2924819" cy="6872331"/>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pic>
        <p:nvPicPr>
          <p:cNvPr id="7" name="Picture 7">
            <a:extLst>
              <a:ext uri="{FF2B5EF4-FFF2-40B4-BE49-F238E27FC236}">
                <a16:creationId xmlns:a16="http://schemas.microsoft.com/office/drawing/2014/main" id="{A4784B20-D32E-DE2F-245A-A6365283C4AB}"/>
              </a:ext>
            </a:extLst>
          </p:cNvPr>
          <p:cNvPicPr>
            <a:picLocks noChangeAspect="1"/>
          </p:cNvPicPr>
          <p:nvPr/>
        </p:nvPicPr>
        <p:blipFill rotWithShape="1">
          <a:blip r:embed="rId4"/>
          <a:srcRect l="395" b="45251"/>
          <a:stretch/>
        </p:blipFill>
        <p:spPr>
          <a:xfrm>
            <a:off x="7052901" y="6121629"/>
            <a:ext cx="1789490" cy="700671"/>
          </a:xfrm>
          <a:prstGeom prst="rect">
            <a:avLst/>
          </a:prstGeom>
        </p:spPr>
      </p:pic>
      <p:pic>
        <p:nvPicPr>
          <p:cNvPr id="8" name="Picture 8">
            <a:extLst>
              <a:ext uri="{FF2B5EF4-FFF2-40B4-BE49-F238E27FC236}">
                <a16:creationId xmlns:a16="http://schemas.microsoft.com/office/drawing/2014/main" id="{C1961A59-EDC0-B39A-7076-CCE97E835FBE}"/>
              </a:ext>
            </a:extLst>
          </p:cNvPr>
          <p:cNvPicPr>
            <a:picLocks noChangeAspect="1"/>
          </p:cNvPicPr>
          <p:nvPr/>
        </p:nvPicPr>
        <p:blipFill rotWithShape="1">
          <a:blip r:embed="rId4"/>
          <a:srcRect l="395" t="68715" b="-1112"/>
          <a:stretch/>
        </p:blipFill>
        <p:spPr>
          <a:xfrm>
            <a:off x="3516717" y="6167333"/>
            <a:ext cx="2732359" cy="631642"/>
          </a:xfrm>
          <a:prstGeom prst="rect">
            <a:avLst/>
          </a:prstGeom>
        </p:spPr>
      </p:pic>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AB5E-281D-FB39-AA28-7F6279724A63}"/>
              </a:ext>
            </a:extLst>
          </p:cNvPr>
          <p:cNvSpPr>
            <a:spLocks noGrp="1"/>
          </p:cNvSpPr>
          <p:nvPr>
            <p:ph type="title"/>
          </p:nvPr>
        </p:nvSpPr>
        <p:spPr>
          <a:xfrm>
            <a:off x="-1988" y="-116923"/>
            <a:ext cx="10336944" cy="962527"/>
          </a:xfrm>
        </p:spPr>
        <p:txBody>
          <a:bodyPr>
            <a:normAutofit fontScale="90000"/>
          </a:bodyPr>
          <a:lstStyle/>
          <a:p>
            <a:r>
              <a:rPr lang="en-US">
                <a:cs typeface="Calibri Light"/>
              </a:rPr>
              <a:t>(Prelim.) Fit Results  - Flux selected subsamples</a:t>
            </a:r>
            <a:endParaRPr lang="en-US"/>
          </a:p>
        </p:txBody>
      </p:sp>
      <p:sp>
        <p:nvSpPr>
          <p:cNvPr id="3" name="Content Placeholder 2">
            <a:extLst>
              <a:ext uri="{FF2B5EF4-FFF2-40B4-BE49-F238E27FC236}">
                <a16:creationId xmlns:a16="http://schemas.microsoft.com/office/drawing/2014/main" id="{8FB166F6-47F1-2098-FFD3-0BC9490871AF}"/>
              </a:ext>
            </a:extLst>
          </p:cNvPr>
          <p:cNvSpPr>
            <a:spLocks noGrp="1"/>
          </p:cNvSpPr>
          <p:nvPr>
            <p:ph idx="1"/>
          </p:nvPr>
        </p:nvSpPr>
        <p:spPr>
          <a:xfrm>
            <a:off x="-3859" y="886860"/>
            <a:ext cx="9721749" cy="1935481"/>
          </a:xfrm>
        </p:spPr>
        <p:txBody>
          <a:bodyPr vert="horz" lIns="91440" tIns="45720" rIns="91440" bIns="45720" rtlCol="0" anchor="t">
            <a:normAutofit/>
          </a:bodyPr>
          <a:lstStyle/>
          <a:p>
            <a:r>
              <a:rPr lang="en-US" sz="2400"/>
              <a:t>Test Statistic, Best fit normalization for high and low flux states</a:t>
            </a:r>
          </a:p>
          <a:p>
            <a:r>
              <a:rPr lang="en-US" sz="2400"/>
              <a:t>Franceschini et al. EBL model</a:t>
            </a:r>
          </a:p>
          <a:p>
            <a:r>
              <a:rPr lang="en-US" sz="2400"/>
              <a:t>High and low flux subsamples produce similar TS results </a:t>
            </a:r>
            <a:r>
              <a:rPr lang="en-US" sz="2400" err="1"/>
              <a:t>TS</a:t>
            </a:r>
            <a:r>
              <a:rPr lang="en-US" sz="2400" baseline="-25000" err="1"/>
              <a:t>max</a:t>
            </a:r>
            <a:r>
              <a:rPr lang="en-US" sz="2400"/>
              <a:t> ~ 25</a:t>
            </a:r>
          </a:p>
        </p:txBody>
      </p:sp>
      <p:pic>
        <p:nvPicPr>
          <p:cNvPr id="8" name="Picture 8">
            <a:extLst>
              <a:ext uri="{FF2B5EF4-FFF2-40B4-BE49-F238E27FC236}">
                <a16:creationId xmlns:a16="http://schemas.microsoft.com/office/drawing/2014/main" id="{618EB626-E65F-18E2-8270-E74E7221C231}"/>
              </a:ext>
            </a:extLst>
          </p:cNvPr>
          <p:cNvPicPr>
            <a:picLocks noChangeAspect="1"/>
          </p:cNvPicPr>
          <p:nvPr/>
        </p:nvPicPr>
        <p:blipFill>
          <a:blip r:embed="rId2"/>
          <a:stretch>
            <a:fillRect/>
          </a:stretch>
        </p:blipFill>
        <p:spPr>
          <a:xfrm>
            <a:off x="6406622" y="2528716"/>
            <a:ext cx="5530057" cy="4137093"/>
          </a:xfrm>
          <a:prstGeom prst="rect">
            <a:avLst/>
          </a:prstGeom>
        </p:spPr>
      </p:pic>
      <p:pic>
        <p:nvPicPr>
          <p:cNvPr id="9" name="Picture 9">
            <a:extLst>
              <a:ext uri="{FF2B5EF4-FFF2-40B4-BE49-F238E27FC236}">
                <a16:creationId xmlns:a16="http://schemas.microsoft.com/office/drawing/2014/main" id="{6BAF1A97-04F0-30EE-2D21-09E4F1645F20}"/>
              </a:ext>
            </a:extLst>
          </p:cNvPr>
          <p:cNvPicPr>
            <a:picLocks noChangeAspect="1"/>
          </p:cNvPicPr>
          <p:nvPr/>
        </p:nvPicPr>
        <p:blipFill>
          <a:blip r:embed="rId3"/>
          <a:stretch>
            <a:fillRect/>
          </a:stretch>
        </p:blipFill>
        <p:spPr>
          <a:xfrm>
            <a:off x="463023" y="2484709"/>
            <a:ext cx="5574881" cy="4185642"/>
          </a:xfrm>
          <a:prstGeom prst="rect">
            <a:avLst/>
          </a:prstGeom>
        </p:spPr>
      </p:pic>
    </p:spTree>
    <p:extLst>
      <p:ext uri="{BB962C8B-B14F-4D97-AF65-F5344CB8AC3E}">
        <p14:creationId xmlns:p14="http://schemas.microsoft.com/office/powerpoint/2010/main" val="68123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F4B2-734E-7414-8990-60EF688DFA1D}"/>
              </a:ext>
            </a:extLst>
          </p:cNvPr>
          <p:cNvSpPr>
            <a:spLocks noGrp="1"/>
          </p:cNvSpPr>
          <p:nvPr>
            <p:ph type="title"/>
          </p:nvPr>
        </p:nvSpPr>
        <p:spPr>
          <a:xfrm>
            <a:off x="343083" y="-45061"/>
            <a:ext cx="10905246" cy="1112922"/>
          </a:xfrm>
        </p:spPr>
        <p:txBody>
          <a:bodyPr/>
          <a:lstStyle/>
          <a:p>
            <a:r>
              <a:rPr lang="en-US">
                <a:cs typeface="Calibri Light"/>
              </a:rPr>
              <a:t>(Prelim.) Results – Implications &amp; Interpretation</a:t>
            </a:r>
            <a:endParaRPr lang="en-US"/>
          </a:p>
        </p:txBody>
      </p:sp>
      <p:sp>
        <p:nvSpPr>
          <p:cNvPr id="3" name="Content Placeholder 2">
            <a:extLst>
              <a:ext uri="{FF2B5EF4-FFF2-40B4-BE49-F238E27FC236}">
                <a16:creationId xmlns:a16="http://schemas.microsoft.com/office/drawing/2014/main" id="{7F3FA42C-D8FF-2FBE-B31A-6E2B695EFDED}"/>
              </a:ext>
            </a:extLst>
          </p:cNvPr>
          <p:cNvSpPr>
            <a:spLocks noGrp="1"/>
          </p:cNvSpPr>
          <p:nvPr>
            <p:ph idx="1"/>
          </p:nvPr>
        </p:nvSpPr>
        <p:spPr>
          <a:xfrm>
            <a:off x="514641" y="882697"/>
            <a:ext cx="10999691" cy="3124201"/>
          </a:xfrm>
        </p:spPr>
        <p:txBody>
          <a:bodyPr vert="horz" lIns="91440" tIns="45720" rIns="91440" bIns="45720" rtlCol="0" anchor="t">
            <a:normAutofit fontScale="92500"/>
          </a:bodyPr>
          <a:lstStyle/>
          <a:p>
            <a:r>
              <a:rPr lang="en-US" sz="2400"/>
              <a:t>(Could represent) First significant detection of extended cascade emission around </a:t>
            </a:r>
            <a:r>
              <a:rPr lang="en-US" sz="2400" err="1"/>
              <a:t>TeV</a:t>
            </a:r>
            <a:r>
              <a:rPr lang="en-US" sz="2400"/>
              <a:t> blazar</a:t>
            </a:r>
          </a:p>
          <a:p>
            <a:r>
              <a:rPr lang="en-US" sz="2400"/>
              <a:t>Detected emission is consistent with a B field of magnitude Brms = 10</a:t>
            </a:r>
            <a:r>
              <a:rPr lang="en-US" sz="2400" baseline="30000"/>
              <a:t>-16</a:t>
            </a:r>
            <a:r>
              <a:rPr lang="en-US" sz="2400"/>
              <a:t> G</a:t>
            </a:r>
          </a:p>
          <a:p>
            <a:r>
              <a:rPr lang="en-US" sz="2400"/>
              <a:t>Results are allowed by the limits placed on the parameter space</a:t>
            </a:r>
          </a:p>
          <a:p>
            <a:r>
              <a:rPr lang="en-US" sz="2400"/>
              <a:t>Remark the importance that here we consider the plasma instability efficiency as a free parameter (normalization)</a:t>
            </a:r>
          </a:p>
          <a:p>
            <a:r>
              <a:rPr lang="en-US" sz="2400"/>
              <a:t>Potential source for considerable heating of intergalactic medium through plasma instabilities, which provides explanation for </a:t>
            </a:r>
            <a:r>
              <a:rPr lang="en-US" sz="2400" err="1"/>
              <a:t>lyman</a:t>
            </a:r>
            <a:r>
              <a:rPr lang="en-US" sz="2400"/>
              <a:t> alpha forest feature observed in quasar spectra</a:t>
            </a:r>
            <a:endParaRPr lang="en-US" sz="2400">
              <a:ea typeface="Calibri" panose="020F0502020204030204"/>
              <a:cs typeface="Calibri" panose="020F0502020204030204"/>
            </a:endParaRPr>
          </a:p>
          <a:p>
            <a:endParaRPr lang="en-US" sz="2400">
              <a:ea typeface="Calibri" panose="020F0502020204030204"/>
              <a:cs typeface="Calibri" panose="020F0502020204030204"/>
            </a:endParaRPr>
          </a:p>
        </p:txBody>
      </p:sp>
      <p:sp>
        <p:nvSpPr>
          <p:cNvPr id="5" name="TextBox 4">
            <a:extLst>
              <a:ext uri="{FF2B5EF4-FFF2-40B4-BE49-F238E27FC236}">
                <a16:creationId xmlns:a16="http://schemas.microsoft.com/office/drawing/2014/main" id="{828DA374-9C5B-E544-1BA1-3DEE95CAEE73}"/>
              </a:ext>
            </a:extLst>
          </p:cNvPr>
          <p:cNvSpPr txBox="1"/>
          <p:nvPr/>
        </p:nvSpPr>
        <p:spPr>
          <a:xfrm>
            <a:off x="2731841" y="4807805"/>
            <a:ext cx="405740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Best fit normalization for B=10</a:t>
            </a:r>
            <a:r>
              <a:rPr lang="en-US" sz="1400" baseline="30000"/>
              <a:t>-16</a:t>
            </a:r>
            <a:r>
              <a:rPr lang="en-US" sz="1400"/>
              <a:t> G implies a plasma instability efficiency of ~95%. In other words only 5% of the energy produced in the cascade goes into secondary gamma-ray photons. </a:t>
            </a:r>
          </a:p>
        </p:txBody>
      </p:sp>
      <p:pic>
        <p:nvPicPr>
          <p:cNvPr id="7" name="Picture 7">
            <a:extLst>
              <a:ext uri="{FF2B5EF4-FFF2-40B4-BE49-F238E27FC236}">
                <a16:creationId xmlns:a16="http://schemas.microsoft.com/office/drawing/2014/main" id="{570065BC-A3E8-07E1-D7A9-607A41718123}"/>
              </a:ext>
            </a:extLst>
          </p:cNvPr>
          <p:cNvPicPr>
            <a:picLocks noChangeAspect="1"/>
          </p:cNvPicPr>
          <p:nvPr/>
        </p:nvPicPr>
        <p:blipFill rotWithShape="1">
          <a:blip r:embed="rId2"/>
          <a:srcRect t="10750" r="6542" b="-500"/>
          <a:stretch/>
        </p:blipFill>
        <p:spPr>
          <a:xfrm>
            <a:off x="7623303" y="3730379"/>
            <a:ext cx="4325995" cy="3125058"/>
          </a:xfrm>
          <a:prstGeom prst="rect">
            <a:avLst/>
          </a:prstGeom>
        </p:spPr>
      </p:pic>
    </p:spTree>
    <p:extLst>
      <p:ext uri="{BB962C8B-B14F-4D97-AF65-F5344CB8AC3E}">
        <p14:creationId xmlns:p14="http://schemas.microsoft.com/office/powerpoint/2010/main" val="299646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4144-3D0D-29A6-9710-9FB1924D64B7}"/>
              </a:ext>
            </a:extLst>
          </p:cNvPr>
          <p:cNvSpPr>
            <a:spLocks noGrp="1"/>
          </p:cNvSpPr>
          <p:nvPr>
            <p:ph type="title"/>
          </p:nvPr>
        </p:nvSpPr>
        <p:spPr>
          <a:xfrm>
            <a:off x="1039553" y="144227"/>
            <a:ext cx="6389749" cy="1905000"/>
          </a:xfrm>
        </p:spPr>
        <p:txBody>
          <a:bodyPr vert="horz" lIns="91440" tIns="45720" rIns="91440" bIns="45720" rtlCol="0" anchor="ctr">
            <a:normAutofit/>
          </a:bodyPr>
          <a:lstStyle/>
          <a:p>
            <a:r>
              <a:rPr lang="en-US">
                <a:cs typeface="Calibri Light"/>
              </a:rPr>
              <a:t>Conclusion &amp; summary</a:t>
            </a:r>
          </a:p>
        </p:txBody>
      </p:sp>
      <p:sp>
        <p:nvSpPr>
          <p:cNvPr id="3" name="Content Placeholder 2">
            <a:extLst>
              <a:ext uri="{FF2B5EF4-FFF2-40B4-BE49-F238E27FC236}">
                <a16:creationId xmlns:a16="http://schemas.microsoft.com/office/drawing/2014/main" id="{67FEE8D4-4A34-BA20-FFB3-016740E6F659}"/>
              </a:ext>
            </a:extLst>
          </p:cNvPr>
          <p:cNvSpPr>
            <a:spLocks noGrp="1"/>
          </p:cNvSpPr>
          <p:nvPr>
            <p:ph idx="1"/>
          </p:nvPr>
        </p:nvSpPr>
        <p:spPr>
          <a:xfrm>
            <a:off x="330371" y="1830551"/>
            <a:ext cx="6039223" cy="3497012"/>
          </a:xfrm>
        </p:spPr>
        <p:txBody>
          <a:bodyPr vert="horz" lIns="91440" tIns="45720" rIns="91440" bIns="45720" rtlCol="0" anchor="t">
            <a:noAutofit/>
          </a:bodyPr>
          <a:lstStyle/>
          <a:p>
            <a:r>
              <a:rPr lang="en-US" sz="2000" err="1"/>
              <a:t>Mkn</a:t>
            </a:r>
            <a:r>
              <a:rPr lang="en-US" sz="2000"/>
              <a:t> 421 (z=0.031, </a:t>
            </a:r>
            <a:r>
              <a:rPr lang="en-US" sz="2000" err="1"/>
              <a:t>D~130</a:t>
            </a:r>
            <a:r>
              <a:rPr lang="en-US" sz="2000"/>
              <a:t> </a:t>
            </a:r>
            <a:r>
              <a:rPr lang="en-US" sz="2000" err="1"/>
              <a:t>Mpc</a:t>
            </a:r>
            <a:r>
              <a:rPr lang="en-US" sz="2000"/>
              <a:t>)</a:t>
            </a:r>
          </a:p>
          <a:p>
            <a:r>
              <a:rPr lang="en-US" sz="2000"/>
              <a:t>Fit point source + cascade template (extension and spectrum) with free parameter efficiency</a:t>
            </a:r>
          </a:p>
          <a:p>
            <a:r>
              <a:rPr lang="en-US" sz="2000"/>
              <a:t>Significant evidence for cascade emission and heating of medium -&gt; </a:t>
            </a:r>
            <a:r>
              <a:rPr lang="en-US" sz="2000" err="1"/>
              <a:t>supression</a:t>
            </a:r>
            <a:r>
              <a:rPr lang="en-US" sz="2000"/>
              <a:t> of cascade ~95% for Brms=10</a:t>
            </a:r>
            <a:r>
              <a:rPr lang="en-US" sz="2000" baseline="30000"/>
              <a:t>-</a:t>
            </a:r>
            <a:r>
              <a:rPr lang="en-US" sz="2000" baseline="30000" err="1"/>
              <a:t>16</a:t>
            </a:r>
            <a:r>
              <a:rPr lang="en-US" sz="2000" err="1"/>
              <a:t>G</a:t>
            </a:r>
            <a:endParaRPr lang="en-US" sz="2000"/>
          </a:p>
          <a:p>
            <a:r>
              <a:rPr lang="en-US" sz="2000"/>
              <a:t>No conflict with bounds obtained with </a:t>
            </a:r>
            <a:r>
              <a:rPr lang="en-US" sz="2000" err="1"/>
              <a:t>E</a:t>
            </a:r>
            <a:r>
              <a:rPr lang="en-US" sz="2000" baseline="-25000" err="1"/>
              <a:t>heating</a:t>
            </a:r>
            <a:r>
              <a:rPr lang="en-US" sz="2000"/>
              <a:t> = 0</a:t>
            </a:r>
          </a:p>
          <a:p>
            <a:r>
              <a:rPr lang="en-US" sz="2000"/>
              <a:t>Further validation tests and robust checks need to be performed</a:t>
            </a:r>
          </a:p>
          <a:p>
            <a:r>
              <a:rPr lang="en-US" sz="2000"/>
              <a:t>Additional </a:t>
            </a:r>
            <a:r>
              <a:rPr lang="en-US" sz="2000" err="1"/>
              <a:t>TeV</a:t>
            </a:r>
            <a:r>
              <a:rPr lang="en-US" sz="2000"/>
              <a:t> sources to be studied</a:t>
            </a:r>
            <a:endParaRPr lang="en-US" sz="2000">
              <a:ea typeface="Calibri"/>
              <a:cs typeface="Calibri"/>
            </a:endParaRPr>
          </a:p>
        </p:txBody>
      </p:sp>
      <p:pic>
        <p:nvPicPr>
          <p:cNvPr id="6" name="Picture 5" descr="Chart&#10;&#10;Description automatically generated">
            <a:extLst>
              <a:ext uri="{FF2B5EF4-FFF2-40B4-BE49-F238E27FC236}">
                <a16:creationId xmlns:a16="http://schemas.microsoft.com/office/drawing/2014/main" id="{5B8CD52A-AEDA-3702-AE3C-D8A882636156}"/>
              </a:ext>
            </a:extLst>
          </p:cNvPr>
          <p:cNvPicPr>
            <a:picLocks noChangeAspect="1"/>
          </p:cNvPicPr>
          <p:nvPr/>
        </p:nvPicPr>
        <p:blipFill rotWithShape="1">
          <a:blip r:embed="rId2"/>
          <a:srcRect l="11711" r="9210" b="2"/>
          <a:stretch/>
        </p:blipFill>
        <p:spPr>
          <a:xfrm>
            <a:off x="6601521" y="1561522"/>
            <a:ext cx="5460384" cy="414090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19476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249D-D2E7-DE06-2743-B88DA90FBD11}"/>
              </a:ext>
            </a:extLst>
          </p:cNvPr>
          <p:cNvSpPr>
            <a:spLocks noGrp="1"/>
          </p:cNvSpPr>
          <p:nvPr>
            <p:ph type="title"/>
          </p:nvPr>
        </p:nvSpPr>
        <p:spPr/>
        <p:txBody>
          <a:bodyPr>
            <a:normAutofit/>
          </a:bodyPr>
          <a:lstStyle/>
          <a:p>
            <a:pPr algn="ctr"/>
            <a:r>
              <a:rPr lang="en-US" sz="4800">
                <a:effectLst>
                  <a:glow rad="38100">
                    <a:prstClr val="black">
                      <a:lumMod val="65000"/>
                      <a:lumOff val="35000"/>
                      <a:alpha val="40000"/>
                    </a:prstClr>
                  </a:glow>
                  <a:outerShdw blurRad="28575" dist="38100" dir="14040000" algn="tl" rotWithShape="0">
                    <a:srgbClr val="000000">
                      <a:alpha val="25000"/>
                    </a:srgbClr>
                  </a:outerShdw>
                </a:effectLst>
              </a:rPr>
              <a:t>Backup slides</a:t>
            </a:r>
          </a:p>
        </p:txBody>
      </p:sp>
    </p:spTree>
    <p:extLst>
      <p:ext uri="{BB962C8B-B14F-4D97-AF65-F5344CB8AC3E}">
        <p14:creationId xmlns:p14="http://schemas.microsoft.com/office/powerpoint/2010/main" val="59633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3595-D0A5-E219-CC22-3299F6129CC3}"/>
              </a:ext>
            </a:extLst>
          </p:cNvPr>
          <p:cNvSpPr>
            <a:spLocks noGrp="1"/>
          </p:cNvSpPr>
          <p:nvPr>
            <p:ph type="title"/>
          </p:nvPr>
        </p:nvSpPr>
        <p:spPr/>
        <p:txBody>
          <a:bodyPr/>
          <a:lstStyle/>
          <a:p>
            <a:r>
              <a:rPr lang="en-US"/>
              <a:t>Loglikelihood Normalization Scan</a:t>
            </a:r>
          </a:p>
        </p:txBody>
      </p:sp>
      <p:pic>
        <p:nvPicPr>
          <p:cNvPr id="7" name="Picture 7">
            <a:extLst>
              <a:ext uri="{FF2B5EF4-FFF2-40B4-BE49-F238E27FC236}">
                <a16:creationId xmlns:a16="http://schemas.microsoft.com/office/drawing/2014/main" id="{6A47ABD3-D202-17B0-BA2C-946DD9E78543}"/>
              </a:ext>
            </a:extLst>
          </p:cNvPr>
          <p:cNvPicPr>
            <a:picLocks noChangeAspect="1"/>
          </p:cNvPicPr>
          <p:nvPr/>
        </p:nvPicPr>
        <p:blipFill>
          <a:blip r:embed="rId2"/>
          <a:stretch>
            <a:fillRect/>
          </a:stretch>
        </p:blipFill>
        <p:spPr>
          <a:xfrm>
            <a:off x="1945341" y="1389834"/>
            <a:ext cx="6615952" cy="4428564"/>
          </a:xfrm>
          <a:prstGeom prst="rect">
            <a:avLst/>
          </a:prstGeom>
        </p:spPr>
      </p:pic>
    </p:spTree>
    <p:extLst>
      <p:ext uri="{BB962C8B-B14F-4D97-AF65-F5344CB8AC3E}">
        <p14:creationId xmlns:p14="http://schemas.microsoft.com/office/powerpoint/2010/main" val="294353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AB5E-281D-FB39-AA28-7F6279724A63}"/>
              </a:ext>
            </a:extLst>
          </p:cNvPr>
          <p:cNvSpPr>
            <a:spLocks noGrp="1"/>
          </p:cNvSpPr>
          <p:nvPr>
            <p:ph type="title"/>
          </p:nvPr>
        </p:nvSpPr>
        <p:spPr>
          <a:xfrm>
            <a:off x="-1988" y="80300"/>
            <a:ext cx="10471413" cy="962527"/>
          </a:xfrm>
        </p:spPr>
        <p:txBody>
          <a:bodyPr>
            <a:normAutofit fontScale="90000"/>
          </a:bodyPr>
          <a:lstStyle/>
          <a:p>
            <a:r>
              <a:rPr lang="en-US">
                <a:cs typeface="Calibri Light"/>
              </a:rPr>
              <a:t>(Prelim.) Fit Results  - Flux selected subsamples</a:t>
            </a:r>
            <a:endParaRPr lang="en-US"/>
          </a:p>
        </p:txBody>
      </p:sp>
      <p:sp>
        <p:nvSpPr>
          <p:cNvPr id="3" name="Content Placeholder 2">
            <a:extLst>
              <a:ext uri="{FF2B5EF4-FFF2-40B4-BE49-F238E27FC236}">
                <a16:creationId xmlns:a16="http://schemas.microsoft.com/office/drawing/2014/main" id="{8FB166F6-47F1-2098-FFD3-0BC9490871AF}"/>
              </a:ext>
            </a:extLst>
          </p:cNvPr>
          <p:cNvSpPr>
            <a:spLocks noGrp="1"/>
          </p:cNvSpPr>
          <p:nvPr>
            <p:ph idx="1"/>
          </p:nvPr>
        </p:nvSpPr>
        <p:spPr>
          <a:xfrm>
            <a:off x="363694" y="1379918"/>
            <a:ext cx="4038126" cy="3844963"/>
          </a:xfrm>
        </p:spPr>
        <p:txBody>
          <a:bodyPr vert="horz" lIns="91440" tIns="45720" rIns="91440" bIns="45720" rtlCol="0" anchor="t">
            <a:normAutofit/>
          </a:bodyPr>
          <a:lstStyle/>
          <a:p>
            <a:r>
              <a:rPr lang="en-US">
                <a:cs typeface="Calibri"/>
              </a:rPr>
              <a:t>TS, norms, </a:t>
            </a:r>
            <a:r>
              <a:rPr lang="en-US" err="1">
                <a:cs typeface="Calibri"/>
              </a:rPr>
              <a:t>eflux</a:t>
            </a:r>
            <a:r>
              <a:rPr lang="en-US">
                <a:cs typeface="Calibri"/>
              </a:rPr>
              <a:t> for high and low flux states</a:t>
            </a:r>
          </a:p>
          <a:p>
            <a:r>
              <a:rPr lang="en-US">
                <a:cs typeface="Calibri"/>
              </a:rPr>
              <a:t>Franceschini et al. EBL model</a:t>
            </a:r>
            <a:endParaRPr lang="en-US">
              <a:effectLst>
                <a:glow rad="38100">
                  <a:prstClr val="black">
                    <a:lumMod val="50000"/>
                    <a:lumOff val="50000"/>
                    <a:alpha val="20000"/>
                  </a:prstClr>
                </a:glow>
                <a:outerShdw blurRad="44450" dist="12700" dir="13860000" algn="tl" rotWithShape="0">
                  <a:srgbClr val="000000">
                    <a:alpha val="20000"/>
                  </a:srgbClr>
                </a:outerShdw>
              </a:effectLst>
              <a:cs typeface="Calibri"/>
            </a:endParaRPr>
          </a:p>
          <a:p>
            <a:r>
              <a:rPr lang="en-US">
                <a:cs typeface="Calibri"/>
              </a:rPr>
              <a:t>During the flaring stages a harder spectrum is injected at </a:t>
            </a:r>
            <a:r>
              <a:rPr lang="en-US" err="1">
                <a:cs typeface="Calibri"/>
              </a:rPr>
              <a:t>TeV</a:t>
            </a:r>
            <a:r>
              <a:rPr lang="en-US">
                <a:cs typeface="Calibri"/>
              </a:rPr>
              <a:t> energies, therefore more photons for cascade production...</a:t>
            </a:r>
            <a:endParaRPr lang="en-US">
              <a:effectLst>
                <a:glow rad="38100">
                  <a:prstClr val="black">
                    <a:lumMod val="50000"/>
                    <a:lumOff val="50000"/>
                    <a:alpha val="20000"/>
                  </a:prstClr>
                </a:glow>
                <a:outerShdw blurRad="44450" dist="12700" dir="13860000" algn="tl" rotWithShape="0">
                  <a:srgbClr val="000000">
                    <a:alpha val="20000"/>
                  </a:srgbClr>
                </a:outerShdw>
              </a:effectLst>
              <a:cs typeface="Calibri"/>
            </a:endParaRPr>
          </a:p>
        </p:txBody>
      </p:sp>
      <p:pic>
        <p:nvPicPr>
          <p:cNvPr id="7" name="Picture 7">
            <a:extLst>
              <a:ext uri="{FF2B5EF4-FFF2-40B4-BE49-F238E27FC236}">
                <a16:creationId xmlns:a16="http://schemas.microsoft.com/office/drawing/2014/main" id="{0BDF03FC-3E16-81A5-2DFA-87EF90DBFA53}"/>
              </a:ext>
            </a:extLst>
          </p:cNvPr>
          <p:cNvPicPr>
            <a:picLocks noChangeAspect="1"/>
          </p:cNvPicPr>
          <p:nvPr/>
        </p:nvPicPr>
        <p:blipFill>
          <a:blip r:embed="rId2"/>
          <a:stretch>
            <a:fillRect/>
          </a:stretch>
        </p:blipFill>
        <p:spPr>
          <a:xfrm>
            <a:off x="4844667" y="1338272"/>
            <a:ext cx="6749257" cy="5044624"/>
          </a:xfrm>
          <a:prstGeom prst="rect">
            <a:avLst/>
          </a:prstGeom>
        </p:spPr>
      </p:pic>
    </p:spTree>
    <p:extLst>
      <p:ext uri="{BB962C8B-B14F-4D97-AF65-F5344CB8AC3E}">
        <p14:creationId xmlns:p14="http://schemas.microsoft.com/office/powerpoint/2010/main" val="317962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760D-4842-EF03-2C08-1AD56BABE6A6}"/>
              </a:ext>
            </a:extLst>
          </p:cNvPr>
          <p:cNvSpPr>
            <a:spLocks noGrp="1"/>
          </p:cNvSpPr>
          <p:nvPr>
            <p:ph type="title"/>
          </p:nvPr>
        </p:nvSpPr>
        <p:spPr>
          <a:xfrm>
            <a:off x="277813" y="132080"/>
            <a:ext cx="6321908" cy="1143000"/>
          </a:xfrm>
        </p:spPr>
        <p:txBody>
          <a:bodyPr>
            <a:normAutofit/>
          </a:bodyPr>
          <a:lstStyle/>
          <a:p>
            <a:r>
              <a:rPr lang="en-US" err="1">
                <a:cs typeface="Calibri Light"/>
              </a:rPr>
              <a:t>ELMAG</a:t>
            </a:r>
            <a:r>
              <a:rPr lang="en-US">
                <a:cs typeface="Calibri Light"/>
              </a:rPr>
              <a:t> simulations</a:t>
            </a:r>
            <a:endParaRPr lang="en-US"/>
          </a:p>
        </p:txBody>
      </p:sp>
      <p:sp>
        <p:nvSpPr>
          <p:cNvPr id="3" name="Content Placeholder 2">
            <a:extLst>
              <a:ext uri="{FF2B5EF4-FFF2-40B4-BE49-F238E27FC236}">
                <a16:creationId xmlns:a16="http://schemas.microsoft.com/office/drawing/2014/main" id="{23E3D086-4C5B-7544-DB94-8BD5B8481A48}"/>
              </a:ext>
            </a:extLst>
          </p:cNvPr>
          <p:cNvSpPr>
            <a:spLocks noGrp="1"/>
          </p:cNvSpPr>
          <p:nvPr>
            <p:ph idx="1"/>
          </p:nvPr>
        </p:nvSpPr>
        <p:spPr>
          <a:xfrm>
            <a:off x="94933" y="1203959"/>
            <a:ext cx="7094049" cy="2128521"/>
          </a:xfrm>
        </p:spPr>
        <p:txBody>
          <a:bodyPr vert="horz" lIns="91440" tIns="45720" rIns="91440" bIns="45720" rtlCol="0" anchor="t">
            <a:normAutofit lnSpcReduction="10000"/>
          </a:bodyPr>
          <a:lstStyle/>
          <a:p>
            <a:r>
              <a:rPr lang="en-US"/>
              <a:t>0.1, 0.02, 0.01 </a:t>
            </a:r>
            <a:r>
              <a:rPr lang="en-US" err="1"/>
              <a:t>binnings</a:t>
            </a:r>
          </a:p>
          <a:p>
            <a:r>
              <a:rPr lang="en-US"/>
              <a:t>Containment radius for our templates compared to the extension and </a:t>
            </a:r>
            <a:r>
              <a:rPr lang="en-US" err="1"/>
              <a:t>binsize</a:t>
            </a:r>
            <a:endParaRPr lang="en-US"/>
          </a:p>
          <a:p>
            <a:r>
              <a:rPr lang="en-US"/>
              <a:t>Time delay distribution for secondary cascade photons (cumulative fraction of counts)</a:t>
            </a:r>
          </a:p>
        </p:txBody>
      </p:sp>
      <p:pic>
        <p:nvPicPr>
          <p:cNvPr id="5" name="Picture 5" descr="Chart, scatter chart&#10;&#10;Description automatically generated">
            <a:extLst>
              <a:ext uri="{FF2B5EF4-FFF2-40B4-BE49-F238E27FC236}">
                <a16:creationId xmlns:a16="http://schemas.microsoft.com/office/drawing/2014/main" id="{8596C7B2-2041-F4CD-96C0-6171FEFCA061}"/>
              </a:ext>
            </a:extLst>
          </p:cNvPr>
          <p:cNvPicPr>
            <a:picLocks noChangeAspect="1"/>
          </p:cNvPicPr>
          <p:nvPr/>
        </p:nvPicPr>
        <p:blipFill rotWithShape="1">
          <a:blip r:embed="rId3"/>
          <a:srcRect l="1442" t="9535" r="8173" b="641"/>
          <a:stretch/>
        </p:blipFill>
        <p:spPr>
          <a:xfrm>
            <a:off x="7556459" y="245564"/>
            <a:ext cx="4115504" cy="3093201"/>
          </a:xfrm>
          <a:prstGeom prst="rect">
            <a:avLst/>
          </a:prstGeom>
        </p:spPr>
      </p:pic>
      <p:pic>
        <p:nvPicPr>
          <p:cNvPr id="7" name="Picture 7" descr="Chart, line chart&#10;&#10;Description automatically generated">
            <a:extLst>
              <a:ext uri="{FF2B5EF4-FFF2-40B4-BE49-F238E27FC236}">
                <a16:creationId xmlns:a16="http://schemas.microsoft.com/office/drawing/2014/main" id="{38D64F33-BAB4-6ACE-B57C-1195D92B1C9A}"/>
              </a:ext>
            </a:extLst>
          </p:cNvPr>
          <p:cNvPicPr>
            <a:picLocks noChangeAspect="1"/>
          </p:cNvPicPr>
          <p:nvPr/>
        </p:nvPicPr>
        <p:blipFill>
          <a:blip r:embed="rId4"/>
          <a:stretch>
            <a:fillRect/>
          </a:stretch>
        </p:blipFill>
        <p:spPr>
          <a:xfrm>
            <a:off x="2158317" y="3412786"/>
            <a:ext cx="4072445" cy="3089102"/>
          </a:xfrm>
          <a:prstGeom prst="rect">
            <a:avLst/>
          </a:prstGeom>
        </p:spPr>
      </p:pic>
      <p:pic>
        <p:nvPicPr>
          <p:cNvPr id="4" name="Picture 7" descr="Chart&#10;&#10;Description automatically generated">
            <a:extLst>
              <a:ext uri="{FF2B5EF4-FFF2-40B4-BE49-F238E27FC236}">
                <a16:creationId xmlns:a16="http://schemas.microsoft.com/office/drawing/2014/main" id="{560A2F6F-FBEF-59BC-0A74-9CC841554FF7}"/>
              </a:ext>
            </a:extLst>
          </p:cNvPr>
          <p:cNvPicPr>
            <a:picLocks noChangeAspect="1"/>
          </p:cNvPicPr>
          <p:nvPr/>
        </p:nvPicPr>
        <p:blipFill>
          <a:blip r:embed="rId5"/>
          <a:stretch>
            <a:fillRect/>
          </a:stretch>
        </p:blipFill>
        <p:spPr>
          <a:xfrm>
            <a:off x="7327153" y="3394785"/>
            <a:ext cx="4165600" cy="3124200"/>
          </a:xfrm>
          <a:prstGeom prst="rect">
            <a:avLst/>
          </a:prstGeom>
        </p:spPr>
      </p:pic>
    </p:spTree>
    <p:extLst>
      <p:ext uri="{BB962C8B-B14F-4D97-AF65-F5344CB8AC3E}">
        <p14:creationId xmlns:p14="http://schemas.microsoft.com/office/powerpoint/2010/main" val="377389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2548-8CC1-8193-1121-19F11A3E68EA}"/>
              </a:ext>
            </a:extLst>
          </p:cNvPr>
          <p:cNvSpPr>
            <a:spLocks noGrp="1"/>
          </p:cNvSpPr>
          <p:nvPr>
            <p:ph type="title"/>
          </p:nvPr>
        </p:nvSpPr>
        <p:spPr>
          <a:xfrm>
            <a:off x="530138" y="299776"/>
            <a:ext cx="5962020" cy="942033"/>
          </a:xfrm>
        </p:spPr>
        <p:txBody>
          <a:bodyPr>
            <a:normAutofit/>
          </a:bodyPr>
          <a:lstStyle/>
          <a:p>
            <a:r>
              <a:rPr lang="en-US">
                <a:cs typeface="Calibri Light"/>
              </a:rPr>
              <a:t>Test object  - </a:t>
            </a:r>
            <a:r>
              <a:rPr lang="en-US" err="1">
                <a:cs typeface="Calibri Light"/>
              </a:rPr>
              <a:t>MKN421</a:t>
            </a:r>
            <a:endParaRPr lang="en-US" err="1"/>
          </a:p>
        </p:txBody>
      </p:sp>
      <p:sp>
        <p:nvSpPr>
          <p:cNvPr id="3" name="Content Placeholder 2">
            <a:extLst>
              <a:ext uri="{FF2B5EF4-FFF2-40B4-BE49-F238E27FC236}">
                <a16:creationId xmlns:a16="http://schemas.microsoft.com/office/drawing/2014/main" id="{53F85559-9F94-8E98-FDA6-FE7A681A3DE1}"/>
              </a:ext>
            </a:extLst>
          </p:cNvPr>
          <p:cNvSpPr>
            <a:spLocks noGrp="1"/>
          </p:cNvSpPr>
          <p:nvPr>
            <p:ph idx="1"/>
          </p:nvPr>
        </p:nvSpPr>
        <p:spPr>
          <a:xfrm>
            <a:off x="391973" y="1173702"/>
            <a:ext cx="5853472" cy="3124201"/>
          </a:xfrm>
        </p:spPr>
        <p:txBody>
          <a:bodyPr vert="horz" lIns="91440" tIns="45720" rIns="91440" bIns="45720" rtlCol="0" anchor="t">
            <a:normAutofit/>
          </a:bodyPr>
          <a:lstStyle/>
          <a:p>
            <a:r>
              <a:rPr lang="en-US" err="1"/>
              <a:t>Lightcurve</a:t>
            </a:r>
            <a:r>
              <a:rPr lang="en-US"/>
              <a:t> from (</a:t>
            </a:r>
            <a:r>
              <a:rPr lang="en-US" err="1"/>
              <a:t>2008Aug</a:t>
            </a:r>
            <a:r>
              <a:rPr lang="en-US"/>
              <a:t> - </a:t>
            </a:r>
            <a:r>
              <a:rPr lang="en-US" err="1"/>
              <a:t>2022Sep</a:t>
            </a:r>
            <a:r>
              <a:rPr lang="en-US"/>
              <a:t>)</a:t>
            </a:r>
            <a:endParaRPr lang="en-US" err="1"/>
          </a:p>
          <a:p>
            <a:r>
              <a:rPr lang="en-US"/>
              <a:t>High and low flux-selected samples:</a:t>
            </a:r>
          </a:p>
          <a:p>
            <a:pPr lvl="1"/>
            <a:r>
              <a:rPr lang="en-US"/>
              <a:t># of bins in high state:  39</a:t>
            </a:r>
          </a:p>
          <a:p>
            <a:pPr lvl="1"/>
            <a:r>
              <a:rPr lang="en-US"/>
              <a:t># of bins in low state:  742</a:t>
            </a:r>
          </a:p>
          <a:p>
            <a:r>
              <a:rPr lang="en-US"/>
              <a:t>Angular extension for full sample of 0.026 degrees</a:t>
            </a:r>
          </a:p>
          <a:p>
            <a:endParaRPr lang="en-US"/>
          </a:p>
        </p:txBody>
      </p:sp>
      <p:pic>
        <p:nvPicPr>
          <p:cNvPr id="6" name="Picture 6">
            <a:extLst>
              <a:ext uri="{FF2B5EF4-FFF2-40B4-BE49-F238E27FC236}">
                <a16:creationId xmlns:a16="http://schemas.microsoft.com/office/drawing/2014/main" id="{7593EF3A-70B7-1BB4-9DCA-F46E1F4073F2}"/>
              </a:ext>
            </a:extLst>
          </p:cNvPr>
          <p:cNvPicPr>
            <a:picLocks noChangeAspect="1"/>
          </p:cNvPicPr>
          <p:nvPr/>
        </p:nvPicPr>
        <p:blipFill rotWithShape="1">
          <a:blip r:embed="rId3"/>
          <a:srcRect l="8394" r="8216" b="-437"/>
          <a:stretch/>
        </p:blipFill>
        <p:spPr>
          <a:xfrm>
            <a:off x="806303" y="4396077"/>
            <a:ext cx="10234579" cy="2280079"/>
          </a:xfrm>
          <a:prstGeom prst="rect">
            <a:avLst/>
          </a:prstGeom>
        </p:spPr>
      </p:pic>
      <p:pic>
        <p:nvPicPr>
          <p:cNvPr id="7" name="Picture 7">
            <a:extLst>
              <a:ext uri="{FF2B5EF4-FFF2-40B4-BE49-F238E27FC236}">
                <a16:creationId xmlns:a16="http://schemas.microsoft.com/office/drawing/2014/main" id="{DBF4A37A-D8DF-D767-AD5E-E6E872B37B33}"/>
              </a:ext>
            </a:extLst>
          </p:cNvPr>
          <p:cNvPicPr>
            <a:picLocks noChangeAspect="1"/>
          </p:cNvPicPr>
          <p:nvPr/>
        </p:nvPicPr>
        <p:blipFill>
          <a:blip r:embed="rId4"/>
          <a:stretch>
            <a:fillRect/>
          </a:stretch>
        </p:blipFill>
        <p:spPr>
          <a:xfrm>
            <a:off x="6823644" y="640073"/>
            <a:ext cx="4573617" cy="3433583"/>
          </a:xfrm>
          <a:prstGeom prst="rect">
            <a:avLst/>
          </a:prstGeom>
        </p:spPr>
      </p:pic>
    </p:spTree>
    <p:extLst>
      <p:ext uri="{BB962C8B-B14F-4D97-AF65-F5344CB8AC3E}">
        <p14:creationId xmlns:p14="http://schemas.microsoft.com/office/powerpoint/2010/main" val="79949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2548-8CC1-8193-1121-19F11A3E68EA}"/>
              </a:ext>
            </a:extLst>
          </p:cNvPr>
          <p:cNvSpPr>
            <a:spLocks noGrp="1"/>
          </p:cNvSpPr>
          <p:nvPr>
            <p:ph type="title"/>
          </p:nvPr>
        </p:nvSpPr>
        <p:spPr>
          <a:xfrm>
            <a:off x="530138" y="299776"/>
            <a:ext cx="5962020" cy="942033"/>
          </a:xfrm>
        </p:spPr>
        <p:txBody>
          <a:bodyPr>
            <a:normAutofit/>
          </a:bodyPr>
          <a:lstStyle/>
          <a:p>
            <a:r>
              <a:rPr lang="en-US">
                <a:cs typeface="Calibri Light"/>
              </a:rPr>
              <a:t>Test object  - </a:t>
            </a:r>
            <a:r>
              <a:rPr lang="en-US" err="1">
                <a:cs typeface="Calibri Light"/>
              </a:rPr>
              <a:t>MKN421</a:t>
            </a:r>
            <a:endParaRPr lang="en-US" err="1"/>
          </a:p>
        </p:txBody>
      </p:sp>
      <p:sp>
        <p:nvSpPr>
          <p:cNvPr id="3" name="Content Placeholder 2">
            <a:extLst>
              <a:ext uri="{FF2B5EF4-FFF2-40B4-BE49-F238E27FC236}">
                <a16:creationId xmlns:a16="http://schemas.microsoft.com/office/drawing/2014/main" id="{53F85559-9F94-8E98-FDA6-FE7A681A3DE1}"/>
              </a:ext>
            </a:extLst>
          </p:cNvPr>
          <p:cNvSpPr>
            <a:spLocks noGrp="1"/>
          </p:cNvSpPr>
          <p:nvPr>
            <p:ph idx="1"/>
          </p:nvPr>
        </p:nvSpPr>
        <p:spPr>
          <a:xfrm>
            <a:off x="391973" y="1173702"/>
            <a:ext cx="6212060" cy="3124201"/>
          </a:xfrm>
        </p:spPr>
        <p:txBody>
          <a:bodyPr vert="horz" lIns="91440" tIns="45720" rIns="91440" bIns="45720" rtlCol="0" anchor="t">
            <a:normAutofit/>
          </a:bodyPr>
          <a:lstStyle/>
          <a:p>
            <a:r>
              <a:rPr lang="en-US" err="1"/>
              <a:t>Lightcurve</a:t>
            </a:r>
            <a:r>
              <a:rPr lang="en-US"/>
              <a:t> from (</a:t>
            </a:r>
            <a:r>
              <a:rPr lang="en-US" err="1"/>
              <a:t>2008Aug</a:t>
            </a:r>
            <a:r>
              <a:rPr lang="en-US"/>
              <a:t> - </a:t>
            </a:r>
            <a:r>
              <a:rPr lang="en-US" err="1"/>
              <a:t>2022Sep</a:t>
            </a:r>
            <a:r>
              <a:rPr lang="en-US"/>
              <a:t>)</a:t>
            </a:r>
            <a:endParaRPr lang="en-US" err="1"/>
          </a:p>
          <a:p>
            <a:r>
              <a:rPr lang="en-US"/>
              <a:t>High and low flux-selected samples:</a:t>
            </a:r>
          </a:p>
          <a:p>
            <a:pPr lvl="1"/>
            <a:r>
              <a:rPr lang="en-US"/>
              <a:t># of bins in high state:  39</a:t>
            </a:r>
          </a:p>
          <a:p>
            <a:pPr lvl="1"/>
            <a:r>
              <a:rPr lang="en-US"/>
              <a:t># of bins in low state:  742</a:t>
            </a:r>
          </a:p>
          <a:p>
            <a:r>
              <a:rPr lang="en-US"/>
              <a:t>High and low flux </a:t>
            </a:r>
            <a:r>
              <a:rPr lang="en-US" err="1"/>
              <a:t>SEDs</a:t>
            </a:r>
          </a:p>
          <a:p>
            <a:endParaRPr lang="en-US"/>
          </a:p>
        </p:txBody>
      </p:sp>
      <p:pic>
        <p:nvPicPr>
          <p:cNvPr id="6" name="Picture 6">
            <a:extLst>
              <a:ext uri="{FF2B5EF4-FFF2-40B4-BE49-F238E27FC236}">
                <a16:creationId xmlns:a16="http://schemas.microsoft.com/office/drawing/2014/main" id="{7593EF3A-70B7-1BB4-9DCA-F46E1F4073F2}"/>
              </a:ext>
            </a:extLst>
          </p:cNvPr>
          <p:cNvPicPr>
            <a:picLocks noChangeAspect="1"/>
          </p:cNvPicPr>
          <p:nvPr/>
        </p:nvPicPr>
        <p:blipFill rotWithShape="1">
          <a:blip r:embed="rId3"/>
          <a:srcRect l="8394" r="8216" b="-437"/>
          <a:stretch/>
        </p:blipFill>
        <p:spPr>
          <a:xfrm>
            <a:off x="250491" y="4136100"/>
            <a:ext cx="11785473" cy="2629702"/>
          </a:xfrm>
          <a:prstGeom prst="rect">
            <a:avLst/>
          </a:prstGeom>
        </p:spPr>
      </p:pic>
      <p:pic>
        <p:nvPicPr>
          <p:cNvPr id="4" name="Picture 4">
            <a:extLst>
              <a:ext uri="{FF2B5EF4-FFF2-40B4-BE49-F238E27FC236}">
                <a16:creationId xmlns:a16="http://schemas.microsoft.com/office/drawing/2014/main" id="{4215E201-0C2E-F86E-51D6-0182B7E63142}"/>
              </a:ext>
            </a:extLst>
          </p:cNvPr>
          <p:cNvPicPr>
            <a:picLocks noChangeAspect="1"/>
          </p:cNvPicPr>
          <p:nvPr/>
        </p:nvPicPr>
        <p:blipFill>
          <a:blip r:embed="rId4"/>
          <a:stretch>
            <a:fillRect/>
          </a:stretch>
        </p:blipFill>
        <p:spPr>
          <a:xfrm>
            <a:off x="6669741" y="302560"/>
            <a:ext cx="4921624" cy="3688976"/>
          </a:xfrm>
          <a:prstGeom prst="rect">
            <a:avLst/>
          </a:prstGeom>
        </p:spPr>
      </p:pic>
    </p:spTree>
    <p:extLst>
      <p:ext uri="{BB962C8B-B14F-4D97-AF65-F5344CB8AC3E}">
        <p14:creationId xmlns:p14="http://schemas.microsoft.com/office/powerpoint/2010/main" val="299733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0728-9371-A04A-3971-8FBA4C1C1EE1}"/>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Outline</a:t>
            </a:r>
            <a:endParaRPr lang="en-US"/>
          </a:p>
        </p:txBody>
      </p:sp>
      <p:sp>
        <p:nvSpPr>
          <p:cNvPr id="3" name="Content Placeholder 2">
            <a:extLst>
              <a:ext uri="{FF2B5EF4-FFF2-40B4-BE49-F238E27FC236}">
                <a16:creationId xmlns:a16="http://schemas.microsoft.com/office/drawing/2014/main" id="{2D3C454E-BE47-5269-7507-0D8899014EFC}"/>
              </a:ext>
            </a:extLst>
          </p:cNvPr>
          <p:cNvSpPr>
            <a:spLocks noGrp="1"/>
          </p:cNvSpPr>
          <p:nvPr>
            <p:ph idx="1"/>
          </p:nvPr>
        </p:nvSpPr>
        <p:spPr>
          <a:xfrm>
            <a:off x="471301" y="1663105"/>
            <a:ext cx="11438962" cy="3713018"/>
          </a:xfrm>
        </p:spPr>
        <p:txBody>
          <a:bodyPr>
            <a:normAutofit fontScale="55000" lnSpcReduction="20000"/>
          </a:bodyPr>
          <a:lstStyle/>
          <a:p>
            <a:pPr marL="342900" indent="-342900">
              <a:lnSpc>
                <a:spcPct val="120000"/>
              </a:lnSpc>
            </a:pPr>
            <a:r>
              <a:rPr lang="en-US"/>
              <a:t>1 slide on the motivation + goals</a:t>
            </a:r>
          </a:p>
          <a:p>
            <a:pPr marL="342900" indent="-342900">
              <a:lnSpc>
                <a:spcPct val="120000"/>
              </a:lnSpc>
            </a:pPr>
            <a:r>
              <a:rPr lang="en-US"/>
              <a:t>1 slide on the cascade theory...</a:t>
            </a:r>
          </a:p>
          <a:p>
            <a:pPr>
              <a:lnSpc>
                <a:spcPct val="120000"/>
              </a:lnSpc>
            </a:pPr>
            <a:r>
              <a:rPr lang="en-US"/>
              <a:t>1 slide on the object (highlight position far away from MW) - mention red-shift maybe even jet angle.</a:t>
            </a:r>
          </a:p>
          <a:p>
            <a:pPr>
              <a:lnSpc>
                <a:spcPct val="120000"/>
              </a:lnSpc>
            </a:pPr>
            <a:r>
              <a:rPr lang="en-US"/>
              <a:t>Data with Fermi-LAT (light curve )</a:t>
            </a:r>
          </a:p>
          <a:p>
            <a:pPr>
              <a:lnSpc>
                <a:spcPct val="120000"/>
              </a:lnSpc>
            </a:pPr>
            <a:r>
              <a:rPr lang="en-US"/>
              <a:t>result on extension with Fermi-LAT - disk model - give details on analysis: version, settings</a:t>
            </a:r>
          </a:p>
          <a:p>
            <a:pPr>
              <a:lnSpc>
                <a:spcPct val="120000"/>
              </a:lnSpc>
            </a:pPr>
            <a:r>
              <a:rPr lang="en-US"/>
              <a:t>analysis: simulated cubes as templates for different magnetic fields, coherence length 1 </a:t>
            </a:r>
            <a:r>
              <a:rPr lang="en-US" err="1"/>
              <a:t>Mpc</a:t>
            </a:r>
          </a:p>
          <a:p>
            <a:pPr>
              <a:lnSpc>
                <a:spcPct val="120000"/>
              </a:lnSpc>
            </a:pPr>
            <a:r>
              <a:rPr lang="en-US"/>
              <a:t>details on simulation (binning, show spectra cube)</a:t>
            </a:r>
          </a:p>
          <a:p>
            <a:pPr>
              <a:lnSpc>
                <a:spcPct val="120000"/>
              </a:lnSpc>
            </a:pPr>
            <a:r>
              <a:rPr lang="en-US"/>
              <a:t>strategy: fit templates to data adding free parameter efficiency (100% efficiency usually assumed for limits)</a:t>
            </a:r>
          </a:p>
          <a:p>
            <a:pPr>
              <a:lnSpc>
                <a:spcPct val="120000"/>
              </a:lnSpc>
            </a:pPr>
            <a:r>
              <a:rPr lang="en-US"/>
              <a:t>results on best-fit values</a:t>
            </a:r>
          </a:p>
          <a:p>
            <a:pPr>
              <a:lnSpc>
                <a:spcPct val="120000"/>
              </a:lnSpc>
            </a:pPr>
            <a:r>
              <a:rPr lang="en-US"/>
              <a:t>discussion on significance, on consistency</a:t>
            </a:r>
          </a:p>
          <a:p>
            <a:pPr>
              <a:lnSpc>
                <a:spcPct val="120000"/>
              </a:lnSpc>
            </a:pPr>
            <a:endParaRPr lang="en-US"/>
          </a:p>
        </p:txBody>
      </p:sp>
    </p:spTree>
    <p:extLst>
      <p:ext uri="{BB962C8B-B14F-4D97-AF65-F5344CB8AC3E}">
        <p14:creationId xmlns:p14="http://schemas.microsoft.com/office/powerpoint/2010/main" val="428258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oelenterate, coral&#10;&#10;Description automatically generated">
            <a:extLst>
              <a:ext uri="{FF2B5EF4-FFF2-40B4-BE49-F238E27FC236}">
                <a16:creationId xmlns:a16="http://schemas.microsoft.com/office/drawing/2014/main" id="{9A6821C8-F626-4F3C-FBF7-60BE40D4AA5D}"/>
              </a:ext>
            </a:extLst>
          </p:cNvPr>
          <p:cNvPicPr>
            <a:picLocks noChangeAspect="1"/>
          </p:cNvPicPr>
          <p:nvPr/>
        </p:nvPicPr>
        <p:blipFill rotWithShape="1">
          <a:blip r:embed="rId3"/>
          <a:srcRect l="17310" b="14017"/>
          <a:stretch/>
        </p:blipFill>
        <p:spPr>
          <a:xfrm>
            <a:off x="9346127" y="195639"/>
            <a:ext cx="2477838" cy="2551964"/>
          </a:xfrm>
          <a:prstGeom prst="rect">
            <a:avLst/>
          </a:prstGeom>
        </p:spPr>
      </p:pic>
      <p:sp>
        <p:nvSpPr>
          <p:cNvPr id="2" name="Title 1">
            <a:extLst>
              <a:ext uri="{FF2B5EF4-FFF2-40B4-BE49-F238E27FC236}">
                <a16:creationId xmlns:a16="http://schemas.microsoft.com/office/drawing/2014/main" id="{B45F6423-1C66-2A51-4A5A-3DCD34EB47D2}"/>
              </a:ext>
            </a:extLst>
          </p:cNvPr>
          <p:cNvSpPr>
            <a:spLocks noGrp="1"/>
          </p:cNvSpPr>
          <p:nvPr>
            <p:ph type="title"/>
          </p:nvPr>
        </p:nvSpPr>
        <p:spPr>
          <a:xfrm>
            <a:off x="600751" y="644585"/>
            <a:ext cx="5026717" cy="915390"/>
          </a:xfrm>
        </p:spPr>
        <p:txBody>
          <a:bodyPr>
            <a:noAutofit/>
          </a:bodyPr>
          <a:lstStyle/>
          <a:p>
            <a:r>
              <a:rPr lang="en-US"/>
              <a:t>Cosmic Magnetism: Motivation &amp; goal</a:t>
            </a:r>
          </a:p>
        </p:txBody>
      </p:sp>
      <p:sp>
        <p:nvSpPr>
          <p:cNvPr id="3" name="Content Placeholder 2">
            <a:extLst>
              <a:ext uri="{FF2B5EF4-FFF2-40B4-BE49-F238E27FC236}">
                <a16:creationId xmlns:a16="http://schemas.microsoft.com/office/drawing/2014/main" id="{B962C853-E74D-7DDC-5380-3A1F983641AD}"/>
              </a:ext>
            </a:extLst>
          </p:cNvPr>
          <p:cNvSpPr>
            <a:spLocks noGrp="1"/>
          </p:cNvSpPr>
          <p:nvPr>
            <p:ph idx="1"/>
          </p:nvPr>
        </p:nvSpPr>
        <p:spPr>
          <a:xfrm>
            <a:off x="255083" y="2343613"/>
            <a:ext cx="8075218" cy="3962401"/>
          </a:xfrm>
        </p:spPr>
        <p:txBody>
          <a:bodyPr vert="horz" lIns="91440" tIns="45720" rIns="91440" bIns="45720" rtlCol="0" anchor="t">
            <a:normAutofit fontScale="85000" lnSpcReduction="10000"/>
          </a:bodyPr>
          <a:lstStyle/>
          <a:p>
            <a:r>
              <a:rPr lang="en-US"/>
              <a:t>Cosmic Magnetic Fields: How are they generated?</a:t>
            </a:r>
          </a:p>
          <a:p>
            <a:pPr lvl="1"/>
            <a:r>
              <a:rPr lang="en-US"/>
              <a:t>Dynamo amplification or Compression </a:t>
            </a:r>
            <a:r>
              <a:rPr lang="en-US" noProof="1"/>
              <a:t>processes</a:t>
            </a:r>
          </a:p>
          <a:p>
            <a:pPr lvl="1"/>
            <a:r>
              <a:rPr lang="en-US"/>
              <a:t>Both imply the amplification of preexisting 'seed' field</a:t>
            </a:r>
          </a:p>
          <a:p>
            <a:pPr indent="-342900"/>
            <a:r>
              <a:rPr lang="en-US"/>
              <a:t>Are the voids between filaments of the large scale structure of our universe magnetized? (Imprint of pre-amp primordial field)</a:t>
            </a:r>
          </a:p>
          <a:p>
            <a:pPr indent="-342900"/>
            <a:r>
              <a:rPr lang="en-US"/>
              <a:t>If so, what is the origin for this field? Can we detect and characterize it?</a:t>
            </a:r>
          </a:p>
          <a:p>
            <a:pPr indent="-342900"/>
            <a:r>
              <a:rPr lang="en-US"/>
              <a:t>Coherence length and intensity parameters model the </a:t>
            </a:r>
            <a:r>
              <a:rPr lang="en-US" err="1"/>
              <a:t>IGMF</a:t>
            </a:r>
            <a:r>
              <a:rPr lang="en-US"/>
              <a:t> </a:t>
            </a:r>
          </a:p>
          <a:p>
            <a:pPr>
              <a:buFont typeface="Arial,Sans-Serif"/>
            </a:pPr>
            <a:r>
              <a:rPr lang="en-US"/>
              <a:t>Our goal is to probe the parameter space by studying electromagnetic cascades </a:t>
            </a:r>
          </a:p>
        </p:txBody>
      </p:sp>
      <p:pic>
        <p:nvPicPr>
          <p:cNvPr id="5" name="Picture 4">
            <a:extLst>
              <a:ext uri="{FF2B5EF4-FFF2-40B4-BE49-F238E27FC236}">
                <a16:creationId xmlns:a16="http://schemas.microsoft.com/office/drawing/2014/main" id="{D9184A7B-5272-B77E-5E6D-BF3C870A7193}"/>
              </a:ext>
            </a:extLst>
          </p:cNvPr>
          <p:cNvPicPr>
            <a:picLocks noChangeAspect="1"/>
          </p:cNvPicPr>
          <p:nvPr/>
        </p:nvPicPr>
        <p:blipFill>
          <a:blip r:embed="rId4"/>
          <a:stretch>
            <a:fillRect/>
          </a:stretch>
        </p:blipFill>
        <p:spPr>
          <a:xfrm>
            <a:off x="6458634" y="194601"/>
            <a:ext cx="2743200" cy="1983719"/>
          </a:xfrm>
          <a:prstGeom prst="rect">
            <a:avLst/>
          </a:prstGeom>
        </p:spPr>
      </p:pic>
      <p:pic>
        <p:nvPicPr>
          <p:cNvPr id="9" name="Picture 9">
            <a:extLst>
              <a:ext uri="{FF2B5EF4-FFF2-40B4-BE49-F238E27FC236}">
                <a16:creationId xmlns:a16="http://schemas.microsoft.com/office/drawing/2014/main" id="{FC74F659-5039-5D36-45B7-E4E324810DC8}"/>
              </a:ext>
            </a:extLst>
          </p:cNvPr>
          <p:cNvPicPr>
            <a:picLocks noChangeAspect="1"/>
          </p:cNvPicPr>
          <p:nvPr/>
        </p:nvPicPr>
        <p:blipFill rotWithShape="1">
          <a:blip r:embed="rId5"/>
          <a:srcRect l="4626" t="4312" r="8719" b="3495"/>
          <a:stretch/>
        </p:blipFill>
        <p:spPr>
          <a:xfrm>
            <a:off x="8544296" y="3053177"/>
            <a:ext cx="3277332" cy="3196330"/>
          </a:xfrm>
          <a:prstGeom prst="rect">
            <a:avLst/>
          </a:prstGeom>
        </p:spPr>
      </p:pic>
    </p:spTree>
    <p:extLst>
      <p:ext uri="{BB962C8B-B14F-4D97-AF65-F5344CB8AC3E}">
        <p14:creationId xmlns:p14="http://schemas.microsoft.com/office/powerpoint/2010/main" val="278382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4864-446B-FC52-3D52-0F757E0A12A6}"/>
              </a:ext>
            </a:extLst>
          </p:cNvPr>
          <p:cNvSpPr>
            <a:spLocks noGrp="1"/>
          </p:cNvSpPr>
          <p:nvPr>
            <p:ph type="title"/>
          </p:nvPr>
        </p:nvSpPr>
        <p:spPr>
          <a:xfrm>
            <a:off x="594234" y="163010"/>
            <a:ext cx="10596936" cy="843011"/>
          </a:xfrm>
        </p:spPr>
        <p:txBody>
          <a:bodyPr>
            <a:normAutofit fontScale="90000"/>
          </a:bodyPr>
          <a:lstStyle/>
          <a:p>
            <a:r>
              <a:rPr lang="en-US"/>
              <a:t>Electromagnetic Cascades in Intergalactic Medium</a:t>
            </a:r>
          </a:p>
        </p:txBody>
      </p:sp>
      <p:sp>
        <p:nvSpPr>
          <p:cNvPr id="3" name="Content Placeholder 2">
            <a:extLst>
              <a:ext uri="{FF2B5EF4-FFF2-40B4-BE49-F238E27FC236}">
                <a16:creationId xmlns:a16="http://schemas.microsoft.com/office/drawing/2014/main" id="{3D452DEB-7CC5-4971-221A-A2DFAFCD6ED3}"/>
              </a:ext>
            </a:extLst>
          </p:cNvPr>
          <p:cNvSpPr>
            <a:spLocks noGrp="1"/>
          </p:cNvSpPr>
          <p:nvPr>
            <p:ph idx="1"/>
          </p:nvPr>
        </p:nvSpPr>
        <p:spPr>
          <a:xfrm>
            <a:off x="788025" y="1051848"/>
            <a:ext cx="10202742" cy="3124201"/>
          </a:xfrm>
        </p:spPr>
        <p:txBody>
          <a:bodyPr vert="horz" lIns="91440" tIns="45720" rIns="91440" bIns="45720" rtlCol="0" anchor="t">
            <a:normAutofit fontScale="85000" lnSpcReduction="10000"/>
          </a:bodyPr>
          <a:lstStyle/>
          <a:p>
            <a:pPr>
              <a:lnSpc>
                <a:spcPct val="90000"/>
              </a:lnSpc>
            </a:pPr>
            <a:r>
              <a:rPr lang="en-US"/>
              <a:t>Best probe to test weak intensity </a:t>
            </a:r>
            <a:r>
              <a:rPr lang="en-US" err="1"/>
              <a:t>IGMF</a:t>
            </a:r>
            <a:endParaRPr lang="en-US"/>
          </a:p>
          <a:p>
            <a:pPr>
              <a:lnSpc>
                <a:spcPct val="90000"/>
              </a:lnSpc>
            </a:pPr>
            <a:r>
              <a:rPr lang="en-US"/>
              <a:t>Initiated by </a:t>
            </a:r>
            <a:r>
              <a:rPr lang="en-US" err="1"/>
              <a:t>TeV</a:t>
            </a:r>
            <a:r>
              <a:rPr lang="en-US"/>
              <a:t> photon interactions with </a:t>
            </a:r>
            <a:r>
              <a:rPr lang="en-US" err="1"/>
              <a:t>IR+optical+CMB</a:t>
            </a:r>
            <a:r>
              <a:rPr lang="en-US"/>
              <a:t> photon fields</a:t>
            </a:r>
          </a:p>
          <a:p>
            <a:pPr>
              <a:lnSpc>
                <a:spcPct val="90000"/>
              </a:lnSpc>
            </a:pPr>
            <a:r>
              <a:rPr lang="en-US"/>
              <a:t>Pair production + inverse </a:t>
            </a:r>
            <a:r>
              <a:rPr lang="en-US" err="1"/>
              <a:t>compton</a:t>
            </a:r>
            <a:endParaRPr lang="en-US"/>
          </a:p>
          <a:p>
            <a:pPr>
              <a:lnSpc>
                <a:spcPct val="90000"/>
              </a:lnSpc>
            </a:pPr>
            <a:r>
              <a:rPr lang="en-US"/>
              <a:t>If medium is magnetized, it could imprint its signature in the cascade as it develops (extension)</a:t>
            </a:r>
          </a:p>
          <a:p>
            <a:pPr>
              <a:lnSpc>
                <a:spcPct val="90000"/>
              </a:lnSpc>
            </a:pPr>
            <a:r>
              <a:rPr lang="en-US"/>
              <a:t>Cascade energy deposited as secondary photons in the GeV range (with time delay)</a:t>
            </a:r>
          </a:p>
          <a:p>
            <a:pPr>
              <a:lnSpc>
                <a:spcPct val="90000"/>
              </a:lnSpc>
            </a:pPr>
            <a:r>
              <a:rPr lang="en-US"/>
              <a:t>Plasma instabilities could play an important role (more later) we explore this scenario</a:t>
            </a:r>
          </a:p>
        </p:txBody>
      </p:sp>
      <p:pic>
        <p:nvPicPr>
          <p:cNvPr id="4" name="Picture 4" descr="A picture containing text, hanger, opener, linedrawing&#10;&#10;Description automatically generated">
            <a:extLst>
              <a:ext uri="{FF2B5EF4-FFF2-40B4-BE49-F238E27FC236}">
                <a16:creationId xmlns:a16="http://schemas.microsoft.com/office/drawing/2014/main" id="{7F8943F0-30A6-EEC0-CBC6-E25910880937}"/>
              </a:ext>
            </a:extLst>
          </p:cNvPr>
          <p:cNvPicPr>
            <a:picLocks noChangeAspect="1"/>
          </p:cNvPicPr>
          <p:nvPr/>
        </p:nvPicPr>
        <p:blipFill rotWithShape="1">
          <a:blip r:embed="rId3"/>
          <a:srcRect l="2471" r="64829" b="435"/>
          <a:stretch/>
        </p:blipFill>
        <p:spPr>
          <a:xfrm>
            <a:off x="9271317" y="4395117"/>
            <a:ext cx="1728599" cy="2294826"/>
          </a:xfrm>
          <a:prstGeom prst="rect">
            <a:avLst/>
          </a:prstGeom>
        </p:spPr>
      </p:pic>
      <p:pic>
        <p:nvPicPr>
          <p:cNvPr id="6" name="Picture 6" descr="Chart&#10;&#10;Description automatically generated">
            <a:extLst>
              <a:ext uri="{FF2B5EF4-FFF2-40B4-BE49-F238E27FC236}">
                <a16:creationId xmlns:a16="http://schemas.microsoft.com/office/drawing/2014/main" id="{5CA3E761-8912-F6B1-43B8-95435846DF32}"/>
              </a:ext>
            </a:extLst>
          </p:cNvPr>
          <p:cNvPicPr>
            <a:picLocks noChangeAspect="1"/>
          </p:cNvPicPr>
          <p:nvPr/>
        </p:nvPicPr>
        <p:blipFill>
          <a:blip r:embed="rId4"/>
          <a:stretch>
            <a:fillRect/>
          </a:stretch>
        </p:blipFill>
        <p:spPr>
          <a:xfrm>
            <a:off x="793414" y="4395416"/>
            <a:ext cx="7122046" cy="2293513"/>
          </a:xfrm>
          <a:prstGeom prst="rect">
            <a:avLst/>
          </a:prstGeom>
        </p:spPr>
      </p:pic>
    </p:spTree>
    <p:extLst>
      <p:ext uri="{BB962C8B-B14F-4D97-AF65-F5344CB8AC3E}">
        <p14:creationId xmlns:p14="http://schemas.microsoft.com/office/powerpoint/2010/main" val="365837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2548-8CC1-8193-1121-19F11A3E68EA}"/>
              </a:ext>
            </a:extLst>
          </p:cNvPr>
          <p:cNvSpPr>
            <a:spLocks noGrp="1"/>
          </p:cNvSpPr>
          <p:nvPr>
            <p:ph type="title"/>
          </p:nvPr>
        </p:nvSpPr>
        <p:spPr>
          <a:xfrm>
            <a:off x="433439" y="429989"/>
            <a:ext cx="8323383" cy="1143000"/>
          </a:xfrm>
        </p:spPr>
        <p:txBody>
          <a:bodyPr/>
          <a:lstStyle/>
          <a:p>
            <a:r>
              <a:rPr lang="en-US"/>
              <a:t>Fermi-LAT nearby BL-lac subsample</a:t>
            </a:r>
          </a:p>
        </p:txBody>
      </p:sp>
      <p:sp>
        <p:nvSpPr>
          <p:cNvPr id="3" name="Content Placeholder 2">
            <a:extLst>
              <a:ext uri="{FF2B5EF4-FFF2-40B4-BE49-F238E27FC236}">
                <a16:creationId xmlns:a16="http://schemas.microsoft.com/office/drawing/2014/main" id="{53F85559-9F94-8E98-FDA6-FE7A681A3DE1}"/>
              </a:ext>
            </a:extLst>
          </p:cNvPr>
          <p:cNvSpPr>
            <a:spLocks noGrp="1"/>
          </p:cNvSpPr>
          <p:nvPr>
            <p:ph idx="1"/>
          </p:nvPr>
        </p:nvSpPr>
        <p:spPr>
          <a:xfrm>
            <a:off x="102238" y="2475552"/>
            <a:ext cx="5900356" cy="3124201"/>
          </a:xfrm>
        </p:spPr>
        <p:txBody>
          <a:bodyPr vert="horz" lIns="91440" tIns="45720" rIns="91440" bIns="45720" rtlCol="0" anchor="t">
            <a:normAutofit/>
          </a:bodyPr>
          <a:lstStyle/>
          <a:p>
            <a:pPr marL="342900" indent="-342900"/>
            <a:r>
              <a:rPr lang="en-US" err="1"/>
              <a:t>MKN421</a:t>
            </a:r>
            <a:r>
              <a:rPr lang="en-US"/>
              <a:t> represents a good candidate (redshift, flux, position)</a:t>
            </a:r>
          </a:p>
          <a:p>
            <a:r>
              <a:rPr lang="en-US"/>
              <a:t>Located at (</a:t>
            </a:r>
            <a:r>
              <a:rPr lang="en-US" err="1"/>
              <a:t>l,b</a:t>
            </a:r>
            <a:r>
              <a:rPr lang="en-US"/>
              <a:t>) = (179.83 ,+65.03)</a:t>
            </a:r>
          </a:p>
          <a:p>
            <a:r>
              <a:rPr lang="en-US"/>
              <a:t>Redshift = 0.031 (130 </a:t>
            </a:r>
            <a:r>
              <a:rPr lang="en-US" err="1"/>
              <a:t>Mpc</a:t>
            </a:r>
            <a:r>
              <a:rPr lang="en-US"/>
              <a:t>)</a:t>
            </a:r>
          </a:p>
          <a:p>
            <a:r>
              <a:rPr lang="en-US" err="1"/>
              <a:t>Eflux</a:t>
            </a:r>
            <a:r>
              <a:rPr lang="en-US" sz="2000"/>
              <a:t>(GeV)</a:t>
            </a:r>
            <a:r>
              <a:rPr lang="en-US"/>
              <a:t>=</a:t>
            </a:r>
            <a:r>
              <a:rPr lang="en-US" err="1"/>
              <a:t>3.1x10</a:t>
            </a:r>
            <a:r>
              <a:rPr lang="en-US" baseline="30000"/>
              <a:t>-4</a:t>
            </a:r>
            <a:r>
              <a:rPr lang="en-US"/>
              <a:t> </a:t>
            </a:r>
            <a:r>
              <a:rPr lang="en-US" sz="2000"/>
              <a:t>(MeV cm</a:t>
            </a:r>
            <a:r>
              <a:rPr lang="en-US" sz="2000" baseline="30000"/>
              <a:t>−2</a:t>
            </a:r>
            <a:r>
              <a:rPr lang="en-US" sz="2000"/>
              <a:t> s</a:t>
            </a:r>
            <a:r>
              <a:rPr lang="en-US" sz="2000" baseline="30000"/>
              <a:t>−1</a:t>
            </a:r>
            <a:r>
              <a:rPr lang="en-US" sz="2000"/>
              <a:t>)</a:t>
            </a:r>
            <a:endParaRPr lang="en-US" sz="2000">
              <a:ea typeface="Calibri"/>
              <a:cs typeface="Calibri"/>
            </a:endParaRPr>
          </a:p>
        </p:txBody>
      </p:sp>
      <p:pic>
        <p:nvPicPr>
          <p:cNvPr id="6" name="Picture 5" descr="Chart&#10;&#10;Description automatically generated">
            <a:extLst>
              <a:ext uri="{FF2B5EF4-FFF2-40B4-BE49-F238E27FC236}">
                <a16:creationId xmlns:a16="http://schemas.microsoft.com/office/drawing/2014/main" id="{050394DC-B9B6-3303-2D4B-3D5CFBC8C309}"/>
              </a:ext>
            </a:extLst>
          </p:cNvPr>
          <p:cNvPicPr>
            <a:picLocks noChangeAspect="1"/>
          </p:cNvPicPr>
          <p:nvPr/>
        </p:nvPicPr>
        <p:blipFill rotWithShape="1">
          <a:blip r:embed="rId2"/>
          <a:srcRect l="11711" r="9210" b="2"/>
          <a:stretch/>
        </p:blipFill>
        <p:spPr>
          <a:xfrm>
            <a:off x="5598842" y="1503623"/>
            <a:ext cx="6499474" cy="492269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29676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2548-8CC1-8193-1121-19F11A3E68EA}"/>
              </a:ext>
            </a:extLst>
          </p:cNvPr>
          <p:cNvSpPr>
            <a:spLocks noGrp="1"/>
          </p:cNvSpPr>
          <p:nvPr>
            <p:ph type="title"/>
          </p:nvPr>
        </p:nvSpPr>
        <p:spPr>
          <a:xfrm>
            <a:off x="185233" y="67165"/>
            <a:ext cx="5962020" cy="942033"/>
          </a:xfrm>
        </p:spPr>
        <p:txBody>
          <a:bodyPr>
            <a:normAutofit/>
          </a:bodyPr>
          <a:lstStyle/>
          <a:p>
            <a:r>
              <a:rPr lang="en-US">
                <a:cs typeface="Calibri Light"/>
              </a:rPr>
              <a:t>Test subject – MKN 421</a:t>
            </a:r>
            <a:endParaRPr lang="en-US" err="1"/>
          </a:p>
        </p:txBody>
      </p:sp>
      <p:sp>
        <p:nvSpPr>
          <p:cNvPr id="3" name="Content Placeholder 2">
            <a:extLst>
              <a:ext uri="{FF2B5EF4-FFF2-40B4-BE49-F238E27FC236}">
                <a16:creationId xmlns:a16="http://schemas.microsoft.com/office/drawing/2014/main" id="{53F85559-9F94-8E98-FDA6-FE7A681A3DE1}"/>
              </a:ext>
            </a:extLst>
          </p:cNvPr>
          <p:cNvSpPr>
            <a:spLocks noGrp="1"/>
          </p:cNvSpPr>
          <p:nvPr>
            <p:ph idx="1"/>
          </p:nvPr>
        </p:nvSpPr>
        <p:spPr>
          <a:xfrm>
            <a:off x="76511" y="1197765"/>
            <a:ext cx="5076324" cy="3124201"/>
          </a:xfrm>
        </p:spPr>
        <p:txBody>
          <a:bodyPr vert="horz" lIns="91440" tIns="45720" rIns="91440" bIns="45720" rtlCol="0" anchor="t">
            <a:noAutofit/>
          </a:bodyPr>
          <a:lstStyle/>
          <a:p>
            <a:r>
              <a:rPr lang="en-US" sz="2400" err="1"/>
              <a:t>Lightcurve</a:t>
            </a:r>
            <a:r>
              <a:rPr lang="en-US" sz="2400"/>
              <a:t> from </a:t>
            </a:r>
            <a:r>
              <a:rPr lang="en-US" sz="2400" err="1"/>
              <a:t>2008Aug</a:t>
            </a:r>
            <a:r>
              <a:rPr lang="en-US" sz="2400"/>
              <a:t> - </a:t>
            </a:r>
            <a:r>
              <a:rPr lang="en-US" sz="2400" err="1"/>
              <a:t>2022Sep</a:t>
            </a:r>
          </a:p>
          <a:p>
            <a:r>
              <a:rPr lang="en-US" sz="2400"/>
              <a:t>High and low flux-selected samples:</a:t>
            </a:r>
          </a:p>
          <a:p>
            <a:pPr lvl="1"/>
            <a:r>
              <a:rPr lang="en-US" sz="2000"/>
              <a:t># of bins in low state:  742</a:t>
            </a:r>
          </a:p>
          <a:p>
            <a:pPr lvl="1"/>
            <a:r>
              <a:rPr lang="en-US" sz="2000"/>
              <a:t># of bins in high state:  39</a:t>
            </a:r>
          </a:p>
          <a:p>
            <a:r>
              <a:rPr lang="en-US" sz="2400"/>
              <a:t>Angular extension for subsamples:</a:t>
            </a:r>
          </a:p>
          <a:p>
            <a:pPr lvl="1"/>
            <a:r>
              <a:rPr lang="en-US" sz="2000"/>
              <a:t>Low flux = 0.04 degrees</a:t>
            </a:r>
          </a:p>
          <a:p>
            <a:pPr lvl="1"/>
            <a:r>
              <a:rPr lang="en-US" sz="2000"/>
              <a:t>High flux = no extension</a:t>
            </a:r>
          </a:p>
          <a:p>
            <a:pPr lvl="1"/>
            <a:r>
              <a:rPr lang="en-US" sz="2000"/>
              <a:t>Full sample = 0.026 degrees</a:t>
            </a:r>
          </a:p>
          <a:p>
            <a:endParaRPr lang="en-US" sz="2400"/>
          </a:p>
        </p:txBody>
      </p:sp>
      <p:pic>
        <p:nvPicPr>
          <p:cNvPr id="4" name="Picture 4" descr="Chart&#10;&#10;Description automatically generated">
            <a:extLst>
              <a:ext uri="{FF2B5EF4-FFF2-40B4-BE49-F238E27FC236}">
                <a16:creationId xmlns:a16="http://schemas.microsoft.com/office/drawing/2014/main" id="{E183EFE2-3468-6E3E-15D1-B92E78094AA3}"/>
              </a:ext>
            </a:extLst>
          </p:cNvPr>
          <p:cNvPicPr>
            <a:picLocks noChangeAspect="1"/>
          </p:cNvPicPr>
          <p:nvPr/>
        </p:nvPicPr>
        <p:blipFill>
          <a:blip r:embed="rId3"/>
          <a:stretch>
            <a:fillRect/>
          </a:stretch>
        </p:blipFill>
        <p:spPr>
          <a:xfrm>
            <a:off x="5112693" y="1015085"/>
            <a:ext cx="3675406" cy="2721448"/>
          </a:xfrm>
          <a:prstGeom prst="rect">
            <a:avLst/>
          </a:prstGeom>
        </p:spPr>
      </p:pic>
      <p:pic>
        <p:nvPicPr>
          <p:cNvPr id="5" name="Picture 6" descr="Chart, line chart&#10;&#10;Description automatically generated">
            <a:extLst>
              <a:ext uri="{FF2B5EF4-FFF2-40B4-BE49-F238E27FC236}">
                <a16:creationId xmlns:a16="http://schemas.microsoft.com/office/drawing/2014/main" id="{F57AE61E-0390-917F-9D00-5ECE24613634}"/>
              </a:ext>
            </a:extLst>
          </p:cNvPr>
          <p:cNvPicPr>
            <a:picLocks noChangeAspect="1"/>
          </p:cNvPicPr>
          <p:nvPr/>
        </p:nvPicPr>
        <p:blipFill>
          <a:blip r:embed="rId4"/>
          <a:stretch>
            <a:fillRect/>
          </a:stretch>
        </p:blipFill>
        <p:spPr>
          <a:xfrm>
            <a:off x="8473915" y="1015273"/>
            <a:ext cx="3682182" cy="2718732"/>
          </a:xfrm>
          <a:prstGeom prst="rect">
            <a:avLst/>
          </a:prstGeom>
        </p:spPr>
      </p:pic>
      <p:pic>
        <p:nvPicPr>
          <p:cNvPr id="7" name="Picture 7">
            <a:extLst>
              <a:ext uri="{FF2B5EF4-FFF2-40B4-BE49-F238E27FC236}">
                <a16:creationId xmlns:a16="http://schemas.microsoft.com/office/drawing/2014/main" id="{082B702C-285C-89C8-6E31-EA27CA0A45C4}"/>
              </a:ext>
            </a:extLst>
          </p:cNvPr>
          <p:cNvPicPr>
            <a:picLocks noChangeAspect="1"/>
          </p:cNvPicPr>
          <p:nvPr/>
        </p:nvPicPr>
        <p:blipFill rotWithShape="1">
          <a:blip r:embed="rId5"/>
          <a:srcRect l="8522" r="8600" b="-435"/>
          <a:stretch/>
        </p:blipFill>
        <p:spPr>
          <a:xfrm>
            <a:off x="464332" y="4321804"/>
            <a:ext cx="11383766" cy="2498113"/>
          </a:xfrm>
          <a:prstGeom prst="rect">
            <a:avLst/>
          </a:prstGeom>
        </p:spPr>
      </p:pic>
    </p:spTree>
    <p:extLst>
      <p:ext uri="{BB962C8B-B14F-4D97-AF65-F5344CB8AC3E}">
        <p14:creationId xmlns:p14="http://schemas.microsoft.com/office/powerpoint/2010/main" val="42349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760D-4842-EF03-2C08-1AD56BABE6A6}"/>
              </a:ext>
            </a:extLst>
          </p:cNvPr>
          <p:cNvSpPr>
            <a:spLocks noGrp="1"/>
          </p:cNvSpPr>
          <p:nvPr>
            <p:ph type="title"/>
          </p:nvPr>
        </p:nvSpPr>
        <p:spPr>
          <a:xfrm>
            <a:off x="501333" y="101600"/>
            <a:ext cx="6625389" cy="1031240"/>
          </a:xfrm>
        </p:spPr>
        <p:txBody>
          <a:bodyPr/>
          <a:lstStyle/>
          <a:p>
            <a:r>
              <a:rPr lang="en-US" err="1">
                <a:cs typeface="Calibri Light"/>
              </a:rPr>
              <a:t>ELMAG</a:t>
            </a:r>
            <a:r>
              <a:rPr lang="en-US">
                <a:cs typeface="Calibri Light"/>
              </a:rPr>
              <a:t> 3.03 simulations</a:t>
            </a:r>
            <a:endParaRPr lang="en-US"/>
          </a:p>
        </p:txBody>
      </p:sp>
      <p:sp>
        <p:nvSpPr>
          <p:cNvPr id="3" name="Content Placeholder 2">
            <a:extLst>
              <a:ext uri="{FF2B5EF4-FFF2-40B4-BE49-F238E27FC236}">
                <a16:creationId xmlns:a16="http://schemas.microsoft.com/office/drawing/2014/main" id="{23E3D086-4C5B-7544-DB94-8BD5B8481A48}"/>
              </a:ext>
            </a:extLst>
          </p:cNvPr>
          <p:cNvSpPr>
            <a:spLocks noGrp="1"/>
          </p:cNvSpPr>
          <p:nvPr>
            <p:ph idx="1"/>
          </p:nvPr>
        </p:nvSpPr>
        <p:spPr>
          <a:xfrm>
            <a:off x="582850" y="921652"/>
            <a:ext cx="10920783" cy="2616201"/>
          </a:xfrm>
        </p:spPr>
        <p:txBody>
          <a:bodyPr vert="horz" lIns="91440" tIns="45720" rIns="91440" bIns="45720" rtlCol="0" anchor="t">
            <a:normAutofit fontScale="77500" lnSpcReduction="20000"/>
          </a:bodyPr>
          <a:lstStyle/>
          <a:p>
            <a:r>
              <a:rPr lang="en-US"/>
              <a:t>Comprehensive analytical treatment of cascade development inside magnetized medium</a:t>
            </a:r>
          </a:p>
          <a:p>
            <a:r>
              <a:rPr lang="en-US"/>
              <a:t>Inputs:</a:t>
            </a:r>
          </a:p>
          <a:p>
            <a:pPr lvl="1"/>
            <a:r>
              <a:rPr lang="en-US"/>
              <a:t>Injected spectrum: </a:t>
            </a:r>
            <a:r>
              <a:rPr lang="en-US" err="1"/>
              <a:t>PowerLaw</a:t>
            </a:r>
            <a:r>
              <a:rPr lang="en-US"/>
              <a:t> index –2,  between 10 - 100 </a:t>
            </a:r>
            <a:r>
              <a:rPr lang="en-US" err="1"/>
              <a:t>TeV</a:t>
            </a:r>
            <a:r>
              <a:rPr lang="en-US"/>
              <a:t> at z=0.031</a:t>
            </a:r>
            <a:endParaRPr lang="en-US" err="1"/>
          </a:p>
          <a:p>
            <a:pPr lvl="1"/>
            <a:r>
              <a:rPr lang="en-US"/>
              <a:t>EBL models </a:t>
            </a:r>
          </a:p>
          <a:p>
            <a:pPr lvl="1"/>
            <a:r>
              <a:rPr lang="en-US"/>
              <a:t>magnetic field strengths ∈ [10</a:t>
            </a:r>
            <a:r>
              <a:rPr lang="en-US" baseline="30000"/>
              <a:t>-14</a:t>
            </a:r>
            <a:r>
              <a:rPr lang="en-US"/>
              <a:t>, 10</a:t>
            </a:r>
            <a:r>
              <a:rPr lang="en-US" baseline="30000"/>
              <a:t>-19</a:t>
            </a:r>
            <a:r>
              <a:rPr lang="en-US"/>
              <a:t>] Gauss </a:t>
            </a:r>
          </a:p>
          <a:p>
            <a:pPr lvl="1"/>
            <a:r>
              <a:rPr lang="en-US"/>
              <a:t>coherence length fixed at 1 </a:t>
            </a:r>
            <a:r>
              <a:rPr lang="en-US" err="1"/>
              <a:t>Mpc</a:t>
            </a:r>
            <a:endParaRPr lang="en-US"/>
          </a:p>
          <a:p>
            <a:r>
              <a:rPr lang="en-US"/>
              <a:t>We store energy binned spatial distribution of counts and time delay of secondaries</a:t>
            </a:r>
          </a:p>
          <a:p>
            <a:r>
              <a:rPr lang="en-US" err="1"/>
              <a:t>Lets</a:t>
            </a:r>
            <a:r>
              <a:rPr lang="en-US"/>
              <a:t> us create a 3D template (</a:t>
            </a:r>
            <a:r>
              <a:rPr lang="en-US" err="1"/>
              <a:t>energy,spatial</a:t>
            </a:r>
            <a:r>
              <a:rPr lang="en-US"/>
              <a:t>) for the secondary cascade emission</a:t>
            </a:r>
          </a:p>
        </p:txBody>
      </p:sp>
      <p:pic>
        <p:nvPicPr>
          <p:cNvPr id="5" name="Picture 4">
            <a:extLst>
              <a:ext uri="{FF2B5EF4-FFF2-40B4-BE49-F238E27FC236}">
                <a16:creationId xmlns:a16="http://schemas.microsoft.com/office/drawing/2014/main" id="{01018AA8-EF2D-6B1B-14AB-83B0E90249E9}"/>
              </a:ext>
            </a:extLst>
          </p:cNvPr>
          <p:cNvPicPr>
            <a:picLocks noChangeAspect="1"/>
          </p:cNvPicPr>
          <p:nvPr/>
        </p:nvPicPr>
        <p:blipFill>
          <a:blip r:embed="rId3"/>
          <a:stretch>
            <a:fillRect/>
          </a:stretch>
        </p:blipFill>
        <p:spPr>
          <a:xfrm>
            <a:off x="2329439" y="3536859"/>
            <a:ext cx="7785392" cy="3228710"/>
          </a:xfrm>
          <a:prstGeom prst="rect">
            <a:avLst/>
          </a:prstGeom>
        </p:spPr>
      </p:pic>
      <p:sp>
        <p:nvSpPr>
          <p:cNvPr id="4" name="TextBox 3">
            <a:extLst>
              <a:ext uri="{FF2B5EF4-FFF2-40B4-BE49-F238E27FC236}">
                <a16:creationId xmlns:a16="http://schemas.microsoft.com/office/drawing/2014/main" id="{327A2C18-26BD-E586-85F3-BA1D20AC4E0E}"/>
              </a:ext>
            </a:extLst>
          </p:cNvPr>
          <p:cNvSpPr txBox="1"/>
          <p:nvPr/>
        </p:nvSpPr>
        <p:spPr>
          <a:xfrm>
            <a:off x="6217731" y="433136"/>
            <a:ext cx="26228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ea typeface="+mn-lt"/>
                <a:cs typeface="+mn-lt"/>
              </a:rPr>
              <a:t>(Blytt et al.  2020)</a:t>
            </a:r>
            <a:endParaRPr lang="en-US"/>
          </a:p>
        </p:txBody>
      </p:sp>
    </p:spTree>
    <p:extLst>
      <p:ext uri="{BB962C8B-B14F-4D97-AF65-F5344CB8AC3E}">
        <p14:creationId xmlns:p14="http://schemas.microsoft.com/office/powerpoint/2010/main" val="408630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3648-4164-FE21-8972-49C2C09792FB}"/>
              </a:ext>
            </a:extLst>
          </p:cNvPr>
          <p:cNvSpPr>
            <a:spLocks noGrp="1"/>
          </p:cNvSpPr>
          <p:nvPr>
            <p:ph type="title"/>
          </p:nvPr>
        </p:nvSpPr>
        <p:spPr>
          <a:xfrm>
            <a:off x="362957" y="-119980"/>
            <a:ext cx="9809105" cy="1371170"/>
          </a:xfrm>
        </p:spPr>
        <p:txBody>
          <a:bodyPr/>
          <a:lstStyle/>
          <a:p>
            <a:r>
              <a:rPr lang="en-US">
                <a:cs typeface="Calibri Light"/>
              </a:rPr>
              <a:t>Strategy: Building and Fitting the model</a:t>
            </a:r>
            <a:endParaRPr lang="en-US"/>
          </a:p>
        </p:txBody>
      </p:sp>
      <p:sp>
        <p:nvSpPr>
          <p:cNvPr id="3" name="Content Placeholder 2">
            <a:extLst>
              <a:ext uri="{FF2B5EF4-FFF2-40B4-BE49-F238E27FC236}">
                <a16:creationId xmlns:a16="http://schemas.microsoft.com/office/drawing/2014/main" id="{C46DA08B-FF60-3424-F2B6-419484CBA0B5}"/>
              </a:ext>
            </a:extLst>
          </p:cNvPr>
          <p:cNvSpPr>
            <a:spLocks noGrp="1"/>
          </p:cNvSpPr>
          <p:nvPr>
            <p:ph idx="1"/>
          </p:nvPr>
        </p:nvSpPr>
        <p:spPr>
          <a:xfrm>
            <a:off x="415026" y="925758"/>
            <a:ext cx="11442767" cy="2612722"/>
          </a:xfrm>
        </p:spPr>
        <p:txBody>
          <a:bodyPr vert="horz" lIns="91440" tIns="45720" rIns="91440" bIns="45720" rtlCol="0" anchor="t">
            <a:normAutofit fontScale="77500" lnSpcReduction="20000"/>
          </a:bodyPr>
          <a:lstStyle/>
          <a:p>
            <a:r>
              <a:rPr lang="en-US"/>
              <a:t>Binned likelihood analysis: </a:t>
            </a:r>
            <a:r>
              <a:rPr lang="en-US" err="1"/>
              <a:t>Fermipy</a:t>
            </a:r>
            <a:r>
              <a:rPr lang="en-US"/>
              <a:t> version 1.2 -  </a:t>
            </a:r>
            <a:r>
              <a:rPr lang="en-US" err="1"/>
              <a:t>ScienceTools</a:t>
            </a:r>
            <a:r>
              <a:rPr lang="en-US"/>
              <a:t> version 2.2.0</a:t>
            </a:r>
          </a:p>
          <a:p>
            <a:r>
              <a:rPr lang="en-US"/>
              <a:t>Model composed of </a:t>
            </a:r>
            <a:r>
              <a:rPr lang="en-US" err="1"/>
              <a:t>4FGL</a:t>
            </a:r>
            <a:r>
              <a:rPr lang="en-US"/>
              <a:t> point sources (including </a:t>
            </a:r>
            <a:r>
              <a:rPr lang="en-US" err="1"/>
              <a:t>mkn421</a:t>
            </a:r>
            <a:r>
              <a:rPr lang="en-US"/>
              <a:t>), plus galactic isotropic and diffuse emission</a:t>
            </a:r>
          </a:p>
          <a:p>
            <a:r>
              <a:rPr lang="en-US"/>
              <a:t>Additional component for the extended secondary emission from our simulated templates</a:t>
            </a:r>
          </a:p>
          <a:p>
            <a:r>
              <a:rPr lang="en-US"/>
              <a:t>Free normalization for template and </a:t>
            </a:r>
            <a:r>
              <a:rPr lang="en-US" err="1"/>
              <a:t>mkn421</a:t>
            </a:r>
            <a:r>
              <a:rPr lang="en-US"/>
              <a:t> pt source </a:t>
            </a:r>
          </a:p>
          <a:p>
            <a:r>
              <a:rPr lang="en-US"/>
              <a:t>Fit the ROI using </a:t>
            </a:r>
            <a:r>
              <a:rPr lang="en-US" err="1"/>
              <a:t>fermipy</a:t>
            </a:r>
            <a:r>
              <a:rPr lang="en-US"/>
              <a:t> script.</a:t>
            </a:r>
          </a:p>
          <a:p>
            <a:r>
              <a:rPr lang="en-US"/>
              <a:t>Fit </a:t>
            </a:r>
            <a:r>
              <a:rPr lang="en-US" err="1"/>
              <a:t>Bfield</a:t>
            </a:r>
            <a:r>
              <a:rPr lang="en-US"/>
              <a:t> and normalization (efficiency of cascade)</a:t>
            </a:r>
            <a:endParaRPr lang="en-US">
              <a:ea typeface="Calibri"/>
              <a:cs typeface="Calibri"/>
            </a:endParaRPr>
          </a:p>
          <a:p>
            <a:pPr marL="0" indent="0">
              <a:buNone/>
            </a:pPr>
            <a:endParaRPr lang="en-US"/>
          </a:p>
        </p:txBody>
      </p:sp>
      <p:sp>
        <p:nvSpPr>
          <p:cNvPr id="5" name="TextBox 4">
            <a:extLst>
              <a:ext uri="{FF2B5EF4-FFF2-40B4-BE49-F238E27FC236}">
                <a16:creationId xmlns:a16="http://schemas.microsoft.com/office/drawing/2014/main" id="{C5023619-0F8E-77AC-318A-4E88A8F9C72E}"/>
              </a:ext>
            </a:extLst>
          </p:cNvPr>
          <p:cNvSpPr txBox="1"/>
          <p:nvPr/>
        </p:nvSpPr>
        <p:spPr>
          <a:xfrm>
            <a:off x="1632224" y="4245844"/>
            <a:ext cx="47345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Expectation if 100% of energy produced in the cascade was deposited into the secondaries, but plasma instabilities could be preventing this, so by fitting the normalization, we are also fitting the efficiency of this energy loss process.</a:t>
            </a:r>
          </a:p>
        </p:txBody>
      </p:sp>
      <p:pic>
        <p:nvPicPr>
          <p:cNvPr id="6" name="Picture 6">
            <a:extLst>
              <a:ext uri="{FF2B5EF4-FFF2-40B4-BE49-F238E27FC236}">
                <a16:creationId xmlns:a16="http://schemas.microsoft.com/office/drawing/2014/main" id="{52BD74DD-DE25-C0B6-5377-525449C99B7D}"/>
              </a:ext>
            </a:extLst>
          </p:cNvPr>
          <p:cNvPicPr>
            <a:picLocks noChangeAspect="1"/>
          </p:cNvPicPr>
          <p:nvPr/>
        </p:nvPicPr>
        <p:blipFill>
          <a:blip r:embed="rId3"/>
          <a:stretch>
            <a:fillRect/>
          </a:stretch>
        </p:blipFill>
        <p:spPr>
          <a:xfrm>
            <a:off x="7171764" y="2767853"/>
            <a:ext cx="4876800" cy="3653117"/>
          </a:xfrm>
          <a:prstGeom prst="rect">
            <a:avLst/>
          </a:prstGeom>
        </p:spPr>
      </p:pic>
    </p:spTree>
    <p:extLst>
      <p:ext uri="{BB962C8B-B14F-4D97-AF65-F5344CB8AC3E}">
        <p14:creationId xmlns:p14="http://schemas.microsoft.com/office/powerpoint/2010/main" val="367080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3648-4164-FE21-8972-49C2C09792FB}"/>
              </a:ext>
            </a:extLst>
          </p:cNvPr>
          <p:cNvSpPr>
            <a:spLocks noGrp="1"/>
          </p:cNvSpPr>
          <p:nvPr>
            <p:ph type="title"/>
          </p:nvPr>
        </p:nvSpPr>
        <p:spPr>
          <a:xfrm>
            <a:off x="838200" y="-2428"/>
            <a:ext cx="10515600" cy="1325563"/>
          </a:xfrm>
        </p:spPr>
        <p:txBody>
          <a:bodyPr/>
          <a:lstStyle/>
          <a:p>
            <a:r>
              <a:rPr lang="en-US">
                <a:cs typeface="Calibri Light"/>
              </a:rPr>
              <a:t>Poisson maximum likelihood test</a:t>
            </a:r>
            <a:endParaRPr lang="en-US"/>
          </a:p>
        </p:txBody>
      </p:sp>
      <p:sp>
        <p:nvSpPr>
          <p:cNvPr id="3" name="Content Placeholder 2">
            <a:extLst>
              <a:ext uri="{FF2B5EF4-FFF2-40B4-BE49-F238E27FC236}">
                <a16:creationId xmlns:a16="http://schemas.microsoft.com/office/drawing/2014/main" id="{C46DA08B-FF60-3424-F2B6-419484CBA0B5}"/>
              </a:ext>
            </a:extLst>
          </p:cNvPr>
          <p:cNvSpPr>
            <a:spLocks noGrp="1"/>
          </p:cNvSpPr>
          <p:nvPr>
            <p:ph idx="1"/>
          </p:nvPr>
        </p:nvSpPr>
        <p:spPr>
          <a:xfrm>
            <a:off x="339581" y="2161512"/>
            <a:ext cx="6046634" cy="4352365"/>
          </a:xfrm>
        </p:spPr>
        <p:txBody>
          <a:bodyPr vert="horz" lIns="91440" tIns="45720" rIns="91440" bIns="45720" rtlCol="0" anchor="t">
            <a:normAutofit/>
          </a:bodyPr>
          <a:lstStyle/>
          <a:p>
            <a:r>
              <a:rPr lang="en-US" sz="2400"/>
              <a:t>Hypothesis test for simulated models</a:t>
            </a:r>
          </a:p>
          <a:p>
            <a:r>
              <a:rPr lang="en-US" sz="2400"/>
              <a:t>Likelihood estimator L defined from number of predicted and observed counts, for each component in the model and each bin</a:t>
            </a:r>
          </a:p>
          <a:p>
            <a:r>
              <a:rPr lang="en-US" sz="2400"/>
              <a:t>Optimize L by fitting the model parameters</a:t>
            </a:r>
          </a:p>
          <a:p>
            <a:r>
              <a:rPr lang="en-US" sz="2400"/>
              <a:t>Define test statistic TS: Ratio between Likelihood obtained for model with and without our simulated template</a:t>
            </a:r>
          </a:p>
          <a:p>
            <a:pPr marL="0" indent="0">
              <a:buNone/>
            </a:pPr>
            <a:endParaRPr lang="en-US" sz="2400"/>
          </a:p>
        </p:txBody>
      </p:sp>
      <p:pic>
        <p:nvPicPr>
          <p:cNvPr id="4" name="Picture 4">
            <a:extLst>
              <a:ext uri="{FF2B5EF4-FFF2-40B4-BE49-F238E27FC236}">
                <a16:creationId xmlns:a16="http://schemas.microsoft.com/office/drawing/2014/main" id="{35B46B21-3C20-110C-8EAD-A83F4F187757}"/>
              </a:ext>
            </a:extLst>
          </p:cNvPr>
          <p:cNvPicPr>
            <a:picLocks noChangeAspect="1"/>
          </p:cNvPicPr>
          <p:nvPr/>
        </p:nvPicPr>
        <p:blipFill>
          <a:blip r:embed="rId2"/>
          <a:stretch>
            <a:fillRect/>
          </a:stretch>
        </p:blipFill>
        <p:spPr>
          <a:xfrm>
            <a:off x="6639668" y="1861086"/>
            <a:ext cx="4752975" cy="1095375"/>
          </a:xfrm>
          <a:prstGeom prst="rect">
            <a:avLst/>
          </a:prstGeom>
        </p:spPr>
      </p:pic>
      <p:pic>
        <p:nvPicPr>
          <p:cNvPr id="5" name="Picture 5">
            <a:extLst>
              <a:ext uri="{FF2B5EF4-FFF2-40B4-BE49-F238E27FC236}">
                <a16:creationId xmlns:a16="http://schemas.microsoft.com/office/drawing/2014/main" id="{435AC4AA-10F5-00F1-2CCE-4A1984B67E06}"/>
              </a:ext>
            </a:extLst>
          </p:cNvPr>
          <p:cNvPicPr>
            <a:picLocks noChangeAspect="1"/>
          </p:cNvPicPr>
          <p:nvPr/>
        </p:nvPicPr>
        <p:blipFill>
          <a:blip r:embed="rId3"/>
          <a:stretch>
            <a:fillRect/>
          </a:stretch>
        </p:blipFill>
        <p:spPr>
          <a:xfrm>
            <a:off x="6871608" y="3339935"/>
            <a:ext cx="4295775" cy="933450"/>
          </a:xfrm>
          <a:prstGeom prst="rect">
            <a:avLst/>
          </a:prstGeom>
        </p:spPr>
      </p:pic>
      <p:pic>
        <p:nvPicPr>
          <p:cNvPr id="6" name="Picture 6">
            <a:extLst>
              <a:ext uri="{FF2B5EF4-FFF2-40B4-BE49-F238E27FC236}">
                <a16:creationId xmlns:a16="http://schemas.microsoft.com/office/drawing/2014/main" id="{BE85D8DA-9292-2E6D-EDC0-D9214A6B2184}"/>
              </a:ext>
            </a:extLst>
          </p:cNvPr>
          <p:cNvPicPr>
            <a:picLocks noChangeAspect="1"/>
          </p:cNvPicPr>
          <p:nvPr/>
        </p:nvPicPr>
        <p:blipFill>
          <a:blip r:embed="rId4"/>
          <a:stretch>
            <a:fillRect/>
          </a:stretch>
        </p:blipFill>
        <p:spPr>
          <a:xfrm>
            <a:off x="7430118" y="4601070"/>
            <a:ext cx="3171825" cy="914400"/>
          </a:xfrm>
          <a:prstGeom prst="rect">
            <a:avLst/>
          </a:prstGeom>
        </p:spPr>
      </p:pic>
    </p:spTree>
    <p:extLst>
      <p:ext uri="{BB962C8B-B14F-4D97-AF65-F5344CB8AC3E}">
        <p14:creationId xmlns:p14="http://schemas.microsoft.com/office/powerpoint/2010/main" val="185670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E511-1EC0-5C0D-51C7-6EA1B9D45DD6}"/>
              </a:ext>
            </a:extLst>
          </p:cNvPr>
          <p:cNvSpPr>
            <a:spLocks noGrp="1"/>
          </p:cNvSpPr>
          <p:nvPr>
            <p:ph type="title"/>
          </p:nvPr>
        </p:nvSpPr>
        <p:spPr>
          <a:xfrm>
            <a:off x="342244" y="-173101"/>
            <a:ext cx="7531545" cy="1031240"/>
          </a:xfrm>
        </p:spPr>
        <p:txBody>
          <a:bodyPr>
            <a:normAutofit/>
          </a:bodyPr>
          <a:lstStyle/>
          <a:p>
            <a:r>
              <a:rPr lang="en-US" sz="4000">
                <a:cs typeface="Calibri Light"/>
              </a:rPr>
              <a:t>(Prelim.) Fit Results - Full sample</a:t>
            </a:r>
            <a:endParaRPr lang="en-US" sz="4000"/>
          </a:p>
        </p:txBody>
      </p:sp>
      <p:sp>
        <p:nvSpPr>
          <p:cNvPr id="3" name="Content Placeholder 2">
            <a:extLst>
              <a:ext uri="{FF2B5EF4-FFF2-40B4-BE49-F238E27FC236}">
                <a16:creationId xmlns:a16="http://schemas.microsoft.com/office/drawing/2014/main" id="{52F0460F-03AB-D387-3F4A-096AEA4CEED0}"/>
              </a:ext>
            </a:extLst>
          </p:cNvPr>
          <p:cNvSpPr>
            <a:spLocks noGrp="1"/>
          </p:cNvSpPr>
          <p:nvPr>
            <p:ph idx="1"/>
          </p:nvPr>
        </p:nvSpPr>
        <p:spPr>
          <a:xfrm>
            <a:off x="227325" y="574247"/>
            <a:ext cx="9204958" cy="2280921"/>
          </a:xfrm>
        </p:spPr>
        <p:txBody>
          <a:bodyPr vert="horz" lIns="91440" tIns="45720" rIns="91440" bIns="45720" rtlCol="0" anchor="t">
            <a:noAutofit/>
          </a:bodyPr>
          <a:lstStyle/>
          <a:p>
            <a:r>
              <a:rPr lang="en-US" sz="2400"/>
              <a:t>0.02 degree spatial binning</a:t>
            </a:r>
          </a:p>
          <a:p>
            <a:r>
              <a:rPr lang="en-US" sz="2400"/>
              <a:t>Max TS at B=10</a:t>
            </a:r>
            <a:r>
              <a:rPr lang="en-US" sz="2400" baseline="30000"/>
              <a:t>-16</a:t>
            </a:r>
            <a:r>
              <a:rPr lang="en-US" sz="2400"/>
              <a:t> Gauss</a:t>
            </a:r>
          </a:p>
          <a:p>
            <a:r>
              <a:rPr lang="en-US" sz="2400" err="1"/>
              <a:t>TS</a:t>
            </a:r>
            <a:r>
              <a:rPr lang="en-US" sz="2400" baseline="-25000" err="1"/>
              <a:t>max</a:t>
            </a:r>
            <a:r>
              <a:rPr lang="en-US" sz="2400"/>
              <a:t> ~  45   -&gt;   ~7 sigma</a:t>
            </a:r>
          </a:p>
          <a:p>
            <a:r>
              <a:rPr lang="en-US" sz="2400"/>
              <a:t>Small variability between different EBL models</a:t>
            </a:r>
          </a:p>
          <a:p>
            <a:r>
              <a:rPr lang="en-US" sz="2400"/>
              <a:t>Analysis performed for 0.01 deg bin as well</a:t>
            </a:r>
          </a:p>
        </p:txBody>
      </p:sp>
      <p:pic>
        <p:nvPicPr>
          <p:cNvPr id="9" name="Picture 9">
            <a:extLst>
              <a:ext uri="{FF2B5EF4-FFF2-40B4-BE49-F238E27FC236}">
                <a16:creationId xmlns:a16="http://schemas.microsoft.com/office/drawing/2014/main" id="{D3E03021-289E-BE44-6D56-8B091AEFD84A}"/>
              </a:ext>
            </a:extLst>
          </p:cNvPr>
          <p:cNvPicPr>
            <a:picLocks noChangeAspect="1"/>
          </p:cNvPicPr>
          <p:nvPr/>
        </p:nvPicPr>
        <p:blipFill rotWithShape="1">
          <a:blip r:embed="rId2"/>
          <a:srcRect l="1000" t="7733" r="6800" b="533"/>
          <a:stretch/>
        </p:blipFill>
        <p:spPr>
          <a:xfrm>
            <a:off x="6382536" y="2727139"/>
            <a:ext cx="5521481" cy="4126466"/>
          </a:xfrm>
          <a:prstGeom prst="rect">
            <a:avLst/>
          </a:prstGeom>
        </p:spPr>
      </p:pic>
      <p:pic>
        <p:nvPicPr>
          <p:cNvPr id="10" name="Picture 10">
            <a:extLst>
              <a:ext uri="{FF2B5EF4-FFF2-40B4-BE49-F238E27FC236}">
                <a16:creationId xmlns:a16="http://schemas.microsoft.com/office/drawing/2014/main" id="{60B365DB-AE82-96F0-E97D-149CF92D1681}"/>
              </a:ext>
            </a:extLst>
          </p:cNvPr>
          <p:cNvPicPr>
            <a:picLocks noChangeAspect="1"/>
          </p:cNvPicPr>
          <p:nvPr/>
        </p:nvPicPr>
        <p:blipFill rotWithShape="1">
          <a:blip r:embed="rId3"/>
          <a:srcRect l="3831" t="8219" r="7377" b="274"/>
          <a:stretch/>
        </p:blipFill>
        <p:spPr>
          <a:xfrm>
            <a:off x="368971" y="2961153"/>
            <a:ext cx="5067080" cy="3899749"/>
          </a:xfrm>
          <a:prstGeom prst="rect">
            <a:avLst/>
          </a:prstGeom>
        </p:spPr>
      </p:pic>
    </p:spTree>
    <p:extLst>
      <p:ext uri="{BB962C8B-B14F-4D97-AF65-F5344CB8AC3E}">
        <p14:creationId xmlns:p14="http://schemas.microsoft.com/office/powerpoint/2010/main" val="2356112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8</Notes>
  <HiddenSlides>1</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IGMF </vt:lpstr>
      <vt:lpstr>Cosmic Magnetism: Motivation &amp; goal</vt:lpstr>
      <vt:lpstr>Electromagnetic Cascades in Intergalactic Medium</vt:lpstr>
      <vt:lpstr>Fermi-LAT nearby BL-lac subsample</vt:lpstr>
      <vt:lpstr>Test subject – MKN 421</vt:lpstr>
      <vt:lpstr>ELMAG 3.03 simulations</vt:lpstr>
      <vt:lpstr>Strategy: Building and Fitting the model</vt:lpstr>
      <vt:lpstr>Poisson maximum likelihood test</vt:lpstr>
      <vt:lpstr>(Prelim.) Fit Results - Full sample</vt:lpstr>
      <vt:lpstr>(Prelim.) Fit Results  - Flux selected subsamples</vt:lpstr>
      <vt:lpstr>(Prelim.) Results – Implications &amp; Interpretation</vt:lpstr>
      <vt:lpstr>Conclusion &amp; summary</vt:lpstr>
      <vt:lpstr>Backup slides</vt:lpstr>
      <vt:lpstr>Loglikelihood Normalization Scan</vt:lpstr>
      <vt:lpstr>(Prelim.) Fit Results  - Flux selected subsamples</vt:lpstr>
      <vt:lpstr>ELMAG simulations</vt:lpstr>
      <vt:lpstr>Test object  - MKN421</vt:lpstr>
      <vt:lpstr>Test object  - MKN421</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cp:revision>
  <dcterms:created xsi:type="dcterms:W3CDTF">2022-11-30T12:49:08Z</dcterms:created>
  <dcterms:modified xsi:type="dcterms:W3CDTF">2023-01-26T10:47:42Z</dcterms:modified>
</cp:coreProperties>
</file>