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2A3994-CDA2-4049-E6E3-6EB0F5A7C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8116681-7E9E-1BE1-050C-4B24AACD6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55866B-C5AE-B028-236D-AEEFDF01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54EA-E660-4373-B8AB-BFC4F560C5D7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D562B5-B9FE-2390-B386-99964E4D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C13C17-6F22-A77F-A1C6-3A8AC0EE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C41-C9A8-471A-BE07-07FCB6538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00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B5066D-7A91-B402-B706-1333B85A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623697-CC72-6712-3F72-9C2827A16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328500-DBEA-11BE-6ACC-234EB614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54EA-E660-4373-B8AB-BFC4F560C5D7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7A8983-4D82-B83F-0F4F-CD796C4C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6EA1E8-09A2-4E90-8C14-BA996D57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C41-C9A8-471A-BE07-07FCB6538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89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9786C65-93FE-BA55-01B4-874DE6A52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469F88-72C3-4D06-BB55-A6FE1C43D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943538-4E0C-2DD2-3681-F464C7D4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54EA-E660-4373-B8AB-BFC4F560C5D7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A48250-B355-FB13-6B84-576DFE8F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4FD7EA-AC64-D1ED-0682-6B35D96F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C41-C9A8-471A-BE07-07FCB6538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19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CB6CCD-8416-4F9F-5791-D7962760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F4577A-CCB5-C6C9-1906-C210F9D21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49F487-01E2-BCEE-2F8C-8EEC2E56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54EA-E660-4373-B8AB-BFC4F560C5D7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083782-A482-C4D1-AF50-27AE8552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426F13-F7D4-AC49-1679-F4292260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C41-C9A8-471A-BE07-07FCB6538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14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7B41EC-81B2-7D57-8F81-C2B705BF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AAA1F1-5500-1F7A-1175-44989B08E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ED70AF-6BA6-1EF5-4BDC-EBCAC44E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54EA-E660-4373-B8AB-BFC4F560C5D7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FE0221-C633-93D1-4AC3-B5125A4D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85136E-AA2F-4219-EF12-E0C2317B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C41-C9A8-471A-BE07-07FCB6538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57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6E8906-8F1A-19C3-AA33-6A442627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F79F87-9C7A-2230-D034-5F8CE2415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510838-121B-F92C-7C98-C0FBAB74A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8CAB7C-1F2A-4BB3-2F06-6C5F25DB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54EA-E660-4373-B8AB-BFC4F560C5D7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DFAA42-9131-D181-0FA0-01BEA423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98E522-B5A3-2528-B8A8-9E645713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C41-C9A8-471A-BE07-07FCB6538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85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19C44-7931-FFBC-2D2F-115188E9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6EA025-695E-48DC-941C-32E774C3B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23D4C1-E269-FA76-D7F9-803BFD67F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09643F6-63AC-A414-22AC-2D620B951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3459F6-C6D7-D597-D14F-50569ECC2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83FE81D-F99F-AFD7-5E9C-DAF78AB2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54EA-E660-4373-B8AB-BFC4F560C5D7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5BB1342-B6CA-167D-8445-3C1E4201B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0FD78A6-34E3-34EA-A603-BD33928E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C41-C9A8-471A-BE07-07FCB6538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61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51F57B-DEAF-C003-6EA0-BFC1D313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195352-486D-3008-A191-AE9C6778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54EA-E660-4373-B8AB-BFC4F560C5D7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F31D774-C159-0C0A-CFB6-A8C4FC9F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592C08-9804-8C94-336F-BEFC2ECF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C41-C9A8-471A-BE07-07FCB6538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13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0A1C44D-C8B1-A75D-3800-71080D66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54EA-E660-4373-B8AB-BFC4F560C5D7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02D5B7-AD41-0B35-E09D-D5D1B457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9947DE-49C8-4CD9-2247-555D6CE3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C41-C9A8-471A-BE07-07FCB6538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8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E3A8B3-332B-8E70-6C0B-8945EC31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32A1AB-9D53-B5F5-23F8-5A9B3B1B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406E65-664D-F1DC-A409-5A4727CAD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FA53A1-E98E-0120-8413-8B25BB5A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54EA-E660-4373-B8AB-BFC4F560C5D7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FD39E1-DE70-C9FD-7FA7-E212257B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A4288C-7D01-4EEF-FF23-5141BA59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C41-C9A8-471A-BE07-07FCB6538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95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96003E-A18F-B160-731A-63FAB3AA6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D431B49-744B-D5D3-38FF-0E5C3FA73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24F3A6-C135-EC4E-3A65-79D26A5C9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3286C2-28B9-15A5-53F6-D0FF28E1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54EA-E660-4373-B8AB-BFC4F560C5D7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1F1DAB-AB93-7C35-E9A3-70D3C2AC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FA6A3F-FBD7-6C87-7609-DCEC32D3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C41-C9A8-471A-BE07-07FCB6538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59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CA82300-16FC-F4AD-D1D4-8686174E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695550-0BD0-B4B5-98A1-588C6DF50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FA4FF3-F256-D7D0-F0C8-4F0AF3350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854EA-E660-4373-B8AB-BFC4F560C5D7}" type="datetimeFigureOut">
              <a:rPr lang="it-IT" smtClean="0"/>
              <a:t>21/06/2022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0D9FAF-296B-E25E-0552-33DEACA17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C9142F-39D0-874E-8030-13EC59E1B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CAC41-C9A8-471A-BE07-07FCB6538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0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is20.inaf.i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CA30AB-8FD7-6745-FF92-337989A98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9107"/>
            <a:ext cx="7208569" cy="129520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D0C0C"/>
                </a:solidFill>
                <a:latin typeface="Helvetica" panose="020B0604020202020204" pitchFamily="34" charset="0"/>
              </a:rPr>
              <a:t>Final Design and Technologies for the IBIS 2.0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1CAB01-7C65-40E4-0E23-A460E6F34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313" y="1795096"/>
            <a:ext cx="6711942" cy="1492008"/>
          </a:xfrm>
        </p:spPr>
        <p:txBody>
          <a:bodyPr>
            <a:normAutofit fontScale="47500" lnSpcReduction="20000"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US" altLang="en-US" sz="3400" i="1" u="sng" dirty="0">
                <a:solidFill>
                  <a:srgbClr val="404040"/>
                </a:solidFill>
                <a:latin typeface="Helvetica" panose="020B0604020202020204" pitchFamily="34" charset="0"/>
              </a:rPr>
              <a:t>G. Viavattene</a:t>
            </a:r>
            <a:r>
              <a:rPr lang="en-US" altLang="en-US" sz="3400" i="1" u="sng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1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I. Ermolli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1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R. Cirami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G. Calderone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D. Del Moro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P. Romano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4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M. Aliverti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5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V. Baldini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F. Giorgi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1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F. Pedichini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1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I. Coretti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P. Di Marcantonio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L. Giovannelli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S. L. Guglielmino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4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M. Murabito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6,1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L. Oggioni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5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M. Oliviero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6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R. Piazzesi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1</a:t>
            </a:r>
            <a:r>
              <a:rPr lang="en-US" altLang="en-US" sz="3400" i="1" dirty="0">
                <a:solidFill>
                  <a:srgbClr val="404040"/>
                </a:solidFill>
                <a:latin typeface="Helvetica" panose="020B0604020202020204" pitchFamily="34" charset="0"/>
              </a:rPr>
              <a:t>, E. M. A. Redaelli</a:t>
            </a:r>
            <a:r>
              <a:rPr lang="en-US" altLang="en-US" sz="34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5</a:t>
            </a:r>
            <a:endParaRPr lang="en-US" altLang="en-US" sz="3400" i="1" dirty="0">
              <a:solidFill>
                <a:srgbClr val="404040"/>
              </a:solidFill>
              <a:latin typeface="Helvetica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0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1</a:t>
            </a:r>
            <a:r>
              <a:rPr lang="en-US" altLang="en-US" sz="2000" i="1" dirty="0">
                <a:solidFill>
                  <a:srgbClr val="404040"/>
                </a:solidFill>
                <a:latin typeface="Helvetica" panose="020B0604020202020204" pitchFamily="34" charset="0"/>
              </a:rPr>
              <a:t>INAF – OAR, </a:t>
            </a:r>
            <a:r>
              <a:rPr lang="en-US" altLang="en-US" sz="20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2000" i="1" dirty="0">
                <a:solidFill>
                  <a:srgbClr val="404040"/>
                </a:solidFill>
                <a:latin typeface="Helvetica" panose="020B0604020202020204" pitchFamily="34" charset="0"/>
              </a:rPr>
              <a:t>INAF-OATs, </a:t>
            </a:r>
            <a:r>
              <a:rPr lang="en-US" altLang="en-US" sz="20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3</a:t>
            </a:r>
            <a:r>
              <a:rPr lang="en-US" altLang="en-US" sz="2000" i="1" dirty="0">
                <a:solidFill>
                  <a:srgbClr val="404040"/>
                </a:solidFill>
                <a:latin typeface="Helvetica" panose="020B0604020202020204" pitchFamily="34" charset="0"/>
              </a:rPr>
              <a:t>Univ. Of Rome Tor </a:t>
            </a:r>
            <a:r>
              <a:rPr lang="en-US" altLang="en-US" sz="2000" i="1" dirty="0" err="1">
                <a:solidFill>
                  <a:srgbClr val="404040"/>
                </a:solidFill>
                <a:latin typeface="Helvetica" panose="020B0604020202020204" pitchFamily="34" charset="0"/>
              </a:rPr>
              <a:t>Vergata</a:t>
            </a:r>
            <a:r>
              <a:rPr lang="en-US" altLang="en-US" sz="2000" i="1" dirty="0">
                <a:solidFill>
                  <a:srgbClr val="404040"/>
                </a:solidFill>
                <a:latin typeface="Helvetica" panose="020B0604020202020204" pitchFamily="34" charset="0"/>
              </a:rPr>
              <a:t>, </a:t>
            </a:r>
            <a:r>
              <a:rPr lang="en-US" altLang="en-US" sz="20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4</a:t>
            </a:r>
            <a:r>
              <a:rPr lang="en-US" altLang="en-US" sz="2000" i="1" dirty="0">
                <a:solidFill>
                  <a:srgbClr val="404040"/>
                </a:solidFill>
                <a:latin typeface="Helvetica" panose="020B0604020202020204" pitchFamily="34" charset="0"/>
              </a:rPr>
              <a:t>INAF – </a:t>
            </a:r>
            <a:r>
              <a:rPr lang="en-US" altLang="en-US" sz="2000" i="1" dirty="0" err="1">
                <a:solidFill>
                  <a:srgbClr val="404040"/>
                </a:solidFill>
                <a:latin typeface="Helvetica" panose="020B0604020202020204" pitchFamily="34" charset="0"/>
              </a:rPr>
              <a:t>OACt</a:t>
            </a:r>
            <a:r>
              <a:rPr lang="en-US" altLang="en-US" sz="2000" i="1" dirty="0">
                <a:solidFill>
                  <a:srgbClr val="404040"/>
                </a:solidFill>
                <a:latin typeface="Helvetica" panose="020B0604020202020204" pitchFamily="34" charset="0"/>
              </a:rPr>
              <a:t>, </a:t>
            </a:r>
            <a:r>
              <a:rPr lang="en-US" altLang="en-US" sz="20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5</a:t>
            </a:r>
            <a:r>
              <a:rPr lang="en-US" altLang="en-US" sz="2000" i="1" dirty="0">
                <a:solidFill>
                  <a:srgbClr val="404040"/>
                </a:solidFill>
                <a:latin typeface="Helvetica" panose="020B0604020202020204" pitchFamily="34" charset="0"/>
              </a:rPr>
              <a:t>INAF – OAB, </a:t>
            </a:r>
            <a:r>
              <a:rPr lang="en-US" altLang="en-US" sz="2000" i="1" baseline="30000" dirty="0">
                <a:solidFill>
                  <a:srgbClr val="404040"/>
                </a:solidFill>
                <a:latin typeface="Helvetica" panose="020B0604020202020204" pitchFamily="34" charset="0"/>
              </a:rPr>
              <a:t>6</a:t>
            </a:r>
            <a:r>
              <a:rPr lang="en-US" altLang="en-US" sz="2000" i="1" dirty="0">
                <a:solidFill>
                  <a:srgbClr val="404040"/>
                </a:solidFill>
                <a:latin typeface="Helvetica" panose="020B0604020202020204" pitchFamily="34" charset="0"/>
              </a:rPr>
              <a:t>INAF - OAC</a:t>
            </a:r>
            <a:endParaRPr lang="en-US" altLang="en-US" sz="3200" i="1" baseline="30000" dirty="0">
              <a:solidFill>
                <a:srgbClr val="404040"/>
              </a:solidFill>
              <a:latin typeface="Helvetica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6528EDC8-4396-07B8-1E61-C69CDEC61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98" y="3828487"/>
            <a:ext cx="4305571" cy="296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2">
            <a:extLst>
              <a:ext uri="{FF2B5EF4-FFF2-40B4-BE49-F238E27FC236}">
                <a16:creationId xmlns:a16="http://schemas.microsoft.com/office/drawing/2014/main" id="{015D688C-AF03-D10D-14FB-2ABDDA2F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6304" r="18417" b="19722"/>
          <a:stretch>
            <a:fillRect/>
          </a:stretch>
        </p:blipFill>
        <p:spPr bwMode="auto">
          <a:xfrm>
            <a:off x="355602" y="3945718"/>
            <a:ext cx="2107757" cy="1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id="{690A0679-8A11-3011-6F01-E6DB6CB8C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3" y="5949766"/>
            <a:ext cx="2569716" cy="66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0708CD3-328B-0CDA-E947-9D446BD6B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11" y="-2273"/>
            <a:ext cx="4878290" cy="6860273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8FFC9A83-84E5-5778-963D-02177B57EEC7}"/>
              </a:ext>
            </a:extLst>
          </p:cNvPr>
          <p:cNvSpPr/>
          <p:nvPr/>
        </p:nvSpPr>
        <p:spPr>
          <a:xfrm>
            <a:off x="8717559" y="1939255"/>
            <a:ext cx="149604" cy="15799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192FCCF-DE7A-2097-DE05-AF4BAE56D766}"/>
              </a:ext>
            </a:extLst>
          </p:cNvPr>
          <p:cNvSpPr/>
          <p:nvPr/>
        </p:nvSpPr>
        <p:spPr>
          <a:xfrm>
            <a:off x="10019252" y="1890319"/>
            <a:ext cx="149604" cy="15799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E49DB1EE-694A-B604-08B2-14F3A81EF422}"/>
              </a:ext>
            </a:extLst>
          </p:cNvPr>
          <p:cNvSpPr/>
          <p:nvPr/>
        </p:nvSpPr>
        <p:spPr>
          <a:xfrm>
            <a:off x="9633358" y="3534563"/>
            <a:ext cx="149604" cy="15799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5072DC42-BA60-96BF-292B-E648361474FC}"/>
              </a:ext>
            </a:extLst>
          </p:cNvPr>
          <p:cNvSpPr/>
          <p:nvPr/>
        </p:nvSpPr>
        <p:spPr>
          <a:xfrm>
            <a:off x="10213597" y="3913466"/>
            <a:ext cx="149604" cy="15799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622FF91C-B516-EE53-BEB4-3A22E0FF7393}"/>
              </a:ext>
            </a:extLst>
          </p:cNvPr>
          <p:cNvSpPr/>
          <p:nvPr/>
        </p:nvSpPr>
        <p:spPr>
          <a:xfrm>
            <a:off x="10475054" y="5231937"/>
            <a:ext cx="149604" cy="15799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D04ABA2-C559-64BD-8DB4-D1351E5E804D}"/>
              </a:ext>
            </a:extLst>
          </p:cNvPr>
          <p:cNvSpPr txBox="1"/>
          <p:nvPr/>
        </p:nvSpPr>
        <p:spPr>
          <a:xfrm>
            <a:off x="507632" y="3380674"/>
            <a:ext cx="6341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with </a:t>
            </a:r>
            <a:r>
              <a:rPr lang="it-IT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contributions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by M. Munari, M. Stangalini, R. Briguglio and F. Landini</a:t>
            </a:r>
          </a:p>
        </p:txBody>
      </p:sp>
    </p:spTree>
    <p:extLst>
      <p:ext uri="{BB962C8B-B14F-4D97-AF65-F5344CB8AC3E}">
        <p14:creationId xmlns:p14="http://schemas.microsoft.com/office/powerpoint/2010/main" val="37689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098B82-176A-871F-F6AB-49EF6551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97" y="295091"/>
            <a:ext cx="2105636" cy="1005203"/>
          </a:xfrm>
        </p:spPr>
        <p:txBody>
          <a:bodyPr/>
          <a:lstStyle/>
          <a:p>
            <a:r>
              <a:rPr lang="it-IT" b="1" dirty="0"/>
              <a:t>IBIS 2.0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5ADA21-1AF4-BFDE-0C31-163ABB724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45" y="1364231"/>
            <a:ext cx="5394820" cy="2234647"/>
          </a:xfrm>
        </p:spPr>
        <p:txBody>
          <a:bodyPr>
            <a:normAutofit fontScale="92500"/>
          </a:bodyPr>
          <a:lstStyle/>
          <a:p>
            <a:r>
              <a:rPr lang="it-IT" dirty="0"/>
              <a:t>High </a:t>
            </a:r>
            <a:r>
              <a:rPr lang="it-IT" dirty="0" err="1"/>
              <a:t>resolution</a:t>
            </a:r>
            <a:r>
              <a:rPr lang="it-IT" dirty="0"/>
              <a:t> solar </a:t>
            </a:r>
            <a:r>
              <a:rPr lang="it-IT" dirty="0" err="1"/>
              <a:t>spectropolarimetric</a:t>
            </a:r>
            <a:r>
              <a:rPr lang="it-IT" dirty="0"/>
              <a:t> </a:t>
            </a:r>
            <a:r>
              <a:rPr lang="it-IT" dirty="0" err="1"/>
              <a:t>observations</a:t>
            </a:r>
            <a:endParaRPr lang="it-IT" dirty="0"/>
          </a:p>
          <a:p>
            <a:r>
              <a:rPr lang="it-IT" dirty="0"/>
              <a:t>Upgrade and update the </a:t>
            </a:r>
            <a:r>
              <a:rPr lang="it-IT" dirty="0" err="1"/>
              <a:t>previous</a:t>
            </a:r>
            <a:r>
              <a:rPr lang="it-IT" dirty="0"/>
              <a:t> </a:t>
            </a:r>
            <a:r>
              <a:rPr lang="it-IT" dirty="0" err="1"/>
              <a:t>version</a:t>
            </a:r>
            <a:r>
              <a:rPr lang="it-IT" dirty="0"/>
              <a:t> of IBIS (DST from 2003 to 2019) </a:t>
            </a:r>
            <a:r>
              <a:rPr lang="it-IT" dirty="0" err="1"/>
              <a:t>planned</a:t>
            </a:r>
            <a:r>
              <a:rPr lang="it-IT" dirty="0"/>
              <a:t> for VTT in Spring 2023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2DC05CC-2823-5E91-9EC2-1D7A178E2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647" y="1176629"/>
            <a:ext cx="6086475" cy="26098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33AF670-7E41-2E6B-C06A-BA4ADEE22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56" b="8306"/>
          <a:stretch/>
        </p:blipFill>
        <p:spPr>
          <a:xfrm>
            <a:off x="199527" y="3946007"/>
            <a:ext cx="5690056" cy="276518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4906765-65A5-E574-0E31-6E004CD22546}"/>
              </a:ext>
            </a:extLst>
          </p:cNvPr>
          <p:cNvSpPr txBox="1"/>
          <p:nvPr/>
        </p:nvSpPr>
        <p:spPr>
          <a:xfrm>
            <a:off x="8522806" y="295091"/>
            <a:ext cx="3520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[Cavallini (2006), Solar </a:t>
            </a:r>
            <a:r>
              <a:rPr lang="it-IT" sz="1400" dirty="0" err="1"/>
              <a:t>Physics</a:t>
            </a:r>
            <a:r>
              <a:rPr lang="it-IT" sz="1400" dirty="0"/>
              <a:t>, 236, 415-439]</a:t>
            </a:r>
          </a:p>
          <a:p>
            <a:r>
              <a:rPr lang="it-IT" sz="1400" dirty="0"/>
              <a:t>[Ermolli et al. (2020), SPIE </a:t>
            </a:r>
            <a:r>
              <a:rPr lang="it-IT" sz="1400" dirty="0" err="1"/>
              <a:t>proceeding</a:t>
            </a:r>
            <a:r>
              <a:rPr lang="it-IT" sz="1400" dirty="0"/>
              <a:t>, 11447]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00BF0A08-883F-5BF8-9957-77CE73985E75}"/>
              </a:ext>
            </a:extLst>
          </p:cNvPr>
          <p:cNvSpPr txBox="1">
            <a:spLocks/>
          </p:cNvSpPr>
          <p:nvPr/>
        </p:nvSpPr>
        <p:spPr>
          <a:xfrm>
            <a:off x="6597653" y="4983810"/>
            <a:ext cx="5554469" cy="1520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Full </a:t>
            </a:r>
            <a:r>
              <a:rPr lang="it-IT" dirty="0" err="1"/>
              <a:t>automation</a:t>
            </a:r>
            <a:r>
              <a:rPr lang="it-IT" dirty="0"/>
              <a:t> of </a:t>
            </a:r>
            <a:r>
              <a:rPr lang="it-IT" dirty="0" err="1"/>
              <a:t>calibration</a:t>
            </a:r>
            <a:r>
              <a:rPr lang="it-IT" dirty="0"/>
              <a:t> and </a:t>
            </a:r>
            <a:r>
              <a:rPr lang="it-IT" dirty="0" err="1"/>
              <a:t>observation</a:t>
            </a:r>
            <a:r>
              <a:rPr lang="it-IT" dirty="0"/>
              <a:t> </a:t>
            </a:r>
            <a:r>
              <a:rPr lang="it-IT" dirty="0" err="1"/>
              <a:t>procedures</a:t>
            </a:r>
            <a:r>
              <a:rPr lang="it-IT" dirty="0"/>
              <a:t> (ESO VLT standard)</a:t>
            </a:r>
          </a:p>
          <a:p>
            <a:r>
              <a:rPr lang="it-IT" dirty="0" err="1"/>
              <a:t>Polarimetric</a:t>
            </a:r>
            <a:r>
              <a:rPr lang="it-IT" dirty="0"/>
              <a:t> Unit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D4A7312-41AA-12B1-6B52-E7BD316A46CC}"/>
              </a:ext>
            </a:extLst>
          </p:cNvPr>
          <p:cNvSpPr txBox="1">
            <a:spLocks/>
          </p:cNvSpPr>
          <p:nvPr/>
        </p:nvSpPr>
        <p:spPr>
          <a:xfrm>
            <a:off x="6762925" y="4144797"/>
            <a:ext cx="1298895" cy="827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FF0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423435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12EDC3-A4C2-1CE1-4527-449BFC74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85" y="252610"/>
            <a:ext cx="3633206" cy="766919"/>
          </a:xfrm>
        </p:spPr>
        <p:txBody>
          <a:bodyPr/>
          <a:lstStyle/>
          <a:p>
            <a:r>
              <a:rPr lang="it-IT" b="1" dirty="0" err="1"/>
              <a:t>Synergies</a:t>
            </a:r>
            <a:r>
              <a:rPr lang="it-IT" b="1" dirty="0"/>
              <a:t>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FEA83D-69B3-D4F2-EC44-9171575EF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85" y="1334592"/>
            <a:ext cx="11636785" cy="514210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it-IT" b="1" dirty="0"/>
              <a:t>INAF-OAR </a:t>
            </a:r>
            <a:r>
              <a:rPr lang="it-IT" dirty="0"/>
              <a:t>+</a:t>
            </a:r>
            <a:r>
              <a:rPr lang="it-IT" b="1" dirty="0"/>
              <a:t> INAF-</a:t>
            </a:r>
            <a:r>
              <a:rPr lang="it-IT" b="1" dirty="0" err="1"/>
              <a:t>OATs</a:t>
            </a:r>
            <a:r>
              <a:rPr lang="it-IT" dirty="0"/>
              <a:t>: PI +PM</a:t>
            </a:r>
            <a:endParaRPr lang="it-IT" b="1" dirty="0"/>
          </a:p>
          <a:p>
            <a:pPr>
              <a:lnSpc>
                <a:spcPct val="150000"/>
              </a:lnSpc>
            </a:pPr>
            <a:r>
              <a:rPr lang="it-IT" b="1" dirty="0"/>
              <a:t>INAF-OAR</a:t>
            </a:r>
            <a:r>
              <a:rPr lang="it-IT" dirty="0"/>
              <a:t>: </a:t>
            </a:r>
            <a:r>
              <a:rPr lang="it-IT" dirty="0" err="1"/>
              <a:t>reassembly</a:t>
            </a:r>
            <a:r>
              <a:rPr lang="it-IT" dirty="0"/>
              <a:t> in optical lab with a </a:t>
            </a:r>
            <a:r>
              <a:rPr lang="it-IT" dirty="0" err="1"/>
              <a:t>modified</a:t>
            </a:r>
            <a:r>
              <a:rPr lang="it-IT" dirty="0"/>
              <a:t> layout </a:t>
            </a:r>
            <a:r>
              <a:rPr lang="it-IT" dirty="0" err="1"/>
              <a:t>adapted</a:t>
            </a:r>
            <a:r>
              <a:rPr lang="it-IT" dirty="0"/>
              <a:t> for VTT</a:t>
            </a:r>
          </a:p>
          <a:p>
            <a:pPr>
              <a:lnSpc>
                <a:spcPct val="150000"/>
              </a:lnSpc>
            </a:pPr>
            <a:r>
              <a:rPr lang="it-IT" b="1" dirty="0"/>
              <a:t>INAF-OAA</a:t>
            </a:r>
            <a:r>
              <a:rPr lang="it-IT" dirty="0"/>
              <a:t>: </a:t>
            </a:r>
            <a:r>
              <a:rPr lang="it-IT" dirty="0" err="1"/>
              <a:t>dynamical</a:t>
            </a:r>
            <a:r>
              <a:rPr lang="it-IT" dirty="0"/>
              <a:t> optical </a:t>
            </a:r>
            <a:r>
              <a:rPr lang="it-IT" dirty="0" err="1"/>
              <a:t>aberration</a:t>
            </a:r>
            <a:r>
              <a:rPr lang="it-IT" dirty="0"/>
              <a:t> </a:t>
            </a:r>
            <a:r>
              <a:rPr lang="it-IT" dirty="0" err="1"/>
              <a:t>tests</a:t>
            </a:r>
            <a:r>
              <a:rPr lang="it-IT" dirty="0"/>
              <a:t> of </a:t>
            </a:r>
            <a:r>
              <a:rPr lang="it-IT" dirty="0" err="1"/>
              <a:t>critical</a:t>
            </a:r>
            <a:r>
              <a:rPr lang="it-IT" dirty="0"/>
              <a:t> </a:t>
            </a:r>
            <a:r>
              <a:rPr lang="it-IT" dirty="0" err="1"/>
              <a:t>components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b="1" dirty="0"/>
              <a:t>INAF-</a:t>
            </a:r>
            <a:r>
              <a:rPr lang="it-IT" b="1" dirty="0" err="1"/>
              <a:t>OATs</a:t>
            </a:r>
            <a:r>
              <a:rPr lang="it-IT" dirty="0"/>
              <a:t> + </a:t>
            </a:r>
            <a:r>
              <a:rPr lang="it-IT" b="1" dirty="0"/>
              <a:t>INAF-OAR</a:t>
            </a:r>
            <a:r>
              <a:rPr lang="it-IT" dirty="0"/>
              <a:t>: </a:t>
            </a:r>
            <a:r>
              <a:rPr lang="it-IT" dirty="0" err="1"/>
              <a:t>Instrument</a:t>
            </a:r>
            <a:r>
              <a:rPr lang="it-IT" dirty="0"/>
              <a:t> Control System hardware upgrade</a:t>
            </a:r>
          </a:p>
          <a:p>
            <a:pPr>
              <a:lnSpc>
                <a:spcPct val="150000"/>
              </a:lnSpc>
            </a:pPr>
            <a:r>
              <a:rPr lang="it-IT" b="1" dirty="0"/>
              <a:t>INAF-</a:t>
            </a:r>
            <a:r>
              <a:rPr lang="it-IT" b="1" dirty="0" err="1"/>
              <a:t>OATs</a:t>
            </a:r>
            <a:r>
              <a:rPr lang="it-IT" dirty="0"/>
              <a:t>: </a:t>
            </a:r>
            <a:r>
              <a:rPr lang="it-IT" dirty="0" err="1"/>
              <a:t>Instrument</a:t>
            </a:r>
            <a:r>
              <a:rPr lang="it-IT" dirty="0"/>
              <a:t> Control Software</a:t>
            </a:r>
          </a:p>
          <a:p>
            <a:pPr>
              <a:lnSpc>
                <a:spcPct val="150000"/>
              </a:lnSpc>
            </a:pPr>
            <a:r>
              <a:rPr lang="it-IT" b="1" dirty="0"/>
              <a:t>INAF-OAR</a:t>
            </a:r>
            <a:r>
              <a:rPr lang="it-IT" dirty="0"/>
              <a:t> + </a:t>
            </a:r>
            <a:r>
              <a:rPr lang="it-IT" b="1" dirty="0"/>
              <a:t>INAF-OAC</a:t>
            </a:r>
            <a:r>
              <a:rPr lang="it-IT" dirty="0"/>
              <a:t>: new </a:t>
            </a:r>
            <a:r>
              <a:rPr lang="it-IT" dirty="0" err="1"/>
              <a:t>polarimeter</a:t>
            </a:r>
            <a:r>
              <a:rPr lang="it-IT" dirty="0"/>
              <a:t> design</a:t>
            </a:r>
          </a:p>
          <a:p>
            <a:pPr>
              <a:lnSpc>
                <a:spcPct val="150000"/>
              </a:lnSpc>
            </a:pPr>
            <a:r>
              <a:rPr lang="it-IT" b="1" dirty="0"/>
              <a:t>INAF-</a:t>
            </a:r>
            <a:r>
              <a:rPr lang="it-IT" b="1" dirty="0" err="1"/>
              <a:t>OACt</a:t>
            </a:r>
            <a:r>
              <a:rPr lang="it-IT" dirty="0"/>
              <a:t> + </a:t>
            </a:r>
            <a:r>
              <a:rPr lang="it-IT" b="1" dirty="0"/>
              <a:t>INAF-OAR</a:t>
            </a:r>
            <a:r>
              <a:rPr lang="it-IT" dirty="0"/>
              <a:t>: science </a:t>
            </a:r>
            <a:r>
              <a:rPr lang="it-IT" dirty="0" err="1"/>
              <a:t>cases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b="1" dirty="0"/>
              <a:t>INAF-OAR</a:t>
            </a:r>
            <a:r>
              <a:rPr lang="it-IT" dirty="0"/>
              <a:t> + </a:t>
            </a:r>
            <a:r>
              <a:rPr lang="it-IT" b="1" dirty="0"/>
              <a:t>INAF-OAB</a:t>
            </a:r>
            <a:r>
              <a:rPr lang="it-IT" dirty="0"/>
              <a:t>: </a:t>
            </a:r>
            <a:r>
              <a:rPr lang="it-IT" dirty="0" err="1"/>
              <a:t>optomechanics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b="1" dirty="0"/>
              <a:t>INAF-OAR</a:t>
            </a:r>
            <a:r>
              <a:rPr lang="it-IT" dirty="0"/>
              <a:t>: detector trade-off</a:t>
            </a:r>
          </a:p>
        </p:txBody>
      </p:sp>
      <p:pic>
        <p:nvPicPr>
          <p:cNvPr id="5" name="Immagine 7">
            <a:extLst>
              <a:ext uri="{FF2B5EF4-FFF2-40B4-BE49-F238E27FC236}">
                <a16:creationId xmlns:a16="http://schemas.microsoft.com/office/drawing/2014/main" id="{F18E0CB1-E420-F146-BACF-4748E8110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/>
          <a:stretch>
            <a:fillRect/>
          </a:stretch>
        </p:blipFill>
        <p:spPr bwMode="auto">
          <a:xfrm>
            <a:off x="6690028" y="4857708"/>
            <a:ext cx="5501972" cy="200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F2B43F-13C4-E264-51D3-9B2F82B96431}"/>
              </a:ext>
            </a:extLst>
          </p:cNvPr>
          <p:cNvSpPr txBox="1"/>
          <p:nvPr/>
        </p:nvSpPr>
        <p:spPr>
          <a:xfrm>
            <a:off x="6241002" y="119691"/>
            <a:ext cx="587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[</a:t>
            </a:r>
            <a:r>
              <a:rPr lang="en-US" sz="1600" dirty="0"/>
              <a:t>Viavattene et al. (2020), IBIS-04: IBIS 2.0 System Design Description, </a:t>
            </a:r>
          </a:p>
          <a:p>
            <a:r>
              <a:rPr lang="en-US" sz="1600" dirty="0"/>
              <a:t>INAF Technical Report, Repository Open Access INAF</a:t>
            </a:r>
            <a:r>
              <a:rPr lang="it-IT" sz="1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8947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84488B-5A5D-E29F-8BC8-11F5035D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34" y="583115"/>
            <a:ext cx="4593771" cy="1059592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Polarimetric</a:t>
            </a:r>
            <a:r>
              <a:rPr lang="it-IT" b="1" dirty="0"/>
              <a:t> Unit: </a:t>
            </a:r>
            <a:br>
              <a:rPr lang="it-IT" b="1" dirty="0"/>
            </a:br>
            <a:r>
              <a:rPr lang="it-IT" b="1" dirty="0"/>
              <a:t>6 </a:t>
            </a:r>
            <a:r>
              <a:rPr lang="it-IT" b="1" dirty="0" err="1"/>
              <a:t>modulation</a:t>
            </a:r>
            <a:r>
              <a:rPr lang="it-IT" b="1" dirty="0"/>
              <a:t> </a:t>
            </a:r>
            <a:r>
              <a:rPr lang="it-IT" b="1" dirty="0" err="1"/>
              <a:t>states</a:t>
            </a:r>
            <a:endParaRPr lang="it-IT" b="1" dirty="0"/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1AB17643-7933-E144-B3D2-7271F1850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29" y="3158282"/>
            <a:ext cx="4865295" cy="190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0D24AAF3-30F2-DE58-0BE3-0212434B3807}"/>
              </a:ext>
            </a:extLst>
          </p:cNvPr>
          <p:cNvGrpSpPr/>
          <p:nvPr/>
        </p:nvGrpSpPr>
        <p:grpSpPr>
          <a:xfrm>
            <a:off x="6682422" y="5295457"/>
            <a:ext cx="5480803" cy="1515794"/>
            <a:chOff x="6189547" y="4345495"/>
            <a:chExt cx="5480803" cy="1515794"/>
          </a:xfrm>
        </p:grpSpPr>
        <p:sp>
          <p:nvSpPr>
            <p:cNvPr id="7" name="Cilindro 6">
              <a:extLst>
                <a:ext uri="{FF2B5EF4-FFF2-40B4-BE49-F238E27FC236}">
                  <a16:creationId xmlns:a16="http://schemas.microsoft.com/office/drawing/2014/main" id="{FCDC7A81-0C9F-5CA4-37A6-84C02AFF0540}"/>
                </a:ext>
              </a:extLst>
            </p:cNvPr>
            <p:cNvSpPr/>
            <p:nvPr/>
          </p:nvSpPr>
          <p:spPr>
            <a:xfrm rot="16200000">
              <a:off x="6409060" y="4530053"/>
              <a:ext cx="1031845" cy="662732"/>
            </a:xfrm>
            <a:prstGeom prst="can">
              <a:avLst>
                <a:gd name="adj" fmla="val 50000"/>
              </a:avLst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5E443805-BFF8-794F-B856-D42818234B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58597" y="4345496"/>
              <a:ext cx="1" cy="5201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ilindro 8">
              <a:extLst>
                <a:ext uri="{FF2B5EF4-FFF2-40B4-BE49-F238E27FC236}">
                  <a16:creationId xmlns:a16="http://schemas.microsoft.com/office/drawing/2014/main" id="{9BB5B303-C2F8-3778-8510-186F341FA19A}"/>
                </a:ext>
              </a:extLst>
            </p:cNvPr>
            <p:cNvSpPr/>
            <p:nvPr/>
          </p:nvSpPr>
          <p:spPr>
            <a:xfrm rot="16200000">
              <a:off x="7501027" y="4534248"/>
              <a:ext cx="1031845" cy="662732"/>
            </a:xfrm>
            <a:prstGeom prst="can">
              <a:avLst>
                <a:gd name="adj" fmla="val 50000"/>
              </a:avLst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9BDD90B5-255A-71B3-4E3B-923EBC236E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7106" y="4446165"/>
              <a:ext cx="103460" cy="4236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bo 10">
              <a:extLst>
                <a:ext uri="{FF2B5EF4-FFF2-40B4-BE49-F238E27FC236}">
                  <a16:creationId xmlns:a16="http://schemas.microsoft.com/office/drawing/2014/main" id="{B139D18D-57CB-D94F-6750-F4A8AEB28F2E}"/>
                </a:ext>
              </a:extLst>
            </p:cNvPr>
            <p:cNvSpPr/>
            <p:nvPr/>
          </p:nvSpPr>
          <p:spPr>
            <a:xfrm rot="16200000">
              <a:off x="8754479" y="4321027"/>
              <a:ext cx="1031846" cy="1080784"/>
            </a:xfrm>
            <a:prstGeom prst="cub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96AAC53E-2012-4D52-A0AB-62ADF0051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8670" y="4345495"/>
              <a:ext cx="520117" cy="25167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ubo 12">
              <a:extLst>
                <a:ext uri="{FF2B5EF4-FFF2-40B4-BE49-F238E27FC236}">
                  <a16:creationId xmlns:a16="http://schemas.microsoft.com/office/drawing/2014/main" id="{259BDF9A-DFE9-62DF-D6E2-42261DC7F423}"/>
                </a:ext>
              </a:extLst>
            </p:cNvPr>
            <p:cNvSpPr/>
            <p:nvPr/>
          </p:nvSpPr>
          <p:spPr>
            <a:xfrm rot="16200000">
              <a:off x="10506378" y="4213369"/>
              <a:ext cx="1031846" cy="1296098"/>
            </a:xfrm>
            <a:prstGeom prst="cub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339E1280-9F72-0356-DB3D-2F2FA3400835}"/>
                </a:ext>
              </a:extLst>
            </p:cNvPr>
            <p:cNvCxnSpPr>
              <a:cxnSpLocks/>
            </p:cNvCxnSpPr>
            <p:nvPr/>
          </p:nvCxnSpPr>
          <p:spPr>
            <a:xfrm>
              <a:off x="6189547" y="4839957"/>
              <a:ext cx="2639734" cy="88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16CB38E1-30D0-4B2D-98DF-C1A3DD1569AD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flipV="1">
              <a:off x="9806598" y="4732437"/>
              <a:ext cx="567654" cy="1373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80AF43B7-DEE0-D884-8B48-7D35A2D8FDD6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9827572" y="4869809"/>
              <a:ext cx="804642" cy="1205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CB018448-5CD0-6CB2-DBB1-4EBB5CF1684F}"/>
                </a:ext>
              </a:extLst>
            </p:cNvPr>
            <p:cNvSpPr txBox="1"/>
            <p:nvPr/>
          </p:nvSpPr>
          <p:spPr>
            <a:xfrm>
              <a:off x="6476899" y="5553511"/>
              <a:ext cx="914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LCVR 1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0550A9AC-25CB-E4CC-08B8-CF37527564E8}"/>
                </a:ext>
              </a:extLst>
            </p:cNvPr>
            <p:cNvSpPr txBox="1"/>
            <p:nvPr/>
          </p:nvSpPr>
          <p:spPr>
            <a:xfrm>
              <a:off x="7664160" y="5553512"/>
              <a:ext cx="7055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LCVR 2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4C63A70C-96B6-17F1-CE54-4EA570EDDDCE}"/>
                </a:ext>
              </a:extLst>
            </p:cNvPr>
            <p:cNvSpPr txBox="1"/>
            <p:nvPr/>
          </p:nvSpPr>
          <p:spPr>
            <a:xfrm>
              <a:off x="9126356" y="5553512"/>
              <a:ext cx="4571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PBS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4830638C-7ED3-D9D6-6020-32A11EF0B2CE}"/>
                </a:ext>
              </a:extLst>
            </p:cNvPr>
            <p:cNvSpPr txBox="1"/>
            <p:nvPr/>
          </p:nvSpPr>
          <p:spPr>
            <a:xfrm>
              <a:off x="10797328" y="5553511"/>
              <a:ext cx="6303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CAM1</a:t>
              </a:r>
            </a:p>
          </p:txBody>
        </p:sp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D8537042-64BA-A27E-1DE8-1DF3F3ECB4E5}"/>
                </a:ext>
              </a:extLst>
            </p:cNvPr>
            <p:cNvCxnSpPr>
              <a:cxnSpLocks/>
            </p:cNvCxnSpPr>
            <p:nvPr/>
          </p:nvCxnSpPr>
          <p:spPr>
            <a:xfrm>
              <a:off x="10262984" y="4588289"/>
              <a:ext cx="221941" cy="25166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DD8AF9E6-9848-72A8-50FA-4FA3811B29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3184" y="4848835"/>
              <a:ext cx="0" cy="29152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E394AB6-7590-77EE-8BC0-D97699E5A250}"/>
              </a:ext>
            </a:extLst>
          </p:cNvPr>
          <p:cNvSpPr txBox="1"/>
          <p:nvPr/>
        </p:nvSpPr>
        <p:spPr>
          <a:xfrm>
            <a:off x="0" y="6267719"/>
            <a:ext cx="573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[</a:t>
            </a:r>
            <a:r>
              <a:rPr lang="en-US" sz="1400" dirty="0"/>
              <a:t>Viavattene et al. (2022), Conceptual design of the IBIS 2.0 polarimetric unit, </a:t>
            </a:r>
          </a:p>
          <a:p>
            <a:r>
              <a:rPr lang="en-US" sz="1400" dirty="0"/>
              <a:t>INAF Technical Report, Repository Open Access INAF</a:t>
            </a:r>
            <a:r>
              <a:rPr lang="it-IT" sz="1400" dirty="0"/>
              <a:t>]</a:t>
            </a:r>
          </a:p>
        </p:txBody>
      </p: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61B096AF-2E0E-317B-5A8F-7B1DD1588FEB}"/>
              </a:ext>
            </a:extLst>
          </p:cNvPr>
          <p:cNvSpPr txBox="1">
            <a:spLocks/>
          </p:cNvSpPr>
          <p:nvPr/>
        </p:nvSpPr>
        <p:spPr>
          <a:xfrm>
            <a:off x="287956" y="2000271"/>
            <a:ext cx="5920984" cy="398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dirty="0"/>
              <a:t>Optical design and </a:t>
            </a:r>
            <a:r>
              <a:rPr lang="it-IT" dirty="0" err="1"/>
              <a:t>optimization</a:t>
            </a:r>
            <a:r>
              <a:rPr lang="it-IT" dirty="0"/>
              <a:t> with </a:t>
            </a:r>
            <a:r>
              <a:rPr lang="it-IT" dirty="0" err="1"/>
              <a:t>Zemax</a:t>
            </a:r>
            <a:r>
              <a:rPr lang="it-IT" dirty="0"/>
              <a:t> </a:t>
            </a:r>
            <a:r>
              <a:rPr lang="it-IT" dirty="0" err="1"/>
              <a:t>OpticStudio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Fast 4Mpix </a:t>
            </a:r>
            <a:r>
              <a:rPr lang="it-IT" dirty="0" err="1"/>
              <a:t>sCMOS</a:t>
            </a:r>
            <a:r>
              <a:rPr lang="it-IT" dirty="0"/>
              <a:t> </a:t>
            </a:r>
          </a:p>
          <a:p>
            <a:pPr>
              <a:lnSpc>
                <a:spcPct val="150000"/>
              </a:lnSpc>
            </a:pPr>
            <a:r>
              <a:rPr lang="it-IT" dirty="0"/>
              <a:t>WFE </a:t>
            </a:r>
            <a:r>
              <a:rPr lang="it-IT" dirty="0" err="1"/>
              <a:t>characterization</a:t>
            </a:r>
            <a:r>
              <a:rPr lang="it-IT" dirty="0"/>
              <a:t> of LCVR with </a:t>
            </a:r>
            <a:r>
              <a:rPr lang="it-IT" dirty="0" err="1"/>
              <a:t>interferometer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INAF-OAA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0916E23-C7AE-7497-9AD9-BDA1DD411264}"/>
              </a:ext>
            </a:extLst>
          </p:cNvPr>
          <p:cNvSpPr/>
          <p:nvPr/>
        </p:nvSpPr>
        <p:spPr>
          <a:xfrm>
            <a:off x="7811053" y="200956"/>
            <a:ext cx="1260629" cy="1272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9565BA8-6292-80FA-793D-3A6BEC3627D0}"/>
              </a:ext>
            </a:extLst>
          </p:cNvPr>
          <p:cNvSpPr>
            <a:spLocks noChangeAspect="1"/>
          </p:cNvSpPr>
          <p:nvPr/>
        </p:nvSpPr>
        <p:spPr>
          <a:xfrm>
            <a:off x="7868165" y="558468"/>
            <a:ext cx="538894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I+Q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7CFBD616-C5FE-52A5-849A-952D047F9058}"/>
              </a:ext>
            </a:extLst>
          </p:cNvPr>
          <p:cNvSpPr>
            <a:spLocks noChangeAspect="1"/>
          </p:cNvSpPr>
          <p:nvPr/>
        </p:nvSpPr>
        <p:spPr>
          <a:xfrm>
            <a:off x="8476385" y="558468"/>
            <a:ext cx="540000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I-Q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4FE679B0-ABEA-E65D-73A8-455D9116C609}"/>
              </a:ext>
            </a:extLst>
          </p:cNvPr>
          <p:cNvSpPr/>
          <p:nvPr/>
        </p:nvSpPr>
        <p:spPr>
          <a:xfrm>
            <a:off x="9243613" y="200904"/>
            <a:ext cx="1260629" cy="1272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B7705F9-3863-6B90-C204-C1610E4E3BE5}"/>
              </a:ext>
            </a:extLst>
          </p:cNvPr>
          <p:cNvSpPr>
            <a:spLocks noChangeAspect="1"/>
          </p:cNvSpPr>
          <p:nvPr/>
        </p:nvSpPr>
        <p:spPr>
          <a:xfrm>
            <a:off x="9300725" y="567294"/>
            <a:ext cx="538894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I+V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2226FD8C-5F77-7488-D6A6-6E54E63131B9}"/>
              </a:ext>
            </a:extLst>
          </p:cNvPr>
          <p:cNvSpPr>
            <a:spLocks noChangeAspect="1"/>
          </p:cNvSpPr>
          <p:nvPr/>
        </p:nvSpPr>
        <p:spPr>
          <a:xfrm>
            <a:off x="9908945" y="567294"/>
            <a:ext cx="540000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I-V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066F5EF8-376F-3443-885F-467CD84CDB34}"/>
              </a:ext>
            </a:extLst>
          </p:cNvPr>
          <p:cNvSpPr/>
          <p:nvPr/>
        </p:nvSpPr>
        <p:spPr>
          <a:xfrm>
            <a:off x="10698712" y="200904"/>
            <a:ext cx="1260629" cy="1272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F33648C-518D-19D3-DF10-C1C4125F6252}"/>
              </a:ext>
            </a:extLst>
          </p:cNvPr>
          <p:cNvSpPr>
            <a:spLocks noChangeAspect="1"/>
          </p:cNvSpPr>
          <p:nvPr/>
        </p:nvSpPr>
        <p:spPr>
          <a:xfrm>
            <a:off x="10755824" y="567294"/>
            <a:ext cx="538894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I-Q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57DF692C-0A0A-D00D-2AE7-3767F207E7AA}"/>
              </a:ext>
            </a:extLst>
          </p:cNvPr>
          <p:cNvSpPr>
            <a:spLocks noChangeAspect="1"/>
          </p:cNvSpPr>
          <p:nvPr/>
        </p:nvSpPr>
        <p:spPr>
          <a:xfrm>
            <a:off x="11364044" y="567294"/>
            <a:ext cx="540000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I+Q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E98BA96D-47DC-076B-5677-4B053128F2E2}"/>
              </a:ext>
            </a:extLst>
          </p:cNvPr>
          <p:cNvSpPr/>
          <p:nvPr/>
        </p:nvSpPr>
        <p:spPr>
          <a:xfrm>
            <a:off x="7811053" y="1642759"/>
            <a:ext cx="1260629" cy="1272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D2C4C23E-954E-39A5-CEC8-A129CCCAD835}"/>
              </a:ext>
            </a:extLst>
          </p:cNvPr>
          <p:cNvSpPr>
            <a:spLocks noChangeAspect="1"/>
          </p:cNvSpPr>
          <p:nvPr/>
        </p:nvSpPr>
        <p:spPr>
          <a:xfrm>
            <a:off x="7868165" y="2000271"/>
            <a:ext cx="538894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I-V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06DCEFFA-D357-23F1-1803-816D8AD6E05F}"/>
              </a:ext>
            </a:extLst>
          </p:cNvPr>
          <p:cNvSpPr>
            <a:spLocks noChangeAspect="1"/>
          </p:cNvSpPr>
          <p:nvPr/>
        </p:nvSpPr>
        <p:spPr>
          <a:xfrm>
            <a:off x="8476385" y="2000271"/>
            <a:ext cx="540000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I+V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04811046-6350-3689-4022-2CEF81E1A509}"/>
              </a:ext>
            </a:extLst>
          </p:cNvPr>
          <p:cNvSpPr/>
          <p:nvPr/>
        </p:nvSpPr>
        <p:spPr>
          <a:xfrm>
            <a:off x="9243613" y="1642707"/>
            <a:ext cx="1260629" cy="1272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ABC80598-F112-BD22-CE56-41F29BEC10C0}"/>
              </a:ext>
            </a:extLst>
          </p:cNvPr>
          <p:cNvSpPr>
            <a:spLocks noChangeAspect="1"/>
          </p:cNvSpPr>
          <p:nvPr/>
        </p:nvSpPr>
        <p:spPr>
          <a:xfrm>
            <a:off x="9300725" y="2009097"/>
            <a:ext cx="538894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I-U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2B68BD17-4C57-647E-6E79-B0356C5471CE}"/>
              </a:ext>
            </a:extLst>
          </p:cNvPr>
          <p:cNvSpPr>
            <a:spLocks noChangeAspect="1"/>
          </p:cNvSpPr>
          <p:nvPr/>
        </p:nvSpPr>
        <p:spPr>
          <a:xfrm>
            <a:off x="9908945" y="2009097"/>
            <a:ext cx="540000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I+U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057BF4A1-7C7A-8C7D-B9EB-C54E24474794}"/>
              </a:ext>
            </a:extLst>
          </p:cNvPr>
          <p:cNvSpPr/>
          <p:nvPr/>
        </p:nvSpPr>
        <p:spPr>
          <a:xfrm>
            <a:off x="10698712" y="1642707"/>
            <a:ext cx="1260629" cy="1272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3F17BDFE-320E-CC31-EE83-1815C7FFD3CF}"/>
              </a:ext>
            </a:extLst>
          </p:cNvPr>
          <p:cNvSpPr>
            <a:spLocks noChangeAspect="1"/>
          </p:cNvSpPr>
          <p:nvPr/>
        </p:nvSpPr>
        <p:spPr>
          <a:xfrm>
            <a:off x="10755824" y="2009097"/>
            <a:ext cx="538894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I+U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BFB13EE1-3E10-4D59-1804-D1F28694FFDB}"/>
              </a:ext>
            </a:extLst>
          </p:cNvPr>
          <p:cNvSpPr>
            <a:spLocks noChangeAspect="1"/>
          </p:cNvSpPr>
          <p:nvPr/>
        </p:nvSpPr>
        <p:spPr>
          <a:xfrm>
            <a:off x="11364044" y="2009097"/>
            <a:ext cx="540000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I-U</a:t>
            </a:r>
          </a:p>
        </p:txBody>
      </p:sp>
    </p:spTree>
    <p:extLst>
      <p:ext uri="{BB962C8B-B14F-4D97-AF65-F5344CB8AC3E}">
        <p14:creationId xmlns:p14="http://schemas.microsoft.com/office/powerpoint/2010/main" val="159498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9D8E84-4F86-A7E7-1ACE-592CF74E7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84" y="451101"/>
            <a:ext cx="4581088" cy="910002"/>
          </a:xfrm>
        </p:spPr>
        <p:txBody>
          <a:bodyPr/>
          <a:lstStyle/>
          <a:p>
            <a:r>
              <a:rPr lang="it-IT" b="1" dirty="0" err="1"/>
              <a:t>Instrument</a:t>
            </a:r>
            <a:r>
              <a:rPr lang="it-IT" b="1" dirty="0"/>
              <a:t> Control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26C511-9C6B-D00E-EC62-4C6539896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54" y="1810336"/>
            <a:ext cx="6284053" cy="4043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New Instrument Control for a full automation of the calibration and observation procedures and remote access</a:t>
            </a:r>
          </a:p>
          <a:p>
            <a:pPr>
              <a:lnSpc>
                <a:spcPct val="100000"/>
              </a:lnSpc>
            </a:pPr>
            <a:r>
              <a:rPr lang="en-US" dirty="0"/>
              <a:t>Beckhoff PLC with dedicated motors, actuators and stages </a:t>
            </a:r>
          </a:p>
          <a:p>
            <a:pPr>
              <a:lnSpc>
                <a:spcPct val="100000"/>
              </a:lnSpc>
            </a:pPr>
            <a:r>
              <a:rPr lang="en-US" dirty="0"/>
              <a:t>First application of the ESO VLT Control Software to solar instrumentation</a:t>
            </a:r>
          </a:p>
          <a:p>
            <a:endParaRPr lang="en-US" dirty="0"/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B9E08697-C585-2DAB-1A26-65CD3DD72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72" y="298014"/>
            <a:ext cx="4860061" cy="267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919001-6EFE-1036-D8B0-4E363A21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572" y="3249668"/>
            <a:ext cx="4872074" cy="30420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CA80A2-270A-F652-06A8-C2F4DAF5ED0A}"/>
              </a:ext>
            </a:extLst>
          </p:cNvPr>
          <p:cNvSpPr txBox="1"/>
          <p:nvPr/>
        </p:nvSpPr>
        <p:spPr>
          <a:xfrm>
            <a:off x="3219051" y="6510147"/>
            <a:ext cx="9003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[</a:t>
            </a:r>
            <a:r>
              <a:rPr lang="en-US" sz="1400" dirty="0"/>
              <a:t>Viavattene et al. (2020), IBIS-04: IBIS 2.0 System Design Description, INAF Technical Report, Repository Open Access INAF</a:t>
            </a:r>
            <a:r>
              <a:rPr lang="it-IT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4098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F508F2-7331-12FB-61D9-AD75155F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809" y="5557726"/>
            <a:ext cx="5447743" cy="769442"/>
          </a:xfrm>
        </p:spPr>
        <p:txBody>
          <a:bodyPr>
            <a:normAutofit/>
          </a:bodyPr>
          <a:lstStyle/>
          <a:p>
            <a:r>
              <a:rPr lang="it-IT" sz="3600" b="1" i="1" dirty="0"/>
              <a:t>Thank </a:t>
            </a:r>
            <a:r>
              <a:rPr lang="it-IT" sz="3600" b="1" i="1" dirty="0" err="1"/>
              <a:t>you</a:t>
            </a:r>
            <a:r>
              <a:rPr lang="it-IT" sz="3600" b="1" i="1" dirty="0"/>
              <a:t> for </a:t>
            </a:r>
            <a:r>
              <a:rPr lang="it-IT" sz="3600" b="1" i="1" dirty="0" err="1"/>
              <a:t>your</a:t>
            </a:r>
            <a:r>
              <a:rPr lang="it-IT" sz="3600" b="1" i="1" dirty="0"/>
              <a:t> </a:t>
            </a:r>
            <a:r>
              <a:rPr lang="it-IT" sz="3600" b="1" i="1" dirty="0" err="1"/>
              <a:t>attention</a:t>
            </a:r>
            <a:endParaRPr lang="it-IT" sz="3600" b="1" i="1" dirty="0"/>
          </a:p>
        </p:txBody>
      </p:sp>
      <p:pic>
        <p:nvPicPr>
          <p:cNvPr id="4" name="Immagine 2">
            <a:extLst>
              <a:ext uri="{FF2B5EF4-FFF2-40B4-BE49-F238E27FC236}">
                <a16:creationId xmlns:a16="http://schemas.microsoft.com/office/drawing/2014/main" id="{B4C1AC29-8F80-D546-F73B-2FD8CDC8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14" y="170596"/>
            <a:ext cx="6037371" cy="415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88BBC3-F261-72C2-27F1-96DA900FF81A}"/>
              </a:ext>
            </a:extLst>
          </p:cNvPr>
          <p:cNvSpPr txBox="1"/>
          <p:nvPr/>
        </p:nvSpPr>
        <p:spPr>
          <a:xfrm>
            <a:off x="3077313" y="4026032"/>
            <a:ext cx="5722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www.ibis20.inaf.it</a:t>
            </a:r>
            <a:r>
              <a:rPr lang="it-IT" sz="6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440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450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Tema di Office</vt:lpstr>
      <vt:lpstr>Final Design and Technologies for the IBIS 2.0</vt:lpstr>
      <vt:lpstr>IBIS 2.0</vt:lpstr>
      <vt:lpstr>Synergies:</vt:lpstr>
      <vt:lpstr>Polarimetric Unit:  6 modulation states</vt:lpstr>
      <vt:lpstr>Instrument Control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Design and Technologies for the   Interferometric BIdimensional Spectrometer IBIS 2.0</dc:title>
  <dc:creator>Giorgio Viavattene</dc:creator>
  <cp:lastModifiedBy>Giorgio Viavattene</cp:lastModifiedBy>
  <cp:revision>13</cp:revision>
  <dcterms:created xsi:type="dcterms:W3CDTF">2022-06-16T07:56:25Z</dcterms:created>
  <dcterms:modified xsi:type="dcterms:W3CDTF">2022-06-21T12:27:16Z</dcterms:modified>
</cp:coreProperties>
</file>