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17"/>
  </p:notesMasterIdLst>
  <p:sldIdLst>
    <p:sldId id="256" r:id="rId2"/>
    <p:sldId id="257" r:id="rId3"/>
    <p:sldId id="270" r:id="rId4"/>
    <p:sldId id="258" r:id="rId5"/>
    <p:sldId id="271" r:id="rId6"/>
    <p:sldId id="282" r:id="rId7"/>
    <p:sldId id="259" r:id="rId8"/>
    <p:sldId id="284" r:id="rId9"/>
    <p:sldId id="283" r:id="rId10"/>
    <p:sldId id="276" r:id="rId11"/>
    <p:sldId id="277" r:id="rId12"/>
    <p:sldId id="278" r:id="rId13"/>
    <p:sldId id="279" r:id="rId14"/>
    <p:sldId id="280" r:id="rId15"/>
    <p:sldId id="26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C8E79-9FDC-4291-B6CD-21888D8D6276}" type="datetimeFigureOut">
              <a:rPr lang="en-US" smtClean="0"/>
              <a:t>6/22/2022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4DD47-FA35-44B8-928E-0F6CCF8A7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05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3701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306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75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21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74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919198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29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12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81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5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8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6/23/2022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A346AA-9AA9-4E3A-9B71-6F7D05E8A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03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95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6/23/2022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8A346AA-9AA9-4E3A-9B71-6F7D05E8A44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57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gif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gif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1.bin"/><Relationship Id="rId7" Type="http://schemas.openxmlformats.org/officeDocument/2006/relationships/hyperlink" Target="https://phase1.attract-eu.com/showroom/project/polarization-sensitive-imaging-detectors-with-organic-nanostructured-coatings-poseidon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975F9-A475-4108-ACA9-6BF848830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1295462"/>
            <a:ext cx="10058400" cy="2628060"/>
          </a:xfrm>
        </p:spPr>
        <p:txBody>
          <a:bodyPr/>
          <a:lstStyle/>
          <a:p>
            <a:pPr algn="ctr"/>
            <a:r>
              <a:rPr lang="it-IT" sz="5400"/>
              <a:t>Elettronica e rivelatori</a:t>
            </a:r>
            <a:br>
              <a:rPr lang="it-IT"/>
            </a:br>
            <a:r>
              <a:rPr lang="it-IT" sz="6600"/>
              <a:t>Attività @ IASFMI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B96E11-8850-4B29-8E6F-2FADC3F24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1162" y="4395140"/>
            <a:ext cx="10077752" cy="1655762"/>
          </a:xfrm>
        </p:spPr>
        <p:txBody>
          <a:bodyPr>
            <a:normAutofit/>
          </a:bodyPr>
          <a:lstStyle/>
          <a:p>
            <a:pPr algn="ctr"/>
            <a:r>
              <a:rPr lang="it-IT" sz="1800" cap="none">
                <a:latin typeface="+mn-lt"/>
              </a:rPr>
              <a:t>M.Uslenghi</a:t>
            </a:r>
          </a:p>
          <a:p>
            <a:pPr algn="ctr"/>
            <a:endParaRPr lang="it-IT" sz="1800"/>
          </a:p>
          <a:p>
            <a:pPr algn="ctr"/>
            <a:r>
              <a:rPr lang="it-IT" sz="1600" cap="none">
                <a:latin typeface="+mn-lt"/>
              </a:rPr>
              <a:t>on behalf of</a:t>
            </a:r>
          </a:p>
          <a:p>
            <a:pPr algn="ctr"/>
            <a:r>
              <a:rPr lang="it-IT" sz="1800" cap="none">
                <a:latin typeface="+mn-lt"/>
              </a:rPr>
              <a:t>M. Alderighi, S. D’Angelo, M. Fiorini, S. Incorvaia, L. Schettini, G. Toso</a:t>
            </a:r>
            <a:endParaRPr lang="en-US" sz="1800" cap="none"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6035-0242-4543-9075-6C01476B4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90EC4-9484-4295-8D6A-B09BB43D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C5B0-83DA-4E5E-ABF1-E76A0745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1</a:t>
            </a:fld>
            <a:endParaRPr lang="en-US"/>
          </a:p>
        </p:txBody>
      </p:sp>
      <p:pic>
        <p:nvPicPr>
          <p:cNvPr id="3074" name="Picture 2" descr="INAF IASF-Milano">
            <a:extLst>
              <a:ext uri="{FF2B5EF4-FFF2-40B4-BE49-F238E27FC236}">
                <a16:creationId xmlns:a16="http://schemas.microsoft.com/office/drawing/2014/main" id="{81C52048-F6F6-4B91-9D8B-1B7B752D6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21" y="138521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490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"/>
          <p:cNvSpPr txBox="1">
            <a:spLocks noGrp="1"/>
          </p:cNvSpPr>
          <p:nvPr>
            <p:ph type="title"/>
          </p:nvPr>
        </p:nvSpPr>
        <p:spPr>
          <a:xfrm>
            <a:off x="0" y="116632"/>
            <a:ext cx="12192000" cy="9361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 fontScale="90000"/>
          </a:bodyPr>
          <a:lstStyle/>
          <a:p>
            <a:pPr algn="ctr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-US" cap="none">
                <a:latin typeface="Calibri"/>
                <a:ea typeface="Calibri"/>
                <a:cs typeface="Calibri"/>
                <a:sym typeface="Calibri"/>
              </a:rPr>
              <a:t>Progettazione di schede elettroniche per rivelatori (1) </a:t>
            </a:r>
            <a:endParaRPr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"/>
          <p:cNvSpPr/>
          <p:nvPr/>
        </p:nvSpPr>
        <p:spPr>
          <a:xfrm>
            <a:off x="0" y="836713"/>
            <a:ext cx="12192000" cy="1025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3200" b="1" dirty="0" err="1">
                <a:latin typeface="Calibri"/>
                <a:ea typeface="Calibri"/>
                <a:cs typeface="Calibri"/>
                <a:sym typeface="Calibri"/>
              </a:rPr>
              <a:t>Consorzio</a:t>
            </a:r>
            <a:r>
              <a:rPr lang="en-US" sz="3200" b="1" dirty="0">
                <a:latin typeface="Calibri"/>
                <a:ea typeface="Calibri"/>
                <a:cs typeface="Calibri"/>
                <a:sym typeface="Calibri"/>
              </a:rPr>
              <a:t> REDSOX</a:t>
            </a:r>
            <a:endParaRPr sz="2400" dirty="0"/>
          </a:p>
          <a:p>
            <a:pPr algn="ctr"/>
            <a:r>
              <a:rPr lang="en-US" sz="2667" dirty="0" err="1">
                <a:latin typeface="Calibri"/>
                <a:ea typeface="Calibri"/>
                <a:cs typeface="Calibri"/>
                <a:sym typeface="Calibri"/>
              </a:rPr>
              <a:t>Sviluppo</a:t>
            </a:r>
            <a:r>
              <a:rPr lang="en-US" sz="2667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67" dirty="0" err="1">
                <a:latin typeface="Calibri"/>
                <a:ea typeface="Calibri"/>
                <a:cs typeface="Calibri"/>
                <a:sym typeface="Calibri"/>
              </a:rPr>
              <a:t>di</a:t>
            </a:r>
            <a:r>
              <a:rPr lang="en-US" sz="2667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67" dirty="0" err="1">
                <a:latin typeface="Calibri"/>
                <a:ea typeface="Calibri"/>
                <a:cs typeface="Calibri"/>
                <a:sym typeface="Calibri"/>
              </a:rPr>
              <a:t>rivelatori</a:t>
            </a:r>
            <a:r>
              <a:rPr lang="en-US" sz="2667" dirty="0">
                <a:latin typeface="Calibri"/>
                <a:ea typeface="Calibri"/>
                <a:cs typeface="Calibri"/>
                <a:sym typeface="Calibri"/>
              </a:rPr>
              <a:t> Silicon Drift Detector </a:t>
            </a:r>
            <a:r>
              <a:rPr lang="en-US" sz="2667" dirty="0" err="1"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lang="en-US" sz="2667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67" dirty="0" err="1">
                <a:latin typeface="Calibri"/>
                <a:ea typeface="Calibri"/>
                <a:cs typeface="Calibri"/>
                <a:sym typeface="Calibri"/>
              </a:rPr>
              <a:t>contratti</a:t>
            </a:r>
            <a:r>
              <a:rPr lang="en-US" sz="2667" dirty="0">
                <a:latin typeface="Calibri"/>
                <a:ea typeface="Calibri"/>
                <a:cs typeface="Calibri"/>
                <a:sym typeface="Calibri"/>
              </a:rPr>
              <a:t> ASI, INAF, EU…</a:t>
            </a:r>
            <a:endParaRPr sz="2667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"/>
          <p:cNvSpPr/>
          <p:nvPr/>
        </p:nvSpPr>
        <p:spPr>
          <a:xfrm>
            <a:off x="6301212" y="1892829"/>
            <a:ext cx="5890788" cy="113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eXTP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X-ray Timing and </a:t>
            </a:r>
            <a:r>
              <a:rPr lang="en-US" dirty="0" err="1">
                <a:solidFill>
                  <a:srgbClr val="FF0000"/>
                </a:solidFill>
              </a:rPr>
              <a:t>Polarimetry</a:t>
            </a:r>
            <a:r>
              <a:rPr lang="en-US" dirty="0">
                <a:solidFill>
                  <a:srgbClr val="FF0000"/>
                </a:solidFill>
              </a:rPr>
              <a:t> mission</a:t>
            </a:r>
            <a:endParaRPr dirty="0">
              <a:solidFill>
                <a:srgbClr val="FF0000"/>
              </a:solidFill>
            </a:endParaRPr>
          </a:p>
          <a:p>
            <a:pPr algn="ctr"/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Schede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prototipali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il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detector LAD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di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eXTP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"/>
          <p:cNvSpPr/>
          <p:nvPr/>
        </p:nvSpPr>
        <p:spPr>
          <a:xfrm>
            <a:off x="199176" y="1940835"/>
            <a:ext cx="5767058" cy="113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ADAM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Advanced Detectors for X-ray Astronomy</a:t>
            </a:r>
            <a:endParaRPr dirty="0">
              <a:solidFill>
                <a:srgbClr val="FF0000"/>
              </a:solidFill>
            </a:endParaRPr>
          </a:p>
          <a:p>
            <a:pPr algn="ctr"/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SDD 16x8 pixel bump- bonded 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all’ASIC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RIGEL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2" descr="E:\fiorini\Activity\2017 RIGEL PixDD (Tecno ASI)\Foto\20211108_075445976 small.png"/>
          <p:cNvPicPr preferRelativeResize="0"/>
          <p:nvPr/>
        </p:nvPicPr>
        <p:blipFill rotWithShape="1">
          <a:blip r:embed="rId3" cstate="print">
            <a:alphaModFix/>
          </a:blip>
          <a:srcRect l="1306" t="22524" r="20353" b="16088"/>
          <a:stretch/>
        </p:blipFill>
        <p:spPr>
          <a:xfrm>
            <a:off x="2468505" y="3236979"/>
            <a:ext cx="3216357" cy="336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" descr="E:\fiorini\Activity\2019-11 eXTP (Feroci)\Foto\20210507_103453 small.jpg"/>
          <p:cNvPicPr preferRelativeResize="0"/>
          <p:nvPr/>
        </p:nvPicPr>
        <p:blipFill rotWithShape="1">
          <a:blip r:embed="rId4" cstate="print">
            <a:alphaModFix/>
          </a:blip>
          <a:srcRect l="26128" t="3452" r="30312" b="81"/>
          <a:stretch/>
        </p:blipFill>
        <p:spPr>
          <a:xfrm>
            <a:off x="6762932" y="3232087"/>
            <a:ext cx="2692152" cy="34132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53;p2"/>
          <p:cNvSpPr/>
          <p:nvPr/>
        </p:nvSpPr>
        <p:spPr>
          <a:xfrm>
            <a:off x="0" y="3751535"/>
            <a:ext cx="2462535" cy="227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Schede di Front end e Motherboard durante i test di </a:t>
            </a:r>
            <a:r>
              <a:rPr lang="it-IT" sz="2000" dirty="0" err="1">
                <a:latin typeface="Calibri"/>
                <a:ea typeface="Calibri"/>
                <a:cs typeface="Calibri"/>
                <a:sym typeface="Calibri"/>
              </a:rPr>
              <a:t>Rad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 Hard dell’ASIC RIGEL presso la </a:t>
            </a:r>
            <a:r>
              <a:rPr lang="en-US" sz="2000" dirty="0" err="1"/>
              <a:t>RADiation</a:t>
            </a:r>
            <a:r>
              <a:rPr lang="en-US" sz="2000" dirty="0"/>
              <a:t> Effects Facility </a:t>
            </a:r>
            <a:r>
              <a:rPr lang="en-US" sz="2000" dirty="0" err="1"/>
              <a:t>di</a:t>
            </a:r>
            <a:r>
              <a:rPr lang="en-US" sz="2000" dirty="0"/>
              <a:t> </a:t>
            </a:r>
            <a:r>
              <a:rPr lang="en-US" sz="2000" dirty="0" err="1"/>
              <a:t>Jyväskylä</a:t>
            </a:r>
            <a:r>
              <a:rPr lang="en-US" sz="2000" dirty="0"/>
              <a:t> (</a:t>
            </a:r>
            <a:r>
              <a:rPr lang="en-US" sz="2000" dirty="0" err="1"/>
              <a:t>Finlandia</a:t>
            </a:r>
            <a:r>
              <a:rPr lang="en-US" sz="2000" dirty="0"/>
              <a:t>)</a:t>
            </a:r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53;p2"/>
          <p:cNvSpPr/>
          <p:nvPr/>
        </p:nvSpPr>
        <p:spPr>
          <a:xfrm>
            <a:off x="9433711" y="3642886"/>
            <a:ext cx="2679819" cy="258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SDD di 120 x 72 mm, 112+112 canali</a:t>
            </a:r>
          </a:p>
          <a:p>
            <a:endParaRPr lang="it-IT" sz="20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2000" dirty="0">
                <a:latin typeface="Calibri"/>
                <a:ea typeface="Calibri"/>
                <a:cs typeface="Calibri"/>
                <a:sym typeface="Calibri"/>
              </a:rPr>
              <a:t>Schede di Front End (162x132 mm) e Motherboard (200x200 cm) durante i test presso lo IAPS Roma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909190" y="6581001"/>
            <a:ext cx="23561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http://redsox.iasfbo.inaf.it/redsox/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DD6C3F-554E-417B-AA2B-8531CF293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C88DA-880D-45B8-9C23-1BECC4DF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B67FE-50D1-496E-869E-1AAB70B8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10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496578-EA19-4D7F-BE42-8443A77F5BC0}"/>
              </a:ext>
            </a:extLst>
          </p:cNvPr>
          <p:cNvSpPr txBox="1"/>
          <p:nvPr/>
        </p:nvSpPr>
        <p:spPr>
          <a:xfrm>
            <a:off x="7961820" y="999117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/>
              <a:t>(Fiorini)</a:t>
            </a:r>
            <a:endParaRPr lang="en-US" sz="1400" i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"/>
          <p:cNvSpPr txBox="1">
            <a:spLocks noGrp="1"/>
          </p:cNvSpPr>
          <p:nvPr>
            <p:ph type="title"/>
          </p:nvPr>
        </p:nvSpPr>
        <p:spPr>
          <a:xfrm>
            <a:off x="0" y="116632"/>
            <a:ext cx="12192000" cy="9361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 fontScale="90000"/>
          </a:bodyPr>
          <a:lstStyle/>
          <a:p>
            <a:pPr algn="ctr"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-US" cap="none" dirty="0" err="1">
                <a:latin typeface="Calibri"/>
                <a:ea typeface="Calibri"/>
                <a:cs typeface="Calibri"/>
                <a:sym typeface="Calibri"/>
              </a:rPr>
              <a:t>Progettazione</a:t>
            </a:r>
            <a:r>
              <a:rPr lang="en-US" cap="none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cap="none" dirty="0" err="1">
                <a:latin typeface="Calibri"/>
                <a:ea typeface="Calibri"/>
                <a:cs typeface="Calibri"/>
                <a:sym typeface="Calibri"/>
              </a:rPr>
              <a:t>di</a:t>
            </a:r>
            <a:r>
              <a:rPr lang="en-US" cap="none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cap="none" dirty="0" err="1">
                <a:latin typeface="Calibri"/>
                <a:ea typeface="Calibri"/>
                <a:cs typeface="Calibri"/>
                <a:sym typeface="Calibri"/>
              </a:rPr>
              <a:t>schede</a:t>
            </a:r>
            <a:r>
              <a:rPr lang="en-US" cap="none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cap="none" dirty="0" err="1">
                <a:latin typeface="Calibri"/>
                <a:ea typeface="Calibri"/>
                <a:cs typeface="Calibri"/>
                <a:sym typeface="Calibri"/>
              </a:rPr>
              <a:t>elettroniche</a:t>
            </a:r>
            <a:r>
              <a:rPr lang="en-US" cap="none" dirty="0"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en-US" cap="none" dirty="0" err="1">
                <a:latin typeface="Calibri"/>
                <a:ea typeface="Calibri"/>
                <a:cs typeface="Calibri"/>
                <a:sym typeface="Calibri"/>
              </a:rPr>
              <a:t>rivelatori</a:t>
            </a:r>
            <a:r>
              <a:rPr lang="en-US" cap="none" dirty="0">
                <a:latin typeface="Calibri"/>
                <a:ea typeface="Calibri"/>
                <a:cs typeface="Calibri"/>
                <a:sym typeface="Calibri"/>
              </a:rPr>
              <a:t> (2) </a:t>
            </a:r>
            <a:endParaRPr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"/>
          <p:cNvSpPr/>
          <p:nvPr/>
        </p:nvSpPr>
        <p:spPr>
          <a:xfrm>
            <a:off x="0" y="2518578"/>
            <a:ext cx="121920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400" dirty="0" err="1">
                <a:sym typeface="Calibri"/>
              </a:rPr>
              <a:t>Schede</a:t>
            </a:r>
            <a:r>
              <a:rPr lang="en-US" sz="2400" dirty="0">
                <a:sym typeface="Calibri"/>
              </a:rPr>
              <a:t> </a:t>
            </a:r>
            <a:r>
              <a:rPr lang="en-US" sz="2400" dirty="0" err="1">
                <a:sym typeface="Calibri"/>
              </a:rPr>
              <a:t>di</a:t>
            </a:r>
            <a:r>
              <a:rPr lang="en-US" sz="2400" dirty="0">
                <a:sym typeface="Calibri"/>
              </a:rPr>
              <a:t> Front End per Qualification e Flight Models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"/>
          <p:cNvSpPr/>
          <p:nvPr/>
        </p:nvSpPr>
        <p:spPr>
          <a:xfrm>
            <a:off x="0" y="900084"/>
            <a:ext cx="12192000" cy="193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Satellite HERMES (ASI, EU, </a:t>
            </a:r>
            <a:r>
              <a:rPr lang="en-US" sz="3000" dirty="0" err="1">
                <a:latin typeface="Calibri"/>
                <a:ea typeface="Calibri"/>
                <a:cs typeface="Calibri"/>
                <a:sym typeface="Calibri"/>
              </a:rPr>
              <a:t>rivelatori</a:t>
            </a: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 SDD REDSOX)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High Energy Rapid Modular Ensemble of Satellites</a:t>
            </a:r>
          </a:p>
          <a:p>
            <a:pPr algn="ctr"/>
            <a:r>
              <a:rPr lang="it-IT" sz="2400" dirty="0">
                <a:ea typeface="Calibri"/>
                <a:cs typeface="Calibri"/>
                <a:sym typeface="Calibri"/>
              </a:rPr>
              <a:t>Costellazione di </a:t>
            </a:r>
            <a:r>
              <a:rPr lang="it-IT" sz="2400" dirty="0" err="1">
                <a:ea typeface="Calibri"/>
                <a:cs typeface="Calibri"/>
                <a:sym typeface="Calibri"/>
              </a:rPr>
              <a:t>Nanosatelliti</a:t>
            </a:r>
            <a:r>
              <a:rPr lang="it-IT" sz="2400" dirty="0"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ea typeface="Calibri"/>
                <a:cs typeface="Calibri"/>
                <a:sym typeface="Calibri"/>
              </a:rPr>
              <a:t>Cubesat</a:t>
            </a:r>
            <a:r>
              <a:rPr lang="it-IT" sz="2400" dirty="0">
                <a:ea typeface="Calibri"/>
                <a:cs typeface="Calibri"/>
                <a:sym typeface="Calibri"/>
              </a:rPr>
              <a:t> (10 kg e 10x10x30 cm</a:t>
            </a:r>
            <a:r>
              <a:rPr lang="it-IT" sz="2400" baseline="30000" dirty="0">
                <a:ea typeface="Calibri"/>
                <a:cs typeface="Calibri"/>
                <a:sym typeface="Calibri"/>
              </a:rPr>
              <a:t>3</a:t>
            </a:r>
            <a:r>
              <a:rPr lang="it-IT" sz="2400" dirty="0">
                <a:ea typeface="Calibri"/>
                <a:cs typeface="Calibri"/>
                <a:sym typeface="Calibri"/>
              </a:rPr>
              <a:t>)</a:t>
            </a:r>
          </a:p>
          <a:p>
            <a:pPr algn="ctr"/>
            <a:r>
              <a:rPr lang="it-IT" sz="2400" dirty="0">
                <a:ea typeface="Calibri"/>
                <a:cs typeface="Calibri"/>
                <a:sym typeface="Calibri"/>
              </a:rPr>
              <a:t>Sei </a:t>
            </a:r>
            <a:r>
              <a:rPr lang="it-IT" sz="2400" dirty="0" err="1">
                <a:ea typeface="Calibri"/>
                <a:cs typeface="Calibri"/>
                <a:sym typeface="Calibri"/>
              </a:rPr>
              <a:t>nanosatelliti</a:t>
            </a:r>
            <a:r>
              <a:rPr lang="it-IT" sz="2400" dirty="0">
                <a:ea typeface="Calibri"/>
                <a:cs typeface="Calibri"/>
                <a:sym typeface="Calibri"/>
              </a:rPr>
              <a:t>, lancio a metà 2023</a:t>
            </a: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65" name="Google Shape;265;p3" descr="WhatsApp Image 2022-06-06 at 12.54.34 (1).jpeg"/>
          <p:cNvPicPr preferRelativeResize="0"/>
          <p:nvPr/>
        </p:nvPicPr>
        <p:blipFill rotWithShape="1">
          <a:blip r:embed="rId3" cstate="print">
            <a:alphaModFix/>
          </a:blip>
          <a:srcRect l="30707" t="1276" r="29131" b="8115"/>
          <a:stretch/>
        </p:blipFill>
        <p:spPr>
          <a:xfrm>
            <a:off x="191344" y="3092963"/>
            <a:ext cx="3556923" cy="3696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10213708" y="1702403"/>
            <a:ext cx="1728192" cy="793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" descr="E:\fiorini\Activity\2017 HERMES (Premiale MIUR 2016 + Tecno ASI)\Foto\WhatsApp Image 2022-06-06 at 15.48.30.jpeg"/>
          <p:cNvPicPr preferRelativeResize="0"/>
          <p:nvPr/>
        </p:nvPicPr>
        <p:blipFill rotWithShape="1">
          <a:blip r:embed="rId5" cstate="print">
            <a:alphaModFix/>
          </a:blip>
          <a:srcRect l="7500" t="20110" r="5019" b="14196"/>
          <a:stretch/>
        </p:blipFill>
        <p:spPr>
          <a:xfrm>
            <a:off x="4895867" y="2948947"/>
            <a:ext cx="5966379" cy="336037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"/>
          <p:cNvSpPr/>
          <p:nvPr/>
        </p:nvSpPr>
        <p:spPr>
          <a:xfrm>
            <a:off x="3686185" y="6011993"/>
            <a:ext cx="8472933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Scheda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Rigid-Flex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di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Front End con 12 detector, 120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canali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di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lettura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, 10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strati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"/>
          <p:cNvSpPr/>
          <p:nvPr/>
        </p:nvSpPr>
        <p:spPr>
          <a:xfrm rot="10518600">
            <a:off x="3170055" y="4567295"/>
            <a:ext cx="1806855" cy="33603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5875" cap="flat" cmpd="sng">
            <a:solidFill>
              <a:srgbClr val="3997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7713" y="1559497"/>
            <a:ext cx="1944914" cy="126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tangolo 13"/>
          <p:cNvSpPr/>
          <p:nvPr/>
        </p:nvSpPr>
        <p:spPr>
          <a:xfrm>
            <a:off x="6888707" y="6581001"/>
            <a:ext cx="1939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https://www.hermes-sp.eu/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FE2C67-DDC7-4061-B169-9573B76E2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718D3-0773-4362-A029-77336B411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15E4A-BA14-420C-8840-F348D365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11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80FFBD-E82D-46E4-AF27-2C5B1251368D}"/>
              </a:ext>
            </a:extLst>
          </p:cNvPr>
          <p:cNvSpPr txBox="1"/>
          <p:nvPr/>
        </p:nvSpPr>
        <p:spPr>
          <a:xfrm>
            <a:off x="10116529" y="1075627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/>
              <a:t>(Fiorini)</a:t>
            </a:r>
            <a:endParaRPr lang="en-US" sz="1400" i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D0F45-08CE-4ECE-AA89-74D19B1C5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829" y="1785560"/>
            <a:ext cx="6102036" cy="5072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Per allineamento degli specchi dei </a:t>
            </a:r>
            <a:r>
              <a:rPr lang="it-IT"/>
              <a:t>telescopi Cherenkov </a:t>
            </a:r>
            <a:r>
              <a:rPr lang="it-IT" dirty="0"/>
              <a:t>da installare presso l’ASTRI </a:t>
            </a:r>
            <a:r>
              <a:rPr lang="it-IT" dirty="0" err="1"/>
              <a:t>Mini-Array</a:t>
            </a:r>
            <a:r>
              <a:rPr lang="it-IT" dirty="0"/>
              <a:t> all’osservatorio </a:t>
            </a:r>
            <a:r>
              <a:rPr lang="it-IT" dirty="0" err="1"/>
              <a:t>Teide</a:t>
            </a:r>
            <a:r>
              <a:rPr lang="it-IT" dirty="0"/>
              <a:t> (Canarie)</a:t>
            </a:r>
          </a:p>
          <a:p>
            <a:pPr marL="0" indent="0">
              <a:buNone/>
            </a:pPr>
            <a:endParaRPr lang="it-IT" dirty="0"/>
          </a:p>
          <a:p>
            <a:pPr marL="361950" indent="-180975"/>
            <a:r>
              <a:rPr lang="it-IT" dirty="0"/>
              <a:t>Camera </a:t>
            </a:r>
            <a:r>
              <a:rPr lang="it-IT" dirty="0" err="1">
                <a:solidFill>
                  <a:srgbClr val="00B050"/>
                </a:solidFill>
              </a:rPr>
              <a:t>sCMOS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Ximea</a:t>
            </a:r>
            <a:r>
              <a:rPr lang="it-IT" dirty="0">
                <a:solidFill>
                  <a:srgbClr val="00B050"/>
                </a:solidFill>
              </a:rPr>
              <a:t> MX377 </a:t>
            </a:r>
            <a:r>
              <a:rPr lang="it-IT" dirty="0"/>
              <a:t>(sensore </a:t>
            </a:r>
            <a:r>
              <a:rPr lang="it-IT" dirty="0">
                <a:solidFill>
                  <a:srgbClr val="00B050"/>
                </a:solidFill>
              </a:rPr>
              <a:t>GPIXEL6060</a:t>
            </a:r>
            <a:r>
              <a:rPr lang="it-IT" dirty="0"/>
              <a:t>, 6144x6144, 10x10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m pixel)</a:t>
            </a:r>
          </a:p>
          <a:p>
            <a:pPr marL="361950" indent="-180975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Movimentazione interna a due assi della camera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sCMOS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indent="-180975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Computer Nvidia </a:t>
            </a:r>
            <a:r>
              <a:rPr lang="it-IT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Jetson</a:t>
            </a:r>
            <a:r>
              <a:rPr lang="it-IT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AGX </a:t>
            </a:r>
            <a:r>
              <a:rPr lang="it-IT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Xavier</a:t>
            </a:r>
            <a:endParaRPr lang="it-IT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1950" indent="-180975">
              <a:buNone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it-IT" dirty="0"/>
              <a:t>In collaborazione con: P. Bruno (OA Catania), G. Sironi e S. </a:t>
            </a:r>
            <a:r>
              <a:rPr lang="it-IT" dirty="0" err="1"/>
              <a:t>Iovenitti</a:t>
            </a:r>
            <a:r>
              <a:rPr lang="it-IT" dirty="0"/>
              <a:t> (OA Brera), L. </a:t>
            </a:r>
            <a:r>
              <a:rPr lang="it-IT" dirty="0" err="1"/>
              <a:t>Lessio</a:t>
            </a:r>
            <a:r>
              <a:rPr lang="it-IT" dirty="0"/>
              <a:t> (OA Padova)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828D8F-3D53-45B3-A495-7459456B75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349" t="9931" r="8042"/>
          <a:stretch/>
        </p:blipFill>
        <p:spPr>
          <a:xfrm>
            <a:off x="6265182" y="1522962"/>
            <a:ext cx="5707980" cy="4504013"/>
          </a:xfrm>
          <a:prstGeom prst="rect">
            <a:avLst/>
          </a:prstGeom>
        </p:spPr>
      </p:pic>
      <p:sp>
        <p:nvSpPr>
          <p:cNvPr id="6" name="Google Shape;261;p3"/>
          <p:cNvSpPr txBox="1">
            <a:spLocks/>
          </p:cNvSpPr>
          <p:nvPr/>
        </p:nvSpPr>
        <p:spPr>
          <a:xfrm>
            <a:off x="0" y="116632"/>
            <a:ext cx="12192000" cy="9361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Camera Ottica per ASTRI </a:t>
            </a:r>
            <a:r>
              <a:rPr kumimoji="0" lang="it-IT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Mini-Array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567391" y="6488668"/>
            <a:ext cx="3115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http://astri.me.oa-brera.inaf.it/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D30C3B-63B8-45AD-9484-3C898BAD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4DC0E1-812F-4A52-BDAC-B1561E078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4DD67D1-D569-4189-AE45-CCC85A4B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AF59AD-B2B5-4DAD-956A-AE294842F041}"/>
              </a:ext>
            </a:extLst>
          </p:cNvPr>
          <p:cNvSpPr txBox="1"/>
          <p:nvPr/>
        </p:nvSpPr>
        <p:spPr>
          <a:xfrm>
            <a:off x="9053502" y="961363"/>
            <a:ext cx="2837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/>
              <a:t>(Fiorini, Incorvaia, Uslenghi, Scuderi)</a:t>
            </a:r>
            <a:endParaRPr lang="en-US" sz="1400" i="1"/>
          </a:p>
        </p:txBody>
      </p:sp>
    </p:spTree>
    <p:extLst>
      <p:ext uri="{BB962C8B-B14F-4D97-AF65-F5344CB8AC3E}">
        <p14:creationId xmlns:p14="http://schemas.microsoft.com/office/powerpoint/2010/main" val="1934789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D7361-2CE0-489E-96DB-27503187C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42369"/>
            <a:ext cx="7432894" cy="287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err="1"/>
              <a:t>Datalogger</a:t>
            </a:r>
            <a:r>
              <a:rPr lang="it-IT" sz="2400" dirty="0"/>
              <a:t> per misure di lunga durata dei parametri fisici e meteo, per la validazione di un modello sulla formazione di condensa sugli specchi del telescopio ASTRI:</a:t>
            </a:r>
          </a:p>
          <a:p>
            <a:pPr marL="442913" lvl="1" indent="-171450"/>
            <a:r>
              <a:rPr lang="it-IT" dirty="0"/>
              <a:t>Due temperature su specchio + temperatura del  suolo + dati meteo (P, T, RH, pioggia, velocità vento) + foto dello specchio sotto luce radente</a:t>
            </a:r>
          </a:p>
          <a:p>
            <a:pPr marL="442913" lvl="1" indent="-171450"/>
            <a:r>
              <a:rPr lang="it-IT" dirty="0"/>
              <a:t>Dati + foto scaricabili via Ethernet</a:t>
            </a:r>
          </a:p>
          <a:p>
            <a:pPr lvl="1"/>
            <a:endParaRPr lang="it-IT" dirty="0"/>
          </a:p>
          <a:p>
            <a:endParaRPr lang="en-US" dirty="0"/>
          </a:p>
        </p:txBody>
      </p:sp>
      <p:pic>
        <p:nvPicPr>
          <p:cNvPr id="20" name="Google Shape;287;p5" descr="E:\fiorini\Archivio\2016 Mirror Datalogger (Perri)\foto\IMG_20161229_123041.jpg"/>
          <p:cNvPicPr preferRelativeResize="0"/>
          <p:nvPr/>
        </p:nvPicPr>
        <p:blipFill rotWithShape="1">
          <a:blip r:embed="rId2" cstate="print">
            <a:alphaModFix/>
          </a:blip>
          <a:srcRect l="9524" t="5935" r="5713" b="25556"/>
          <a:stretch/>
        </p:blipFill>
        <p:spPr>
          <a:xfrm>
            <a:off x="7455388" y="2513209"/>
            <a:ext cx="4588185" cy="3708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88;p5"/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8416364" y="5042334"/>
            <a:ext cx="3586385" cy="18156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90;p5"/>
          <p:cNvCxnSpPr/>
          <p:nvPr/>
        </p:nvCxnSpPr>
        <p:spPr>
          <a:xfrm flipH="1">
            <a:off x="10479724" y="3413309"/>
            <a:ext cx="684076" cy="684076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23" name="Google Shape;291;p5"/>
          <p:cNvSpPr txBox="1"/>
          <p:nvPr/>
        </p:nvSpPr>
        <p:spPr>
          <a:xfrm>
            <a:off x="11199804" y="3197285"/>
            <a:ext cx="740908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Specchio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" name="Google Shape;292;p5"/>
          <p:cNvCxnSpPr/>
          <p:nvPr/>
        </p:nvCxnSpPr>
        <p:spPr>
          <a:xfrm rot="10800000" flipH="1">
            <a:off x="7887436" y="4385417"/>
            <a:ext cx="36004" cy="576064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</p:spPr>
      </p:cxnSp>
      <p:cxnSp>
        <p:nvCxnSpPr>
          <p:cNvPr id="25" name="Google Shape;293;p5"/>
          <p:cNvCxnSpPr/>
          <p:nvPr/>
        </p:nvCxnSpPr>
        <p:spPr>
          <a:xfrm rot="10800000">
            <a:off x="8211472" y="3809353"/>
            <a:ext cx="252028" cy="1116124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26" name="Google Shape;294;p5"/>
          <p:cNvSpPr txBox="1"/>
          <p:nvPr/>
        </p:nvSpPr>
        <p:spPr>
          <a:xfrm>
            <a:off x="7563400" y="4682086"/>
            <a:ext cx="1264449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Centralina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meteo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" name="Google Shape;295;p5"/>
          <p:cNvCxnSpPr/>
          <p:nvPr/>
        </p:nvCxnSpPr>
        <p:spPr>
          <a:xfrm flipH="1">
            <a:off x="10227696" y="4599159"/>
            <a:ext cx="768100" cy="2282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28" name="Google Shape;296;p5"/>
          <p:cNvSpPr txBox="1"/>
          <p:nvPr/>
        </p:nvSpPr>
        <p:spPr>
          <a:xfrm>
            <a:off x="11087600" y="4277405"/>
            <a:ext cx="1008112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acquisizione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dati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" name="Google Shape;297;p5"/>
          <p:cNvCxnSpPr/>
          <p:nvPr/>
        </p:nvCxnSpPr>
        <p:spPr>
          <a:xfrm flipH="1">
            <a:off x="9723640" y="2801241"/>
            <a:ext cx="1224136" cy="252028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lg" len="lg"/>
          </a:ln>
        </p:spPr>
      </p:cxnSp>
      <p:sp>
        <p:nvSpPr>
          <p:cNvPr id="30" name="Google Shape;298;p5"/>
          <p:cNvSpPr txBox="1"/>
          <p:nvPr/>
        </p:nvSpPr>
        <p:spPr>
          <a:xfrm>
            <a:off x="11019784" y="2585217"/>
            <a:ext cx="1008112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Fotocamera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9;p5"/>
          <p:cNvSpPr txBox="1"/>
          <p:nvPr/>
        </p:nvSpPr>
        <p:spPr>
          <a:xfrm>
            <a:off x="9387160" y="6518498"/>
            <a:ext cx="261508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Esempio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dati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temperature in un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mese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61;p3"/>
          <p:cNvSpPr txBox="1">
            <a:spLocks/>
          </p:cNvSpPr>
          <p:nvPr/>
        </p:nvSpPr>
        <p:spPr>
          <a:xfrm>
            <a:off x="0" y="116632"/>
            <a:ext cx="12192000" cy="9361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Strumentazione ausiliaria per telescopi e laboratorio </a:t>
            </a:r>
          </a:p>
        </p:txBody>
      </p:sp>
      <p:sp>
        <p:nvSpPr>
          <p:cNvPr id="34" name="Rettangolo 33"/>
          <p:cNvSpPr/>
          <p:nvPr/>
        </p:nvSpPr>
        <p:spPr>
          <a:xfrm>
            <a:off x="60649" y="1843649"/>
            <a:ext cx="58304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Datalogger</a:t>
            </a:r>
            <a:r>
              <a:rPr lang="it-IT" sz="2400" dirty="0"/>
              <a:t> portatile con 4 sonde di temperatura, misure ogni 5s, registrate su SD card, utilizzato durante i test di riflettività degli specchi del telescopio ASTRI</a:t>
            </a:r>
          </a:p>
        </p:txBody>
      </p:sp>
      <p:pic>
        <p:nvPicPr>
          <p:cNvPr id="5" name="Google Shape;278;p4" descr="E:\fiorini\Archivio\2016 Datalogger per Giorgia\Foto\IMG_20170824_130328.jpg">
            <a:extLst>
              <a:ext uri="{FF2B5EF4-FFF2-40B4-BE49-F238E27FC236}">
                <a16:creationId xmlns:a16="http://schemas.microsoft.com/office/drawing/2014/main" id="{4C085D98-46F7-417D-8AB6-CDEE4EEF32D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5782993" y="1101371"/>
            <a:ext cx="3054145" cy="171426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261;p3"/>
          <p:cNvSpPr txBox="1">
            <a:spLocks/>
          </p:cNvSpPr>
          <p:nvPr/>
        </p:nvSpPr>
        <p:spPr>
          <a:xfrm>
            <a:off x="0" y="849958"/>
            <a:ext cx="2299580" cy="9361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Esempi: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A1D73-4B9B-4778-920F-828052045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5F638-0997-4B31-98BA-976A975AA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AD497-9C09-40FC-B977-22895649D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13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F32A4E-6DA0-49B7-B6C2-47ED1A2924A8}"/>
              </a:ext>
            </a:extLst>
          </p:cNvPr>
          <p:cNvSpPr txBox="1"/>
          <p:nvPr/>
        </p:nvSpPr>
        <p:spPr>
          <a:xfrm>
            <a:off x="10479724" y="834969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/>
              <a:t>(Fiorini)</a:t>
            </a:r>
            <a:endParaRPr lang="en-US" sz="1400" i="1"/>
          </a:p>
        </p:txBody>
      </p:sp>
    </p:spTree>
    <p:extLst>
      <p:ext uri="{BB962C8B-B14F-4D97-AF65-F5344CB8AC3E}">
        <p14:creationId xmlns:p14="http://schemas.microsoft.com/office/powerpoint/2010/main" val="1373975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4781" y="281091"/>
            <a:ext cx="10832495" cy="1014102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SKA (SQUARE KILOMETER </a:t>
            </a:r>
            <a:r>
              <a:rPr lang="it-IT" sz="4000"/>
              <a:t>ARRAY) -LFAA</a:t>
            </a:r>
            <a:br>
              <a:rPr lang="it-IT" sz="2531" dirty="0"/>
            </a:br>
            <a:r>
              <a:rPr lang="it-IT" sz="2180" dirty="0" err="1"/>
              <a:t>Low</a:t>
            </a:r>
            <a:r>
              <a:rPr lang="it-IT" sz="2180" dirty="0"/>
              <a:t> </a:t>
            </a:r>
            <a:r>
              <a:rPr lang="it-IT" sz="2180" dirty="0" err="1"/>
              <a:t>Frequency</a:t>
            </a:r>
            <a:r>
              <a:rPr lang="it-IT" sz="2180" i="1" dirty="0"/>
              <a:t> </a:t>
            </a:r>
            <a:r>
              <a:rPr lang="it-IT" sz="2180" dirty="0"/>
              <a:t>Aperture Array (LFAA) </a:t>
            </a:r>
            <a:r>
              <a:rPr lang="it-IT" sz="2180" dirty="0" err="1"/>
              <a:t>Telescope</a:t>
            </a:r>
            <a:r>
              <a:rPr lang="it-IT" dirty="0"/>
              <a:t> 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2124" y="1805715"/>
            <a:ext cx="11079238" cy="1719160"/>
          </a:xfrm>
        </p:spPr>
        <p:txBody>
          <a:bodyPr>
            <a:normAutofit/>
          </a:bodyPr>
          <a:lstStyle/>
          <a:p>
            <a:pPr>
              <a:spcBef>
                <a:spcPts val="422"/>
              </a:spcBef>
            </a:pPr>
            <a:r>
              <a:rPr lang="it-IT" sz="1800"/>
              <a:t>LFAA (</a:t>
            </a:r>
            <a:r>
              <a:rPr lang="it-IT" sz="1800" i="1"/>
              <a:t>Low Frequency Aperture Array </a:t>
            </a:r>
            <a:r>
              <a:rPr lang="it-IT" sz="1800"/>
              <a:t>) è </a:t>
            </a:r>
            <a:r>
              <a:rPr lang="it-IT" sz="1800" dirty="0"/>
              <a:t>un radiotelescopio </a:t>
            </a:r>
            <a:r>
              <a:rPr lang="it-IT" sz="1800" i="1" dirty="0" err="1"/>
              <a:t>all</a:t>
            </a:r>
            <a:r>
              <a:rPr lang="it-IT" sz="1800" i="1" dirty="0"/>
              <a:t> </a:t>
            </a:r>
            <a:r>
              <a:rPr lang="it-IT" sz="1800" i="1" dirty="0" err="1"/>
              <a:t>electronics</a:t>
            </a:r>
            <a:r>
              <a:rPr lang="it-IT" sz="1800" i="1" dirty="0"/>
              <a:t> </a:t>
            </a:r>
            <a:r>
              <a:rPr lang="it-IT" sz="1800" dirty="0"/>
              <a:t>basato su antenne senza parti mobili (puntamento della tramite riconfigurazione del sistema di acquisizione) ed elevate capacità di elaborazione di segnali</a:t>
            </a:r>
          </a:p>
          <a:p>
            <a:pPr>
              <a:spcBef>
                <a:spcPts val="422"/>
              </a:spcBef>
            </a:pPr>
            <a:r>
              <a:rPr lang="it-IT" sz="1800" dirty="0"/>
              <a:t>Sistema di 131.000 antenne in bassa frequenza (50 – 650 MHz) nel deserto Australiano</a:t>
            </a:r>
          </a:p>
          <a:p>
            <a:pPr>
              <a:spcBef>
                <a:spcPts val="422"/>
              </a:spcBef>
            </a:pPr>
            <a:r>
              <a:rPr lang="it-IT" sz="1800" dirty="0"/>
              <a:t>I segnali analogici provenienti dalle antenne  vengono acquisiti, convertiti in segnali digitali ed elaborati tramite una scheda </a:t>
            </a:r>
            <a:r>
              <a:rPr lang="it-IT" sz="1800" i="1" dirty="0" err="1"/>
              <a:t>Tile</a:t>
            </a:r>
            <a:r>
              <a:rPr lang="it-IT" sz="1800" i="1" dirty="0"/>
              <a:t> Processing </a:t>
            </a:r>
            <a:r>
              <a:rPr lang="it-IT" sz="1800" i="1" dirty="0" err="1"/>
              <a:t>Module</a:t>
            </a:r>
            <a:r>
              <a:rPr lang="it-IT" sz="1800" i="1" dirty="0"/>
              <a:t> </a:t>
            </a:r>
            <a:r>
              <a:rPr lang="it-IT" sz="1800" dirty="0"/>
              <a:t>(</a:t>
            </a:r>
            <a:r>
              <a:rPr lang="it-IT" sz="1800" dirty="0" err="1"/>
              <a:t>iTPM</a:t>
            </a:r>
            <a:r>
              <a:rPr lang="it-IT" sz="1800" dirty="0"/>
              <a:t>)</a:t>
            </a:r>
          </a:p>
        </p:txBody>
      </p:sp>
      <p:pic>
        <p:nvPicPr>
          <p:cNvPr id="5" name="ADU_1.6_TOPjpg.jpg" descr="ADU_1.6_TOPjpg.jpg"/>
          <p:cNvPicPr>
            <a:picLocks noChangeAspect="1"/>
          </p:cNvPicPr>
          <p:nvPr/>
        </p:nvPicPr>
        <p:blipFill rotWithShape="1">
          <a:blip r:embed="rId3">
            <a:extLst/>
          </a:blip>
          <a:srcRect l="2886" t="1474" r="1975" b="3763"/>
          <a:stretch/>
        </p:blipFill>
        <p:spPr>
          <a:xfrm>
            <a:off x="2456170" y="3239037"/>
            <a:ext cx="3589819" cy="274594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asellaDiTesto 6"/>
          <p:cNvSpPr txBox="1"/>
          <p:nvPr/>
        </p:nvSpPr>
        <p:spPr>
          <a:xfrm>
            <a:off x="6422680" y="3142051"/>
            <a:ext cx="5052153" cy="10570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marL="241093" indent="-241093">
              <a:buFont typeface="Wingdings" panose="05000000000000000000" pitchFamily="2" charset="2"/>
              <a:buChar char="ü"/>
            </a:pPr>
            <a:r>
              <a:rPr lang="en-US" sz="1600" dirty="0"/>
              <a:t>2</a:t>
            </a:r>
            <a:r>
              <a:rPr lang="en-US" sz="1600" dirty="0">
                <a:solidFill>
                  <a:srgbClr val="000000"/>
                </a:solidFill>
                <a:sym typeface="Helvetica Neue"/>
              </a:rPr>
              <a:t> </a:t>
            </a:r>
            <a:r>
              <a:rPr lang="en-US" sz="1600" dirty="0" err="1">
                <a:solidFill>
                  <a:srgbClr val="000000"/>
                </a:solidFill>
                <a:sym typeface="Helvetica Neue"/>
              </a:rPr>
              <a:t>dispositivi</a:t>
            </a:r>
            <a:r>
              <a:rPr lang="en-US" sz="1600" dirty="0">
                <a:solidFill>
                  <a:srgbClr val="000000"/>
                </a:solidFill>
                <a:sym typeface="Helvetica Neue"/>
              </a:rPr>
              <a:t> </a:t>
            </a:r>
            <a:r>
              <a:rPr lang="pt-BR" sz="1600" dirty="0"/>
              <a:t>Xilinx </a:t>
            </a:r>
            <a:r>
              <a:rPr lang="it-IT" sz="1600" dirty="0"/>
              <a:t>XCKU9P </a:t>
            </a:r>
            <a:r>
              <a:rPr lang="pt-BR" sz="1600" dirty="0"/>
              <a:t>Kintex Ultrascale+</a:t>
            </a:r>
          </a:p>
          <a:p>
            <a:pPr marL="241093" indent="-24109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sym typeface="Helvetica Neue"/>
              </a:rPr>
              <a:t>16 </a:t>
            </a:r>
            <a:r>
              <a:rPr lang="en-US" sz="1600" dirty="0" err="1">
                <a:solidFill>
                  <a:srgbClr val="000000"/>
                </a:solidFill>
                <a:sym typeface="Helvetica Neue"/>
              </a:rPr>
              <a:t>convertitori</a:t>
            </a:r>
            <a:r>
              <a:rPr lang="en-US" sz="1600" dirty="0">
                <a:solidFill>
                  <a:srgbClr val="000000"/>
                </a:solidFill>
                <a:sym typeface="Helvetica Neue"/>
              </a:rPr>
              <a:t> A/D dual-channel </a:t>
            </a:r>
            <a:r>
              <a:rPr lang="it-IT" sz="1600" dirty="0"/>
              <a:t>AD9695 </a:t>
            </a:r>
            <a:r>
              <a:rPr lang="en-US" sz="1600" dirty="0">
                <a:solidFill>
                  <a:srgbClr val="000000"/>
                </a:solidFill>
                <a:sym typeface="Helvetica Neue"/>
              </a:rPr>
              <a:t>Analog Devices</a:t>
            </a:r>
          </a:p>
          <a:p>
            <a:pPr marL="241093" indent="-241093">
              <a:buFont typeface="Wingdings" panose="05000000000000000000" pitchFamily="2" charset="2"/>
              <a:buChar char="ü"/>
            </a:pPr>
            <a:r>
              <a:rPr lang="en-US" sz="1600" dirty="0"/>
              <a:t>8 </a:t>
            </a:r>
            <a:r>
              <a:rPr lang="en-US" sz="1600" dirty="0" err="1"/>
              <a:t>Gbyte</a:t>
            </a:r>
            <a:r>
              <a:rPr lang="en-US" sz="1600" dirty="0"/>
              <a:t> DDR4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scheda</a:t>
            </a:r>
            <a:endParaRPr lang="en-US" sz="1600" dirty="0"/>
          </a:p>
          <a:p>
            <a:pPr marL="241093" indent="-241093">
              <a:buFont typeface="Wingdings" panose="05000000000000000000" pitchFamily="2" charset="2"/>
              <a:buChar char="ü"/>
            </a:pPr>
            <a:r>
              <a:rPr lang="en-US" sz="1600" dirty="0"/>
              <a:t>2 </a:t>
            </a:r>
            <a:r>
              <a:rPr lang="en-US" sz="1600" dirty="0" err="1"/>
              <a:t>interfacce</a:t>
            </a:r>
            <a:r>
              <a:rPr lang="en-US" sz="1600" dirty="0"/>
              <a:t> 40Gbit Ethernet (QSFP+) per </a:t>
            </a:r>
            <a:r>
              <a:rPr lang="en-US" sz="1600" dirty="0" err="1"/>
              <a:t>ogni</a:t>
            </a:r>
            <a:r>
              <a:rPr lang="en-US" sz="1600" dirty="0"/>
              <a:t> FPGA</a:t>
            </a:r>
            <a:endParaRPr lang="it-IT" sz="1600" dirty="0">
              <a:solidFill>
                <a:srgbClr val="000000"/>
              </a:solidFill>
              <a:sym typeface="Helvetica Neue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295455" y="4584523"/>
            <a:ext cx="5508432" cy="10570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marL="241093" indent="-241093">
              <a:buFont typeface="Wingdings" panose="05000000000000000000" pitchFamily="2" charset="2"/>
              <a:buChar char="ü"/>
            </a:pPr>
            <a:r>
              <a:rPr lang="en-US" sz="1600" dirty="0" err="1"/>
              <a:t>acquisizione</a:t>
            </a:r>
            <a:r>
              <a:rPr lang="en-US" sz="1600" dirty="0"/>
              <a:t> </a:t>
            </a:r>
            <a:r>
              <a:rPr lang="en-US" sz="1600" dirty="0" err="1"/>
              <a:t>segnali</a:t>
            </a:r>
            <a:r>
              <a:rPr lang="en-US" sz="1600" dirty="0"/>
              <a:t> RF da 16 </a:t>
            </a:r>
            <a:r>
              <a:rPr lang="en-US" sz="1600" dirty="0" err="1"/>
              <a:t>antenne</a:t>
            </a:r>
            <a:r>
              <a:rPr lang="en-US" sz="1600" dirty="0"/>
              <a:t> in </a:t>
            </a:r>
            <a:r>
              <a:rPr lang="en-US" sz="1600" dirty="0" err="1"/>
              <a:t>doppia</a:t>
            </a:r>
            <a:r>
              <a:rPr lang="en-US" sz="1600" dirty="0"/>
              <a:t> </a:t>
            </a:r>
            <a:r>
              <a:rPr lang="en-US" sz="1600" dirty="0" err="1"/>
              <a:t>polarizzazione</a:t>
            </a:r>
            <a:endParaRPr lang="pt-BR" sz="1600" dirty="0"/>
          </a:p>
          <a:p>
            <a:pPr marL="241093" indent="-241093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sym typeface="Helvetica Neue"/>
              </a:rPr>
              <a:t>elevate </a:t>
            </a:r>
            <a:r>
              <a:rPr lang="en-US" sz="1600" dirty="0" err="1">
                <a:solidFill>
                  <a:srgbClr val="000000"/>
                </a:solidFill>
                <a:sym typeface="Helvetica Neue"/>
              </a:rPr>
              <a:t>qualita</a:t>
            </a:r>
            <a:r>
              <a:rPr lang="en-US" sz="1600" dirty="0">
                <a:solidFill>
                  <a:srgbClr val="000000"/>
                </a:solidFill>
                <a:sym typeface="Helvetica Neue"/>
              </a:rPr>
              <a:t>’ del </a:t>
            </a:r>
            <a:r>
              <a:rPr lang="en-US" sz="1600" dirty="0" err="1">
                <a:solidFill>
                  <a:srgbClr val="000000"/>
                </a:solidFill>
                <a:sym typeface="Helvetica Neue"/>
              </a:rPr>
              <a:t>segnale</a:t>
            </a:r>
            <a:r>
              <a:rPr lang="en-US" sz="1600" dirty="0">
                <a:solidFill>
                  <a:srgbClr val="000000"/>
                </a:solidFill>
                <a:sym typeface="Helvetica Neue"/>
              </a:rPr>
              <a:t> </a:t>
            </a:r>
            <a:r>
              <a:rPr lang="en-US" sz="1600" dirty="0" err="1">
                <a:solidFill>
                  <a:srgbClr val="000000"/>
                </a:solidFill>
                <a:sym typeface="Helvetica Neue"/>
              </a:rPr>
              <a:t>digita</a:t>
            </a:r>
            <a:r>
              <a:rPr lang="en-US" sz="1600" dirty="0" err="1"/>
              <a:t>lizzato</a:t>
            </a:r>
            <a:endParaRPr lang="en-US" sz="1600" dirty="0">
              <a:solidFill>
                <a:srgbClr val="000000"/>
              </a:solidFill>
              <a:sym typeface="Helvetica Neue"/>
            </a:endParaRPr>
          </a:p>
          <a:p>
            <a:pPr marL="241093" indent="-241093">
              <a:buFont typeface="Wingdings" panose="05000000000000000000" pitchFamily="2" charset="2"/>
              <a:buChar char="ü"/>
            </a:pPr>
            <a:r>
              <a:rPr lang="en-US" sz="1600" dirty="0"/>
              <a:t>basso cross-talk </a:t>
            </a:r>
            <a:r>
              <a:rPr lang="en-US" sz="1600" dirty="0" err="1"/>
              <a:t>tra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canali</a:t>
            </a:r>
            <a:endParaRPr lang="en-US" sz="1600" dirty="0"/>
          </a:p>
          <a:p>
            <a:pPr marL="241093" indent="-241093">
              <a:buFont typeface="Wingdings" panose="05000000000000000000" pitchFamily="2" charset="2"/>
              <a:buChar char="ü"/>
            </a:pPr>
            <a:r>
              <a:rPr lang="en-US" sz="1600" dirty="0" err="1"/>
              <a:t>elevato</a:t>
            </a:r>
            <a:r>
              <a:rPr lang="en-US" sz="1600" dirty="0"/>
              <a:t> S/N</a:t>
            </a:r>
            <a:endParaRPr lang="it-IT" sz="1600" dirty="0">
              <a:solidFill>
                <a:srgbClr val="000000"/>
              </a:solidFill>
              <a:sym typeface="Helvetica Neue"/>
            </a:endParaRPr>
          </a:p>
        </p:txBody>
      </p:sp>
      <p:sp>
        <p:nvSpPr>
          <p:cNvPr id="8" name="Freccia in giù 7"/>
          <p:cNvSpPr/>
          <p:nvPr/>
        </p:nvSpPr>
        <p:spPr>
          <a:xfrm>
            <a:off x="8116853" y="4188851"/>
            <a:ext cx="382035" cy="403218"/>
          </a:xfrm>
          <a:prstGeom prst="down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it-IT" sz="1547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118224" y="5646845"/>
            <a:ext cx="2562497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687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LFAA           8000 </a:t>
            </a:r>
            <a:r>
              <a:rPr lang="en-US" sz="1687" b="1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schede</a:t>
            </a:r>
            <a:endParaRPr lang="it-IT" sz="1687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Freccia a destra 16"/>
          <p:cNvSpPr/>
          <p:nvPr/>
        </p:nvSpPr>
        <p:spPr>
          <a:xfrm>
            <a:off x="7827997" y="5510231"/>
            <a:ext cx="479873" cy="616228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it-IT" sz="1547">
              <a:solidFill>
                <a:srgbClr val="FFFFFF"/>
              </a:solidFill>
              <a:sym typeface="Helvetica Neue Medium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942392" y="6077469"/>
            <a:ext cx="10464502" cy="764632"/>
            <a:chOff x="2395144" y="8507205"/>
            <a:chExt cx="8324636" cy="626284"/>
          </a:xfrm>
        </p:grpSpPr>
        <p:pic>
          <p:nvPicPr>
            <p:cNvPr id="27" name="Immagine 0" descr="INAF_finale.gif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5144" y="8560037"/>
              <a:ext cx="520620" cy="520620"/>
            </a:xfrm>
            <a:prstGeom prst="rect">
              <a:avLst/>
            </a:prstGeom>
            <a:noFill/>
          </p:spPr>
        </p:pic>
        <p:pic>
          <p:nvPicPr>
            <p:cNvPr id="28" name="Immagine 2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504" y="8684970"/>
              <a:ext cx="886505" cy="270755"/>
            </a:xfrm>
            <a:prstGeom prst="rect">
              <a:avLst/>
            </a:prstGeom>
          </p:spPr>
        </p:pic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019" y="8507205"/>
              <a:ext cx="623779" cy="626284"/>
            </a:xfrm>
            <a:prstGeom prst="rect">
              <a:avLst/>
            </a:prstGeom>
          </p:spPr>
        </p:pic>
        <p:pic>
          <p:nvPicPr>
            <p:cNvPr id="30" name="Immagine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05790" y="8640928"/>
              <a:ext cx="956904" cy="358839"/>
            </a:xfrm>
            <a:prstGeom prst="rect">
              <a:avLst/>
            </a:prstGeom>
          </p:spPr>
        </p:pic>
        <p:pic>
          <p:nvPicPr>
            <p:cNvPr id="31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912990" y="8623340"/>
              <a:ext cx="806790" cy="394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Immagine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95792" y="8665213"/>
              <a:ext cx="1085941" cy="310269"/>
            </a:xfrm>
            <a:prstGeom prst="rect">
              <a:avLst/>
            </a:prstGeom>
          </p:spPr>
        </p:pic>
        <p:pic>
          <p:nvPicPr>
            <p:cNvPr id="33" name="Immagine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06807" y="8659494"/>
              <a:ext cx="1101436" cy="321707"/>
            </a:xfrm>
            <a:prstGeom prst="rect">
              <a:avLst/>
            </a:prstGeom>
          </p:spPr>
        </p:pic>
        <p:pic>
          <p:nvPicPr>
            <p:cNvPr id="34" name="Picture 19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4536" y="8639807"/>
              <a:ext cx="1664643" cy="361081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2DA8E-804E-4C39-9A92-84CC85489E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4C73CE-7AE8-4841-BD36-75D433594631}"/>
              </a:ext>
            </a:extLst>
          </p:cNvPr>
          <p:cNvSpPr txBox="1"/>
          <p:nvPr/>
        </p:nvSpPr>
        <p:spPr>
          <a:xfrm>
            <a:off x="8219590" y="275790"/>
            <a:ext cx="2388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/>
              <a:t>(Alderighi, D’Angelo, Schettini)</a:t>
            </a:r>
            <a:endParaRPr lang="en-US" sz="1400" i="1"/>
          </a:p>
        </p:txBody>
      </p:sp>
    </p:spTree>
    <p:extLst>
      <p:ext uri="{BB962C8B-B14F-4D97-AF65-F5344CB8AC3E}">
        <p14:creationId xmlns:p14="http://schemas.microsoft.com/office/powerpoint/2010/main" val="387258873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2193727" y="281091"/>
            <a:ext cx="7804547" cy="1014102"/>
          </a:xfrm>
        </p:spPr>
        <p:txBody>
          <a:bodyPr>
            <a:normAutofit fontScale="90000"/>
          </a:bodyPr>
          <a:lstStyle/>
          <a:p>
            <a:r>
              <a:rPr lang="it-IT" sz="4900" dirty="0">
                <a:latin typeface="+mn-lt"/>
              </a:rPr>
              <a:t>SKA </a:t>
            </a:r>
            <a:r>
              <a:rPr lang="it-IT" sz="4900">
                <a:latin typeface="+mn-lt"/>
              </a:rPr>
              <a:t>(Square Kilometer Array)</a:t>
            </a:r>
            <a:br>
              <a:rPr lang="it-IT" sz="2800" dirty="0">
                <a:latin typeface="+mn-lt"/>
              </a:rPr>
            </a:br>
            <a:r>
              <a:rPr lang="it-IT" sz="2800" dirty="0" err="1">
                <a:latin typeface="+mn-lt"/>
              </a:rPr>
              <a:t>Low</a:t>
            </a:r>
            <a:r>
              <a:rPr lang="it-IT" sz="2800" dirty="0">
                <a:latin typeface="+mn-lt"/>
              </a:rPr>
              <a:t> </a:t>
            </a:r>
            <a:r>
              <a:rPr lang="it-IT" sz="2800" dirty="0" err="1">
                <a:latin typeface="+mn-lt"/>
              </a:rPr>
              <a:t>Frequency</a:t>
            </a:r>
            <a:r>
              <a:rPr lang="it-IT" sz="2800" i="1" dirty="0">
                <a:latin typeface="+mn-lt"/>
              </a:rPr>
              <a:t> </a:t>
            </a:r>
            <a:r>
              <a:rPr lang="it-IT" sz="2800" dirty="0">
                <a:latin typeface="+mn-lt"/>
              </a:rPr>
              <a:t>Aperture Array (LFAA) </a:t>
            </a:r>
            <a:r>
              <a:rPr lang="it-IT" sz="2800" dirty="0" err="1">
                <a:latin typeface="+mn-lt"/>
              </a:rPr>
              <a:t>Telescope</a:t>
            </a:r>
            <a:r>
              <a:rPr lang="it-IT" sz="4400" dirty="0">
                <a:latin typeface="+mn-lt"/>
              </a:rPr>
              <a:t> </a:t>
            </a:r>
          </a:p>
        </p:txBody>
      </p:sp>
      <p:pic>
        <p:nvPicPr>
          <p:cNvPr id="5" name="Picture 2" descr="Imma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30" y="1840053"/>
            <a:ext cx="5432356" cy="383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4052023" y="5532343"/>
            <a:ext cx="4000840" cy="585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defTabSz="410751" hangingPunct="0">
              <a:spcAft>
                <a:spcPts val="844"/>
              </a:spcAft>
            </a:pPr>
            <a:r>
              <a:rPr lang="en-US" sz="1406" dirty="0"/>
              <a:t>LFAA </a:t>
            </a:r>
            <a:r>
              <a:rPr lang="en-US" sz="1406" dirty="0" err="1"/>
              <a:t>Subrack</a:t>
            </a:r>
            <a:r>
              <a:rPr lang="en-US" sz="1266" dirty="0"/>
              <a:t> </a:t>
            </a:r>
          </a:p>
          <a:p>
            <a:pPr defTabSz="410751" hangingPunct="0"/>
            <a:r>
              <a:rPr lang="en-US" sz="1266" dirty="0"/>
              <a:t>8 </a:t>
            </a:r>
            <a:r>
              <a:rPr lang="en-US" sz="1266" dirty="0" err="1"/>
              <a:t>iTPM</a:t>
            </a:r>
            <a:r>
              <a:rPr lang="en-US" sz="1266" dirty="0"/>
              <a:t> + 1 Management Board</a:t>
            </a:r>
            <a:r>
              <a:rPr lang="en-US" sz="1266" dirty="0">
                <a:solidFill>
                  <a:srgbClr val="000000"/>
                </a:solidFill>
                <a:sym typeface="Helvetica Neue"/>
              </a:rPr>
              <a:t>                16x8 = 128 </a:t>
            </a:r>
            <a:r>
              <a:rPr lang="en-US" sz="1266" dirty="0" err="1">
                <a:solidFill>
                  <a:srgbClr val="000000"/>
                </a:solidFill>
                <a:sym typeface="Helvetica Neue"/>
              </a:rPr>
              <a:t>antenne</a:t>
            </a:r>
            <a:endParaRPr lang="it-IT" sz="1266" dirty="0">
              <a:solidFill>
                <a:srgbClr val="000000"/>
              </a:solidFill>
              <a:sym typeface="Helvetica Neue"/>
            </a:endParaRPr>
          </a:p>
        </p:txBody>
      </p:sp>
      <p:sp>
        <p:nvSpPr>
          <p:cNvPr id="9" name="Freccia a destra 8"/>
          <p:cNvSpPr/>
          <p:nvPr/>
        </p:nvSpPr>
        <p:spPr>
          <a:xfrm>
            <a:off x="6167008" y="5694174"/>
            <a:ext cx="456578" cy="616228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endParaRPr lang="it-IT" sz="1547">
              <a:solidFill>
                <a:srgbClr val="FFFFFF"/>
              </a:solidFill>
              <a:sym typeface="Helvetica Neue Medium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C1A44165-AEA9-409C-9ED7-79F0D42D0C6F}"/>
              </a:ext>
            </a:extLst>
          </p:cNvPr>
          <p:cNvGrpSpPr/>
          <p:nvPr/>
        </p:nvGrpSpPr>
        <p:grpSpPr>
          <a:xfrm>
            <a:off x="709128" y="6089917"/>
            <a:ext cx="10464502" cy="764632"/>
            <a:chOff x="2395144" y="8507205"/>
            <a:chExt cx="8324636" cy="626284"/>
          </a:xfrm>
        </p:grpSpPr>
        <p:pic>
          <p:nvPicPr>
            <p:cNvPr id="20" name="Immagine 0" descr="INAF_finale.gif">
              <a:extLst>
                <a:ext uri="{FF2B5EF4-FFF2-40B4-BE49-F238E27FC236}">
                  <a16:creationId xmlns:a16="http://schemas.microsoft.com/office/drawing/2014/main" id="{BA5041AB-F086-45FB-8D6D-BA66401CDA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5144" y="8560037"/>
              <a:ext cx="520620" cy="520620"/>
            </a:xfrm>
            <a:prstGeom prst="rect">
              <a:avLst/>
            </a:prstGeom>
            <a:noFill/>
          </p:spPr>
        </p:pic>
        <p:pic>
          <p:nvPicPr>
            <p:cNvPr id="21" name="Immagine 27">
              <a:extLst>
                <a:ext uri="{FF2B5EF4-FFF2-40B4-BE49-F238E27FC236}">
                  <a16:creationId xmlns:a16="http://schemas.microsoft.com/office/drawing/2014/main" id="{7BCB8403-379A-4D6D-B6E0-FBE7B2D6D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504" y="8684970"/>
              <a:ext cx="886505" cy="270755"/>
            </a:xfrm>
            <a:prstGeom prst="rect">
              <a:avLst/>
            </a:prstGeom>
          </p:spPr>
        </p:pic>
        <p:pic>
          <p:nvPicPr>
            <p:cNvPr id="22" name="Immagine 28">
              <a:extLst>
                <a:ext uri="{FF2B5EF4-FFF2-40B4-BE49-F238E27FC236}">
                  <a16:creationId xmlns:a16="http://schemas.microsoft.com/office/drawing/2014/main" id="{2A3149E9-F7D8-4595-9704-701453EE0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3019" y="8507205"/>
              <a:ext cx="623779" cy="626284"/>
            </a:xfrm>
            <a:prstGeom prst="rect">
              <a:avLst/>
            </a:prstGeom>
          </p:spPr>
        </p:pic>
        <p:pic>
          <p:nvPicPr>
            <p:cNvPr id="23" name="Immagine 13">
              <a:extLst>
                <a:ext uri="{FF2B5EF4-FFF2-40B4-BE49-F238E27FC236}">
                  <a16:creationId xmlns:a16="http://schemas.microsoft.com/office/drawing/2014/main" id="{1858EE62-419D-4AEC-8B99-1617FB54A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05790" y="8640928"/>
              <a:ext cx="956904" cy="358839"/>
            </a:xfrm>
            <a:prstGeom prst="rect">
              <a:avLst/>
            </a:prstGeom>
          </p:spPr>
        </p:pic>
        <p:pic>
          <p:nvPicPr>
            <p:cNvPr id="24" name="Picture 15">
              <a:extLst>
                <a:ext uri="{FF2B5EF4-FFF2-40B4-BE49-F238E27FC236}">
                  <a16:creationId xmlns:a16="http://schemas.microsoft.com/office/drawing/2014/main" id="{A8EDCF6D-8800-491B-8173-104D696D8E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912990" y="8623340"/>
              <a:ext cx="806790" cy="394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Immagine 15">
              <a:extLst>
                <a:ext uri="{FF2B5EF4-FFF2-40B4-BE49-F238E27FC236}">
                  <a16:creationId xmlns:a16="http://schemas.microsoft.com/office/drawing/2014/main" id="{A79B9DE2-2BE0-477D-BE1F-AA0BCB8DF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95792" y="8665213"/>
              <a:ext cx="1085941" cy="310269"/>
            </a:xfrm>
            <a:prstGeom prst="rect">
              <a:avLst/>
            </a:prstGeom>
          </p:spPr>
        </p:pic>
        <p:pic>
          <p:nvPicPr>
            <p:cNvPr id="26" name="Immagine 16">
              <a:extLst>
                <a:ext uri="{FF2B5EF4-FFF2-40B4-BE49-F238E27FC236}">
                  <a16:creationId xmlns:a16="http://schemas.microsoft.com/office/drawing/2014/main" id="{DD34ED76-D799-47EF-9E7A-7F9889872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06807" y="8659494"/>
              <a:ext cx="1101436" cy="321707"/>
            </a:xfrm>
            <a:prstGeom prst="rect">
              <a:avLst/>
            </a:prstGeom>
          </p:spPr>
        </p:pic>
        <p:pic>
          <p:nvPicPr>
            <p:cNvPr id="27" name="Picture 19">
              <a:extLst>
                <a:ext uri="{FF2B5EF4-FFF2-40B4-BE49-F238E27FC236}">
                  <a16:creationId xmlns:a16="http://schemas.microsoft.com/office/drawing/2014/main" id="{E1E3A17A-2EBE-41FE-B687-8A1078683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4536" y="8639807"/>
              <a:ext cx="1664643" cy="361081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6DE4D9-AA47-4990-B984-08FC090603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762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B881-7EEE-428D-9609-29C8783C8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Personale coinvolto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90690-013A-4AFC-A062-4063460EA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65033" cy="4351338"/>
          </a:xfrm>
        </p:spPr>
        <p:txBody>
          <a:bodyPr>
            <a:normAutofit lnSpcReduction="10000"/>
          </a:bodyPr>
          <a:lstStyle/>
          <a:p>
            <a:r>
              <a:rPr lang="it-IT"/>
              <a:t>Ricercatori:</a:t>
            </a:r>
          </a:p>
          <a:p>
            <a:pPr lvl="1">
              <a:spcBef>
                <a:spcPts val="600"/>
              </a:spcBef>
            </a:pPr>
            <a:r>
              <a:rPr lang="it-IT"/>
              <a:t>Monica Alderighi (FPGA)</a:t>
            </a:r>
          </a:p>
          <a:p>
            <a:pPr lvl="1"/>
            <a:r>
              <a:rPr lang="it-IT"/>
              <a:t>Mauro Fiorini (elettronica)</a:t>
            </a:r>
          </a:p>
          <a:p>
            <a:pPr lvl="1"/>
            <a:r>
              <a:rPr lang="it-IT"/>
              <a:t>Michela Uslenghi (rivelatori)</a:t>
            </a:r>
          </a:p>
          <a:p>
            <a:pPr lvl="1"/>
            <a:endParaRPr lang="it-IT"/>
          </a:p>
          <a:p>
            <a:r>
              <a:rPr lang="it-IT"/>
              <a:t>Tecnici:</a:t>
            </a:r>
          </a:p>
          <a:p>
            <a:pPr lvl="1">
              <a:spcBef>
                <a:spcPts val="600"/>
              </a:spcBef>
            </a:pPr>
            <a:r>
              <a:rPr lang="it-IT"/>
              <a:t>Sergio D’Angelo (FPGA)</a:t>
            </a:r>
          </a:p>
          <a:p>
            <a:pPr lvl="1"/>
            <a:r>
              <a:rPr lang="it-IT"/>
              <a:t>Salvatore Incorvaia (meccanica)</a:t>
            </a:r>
          </a:p>
          <a:p>
            <a:pPr lvl="1"/>
            <a:r>
              <a:rPr lang="it-IT"/>
              <a:t>Luca Schettini (elettronica digitale/software)</a:t>
            </a:r>
          </a:p>
          <a:p>
            <a:pPr lvl="1"/>
            <a:r>
              <a:rPr lang="it-IT"/>
              <a:t>Giorgio Toso (meccanica)</a:t>
            </a:r>
          </a:p>
          <a:p>
            <a:pPr lvl="1"/>
            <a:endParaRPr lang="it-IT"/>
          </a:p>
          <a:p>
            <a:r>
              <a:rPr lang="it-IT"/>
              <a:t>AdR</a:t>
            </a:r>
          </a:p>
          <a:p>
            <a:pPr lvl="1">
              <a:spcBef>
                <a:spcPts val="600"/>
              </a:spcBef>
            </a:pPr>
            <a:r>
              <a:rPr lang="it-IT"/>
              <a:t>Daniele Faccini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7B5D3F-32C5-423B-A0A9-323C04235F8F}"/>
              </a:ext>
            </a:extLst>
          </p:cNvPr>
          <p:cNvSpPr txBox="1"/>
          <p:nvPr/>
        </p:nvSpPr>
        <p:spPr>
          <a:xfrm>
            <a:off x="6293497" y="2990982"/>
            <a:ext cx="5283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System Eng. Project Man. PA/QA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FF0000"/>
                </a:solidFill>
              </a:rPr>
              <a:t>S</a:t>
            </a:r>
            <a:r>
              <a:rPr lang="en-US">
                <a:solidFill>
                  <a:srgbClr val="FF0000"/>
                </a:solidFill>
              </a:rPr>
              <a:t>alvo Scuderi (Program Management): Program Manager ASTRI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FF0000"/>
                </a:solidFill>
              </a:rPr>
              <a:t>N</a:t>
            </a:r>
            <a:r>
              <a:rPr lang="en-US">
                <a:solidFill>
                  <a:srgbClr val="FF0000"/>
                </a:solidFill>
              </a:rPr>
              <a:t>icola La Palombara (Quality Assurance): Product Assurance Manager ASTRI 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6A4D7-5AD8-41B4-B5BF-3EED42136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186CB-1DB8-47CA-B556-A050C7063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A5255-2AFF-4767-9847-468BCED3D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IASF-MI attrezzature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8359237" cy="4494418"/>
          </a:xfrm>
        </p:spPr>
        <p:txBody>
          <a:bodyPr>
            <a:normAutofit fontScale="70000" lnSpcReduction="20000"/>
          </a:bodyPr>
          <a:lstStyle/>
          <a:p>
            <a:r>
              <a:rPr lang="it-IT" sz="2600" b="1"/>
              <a:t>Laboratorio </a:t>
            </a:r>
            <a:r>
              <a:rPr lang="it-IT" sz="2600" b="1" dirty="0"/>
              <a:t>di elettronica</a:t>
            </a:r>
            <a:r>
              <a:rPr lang="it-IT" sz="2600" dirty="0"/>
              <a:t>: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it-IT" sz="2000"/>
              <a:t>Dotazioni di base per elettronica analogica e digitale: alimentatori programmabili in Bassa e Alta Tensione, vari oscilloscopi con diverse caratteristiche, multimetri, generatori di forme d'onda, analizzatore logico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it-IT" sz="2000"/>
              <a:t>Attrezzature per la produzione di PCB a doppio strato, forno di rifusione SMD, stazioni di saldatura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it-IT" sz="2000"/>
              <a:t>Strumenti di sviluppo FPGA, CAE (OrCAD Schematic Capture, Pspice Simulator e PCB Editor)</a:t>
            </a:r>
            <a:endParaRPr lang="it-IT" sz="2000" dirty="0"/>
          </a:p>
          <a:p>
            <a:r>
              <a:rPr lang="it-IT" sz="2600" b="1" dirty="0"/>
              <a:t>Laboratorio rivelatori</a:t>
            </a:r>
            <a:r>
              <a:rPr lang="it-IT" sz="2600" dirty="0"/>
              <a:t>: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it-IT" sz="2000"/>
              <a:t>2 banchi ottici stabilizzati, con vari set di componenti ottici, sorgenti e rivelatori (dall'UV all’ x, qualcosa anche per il visibile)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it-IT" sz="2000"/>
              <a:t>Camera da vuoto, camera climatica per prove termiche (da aggiornare)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it-IT" sz="2000"/>
              <a:t>Moduli NIM (shaper amplifier, linear amplifier, TAC, ADC, discriminators,...), National Instruments PXI/PXIe (FlexRIO, ADC, Digital I/O, Analog I/O, fast ADC), sistemi di acquisizione dati programmabili, MCA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it-IT" sz="2000"/>
              <a:t>Microscopio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it-IT" sz="2000"/>
              <a:t>Lavori in corso per recuperare locale di 110mq con camera pulita con zona ISO5 (2x2.5mq)</a:t>
            </a:r>
          </a:p>
          <a:p>
            <a:r>
              <a:rPr lang="it-IT" sz="2800" b="1"/>
              <a:t>Officina meccanica</a:t>
            </a:r>
            <a:r>
              <a:rPr lang="it-IT" sz="2800"/>
              <a:t>: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it-IT" sz="2000"/>
              <a:t>torni, fresatrici, alesatrici, fresatrici a controllo numerico, stampante 3D</a:t>
            </a:r>
            <a:endParaRPr lang="it-IT" sz="2000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0285E-88AA-4299-958E-7B21F4685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82621-B809-40F5-9697-E45330F4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6AD0E-A10D-43C7-9510-1029E163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3</a:t>
            </a:fld>
            <a:endParaRPr lang="en-US"/>
          </a:p>
        </p:txBody>
      </p:sp>
      <p:pic>
        <p:nvPicPr>
          <p:cNvPr id="2050" name="Picture 2" descr="https://lh3.googleusercontent.com/jYi8gkKu2HoRIvtZvwHiSQxRaZpZ20XJ3lTt0K4xCH0y213ooKW8U2dECO1yNr1l6KiQFUXyUdBv3Lb37qodXvT638RmyDRlugQ151PcB-fzDg_Co0YJMLxw4oOWC7nRisCCDRyeGG-1E90njPemt47Rl_jIOMrR5H60cUuvb3KRvureo7zJJmDpD-8ZAqICSjOJ95Da8YpTPQ6M63Gq9zO42FGY_Ftjb1zLO-kdNzkaOR20uP1oV6q_l-N3pLCuZq0SjXkx5e80O6UgpyrxA_8f5JHTNscW8166YC7i7ddFY0zRiAlhoEuRLH5vowvI8i4rr0bJl2Tuv93TDsKKkEfOZTXhEyQEezIvS3qFcoPh-IzdIEJVV8iNeI83DpfUTpWJ8a1IqSClrsLHNMTc91zobqu-prpmYDFa7Xd8vQ_pwrFNJEeu0tl0jqXjjoOTdqQuGN5V1t03yU6lpT1JoaRdaqml6MsLEW1xb3ah2is83maICeKoe2y73R3IdqolCpmF0ZuRsGVzvn_CcHiAFuBfF-2FzRupGJtB_VumC2qWgAracSIVGMLJTwfXuHAvsFhly86GH2r-NCq1LIpMqYJrPCAb8sfsFL5h4paj-xDxusbzhhTRNS3bVdG2vfGzRdoKjVwYiwBlFnYo8QTub4yo8kL5kg54RjwU0a2gRdQg6mhPkexg0PUXAzRgAy1B2cft5SIcEbtUAd7dyuTFpZvxfBUn1ACvcXYXOkkIhn1pv4_8e6nCwPnWeVJgCnkz3j1bvbx_cbqctO-8o0aCwecsbegtmD5z9Zu8oMNQB615XPOeKIxVG0pjdywvZ1xeybGEG8sxEgHms0u2l8oo-blOWViGpNv4E1Uupkqy=w303-h227-no?authuser=0">
            <a:extLst>
              <a:ext uri="{FF2B5EF4-FFF2-40B4-BE49-F238E27FC236}">
                <a16:creationId xmlns:a16="http://schemas.microsoft.com/office/drawing/2014/main" id="{F0E299FC-14EE-4AE6-9B2E-5741A074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25" y="4237793"/>
            <a:ext cx="28860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PCdqacpxxCKCJraB1VMXhH6wzC-wziNqMoVNZ7zidhrrI_XX4l3T9oJercR8Sszz2XnxYFMX7nX8bAc9FeNCq6aV2Er_7DE1LU1Wf40x1iD_rntrprSqBx1PkKM9gT9k_a7qd_ZY1HXP5sVBUWqQJ8S60I0d-LZQgiAIgGP2m0Ai4PrE__GniWP1MKNS4ImBzB00MwOQOKFeI03A_vQu8ihscCpDmhTRXkClJk7Z2Uh7KCQW7AMZqMqKgGAsOMu2138hVtpqdtQBNZm6AbJqhd9yBvKxTjS9YroHnYl2dj38odkREPROIiqOYRRYJiKHDRj8Dy4mOoqa4suxMmgeVSu1SR5RElRuN5TPcTL5rNv09eOnysLOERHqVcnZGxF7kLHKQuaRb4eZMmCM9EUI3ADb-vYfZf3ChLwRiTLLRi8l2rHG48KRQb9hVzUumzIHQUTl44JOfiifEx9MLznWIRnrIxv5N3AGhzt8D-HAse7djIXmU4XmmxYIinuUAFPFT3wC__36NOJ8AWU8N8uNmAv3q95PCgEnAiL6Dy8uD4cSXjEaVSkm4ymG8BfeEZh-mLNpy1g2Dk_O4RIaN4VoMul0rKowPMEP0_9cjDK77FFL8Qn61ltsv2MEHEmSdgm1fvgf6wCRpTkgGZp1rBF7rKiaLnSTpR8Rae9U-iYP7PdgBkMnObX074bhg075NLlh8vCmUoKsL_xYodrznGnbW4hX8NoiWWgN-TOnu0b5pkcrUGEo5i9m3ebs--7kswMhJRMqd7PgLfdpDiISpe8MJrth-mqSoO1YPDM4_NumiFjspX98q07CaSTxjOnYDIh-_c344XK3OjD63-yKSviLadTTwPXBTyfTJjyX-8qj=w2405-h1803-no?authuser=0">
            <a:extLst>
              <a:ext uri="{FF2B5EF4-FFF2-40B4-BE49-F238E27FC236}">
                <a16:creationId xmlns:a16="http://schemas.microsoft.com/office/drawing/2014/main" id="{AD5455F1-586F-4174-B736-FDC15E473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4"/>
          <a:stretch/>
        </p:blipFill>
        <p:spPr bwMode="auto">
          <a:xfrm>
            <a:off x="9774820" y="1402435"/>
            <a:ext cx="2417180" cy="88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425;p13">
            <a:extLst>
              <a:ext uri="{FF2B5EF4-FFF2-40B4-BE49-F238E27FC236}">
                <a16:creationId xmlns:a16="http://schemas.microsoft.com/office/drawing/2014/main" id="{7EB78826-4C80-46A3-9C4E-4CA4DB8241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1471" y="2263163"/>
            <a:ext cx="2490529" cy="1978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23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1185A-4755-41D1-B060-28A09E14C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Attività in corso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B2180-5E72-4A6C-AD94-0A3B15A7B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/>
          </a:p>
          <a:p>
            <a:r>
              <a:rPr lang="it-IT"/>
              <a:t>Sviluppo di rivelatori a conteggio di fotoni basati su MCP [</a:t>
            </a:r>
            <a:r>
              <a:rPr lang="it-IT">
                <a:solidFill>
                  <a:srgbClr val="0070C0"/>
                </a:solidFill>
              </a:rPr>
              <a:t>PLUS</a:t>
            </a:r>
            <a:r>
              <a:rPr lang="it-IT"/>
              <a:t>]</a:t>
            </a:r>
          </a:p>
          <a:p>
            <a:r>
              <a:rPr lang="it-IT"/>
              <a:t>Polarimetria imaging basata su coatings organici [</a:t>
            </a:r>
            <a:r>
              <a:rPr lang="it-IT">
                <a:solidFill>
                  <a:srgbClr val="0070C0"/>
                </a:solidFill>
              </a:rPr>
              <a:t>POSEIDON</a:t>
            </a:r>
            <a:r>
              <a:rPr lang="it-IT"/>
              <a:t>]</a:t>
            </a:r>
          </a:p>
          <a:p>
            <a:r>
              <a:rPr lang="it-IT"/>
              <a:t>Schede elettroniche per rivelatori SDD (Consorzio </a:t>
            </a:r>
            <a:r>
              <a:rPr lang="it-IT">
                <a:solidFill>
                  <a:srgbClr val="0070C0"/>
                </a:solidFill>
              </a:rPr>
              <a:t>REDSOX</a:t>
            </a:r>
            <a:r>
              <a:rPr lang="it-IT"/>
              <a:t>) [</a:t>
            </a:r>
            <a:r>
              <a:rPr lang="it-IT">
                <a:solidFill>
                  <a:srgbClr val="0070C0"/>
                </a:solidFill>
              </a:rPr>
              <a:t>ADAM/RIGEL, eXTP, HERMES</a:t>
            </a:r>
            <a:r>
              <a:rPr lang="it-IT"/>
              <a:t>]</a:t>
            </a:r>
          </a:p>
          <a:p>
            <a:r>
              <a:rPr lang="it-IT"/>
              <a:t>Camera Ottica ASTRI [</a:t>
            </a:r>
            <a:r>
              <a:rPr lang="it-IT">
                <a:solidFill>
                  <a:srgbClr val="0070C0"/>
                </a:solidFill>
              </a:rPr>
              <a:t>ASTRI MA</a:t>
            </a:r>
            <a:r>
              <a:rPr lang="it-IT"/>
              <a:t>]</a:t>
            </a:r>
          </a:p>
          <a:p>
            <a:r>
              <a:rPr lang="it-IT"/>
              <a:t>Strumentazione accessoria per telescopi/misure di laboratorio [</a:t>
            </a:r>
            <a:r>
              <a:rPr lang="it-IT">
                <a:solidFill>
                  <a:srgbClr val="0070C0"/>
                </a:solidFill>
              </a:rPr>
              <a:t>ASTRI</a:t>
            </a:r>
            <a:r>
              <a:rPr lang="it-IT"/>
              <a:t>]</a:t>
            </a:r>
          </a:p>
          <a:p>
            <a:r>
              <a:rPr lang="it-IT"/>
              <a:t>Supporto alla realizzazione facilities di calibrazione (elettronica e rivelatori) [</a:t>
            </a:r>
            <a:r>
              <a:rPr lang="it-IT">
                <a:solidFill>
                  <a:srgbClr val="0070C0"/>
                </a:solidFill>
              </a:rPr>
              <a:t>BEaTriX, VERT-X</a:t>
            </a:r>
            <a:r>
              <a:rPr lang="it-IT"/>
              <a:t>]</a:t>
            </a:r>
          </a:p>
          <a:p>
            <a:r>
              <a:rPr lang="it-IT"/>
              <a:t>Sviluppo di elettronica basata su FPGA (+ Deep learning) [</a:t>
            </a:r>
            <a:r>
              <a:rPr lang="it-IT">
                <a:solidFill>
                  <a:srgbClr val="0070C0"/>
                </a:solidFill>
              </a:rPr>
              <a:t>SKA</a:t>
            </a:r>
            <a:r>
              <a:rPr lang="it-IT"/>
              <a:t>]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D3803-FC47-402B-87E0-4E6F2E3D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B1CDA-E587-46D2-A8EF-68533BEC7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64834-472F-4045-A39F-F3B20A5B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14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Dettaglio_bo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9324" y="4320073"/>
            <a:ext cx="2771873" cy="208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1262063"/>
            <a:ext cx="4183063" cy="5329237"/>
          </a:xfrm>
        </p:spPr>
        <p:txBody>
          <a:bodyPr>
            <a:normAutofit fontScale="92500"/>
          </a:bodyPr>
          <a:lstStyle/>
          <a:p>
            <a:pPr marL="365125" indent="-255588"/>
            <a:r>
              <a:rPr lang="it-IT" sz="2100"/>
              <a:t>PC-ICCD e PC-IAPS, nell'ambito di studi di missioni di astronomia UV/fisica solare:</a:t>
            </a:r>
          </a:p>
          <a:p>
            <a:pPr marL="822325" lvl="1" indent="-255588"/>
            <a:r>
              <a:rPr lang="en-US" sz="1700"/>
              <a:t>UVISS</a:t>
            </a:r>
            <a:endParaRPr lang="en-US" sz="1700" dirty="0"/>
          </a:p>
          <a:p>
            <a:pPr marL="822325" lvl="1" indent="-255588"/>
            <a:r>
              <a:rPr lang="en-US" sz="1700" dirty="0"/>
              <a:t>WSO</a:t>
            </a:r>
          </a:p>
          <a:p>
            <a:pPr marL="822325" lvl="1" indent="-255588"/>
            <a:r>
              <a:rPr lang="en-US" sz="1700"/>
              <a:t>METIS</a:t>
            </a:r>
            <a:r>
              <a:rPr lang="en-US" sz="1700" dirty="0"/>
              <a:t>/SOLO</a:t>
            </a:r>
            <a:endParaRPr lang="it-IT" sz="1700" dirty="0"/>
          </a:p>
          <a:p>
            <a:pPr marL="365125" indent="-255588"/>
            <a:r>
              <a:rPr lang="it-IT" sz="2100"/>
              <a:t>Con OACt: processore real time implementato in FPGA, studiato per adattarsi facilmente a diversi sensori (fino a 500 Mpixel/s data rate)</a:t>
            </a:r>
          </a:p>
          <a:p>
            <a:pPr marL="365125" indent="-255588"/>
            <a:r>
              <a:rPr lang="it-IT" sz="2100"/>
              <a:t>Sviluppo e test di un prototipo di MCP con lettura ad anodi per ASCE</a:t>
            </a:r>
          </a:p>
          <a:p>
            <a:pPr marL="365125" indent="-255588"/>
            <a:r>
              <a:rPr lang="it-IT" sz="2100"/>
              <a:t>PC-ICCD ottimizzato per il visibile, utilizzato al telescopio di Asiago 182 cm per fotometria e spettroscopia ad alta risoluzione temporale (e a Serra La Nave 91 cm per la fotometria)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-14976"/>
            <a:ext cx="9880600" cy="1143000"/>
          </a:xfrm>
          <a:noFill/>
          <a:ln/>
        </p:spPr>
        <p:txBody>
          <a:bodyPr rtlCol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defRPr/>
            </a:pPr>
            <a:r>
              <a:rPr lang="en-US" sz="4100">
                <a:latin typeface="+mn-lt"/>
              </a:rPr>
              <a:t>Rivelatori MCP @ IASF-MI (storia)</a:t>
            </a:r>
            <a:endParaRPr lang="it-IT" sz="4100" dirty="0">
              <a:latin typeface="+mn-lt"/>
            </a:endParaRPr>
          </a:p>
        </p:txBody>
      </p:sp>
      <p:pic>
        <p:nvPicPr>
          <p:cNvPr id="30726" name="Picture 10" descr="lab 004"/>
          <p:cNvPicPr>
            <a:picLocks noChangeAspect="1" noChangeArrowheads="1"/>
          </p:cNvPicPr>
          <p:nvPr/>
        </p:nvPicPr>
        <p:blipFill>
          <a:blip r:embed="rId3" cstate="print"/>
          <a:srcRect r="1772"/>
          <a:stretch>
            <a:fillRect/>
          </a:stretch>
        </p:blipFill>
        <p:spPr bwMode="auto">
          <a:xfrm>
            <a:off x="9024937" y="1303134"/>
            <a:ext cx="302577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1649" y="1381149"/>
            <a:ext cx="2872644" cy="215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4" descr="asia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628" y="3983722"/>
            <a:ext cx="3358113" cy="255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16F2B-927C-4943-AACF-CE92E96E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76E18-23B5-425B-8F6F-F2037FDF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DD0A6-18F1-4E4C-B030-5B31EBFF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8570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8EADB-6F75-447F-9C48-DBE22C1CB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Rivelatori MCP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15A99-3C5E-494E-966C-44C629004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24665" cy="247578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it-IT"/>
              <a:t>Pro:</a:t>
            </a:r>
          </a:p>
          <a:p>
            <a:pPr lvl="1"/>
            <a:r>
              <a:rPr lang="it-IT"/>
              <a:t>Risoluzione temporale ~10 ps</a:t>
            </a:r>
          </a:p>
          <a:p>
            <a:pPr lvl="1"/>
            <a:r>
              <a:rPr lang="it-IT"/>
              <a:t>Risoluzione spaziale fino a ~10µm</a:t>
            </a:r>
          </a:p>
          <a:p>
            <a:pPr lvl="1"/>
            <a:r>
              <a:rPr lang="it-IT"/>
              <a:t>Dimensioni fino a 20x20 cm</a:t>
            </a:r>
          </a:p>
          <a:p>
            <a:pPr lvl="1"/>
            <a:r>
              <a:rPr lang="it-IT"/>
              <a:t>Elevata reiezione dei fotoni meno energetici (</a:t>
            </a:r>
            <a:r>
              <a:rPr lang="it-IT">
                <a:solidFill>
                  <a:srgbClr val="00B050"/>
                </a:solidFill>
              </a:rPr>
              <a:t>solar blindness per rivelatori UV</a:t>
            </a:r>
            <a:r>
              <a:rPr lang="it-IT"/>
              <a:t>) </a:t>
            </a:r>
          </a:p>
          <a:p>
            <a:pPr lvl="1"/>
            <a:r>
              <a:rPr lang="it-IT"/>
              <a:t>Possibili array di nKxnK pixels</a:t>
            </a:r>
          </a:p>
          <a:p>
            <a:pPr lvl="1"/>
            <a:r>
              <a:rPr lang="it-IT"/>
              <a:t>Photon counting con 0 readout noise</a:t>
            </a:r>
          </a:p>
          <a:p>
            <a:pPr lvl="1"/>
            <a:r>
              <a:rPr lang="it-IT"/>
              <a:t>Dinamica globale  elevata (anche GHz)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C6DEBD8-1894-4C97-AEF0-918BFF51F603}"/>
              </a:ext>
            </a:extLst>
          </p:cNvPr>
          <p:cNvSpPr/>
          <p:nvPr/>
        </p:nvSpPr>
        <p:spPr>
          <a:xfrm>
            <a:off x="8136294" y="5309118"/>
            <a:ext cx="662473" cy="443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5426C8-9214-4311-AE0A-EA4069F5E12E}"/>
              </a:ext>
            </a:extLst>
          </p:cNvPr>
          <p:cNvSpPr txBox="1"/>
          <p:nvPr/>
        </p:nvSpPr>
        <p:spPr>
          <a:xfrm>
            <a:off x="9139335" y="4823927"/>
            <a:ext cx="25052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it-IT"/>
          </a:p>
          <a:p>
            <a:pPr algn="ctr"/>
            <a:r>
              <a:rPr lang="it-IT"/>
              <a:t>MCP ALD</a:t>
            </a:r>
          </a:p>
          <a:p>
            <a:pPr algn="ctr"/>
            <a:r>
              <a:rPr lang="it-IT"/>
              <a:t>+</a:t>
            </a:r>
          </a:p>
          <a:p>
            <a:pPr algn="ctr"/>
            <a:r>
              <a:rPr lang="it-IT"/>
              <a:t>ROIC ASIC a basso rumore -&gt; </a:t>
            </a:r>
            <a:r>
              <a:rPr lang="it-IT">
                <a:solidFill>
                  <a:srgbClr val="00B050"/>
                </a:solidFill>
              </a:rPr>
              <a:t>basso gain</a:t>
            </a:r>
            <a:r>
              <a:rPr lang="it-IT"/>
              <a:t> </a:t>
            </a:r>
            <a:endParaRPr lang="en-US"/>
          </a:p>
        </p:txBody>
      </p:sp>
      <p:pic>
        <p:nvPicPr>
          <p:cNvPr id="7" name="Google Shape;407;p12">
            <a:extLst>
              <a:ext uri="{FF2B5EF4-FFF2-40B4-BE49-F238E27FC236}">
                <a16:creationId xmlns:a16="http://schemas.microsoft.com/office/drawing/2014/main" id="{1006ABFC-7E63-40E8-B951-FDD89175684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10282" y="3007345"/>
            <a:ext cx="2963373" cy="181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28;p13">
            <a:extLst>
              <a:ext uri="{FF2B5EF4-FFF2-40B4-BE49-F238E27FC236}">
                <a16:creationId xmlns:a16="http://schemas.microsoft.com/office/drawing/2014/main" id="{2F62E7C4-67D2-4519-8CC8-4F45256798A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7571" y="1904501"/>
            <a:ext cx="3657597" cy="37318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C3A714-4EA4-48A9-A069-C6C306F06D43}"/>
              </a:ext>
            </a:extLst>
          </p:cNvPr>
          <p:cNvSpPr txBox="1"/>
          <p:nvPr/>
        </p:nvSpPr>
        <p:spPr>
          <a:xfrm>
            <a:off x="8462865" y="2248583"/>
            <a:ext cx="3917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"Attività di studio per la comunità scientifica per Sistema Solare ed Eso-Pianeti" - Accordo ASI-INAF 2018-16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BBFEFDF-12C1-4120-8FFB-FD7EA147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10AAB38-5496-4BA3-8CCC-9FC8D557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CB913B0-72BD-498B-9C13-B48D4615C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6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9379CE4-9887-4CB4-8F6E-9ED5E96B712B}"/>
              </a:ext>
            </a:extLst>
          </p:cNvPr>
          <p:cNvSpPr txBox="1">
            <a:spLocks/>
          </p:cNvSpPr>
          <p:nvPr/>
        </p:nvSpPr>
        <p:spPr>
          <a:xfrm>
            <a:off x="838200" y="4649241"/>
            <a:ext cx="7624665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Cons:</a:t>
            </a:r>
          </a:p>
          <a:p>
            <a:pPr lvl="1"/>
            <a:r>
              <a:rPr lang="it-IT"/>
              <a:t>Bassa QE (ma competitiva nel FUV/EUV)</a:t>
            </a:r>
          </a:p>
          <a:p>
            <a:pPr lvl="1"/>
            <a:r>
              <a:rPr lang="it-IT"/>
              <a:t>lifetime limitata (dipende dalla carica estratta, [</a:t>
            </a:r>
            <a:r>
              <a:rPr lang="it-IT">
                <a:solidFill>
                  <a:srgbClr val="FF0000"/>
                </a:solidFill>
              </a:rPr>
              <a:t>gain</a:t>
            </a:r>
            <a:r>
              <a:rPr lang="it-IT"/>
              <a:t>]*[fotoni])</a:t>
            </a:r>
          </a:p>
          <a:p>
            <a:pPr lvl="1"/>
            <a:r>
              <a:rPr lang="it-IT"/>
              <a:t>Dinamica locale limitata (ma dipende da [</a:t>
            </a:r>
            <a:r>
              <a:rPr lang="it-IT">
                <a:solidFill>
                  <a:srgbClr val="FF0000"/>
                </a:solidFill>
              </a:rPr>
              <a:t>gain</a:t>
            </a:r>
            <a:r>
              <a:rPr lang="it-IT"/>
              <a:t>]*[flusso di fotoni])</a:t>
            </a:r>
          </a:p>
          <a:p>
            <a:pPr lvl="1"/>
            <a:r>
              <a:rPr lang="it-IT"/>
              <a:t>HV necessario (tanto maggiore quanto </a:t>
            </a:r>
            <a:r>
              <a:rPr lang="it-IT">
                <a:solidFill>
                  <a:srgbClr val="FF0000"/>
                </a:solidFill>
              </a:rPr>
              <a:t>gain</a:t>
            </a:r>
            <a:r>
              <a:rPr lang="it-IT"/>
              <a:t> elevato)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E6244C1-A6CC-4E4D-AE58-0A33AD81FC98}"/>
              </a:ext>
            </a:extLst>
          </p:cNvPr>
          <p:cNvSpPr txBox="1">
            <a:spLocks/>
          </p:cNvSpPr>
          <p:nvPr/>
        </p:nvSpPr>
        <p:spPr>
          <a:xfrm>
            <a:off x="884324" y="4211663"/>
            <a:ext cx="7624665" cy="3843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it-IT"/>
              <a:t>(ma non tutto insieme, dipende dal sistema di lettura…)</a:t>
            </a:r>
          </a:p>
        </p:txBody>
      </p:sp>
    </p:spTree>
    <p:extLst>
      <p:ext uri="{BB962C8B-B14F-4D97-AF65-F5344CB8AC3E}">
        <p14:creationId xmlns:p14="http://schemas.microsoft.com/office/powerpoint/2010/main" val="221360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1366-525C-49C6-AD61-04CF90E8E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06" y="-385443"/>
            <a:ext cx="10058400" cy="1450757"/>
          </a:xfrm>
        </p:spPr>
        <p:txBody>
          <a:bodyPr/>
          <a:lstStyle/>
          <a:p>
            <a:r>
              <a:rPr lang="it-IT"/>
              <a:t>Rivelatori MCP a conteggio di fotoni </a:t>
            </a:r>
            <a:endParaRPr lang="en-US"/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081BBB4D-A3A8-44B6-AA16-A2ECFEDBD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06" y="1725111"/>
            <a:ext cx="6351339" cy="1875970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3300"/>
              <a:t>MCP di nuova generazione + ASIC MIRA- MIcrochannel plate Readout ASIC disegnato da PoliMI ad hoc: array di anodi per la raccolta degli elettroni, ciascuno con la propria catena elettronica di lettura, sistema di riconoscimento degli eventi generati da fotoni e due matrici di contatori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it-IT"/>
          </a:p>
          <a:p>
            <a:endParaRPr lang="it-IT"/>
          </a:p>
          <a:p>
            <a:endParaRPr lang="it-IT"/>
          </a:p>
          <a:p>
            <a:endParaRPr lang="it-IT"/>
          </a:p>
          <a:p>
            <a:endParaRPr lang="en-US"/>
          </a:p>
        </p:txBody>
      </p:sp>
      <p:pic>
        <p:nvPicPr>
          <p:cNvPr id="5" name="Google Shape;422;p13">
            <a:extLst>
              <a:ext uri="{FF2B5EF4-FFF2-40B4-BE49-F238E27FC236}">
                <a16:creationId xmlns:a16="http://schemas.microsoft.com/office/drawing/2014/main" id="{773C663A-6D02-411F-B813-381DAF34C6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58612" y="1286782"/>
            <a:ext cx="4428500" cy="1744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B4F73D-2713-4F97-ADDE-F06AEDE64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878" y="3074023"/>
            <a:ext cx="5257801" cy="2514184"/>
          </a:xfrm>
          <a:prstGeom prst="rect">
            <a:avLst/>
          </a:prstGeom>
        </p:spPr>
      </p:pic>
      <p:pic>
        <p:nvPicPr>
          <p:cNvPr id="24" name="Google Shape;428;p13">
            <a:extLst>
              <a:ext uri="{FF2B5EF4-FFF2-40B4-BE49-F238E27FC236}">
                <a16:creationId xmlns:a16="http://schemas.microsoft.com/office/drawing/2014/main" id="{70D9D0F9-3D25-4384-A14B-53EA924A0D2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3487" y="5891957"/>
            <a:ext cx="9144001" cy="93295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ECECCA3-ACB4-4F75-A456-DA9150EB332C}"/>
              </a:ext>
            </a:extLst>
          </p:cNvPr>
          <p:cNvSpPr txBox="1"/>
          <p:nvPr/>
        </p:nvSpPr>
        <p:spPr>
          <a:xfrm>
            <a:off x="809906" y="5574840"/>
            <a:ext cx="11137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E. Fabbrica et al.: The MIRA Low Noise Charge Sensitive Amplifier for the Readout of Micro-Channel Plates. IEEE NSS-MIC 2021 (Ottobre 2021)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13BFDC-E894-4577-9F42-54E3DCB6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4F7910-F5DD-4378-8F2F-65FD1D9CF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C95B1-20B4-4131-914F-82A53175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7</a:t>
            </a:fld>
            <a:endParaRPr lang="en-US"/>
          </a:p>
        </p:txBody>
      </p:sp>
      <p:sp>
        <p:nvSpPr>
          <p:cNvPr id="12" name="Content Placeholder 26">
            <a:extLst>
              <a:ext uri="{FF2B5EF4-FFF2-40B4-BE49-F238E27FC236}">
                <a16:creationId xmlns:a16="http://schemas.microsoft.com/office/drawing/2014/main" id="{D228B55B-F259-4B57-B5FD-7103EB8A0F0C}"/>
              </a:ext>
            </a:extLst>
          </p:cNvPr>
          <p:cNvSpPr txBox="1">
            <a:spLocks/>
          </p:cNvSpPr>
          <p:nvPr/>
        </p:nvSpPr>
        <p:spPr>
          <a:xfrm>
            <a:off x="712537" y="3136862"/>
            <a:ext cx="6351339" cy="2633117"/>
          </a:xfrm>
          <a:prstGeom prst="rect">
            <a:avLst/>
          </a:prstGeom>
        </p:spPr>
        <p:txBody>
          <a:bodyPr vert="horz" lIns="0" tIns="45720" rIns="0" bIns="45720" rtlCol="0">
            <a:normAutofit fontScale="4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sz="4000" b="1">
                <a:solidFill>
                  <a:srgbClr val="00B050"/>
                </a:solidFill>
              </a:rPr>
              <a:t>Pixel 35μm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sz="4000" b="1">
                <a:solidFill>
                  <a:srgbClr val="00B050"/>
                </a:solidFill>
              </a:rPr>
              <a:t>Basso rumore: ENC &lt; 30 e- (17 e- in </a:t>
            </a:r>
            <a:r>
              <a:rPr lang="it-IT" sz="4000" b="1" i="1">
                <a:solidFill>
                  <a:srgbClr val="00B050"/>
                </a:solidFill>
              </a:rPr>
              <a:t>fast mode</a:t>
            </a:r>
            <a:r>
              <a:rPr lang="it-IT" sz="4000" b="1">
                <a:solidFill>
                  <a:srgbClr val="00B050"/>
                </a:solidFill>
              </a:rPr>
              <a:t>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sz="4000" b="1">
                <a:solidFill>
                  <a:srgbClr val="00B050"/>
                </a:solidFill>
              </a:rPr>
              <a:t>Count rate massimo: 100,000 counts/pixel/s (</a:t>
            </a:r>
            <a:r>
              <a:rPr lang="it-IT" sz="4000" b="1">
                <a:solidFill>
                  <a:srgbClr val="00B050"/>
                </a:solidFill>
                <a:sym typeface="Symbol" panose="05050102010706020507" pitchFamily="18" charset="2"/>
              </a:rPr>
              <a:t>80 Mcounts/mm^2/s)</a:t>
            </a:r>
            <a:endParaRPr lang="it-IT" sz="4000" b="1">
              <a:solidFill>
                <a:srgbClr val="00B050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sz="4000"/>
              <a:t>Risoluzione temporale: 1s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sz="4000"/>
              <a:t>3 modi operativi: 1 di test, 2 con diversi metodi di rilevazione eventi (uno piu’ semplice, ma con rumore più basso)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sz="4000"/>
              <a:t>FF 32%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it-IT" sz="4000" b="1">
                <a:solidFill>
                  <a:srgbClr val="00B0F0"/>
                </a:solidFill>
              </a:rPr>
              <a:t>Tecnologia CMOS 65nm</a:t>
            </a:r>
            <a:endParaRPr lang="it-IT" sz="2500"/>
          </a:p>
          <a:p>
            <a:endParaRPr lang="it-IT"/>
          </a:p>
          <a:p>
            <a:endParaRPr lang="it-IT"/>
          </a:p>
          <a:p>
            <a:endParaRPr lang="it-IT"/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118A2-5DC9-4B1A-B54F-379E6389B341}"/>
              </a:ext>
            </a:extLst>
          </p:cNvPr>
          <p:cNvSpPr txBox="1"/>
          <p:nvPr/>
        </p:nvSpPr>
        <p:spPr>
          <a:xfrm>
            <a:off x="809906" y="1124339"/>
            <a:ext cx="3208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/>
              <a:t>(Uslenghi, Fiorini, Toso, Schettini, Faccini)</a:t>
            </a:r>
            <a:endParaRPr lang="en-US" sz="1400" i="1"/>
          </a:p>
        </p:txBody>
      </p:sp>
    </p:spTree>
    <p:extLst>
      <p:ext uri="{BB962C8B-B14F-4D97-AF65-F5344CB8AC3E}">
        <p14:creationId xmlns:p14="http://schemas.microsoft.com/office/powerpoint/2010/main" val="203316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48FC-7511-4037-9317-0D268BC7F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570"/>
            <a:ext cx="8485208" cy="1450757"/>
          </a:xfrm>
        </p:spPr>
        <p:txBody>
          <a:bodyPr/>
          <a:lstStyle/>
          <a:p>
            <a:r>
              <a:rPr lang="it-IT"/>
              <a:t>Rivelatori MCP a conteggio di fotoni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0E6BE-B553-47FB-A51C-0C13EB85D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116" y="1754368"/>
            <a:ext cx="5861294" cy="35234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1600"/>
              <a:t>Messa a punto di camera a vuoto per test (5.e-7 mbar)</a:t>
            </a:r>
          </a:p>
          <a:p>
            <a:pPr marL="0" indent="0">
              <a:buNone/>
            </a:pPr>
            <a:r>
              <a:rPr lang="it-IT" sz="1600"/>
              <a:t>Realizzato un prototipo preliminare con schedina (meccanicamente simile a quella che monterà MIRA) ad anodi discreti -&gt; prova di montaggio</a:t>
            </a:r>
          </a:p>
          <a:p>
            <a:pPr marL="0" indent="0">
              <a:buNone/>
            </a:pPr>
            <a:r>
              <a:rPr lang="it-IT" sz="1600"/>
              <a:t>Primo prototipo MIRA 32 x 32 pixels (1.12x1.12 mm area attiva) prodotto e in fase di test</a:t>
            </a:r>
          </a:p>
          <a:p>
            <a:pPr marL="0" indent="0">
              <a:buNone/>
            </a:pPr>
            <a:r>
              <a:rPr lang="it-IT" sz="1600"/>
              <a:t>Elettronica di FEE pronta e testata</a:t>
            </a:r>
          </a:p>
          <a:p>
            <a:pPr marL="0" indent="0">
              <a:buNone/>
            </a:pPr>
            <a:r>
              <a:rPr lang="it-IT" sz="1600"/>
              <a:t>Schedula successiva: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1600"/>
              <a:t>Luglio: integrazione ASIC con MCP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1600"/>
              <a:t>Caratterizzazione del rivelatore integrato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1600"/>
              <a:t>Metà settembre: integrazione nel prototipo a singolo canale di PLUS (@PD)</a:t>
            </a:r>
          </a:p>
        </p:txBody>
      </p:sp>
      <p:pic>
        <p:nvPicPr>
          <p:cNvPr id="4" name="Google Shape;423;p13">
            <a:extLst>
              <a:ext uri="{FF2B5EF4-FFF2-40B4-BE49-F238E27FC236}">
                <a16:creationId xmlns:a16="http://schemas.microsoft.com/office/drawing/2014/main" id="{8F018FC9-FE39-469B-ACEE-A1050373F5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1828" r="67507" b="11284"/>
          <a:stretch/>
        </p:blipFill>
        <p:spPr>
          <a:xfrm>
            <a:off x="7651192" y="4818970"/>
            <a:ext cx="1514325" cy="164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26;p13">
            <a:extLst>
              <a:ext uri="{FF2B5EF4-FFF2-40B4-BE49-F238E27FC236}">
                <a16:creationId xmlns:a16="http://schemas.microsoft.com/office/drawing/2014/main" id="{681F36E6-B4C0-48BD-906F-D621F91D66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5256" y="1446592"/>
            <a:ext cx="1678819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21;p13">
            <a:extLst>
              <a:ext uri="{FF2B5EF4-FFF2-40B4-BE49-F238E27FC236}">
                <a16:creationId xmlns:a16="http://schemas.microsoft.com/office/drawing/2014/main" id="{669D340B-3179-4B98-BC8D-F29A7F3D720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r="57223"/>
          <a:stretch/>
        </p:blipFill>
        <p:spPr>
          <a:xfrm>
            <a:off x="9900458" y="2488465"/>
            <a:ext cx="2190229" cy="43364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9FDE839-6C86-4EDE-89E5-2333B0096281}"/>
              </a:ext>
            </a:extLst>
          </p:cNvPr>
          <p:cNvCxnSpPr>
            <a:cxnSpLocks/>
          </p:cNvCxnSpPr>
          <p:nvPr/>
        </p:nvCxnSpPr>
        <p:spPr>
          <a:xfrm>
            <a:off x="6458856" y="2023685"/>
            <a:ext cx="4064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B33A2C-AD59-45C3-A7CF-976B217DB9A2}"/>
              </a:ext>
            </a:extLst>
          </p:cNvPr>
          <p:cNvCxnSpPr>
            <a:cxnSpLocks/>
          </p:cNvCxnSpPr>
          <p:nvPr/>
        </p:nvCxnSpPr>
        <p:spPr>
          <a:xfrm>
            <a:off x="3757257" y="3343088"/>
            <a:ext cx="2863582" cy="118764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5">
            <a:extLst>
              <a:ext uri="{FF2B5EF4-FFF2-40B4-BE49-F238E27FC236}">
                <a16:creationId xmlns:a16="http://schemas.microsoft.com/office/drawing/2014/main" id="{F9461E53-E861-4A34-AAB9-74EA6E4A4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011" t="16557" r="14927" b="4371"/>
          <a:stretch/>
        </p:blipFill>
        <p:spPr bwMode="auto">
          <a:xfrm>
            <a:off x="2716200" y="4550876"/>
            <a:ext cx="2362554" cy="23272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EA1D95-2C49-48D9-87C1-B7D63A1A2AFA}"/>
              </a:ext>
            </a:extLst>
          </p:cNvPr>
          <p:cNvCxnSpPr>
            <a:cxnSpLocks/>
          </p:cNvCxnSpPr>
          <p:nvPr/>
        </p:nvCxnSpPr>
        <p:spPr>
          <a:xfrm>
            <a:off x="2606761" y="4970009"/>
            <a:ext cx="51122" cy="51283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oogle Shape;425;p13">
            <a:extLst>
              <a:ext uri="{FF2B5EF4-FFF2-40B4-BE49-F238E27FC236}">
                <a16:creationId xmlns:a16="http://schemas.microsoft.com/office/drawing/2014/main" id="{A39A1150-7CB4-4EA3-921F-35A3DFB290F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76002" y="169013"/>
            <a:ext cx="3081003" cy="2555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8DF716-BC9A-4BCF-A83E-131401FE33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71" y="4530733"/>
            <a:ext cx="1822541" cy="232726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BCD0816-7273-43B1-8E99-5C3BC475ABB9}"/>
              </a:ext>
            </a:extLst>
          </p:cNvPr>
          <p:cNvCxnSpPr>
            <a:cxnSpLocks/>
          </p:cNvCxnSpPr>
          <p:nvPr/>
        </p:nvCxnSpPr>
        <p:spPr>
          <a:xfrm>
            <a:off x="4813165" y="2868992"/>
            <a:ext cx="3296444" cy="21010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433B14-6566-46AF-B4CD-A7C9C7B7E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A376331-0A31-4D5C-B9B8-8C320666C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89D0BF4-86A6-4805-9BC4-4819A57B1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8</a:t>
            </a:fld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6501D5-3AEF-4F12-B2BF-824C6B7CA791}"/>
              </a:ext>
            </a:extLst>
          </p:cNvPr>
          <p:cNvCxnSpPr>
            <a:cxnSpLocks/>
          </p:cNvCxnSpPr>
          <p:nvPr/>
        </p:nvCxnSpPr>
        <p:spPr>
          <a:xfrm flipV="1">
            <a:off x="5220182" y="873890"/>
            <a:ext cx="3674962" cy="96069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79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3E92DA1-4409-45C4-95E5-AC7CD3CDFA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392455"/>
              </p:ext>
            </p:extLst>
          </p:nvPr>
        </p:nvGraphicFramePr>
        <p:xfrm>
          <a:off x="9399340" y="1417406"/>
          <a:ext cx="2855527" cy="2195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r:id="rId3" imgW="5489453" imgH="4220895" progId="KGraph_Plot">
                  <p:embed/>
                </p:oleObj>
              </mc:Choice>
              <mc:Fallback>
                <p:oleObj r:id="rId3" imgW="5489453" imgH="4220895" progId="KGraph_Plo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9340" y="1417406"/>
                        <a:ext cx="2855527" cy="219535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https://lh3.googleusercontent.com/8fb9EMJK3uzb1T0TO4QA4vNhLJEYFZI-b7YHTyB7JMTe4I7Ht38FqSh7SJQUKh6b7PkrdrjG7-m0IJDSHU_VSZwuq5kMi3uNPSje6-PFHYolL-NSi3RINScYGZ8BwdthbcbwFXejrjkaoLj21g">
            <a:extLst>
              <a:ext uri="{FF2B5EF4-FFF2-40B4-BE49-F238E27FC236}">
                <a16:creationId xmlns:a16="http://schemas.microsoft.com/office/drawing/2014/main" id="{8F3B4ED9-39CE-410E-8E0C-58A079B01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5"/>
          <a:stretch/>
        </p:blipFill>
        <p:spPr bwMode="auto">
          <a:xfrm>
            <a:off x="8463831" y="3310594"/>
            <a:ext cx="1833352" cy="102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39ED77-9673-42E3-B7F7-F3A7E6B7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380"/>
            <a:ext cx="10058400" cy="1450757"/>
          </a:xfrm>
        </p:spPr>
        <p:txBody>
          <a:bodyPr>
            <a:normAutofit/>
          </a:bodyPr>
          <a:lstStyle/>
          <a:p>
            <a:r>
              <a:rPr lang="it-IT"/>
              <a:t>POSEIDON - </a:t>
            </a:r>
            <a:r>
              <a:rPr lang="en-US" sz="4000"/>
              <a:t>POlarization-SEnsitive Imaging Detectors with Organic Nanostructured coatings</a:t>
            </a:r>
            <a:r>
              <a:rPr lang="it-IT" sz="4000"/>
              <a:t> 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D0F27B-AB20-462E-BFF7-B7A5A6A9A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86759" y="4123045"/>
            <a:ext cx="6109879" cy="2252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C88C31-D377-4D15-B59D-4CB5392B7273}"/>
              </a:ext>
            </a:extLst>
          </p:cNvPr>
          <p:cNvSpPr txBox="1"/>
          <p:nvPr/>
        </p:nvSpPr>
        <p:spPr>
          <a:xfrm>
            <a:off x="698533" y="1750801"/>
            <a:ext cx="6286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-&gt; aggiungere capacità polarimetriche ai sensori di immagine mediante lo sviluppo di un film organico basato su materiali emissivi nanostrutturati anisotropi </a:t>
            </a:r>
          </a:p>
          <a:p>
            <a:endParaRPr lang="it-IT"/>
          </a:p>
          <a:p>
            <a:r>
              <a:rPr lang="it-IT"/>
              <a:t>Film a doppio strato di polimeri allineati uno ortogonale all'altro: trasforma informazioni sulla polarizzazione in colori </a:t>
            </a:r>
            <a:r>
              <a:rPr lang="it-IT">
                <a:latin typeface="Calibri" panose="020F0502020204030204" pitchFamily="34" charset="0"/>
                <a:cs typeface="Calibri" panose="020F0502020204030204" pitchFamily="34" charset="0"/>
              </a:rPr>
              <a:t>→ possibilità di realizzare </a:t>
            </a:r>
            <a:r>
              <a:rPr lang="it-IT" b="1">
                <a:latin typeface="Calibri" panose="020F0502020204030204" pitchFamily="34" charset="0"/>
                <a:cs typeface="Calibri" panose="020F0502020204030204" pitchFamily="34" charset="0"/>
              </a:rPr>
              <a:t>rivelatori imaging compatti in grado di misurare due componenti di polarizzazione in ogni pixel, campionandoli negli stessi punti sia in spazio che in tempo</a:t>
            </a:r>
          </a:p>
          <a:p>
            <a:endParaRPr lang="it-IT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DF4BEE-D257-4CF6-BC71-63D0677D0D5E}"/>
              </a:ext>
            </a:extLst>
          </p:cNvPr>
          <p:cNvSpPr txBox="1"/>
          <p:nvPr/>
        </p:nvSpPr>
        <p:spPr>
          <a:xfrm>
            <a:off x="10464801" y="393274"/>
            <a:ext cx="3894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INAF/IASF-MI </a:t>
            </a:r>
          </a:p>
          <a:p>
            <a:r>
              <a:rPr lang="it-IT"/>
              <a:t>CNR SCITECH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C845F-07D5-48A0-8D9C-D5AB44998329}"/>
              </a:ext>
            </a:extLst>
          </p:cNvPr>
          <p:cNvSpPr txBox="1"/>
          <p:nvPr/>
        </p:nvSpPr>
        <p:spPr>
          <a:xfrm>
            <a:off x="7409118" y="4205769"/>
            <a:ext cx="46871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Finanziamento europeo/bando ATTRACT (breakthrough ideas)</a:t>
            </a:r>
          </a:p>
          <a:p>
            <a:r>
              <a:rPr lang="it-IT"/>
              <a:t>attività@IASF: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messa in opera di macchina per rubbing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accoppiamento con camera cmos a colori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realizzazione setup per misure cmos+film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misure con varie combinazioni di materiali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/>
          </a:p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F69CAB-5501-4A74-B905-76D2343EB56E}"/>
              </a:ext>
            </a:extLst>
          </p:cNvPr>
          <p:cNvSpPr/>
          <p:nvPr/>
        </p:nvSpPr>
        <p:spPr>
          <a:xfrm>
            <a:off x="277712" y="1225926"/>
            <a:ext cx="120178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212529"/>
                </a:solidFill>
                <a:latin typeface="var(--bs-font-sans-serif)"/>
              </a:rPr>
              <a:t> </a:t>
            </a:r>
            <a:r>
              <a:rPr lang="en-US" sz="1600" u="sng">
                <a:solidFill>
                  <a:srgbClr val="0D6EFD"/>
                </a:solidFill>
                <a:latin typeface="system-ui"/>
                <a:hlinkClick r:id="rId7"/>
              </a:rPr>
              <a:t>https://phase1.attract-eu.com/showroom/project/polarization-sensitive-imaging-detectors-with-organic-nanostructured-coatings-poseidon/</a:t>
            </a:r>
            <a:endParaRPr lang="en-US" sz="16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80CA66-A127-4AAC-8116-DBC75C3BAEA8}"/>
              </a:ext>
            </a:extLst>
          </p:cNvPr>
          <p:cNvGrpSpPr/>
          <p:nvPr/>
        </p:nvGrpSpPr>
        <p:grpSpPr>
          <a:xfrm>
            <a:off x="6855435" y="1504586"/>
            <a:ext cx="2172451" cy="1861662"/>
            <a:chOff x="7082972" y="1419653"/>
            <a:chExt cx="3998101" cy="29314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F58C9A-CA5C-4831-B9DB-09D171242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82972" y="1419653"/>
              <a:ext cx="3998101" cy="165147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6C3C9C-3B7D-45BF-8FA4-BAFA0251A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53470" y="2985218"/>
              <a:ext cx="3628073" cy="1365885"/>
            </a:xfrm>
            <a:prstGeom prst="rect">
              <a:avLst/>
            </a:prstGeom>
          </p:spPr>
        </p:pic>
      </p:grpSp>
      <p:sp>
        <p:nvSpPr>
          <p:cNvPr id="11" name="Rectangle 2">
            <a:extLst>
              <a:ext uri="{FF2B5EF4-FFF2-40B4-BE49-F238E27FC236}">
                <a16:creationId xmlns:a16="http://schemas.microsoft.com/office/drawing/2014/main" id="{413CC498-0A81-41A7-8AA1-D75F3E645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858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879C18-F98B-4FC2-B15B-194AFB3F5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6/23/2022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4B0D969-D53F-4D98-8F09-53B913C5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CSN5 - Forum della ricerca sperimentale e tecnologica INAF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07ED4FA-1F8E-433A-BA06-50BC31926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46AA-9AA9-4E3A-9B71-6F7D05E8A44A}" type="slidenum">
              <a:rPr lang="en-US" smtClean="0"/>
              <a:t>9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827BEB-FC27-46AF-9C5A-B0E547DC7F21}"/>
              </a:ext>
            </a:extLst>
          </p:cNvPr>
          <p:cNvSpPr/>
          <p:nvPr/>
        </p:nvSpPr>
        <p:spPr>
          <a:xfrm>
            <a:off x="10087281" y="3527349"/>
            <a:ext cx="2075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B.M.Squeo et al.,Dyes and Pigments, Volume 204, 2022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E461F1-A85F-4A90-A80C-D4072BC8F49C}"/>
              </a:ext>
            </a:extLst>
          </p:cNvPr>
          <p:cNvSpPr txBox="1"/>
          <p:nvPr/>
        </p:nvSpPr>
        <p:spPr>
          <a:xfrm>
            <a:off x="768884" y="1503752"/>
            <a:ext cx="1509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/>
              <a:t>(Uslenghi, Faccini)</a:t>
            </a:r>
            <a:endParaRPr lang="en-US" sz="1400" i="1"/>
          </a:p>
        </p:txBody>
      </p:sp>
    </p:spTree>
    <p:extLst>
      <p:ext uri="{BB962C8B-B14F-4D97-AF65-F5344CB8AC3E}">
        <p14:creationId xmlns:p14="http://schemas.microsoft.com/office/powerpoint/2010/main" val="94686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11185</TotalTime>
  <Words>1813</Words>
  <Application>Microsoft Office PowerPoint</Application>
  <PresentationFormat>Widescreen</PresentationFormat>
  <Paragraphs>216</Paragraphs>
  <Slides>15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Calibri</vt:lpstr>
      <vt:lpstr>Calibri Light</vt:lpstr>
      <vt:lpstr>Helvetica Neue</vt:lpstr>
      <vt:lpstr>Helvetica Neue Medium</vt:lpstr>
      <vt:lpstr>Symbol</vt:lpstr>
      <vt:lpstr>system-ui</vt:lpstr>
      <vt:lpstr>Twentieth Century</vt:lpstr>
      <vt:lpstr>var(--bs-font-sans-serif)</vt:lpstr>
      <vt:lpstr>Wingdings</vt:lpstr>
      <vt:lpstr>Retrospect</vt:lpstr>
      <vt:lpstr>KGraph_Plot</vt:lpstr>
      <vt:lpstr>Elettronica e rivelatori Attività @ IASFMI</vt:lpstr>
      <vt:lpstr>Personale coinvolto</vt:lpstr>
      <vt:lpstr>IASF-MI attrezzature</vt:lpstr>
      <vt:lpstr>Attività in corso</vt:lpstr>
      <vt:lpstr>Rivelatori MCP @ IASF-MI (storia)</vt:lpstr>
      <vt:lpstr>Rivelatori MCP</vt:lpstr>
      <vt:lpstr>Rivelatori MCP a conteggio di fotoni </vt:lpstr>
      <vt:lpstr>Rivelatori MCP a conteggio di fotoni </vt:lpstr>
      <vt:lpstr>POSEIDON - POlarization-SEnsitive Imaging Detectors with Organic Nanostructured coatings </vt:lpstr>
      <vt:lpstr>Progettazione di schede elettroniche per rivelatori (1) </vt:lpstr>
      <vt:lpstr>Progettazione di schede elettroniche per rivelatori (2) </vt:lpstr>
      <vt:lpstr>PowerPoint Presentation</vt:lpstr>
      <vt:lpstr>PowerPoint Presentation</vt:lpstr>
      <vt:lpstr>SKA (SQUARE KILOMETER ARRAY) -LFAA Low Frequency Aperture Array (LFAA) Telescope </vt:lpstr>
      <vt:lpstr>SKA (Square Kilometer Array) Low Frequency Aperture Array (LFAA) Telescope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@ IASFMI</dc:title>
  <dc:creator>michela uslenghi</dc:creator>
  <cp:lastModifiedBy>michela uslenghi</cp:lastModifiedBy>
  <cp:revision>86</cp:revision>
  <dcterms:created xsi:type="dcterms:W3CDTF">2022-06-13T15:03:05Z</dcterms:created>
  <dcterms:modified xsi:type="dcterms:W3CDTF">2022-06-22T10:51:21Z</dcterms:modified>
</cp:coreProperties>
</file>