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66" r:id="rId3"/>
    <p:sldId id="454" r:id="rId4"/>
    <p:sldId id="459" r:id="rId5"/>
    <p:sldId id="511" r:id="rId6"/>
    <p:sldId id="512" r:id="rId7"/>
    <p:sldId id="517" r:id="rId8"/>
    <p:sldId id="513" r:id="rId9"/>
    <p:sldId id="514" r:id="rId10"/>
    <p:sldId id="515" r:id="rId11"/>
    <p:sldId id="516" r:id="rId12"/>
    <p:sldId id="518" r:id="rId13"/>
    <p:sldId id="525" r:id="rId14"/>
    <p:sldId id="521" r:id="rId15"/>
    <p:sldId id="519" r:id="rId16"/>
    <p:sldId id="523" r:id="rId17"/>
    <p:sldId id="522" r:id="rId18"/>
    <p:sldId id="5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teresa Crosta" initials="M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F2F2F2"/>
    <a:srgbClr val="F3D5E8"/>
    <a:srgbClr val="ECBADA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C16E6-4146-4A63-91C4-329CD428299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17E90-09AB-42D3-89D2-25251B2ACC6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17E90-09AB-42D3-89D2-25251B2AC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1E19-D009-4D36-BD2D-D671C70F056F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DA45-FC4D-4D12-BEED-A6B3A24540E8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0020-34CA-4AC0-A3FB-3B0FA7ECD2A8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F43B-1494-403D-A01D-51517B5ED6A5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D46-E037-47E4-9831-BC7462C2689F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7188-95A0-403A-9DDD-568D8890C779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C1D1-4AF7-4158-BF91-F2BACB1B1521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3F73-FBC8-400F-A43B-7DF5209A849C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68E0-994F-4C99-AD5D-4BD2A38D0665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A7FE-AA7D-4746-BB59-254BAA4FE965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9FFB-3BF9-4242-B300-12D86EDA1859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01BC-7781-46D0-830D-F84A83B0E0E2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25D9-2A35-4F69-97A0-7E6FCAB38B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4" y="253469"/>
            <a:ext cx="1692963" cy="118507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69" y="5202043"/>
            <a:ext cx="2106810" cy="8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999479" y="103979"/>
            <a:ext cx="1457600" cy="14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43" y="5106249"/>
            <a:ext cx="1863564" cy="1009974"/>
          </a:xfrm>
          <a:prstGeom prst="rect">
            <a:avLst/>
          </a:prstGeom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490652" y="1293963"/>
            <a:ext cx="7141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B6D04"/>
                </a:solidFill>
                <a:latin typeface="Liberation Sans"/>
              </a:rPr>
              <a:t>The Gaia experience: an INAF Legacy for science and technology</a:t>
            </a:r>
            <a:endParaRPr lang="it-IT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576456" y="2233967"/>
            <a:ext cx="202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Mario G. Lattanzi</a:t>
            </a:r>
          </a:p>
          <a:p>
            <a:r>
              <a:rPr lang="it-IT" sz="1600" dirty="0" smtClean="0"/>
              <a:t>INAF-</a:t>
            </a:r>
            <a:r>
              <a:rPr lang="it-IT" sz="1600" dirty="0" err="1" smtClean="0"/>
              <a:t>OATo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367246" y="2977726"/>
            <a:ext cx="8743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primo di due contributi (segue la Dott.ssa Deborah </a:t>
            </a:r>
            <a:r>
              <a:rPr lang="it-IT" dirty="0" err="1" smtClean="0"/>
              <a:t>Busonero</a:t>
            </a:r>
            <a:r>
              <a:rPr lang="it-IT" dirty="0" smtClean="0"/>
              <a:t>) che si vuole concentrare sull’aspetto della legacy Gaia, che è ora (!), e come la stiamo affrontando in pratica. Un contributo ai temi 2 (</a:t>
            </a:r>
            <a:r>
              <a:rPr lang="it-IT" b="1" dirty="0"/>
              <a:t>Infrastrutture INAF di supporto alla </a:t>
            </a:r>
            <a:r>
              <a:rPr lang="it-IT" b="1" dirty="0" smtClean="0"/>
              <a:t>scienza) e 5 (</a:t>
            </a:r>
            <a:r>
              <a:rPr lang="it-IT" b="1" dirty="0"/>
              <a:t>Infrastrutture HW e </a:t>
            </a:r>
            <a:r>
              <a:rPr lang="it-IT" b="1" dirty="0" smtClean="0"/>
              <a:t>SW)</a:t>
            </a:r>
            <a:r>
              <a:rPr lang="it-IT" dirty="0"/>
              <a:t> </a:t>
            </a:r>
            <a:r>
              <a:rPr lang="it-IT" dirty="0" smtClean="0"/>
              <a:t>messi a punto dal CS di questo workshop.</a:t>
            </a:r>
          </a:p>
          <a:p>
            <a:endParaRPr lang="it-IT" dirty="0" smtClean="0"/>
          </a:p>
          <a:p>
            <a:r>
              <a:rPr lang="it-IT" dirty="0" smtClean="0"/>
              <a:t>Deborah andrà oltre la semplice conservazione del dato, ovvero: una legacy come quella di Gaia senza ‘</a:t>
            </a:r>
            <a:r>
              <a:rPr lang="it-IT" dirty="0" err="1" smtClean="0"/>
              <a:t>pipelines</a:t>
            </a:r>
            <a:r>
              <a:rPr lang="it-IT" dirty="0" smtClean="0"/>
              <a:t>’ tornerebbe ad essere una collezione di dati freddi (‘</a:t>
            </a:r>
            <a:r>
              <a:rPr lang="it-IT" dirty="0" err="1" smtClean="0"/>
              <a:t>cold</a:t>
            </a:r>
            <a:r>
              <a:rPr lang="it-IT" dirty="0" smtClean="0"/>
              <a:t> data’).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99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3" y="862148"/>
            <a:ext cx="8671114" cy="48931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386353" y="5834743"/>
            <a:ext cx="335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N. B. BAV= Biblioteca Apostolica Vaticana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08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831663" y="326963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4. The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transition: OPS4-TLS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831663" y="687586"/>
            <a:ext cx="8112040" cy="5671801"/>
            <a:chOff x="831663" y="687586"/>
            <a:chExt cx="8112040" cy="567180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663" y="696295"/>
              <a:ext cx="8112040" cy="5663092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ttangolo 5"/>
            <p:cNvSpPr/>
            <p:nvPr/>
          </p:nvSpPr>
          <p:spPr>
            <a:xfrm>
              <a:off x="2984862" y="687586"/>
              <a:ext cx="3910150" cy="23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4327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2" y="249227"/>
            <a:ext cx="8194766" cy="63335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FSGP - 25May 2022, Palermo - MGL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3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68990" y="5645075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Oracle ZFS file system compatibile con DPCT.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0787" y="287383"/>
            <a:ext cx="9614859" cy="5278863"/>
            <a:chOff x="1880413" y="645459"/>
            <a:chExt cx="9073767" cy="48685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413" y="645459"/>
              <a:ext cx="9073767" cy="48274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647" y="2789424"/>
              <a:ext cx="4258235" cy="2724571"/>
            </a:xfrm>
            <a:prstGeom prst="rect">
              <a:avLst/>
            </a:prstGeom>
          </p:spPr>
        </p:pic>
      </p:grpSp>
      <p:sp>
        <p:nvSpPr>
          <p:cNvPr id="10" name="CasellaDiTesto 9"/>
          <p:cNvSpPr txBox="1"/>
          <p:nvPr/>
        </p:nvSpPr>
        <p:spPr>
          <a:xfrm>
            <a:off x="2651759" y="5015955"/>
            <a:ext cx="126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(</a:t>
            </a:r>
            <a:r>
              <a:rPr lang="it-IT" sz="1400" i="1" dirty="0" err="1" smtClean="0"/>
              <a:t>Current</a:t>
            </a:r>
            <a:r>
              <a:rPr lang="it-IT" sz="1400" i="1" dirty="0" smtClean="0"/>
              <a:t> DPCT)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7307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882650"/>
            <a:ext cx="74168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0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155700"/>
            <a:ext cx="7112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4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9863" y="39188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</a:t>
            </a:r>
            <a:r>
              <a:rPr lang="it-IT" dirty="0" smtClean="0"/>
              <a:t>. Criticità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1852" y="2595153"/>
            <a:ext cx="10833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FTE stabilizzate ASI (supporto INAF alle operations </a:t>
            </a:r>
            <a:r>
              <a:rPr lang="it-IT" sz="2400" dirty="0" smtClean="0">
                <a:sym typeface="Wingdings" panose="05000000000000000000" pitchFamily="2" charset="2"/>
              </a:rPr>
              <a:t> dalla EDR3 </a:t>
            </a:r>
            <a:r>
              <a:rPr lang="it-IT" sz="2400" dirty="0" smtClean="0"/>
              <a:t>science </a:t>
            </a:r>
            <a:r>
              <a:rPr lang="it-IT" sz="2400" dirty="0" err="1" smtClean="0"/>
              <a:t>driven</a:t>
            </a:r>
            <a:r>
              <a:rPr lang="it-IT" sz="2400" dirty="0" smtClean="0"/>
              <a:t>)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Strettissimo controllo ASI sull’utilizzo fondi (tagli su miscellanea, HW….) : solo attività strettamente legate alle operations di Gaia finanziabili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Supporto (in «</a:t>
            </a:r>
            <a:r>
              <a:rPr lang="it-IT" sz="2400" dirty="0" err="1" smtClean="0"/>
              <a:t>matching</a:t>
            </a:r>
            <a:r>
              <a:rPr lang="it-IT" sz="2400" dirty="0" smtClean="0"/>
              <a:t> funds») di Dottorati : problema serio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Legacy (scientifica e </a:t>
            </a:r>
            <a:r>
              <a:rPr lang="it-IT" sz="2400" b="1" dirty="0" smtClean="0"/>
              <a:t>tecnonologica</a:t>
            </a:r>
            <a:r>
              <a:rPr lang="it-IT" sz="2400" dirty="0" smtClean="0"/>
              <a:t> –DPCT/OPS4/TLS)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Coinvolgimento di ma giusto </a:t>
            </a:r>
            <a:r>
              <a:rPr lang="it-IT" sz="2400" dirty="0"/>
              <a:t>equilibrio </a:t>
            </a:r>
            <a:r>
              <a:rPr lang="it-IT" sz="2400" dirty="0" smtClean="0"/>
              <a:t>con Aziende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463040" y="1489165"/>
            <a:ext cx="142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Con ASI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817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79268" y="2002978"/>
            <a:ext cx="10833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Team Dedicato (FTE stabilizzate ASI, supporto INAF alle operations to 2030)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Strettissimo controllo ASI sull’utilizzo fondi (tagli su miscellanea, HW….) : solo attività strettamente legate alle operations di Gaia finanziabili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Supporto (in «</a:t>
            </a:r>
            <a:r>
              <a:rPr lang="it-IT" sz="2400" dirty="0" err="1" smtClean="0"/>
              <a:t>matching</a:t>
            </a:r>
            <a:r>
              <a:rPr lang="it-IT" sz="2400" dirty="0" smtClean="0"/>
              <a:t> funds») di Dottorati : problema serio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Coinvolgimento di ma giusto </a:t>
            </a:r>
            <a:r>
              <a:rPr lang="it-IT" sz="2400" dirty="0"/>
              <a:t>equilibrio </a:t>
            </a:r>
            <a:r>
              <a:rPr lang="it-IT" sz="2400" dirty="0" smtClean="0"/>
              <a:t>con Aziende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……………….</a:t>
            </a:r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410788" y="1036320"/>
            <a:ext cx="16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Con INAF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999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79268" y="2185851"/>
            <a:ext cx="108334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Central </a:t>
            </a:r>
            <a:r>
              <a:rPr lang="it-IT" sz="2400" dirty="0" err="1" smtClean="0"/>
              <a:t>Governance</a:t>
            </a:r>
            <a:r>
              <a:rPr lang="it-IT" sz="2400" dirty="0" smtClean="0"/>
              <a:t>/</a:t>
            </a:r>
            <a:r>
              <a:rPr lang="it-IT" sz="2400" dirty="0" err="1" smtClean="0"/>
              <a:t>Coordination</a:t>
            </a:r>
            <a:r>
              <a:rPr lang="it-IT" sz="2400" dirty="0" smtClean="0"/>
              <a:t>. Need for direct relations with Project </a:t>
            </a:r>
            <a:r>
              <a:rPr lang="it-IT" sz="2400" dirty="0" err="1" smtClean="0"/>
              <a:t>PI’s</a:t>
            </a:r>
            <a:r>
              <a:rPr lang="it-IT" sz="2400" dirty="0" smtClean="0"/>
              <a:t> (</a:t>
            </a:r>
            <a:r>
              <a:rPr lang="it-IT" sz="2400" dirty="0" err="1" smtClean="0"/>
              <a:t>should</a:t>
            </a:r>
            <a:r>
              <a:rPr lang="it-IT" sz="2400" dirty="0" smtClean="0"/>
              <a:t> a PI </a:t>
            </a:r>
            <a:r>
              <a:rPr lang="it-IT" sz="2400" dirty="0" err="1" smtClean="0"/>
              <a:t>coordination</a:t>
            </a:r>
            <a:r>
              <a:rPr lang="it-IT" sz="2400" dirty="0" smtClean="0"/>
              <a:t> panel be put </a:t>
            </a:r>
            <a:r>
              <a:rPr lang="it-IT" sz="2400" dirty="0" err="1" smtClean="0"/>
              <a:t>into</a:t>
            </a:r>
            <a:r>
              <a:rPr lang="it-IT" sz="2400" dirty="0" smtClean="0"/>
              <a:t> effect?)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Clear </a:t>
            </a:r>
            <a:r>
              <a:rPr lang="it-IT" sz="2400" dirty="0" err="1"/>
              <a:t>strategy</a:t>
            </a:r>
            <a:r>
              <a:rPr lang="it-IT" sz="2400" dirty="0"/>
              <a:t> on Legacy (</a:t>
            </a:r>
            <a:r>
              <a:rPr lang="it-IT" sz="2400" b="1" dirty="0"/>
              <a:t>science &amp; technology </a:t>
            </a:r>
            <a:r>
              <a:rPr lang="it-IT" sz="2400" dirty="0"/>
              <a:t>–DPCT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OPS4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TLS)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 smtClean="0"/>
              <a:t>Adequate</a:t>
            </a:r>
            <a:r>
              <a:rPr lang="it-IT" sz="2400" dirty="0" smtClean="0"/>
              <a:t> </a:t>
            </a:r>
            <a:r>
              <a:rPr lang="it-IT" sz="2400" dirty="0" err="1" smtClean="0"/>
              <a:t>Administrative</a:t>
            </a:r>
            <a:r>
              <a:rPr lang="it-IT" sz="2400" dirty="0" smtClean="0"/>
              <a:t> support. Direct suppor from Headquarters (the </a:t>
            </a:r>
            <a:r>
              <a:rPr lang="it-IT" sz="2400" dirty="0" err="1" smtClean="0"/>
              <a:t>role</a:t>
            </a:r>
            <a:r>
              <a:rPr lang="it-IT" sz="2400" dirty="0" smtClean="0"/>
              <a:t> of «</a:t>
            </a:r>
            <a:r>
              <a:rPr lang="it-IT" sz="2400" dirty="0" err="1" smtClean="0"/>
              <a:t>RUP»’s</a:t>
            </a:r>
            <a:r>
              <a:rPr lang="it-IT" sz="2400" dirty="0" smtClean="0"/>
              <a:t>)? </a:t>
            </a:r>
          </a:p>
          <a:p>
            <a:endParaRPr lang="it-IT" sz="2400" dirty="0" smtClean="0"/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PNRR?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410788" y="1036320"/>
            <a:ext cx="221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……Con INAF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6826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184365" y="1600094"/>
            <a:ext cx="9065623" cy="2815941"/>
            <a:chOff x="435429" y="1262741"/>
            <a:chExt cx="11416937" cy="2815941"/>
          </a:xfrm>
        </p:grpSpPr>
        <p:sp>
          <p:nvSpPr>
            <p:cNvPr id="3" name="Rettangolo 2"/>
            <p:cNvSpPr/>
            <p:nvPr/>
          </p:nvSpPr>
          <p:spPr>
            <a:xfrm>
              <a:off x="435429" y="2139690"/>
              <a:ext cx="1141693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dirty="0"/>
                <a:t/>
              </a:r>
              <a:br>
                <a:rPr lang="it-IT" sz="2000" dirty="0"/>
              </a:br>
              <a:r>
                <a:rPr lang="it-IT" sz="2000" dirty="0">
                  <a:solidFill>
                    <a:srgbClr val="222222"/>
                  </a:solidFill>
                  <a:latin typeface="Arial" panose="020B0604020202020204" pitchFamily="34" charset="0"/>
                </a:rPr>
                <a:t>1- 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The Gaia DPCT</a:t>
              </a:r>
              <a:r>
                <a:rPr lang="it-IT" sz="2000" dirty="0"/>
                <a:t/>
              </a:r>
              <a:br>
                <a:rPr lang="it-IT" sz="2000" dirty="0"/>
              </a:br>
              <a:r>
                <a:rPr lang="it-IT" sz="2000" dirty="0">
                  <a:solidFill>
                    <a:srgbClr val="222222"/>
                  </a:solidFill>
                  <a:latin typeface="Arial" panose="020B0604020202020204" pitchFamily="34" charset="0"/>
                </a:rPr>
                <a:t>2- 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From DPCT to the Gaia Legacy: The Living Sky </a:t>
              </a:r>
              <a:r>
                <a:rPr lang="it-IT" sz="2000" dirty="0" err="1" smtClean="0">
                  <a:solidFill>
                    <a:srgbClr val="222222"/>
                  </a:solidFill>
                  <a:latin typeface="Arial" panose="020B0604020202020204" pitchFamily="34" charset="0"/>
                </a:rPr>
                <a:t>Prototype</a:t>
              </a:r>
              <a:r>
                <a:rPr lang="it-IT" sz="2000" dirty="0"/>
                <a:t/>
              </a:r>
              <a:br>
                <a:rPr lang="it-IT" sz="2000" dirty="0"/>
              </a:b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3- </a:t>
              </a:r>
              <a:r>
                <a:rPr lang="it-IT" sz="2000" dirty="0" err="1" smtClean="0">
                  <a:solidFill>
                    <a:srgbClr val="222222"/>
                  </a:solidFill>
                  <a:latin typeface="Arial" panose="020B0604020202020204" pitchFamily="34" charset="0"/>
                </a:rPr>
                <a:t>What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 </a:t>
              </a:r>
              <a:r>
                <a:rPr lang="it-IT" sz="2000" dirty="0" err="1" smtClean="0">
                  <a:solidFill>
                    <a:srgbClr val="222222"/>
                  </a:solidFill>
                  <a:latin typeface="Arial" panose="020B0604020202020204" pitchFamily="34" charset="0"/>
                </a:rPr>
                <a:t>is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 the Gaia Legacy?</a:t>
              </a:r>
              <a:r>
                <a:rPr lang="it-IT" sz="2000" dirty="0"/>
                <a:t/>
              </a:r>
              <a:br>
                <a:rPr lang="it-IT" sz="2000" dirty="0"/>
              </a:br>
              <a:r>
                <a:rPr lang="it-IT" sz="2000" dirty="0">
                  <a:solidFill>
                    <a:srgbClr val="222222"/>
                  </a:solidFill>
                  <a:latin typeface="Arial" panose="020B0604020202020204" pitchFamily="34" charset="0"/>
                </a:rPr>
                <a:t>4- 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The transition: OPS4-TLS</a:t>
              </a:r>
            </a:p>
            <a:p>
              <a:r>
                <a:rPr lang="it-IT" sz="2000" dirty="0">
                  <a:solidFill>
                    <a:srgbClr val="222222"/>
                  </a:solidFill>
                  <a:latin typeface="Arial" panose="020B0604020202020204" pitchFamily="34" charset="0"/>
                </a:rPr>
                <a:t>5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- </a:t>
              </a:r>
              <a:r>
                <a:rPr lang="it-IT" sz="2000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Criticità</a:t>
              </a:r>
              <a:endParaRPr lang="it-IT" sz="2000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342604" y="1262741"/>
              <a:ext cx="1964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/>
                <a:t>Content</a:t>
              </a:r>
              <a:endParaRPr lang="it-IT" sz="2800" b="1" dirty="0"/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9" y="102007"/>
            <a:ext cx="5104486" cy="6254343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92" y="1802476"/>
            <a:ext cx="997305" cy="46019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474" y="474980"/>
            <a:ext cx="2000503" cy="10841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912424" y="1505536"/>
            <a:ext cx="1118600" cy="111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ttore 7 11"/>
          <p:cNvCxnSpPr/>
          <p:nvPr/>
        </p:nvCxnSpPr>
        <p:spPr>
          <a:xfrm flipV="1">
            <a:off x="581992" y="1070517"/>
            <a:ext cx="7970996" cy="375435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811233" y="2633101"/>
            <a:ext cx="5688632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DPCT è uno dei 6 centri di </a:t>
            </a:r>
            <a:r>
              <a:rPr lang="it-IT" dirty="0" err="1"/>
              <a:t>processamento</a:t>
            </a:r>
            <a:r>
              <a:rPr lang="it-IT" dirty="0"/>
              <a:t> dati (DPC) del </a:t>
            </a:r>
            <a:r>
              <a:rPr lang="it-IT" b="1" dirty="0"/>
              <a:t>Gaia Science Ground </a:t>
            </a:r>
            <a:r>
              <a:rPr lang="it-IT" b="1" dirty="0" err="1"/>
              <a:t>Segment</a:t>
            </a:r>
            <a:r>
              <a:rPr lang="it-IT" dirty="0"/>
              <a:t>, ubicato in ALTEC a Torino. La sua realizzazione ed operatività è il risultato del lavoro di un team integrato INAF-</a:t>
            </a:r>
            <a:r>
              <a:rPr lang="it-IT" dirty="0" err="1"/>
              <a:t>OATo</a:t>
            </a:r>
            <a:r>
              <a:rPr lang="it-IT" dirty="0"/>
              <a:t>/ALTEC. 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Ideazione e progettazione del DPCT e dei sistemi AVU iniziata nel lontano 2005.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6810103" y="4824870"/>
            <a:ext cx="25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INAF in DPCT: Catania e Torino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78499" y="336060"/>
            <a:ext cx="929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1. DPCT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981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87488" y="116632"/>
            <a:ext cx="4710258" cy="455612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chemeClr val="tx1"/>
                </a:solidFill>
              </a:rPr>
              <a:t>Infrastruttura HW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309" y="584798"/>
            <a:ext cx="931502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342853" indent="-342853">
              <a:buClr>
                <a:srgbClr val="CF6400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Piattaforma</a:t>
            </a:r>
            <a:r>
              <a:rPr lang="en-US" dirty="0" smtClean="0"/>
              <a:t> </a:t>
            </a:r>
            <a:r>
              <a:rPr lang="en-US" dirty="0" err="1" smtClean="0"/>
              <a:t>Operativa</a:t>
            </a:r>
            <a:r>
              <a:rPr lang="en-US" dirty="0" smtClean="0"/>
              <a:t> e di test &amp;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</a:p>
          <a:p>
            <a:pPr marL="342853" indent="-342853">
              <a:buClr>
                <a:srgbClr val="CF64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Procurement </a:t>
            </a:r>
            <a:r>
              <a:rPr lang="en-GB" dirty="0"/>
              <a:t>performed incrementally according to mission </a:t>
            </a:r>
            <a:r>
              <a:rPr lang="en-GB" dirty="0" smtClean="0"/>
              <a:t>needs (via </a:t>
            </a:r>
            <a:r>
              <a:rPr lang="en-GB" dirty="0" err="1" smtClean="0"/>
              <a:t>specifi</a:t>
            </a:r>
            <a:r>
              <a:rPr lang="en-GB" dirty="0" smtClean="0"/>
              <a:t> ASI contracts)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16" y="1369064"/>
            <a:ext cx="3472362" cy="260427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400985" y="1448893"/>
            <a:ext cx="5076057" cy="461663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GB" sz="1400" b="1" dirty="0"/>
              <a:t>INTERNET LINK </a:t>
            </a:r>
            <a:r>
              <a:rPr lang="en-GB" sz="1400" dirty="0"/>
              <a:t>: 1Gbps (300 Mbps guaranteed) via GARR</a:t>
            </a:r>
          </a:p>
          <a:p>
            <a:r>
              <a:rPr lang="en-GB" sz="1400" b="1" dirty="0"/>
              <a:t>STORAGE CAPACITY</a:t>
            </a:r>
            <a:r>
              <a:rPr lang="en-GB" sz="1400" dirty="0"/>
              <a:t>: </a:t>
            </a:r>
            <a:r>
              <a:rPr lang="en-GB" sz="1400" b="1" dirty="0">
                <a:solidFill>
                  <a:srgbClr val="C00000"/>
                </a:solidFill>
              </a:rPr>
              <a:t>2.5 PB overall raw disk space </a:t>
            </a:r>
            <a:r>
              <a:rPr lang="en-GB" sz="1400" dirty="0"/>
              <a:t>distributed between two HP P7400 storage units and </a:t>
            </a:r>
            <a:r>
              <a:rPr lang="en-GB" sz="1400" b="1" dirty="0"/>
              <a:t>one P8400</a:t>
            </a:r>
            <a:r>
              <a:rPr lang="en-GB" sz="1400" dirty="0"/>
              <a:t>.</a:t>
            </a:r>
          </a:p>
          <a:p>
            <a:r>
              <a:rPr lang="en-GB" sz="1400" b="1" dirty="0"/>
              <a:t>COMPUTING </a:t>
            </a:r>
            <a:r>
              <a:rPr lang="en-GB" sz="1400" dirty="0"/>
              <a:t>: </a:t>
            </a:r>
            <a:r>
              <a:rPr lang="en-GB" sz="1400" b="1" dirty="0">
                <a:solidFill>
                  <a:srgbClr val="3333FF"/>
                </a:solidFill>
              </a:rPr>
              <a:t>14 servers</a:t>
            </a:r>
            <a:r>
              <a:rPr lang="en-GB" sz="1400" dirty="0"/>
              <a:t> HP DL580 G7/G9 with a total of about </a:t>
            </a:r>
            <a:r>
              <a:rPr lang="en-GB" sz="1400" b="1" dirty="0">
                <a:solidFill>
                  <a:srgbClr val="3333FF"/>
                </a:solidFill>
              </a:rPr>
              <a:t>600 CPU cores and 4.5TB RAM</a:t>
            </a:r>
            <a:r>
              <a:rPr lang="en-GB" sz="1400" dirty="0"/>
              <a:t>.</a:t>
            </a:r>
          </a:p>
          <a:p>
            <a:r>
              <a:rPr lang="it-IT" sz="1400" b="1" dirty="0"/>
              <a:t>DEV &amp; TEST: </a:t>
            </a:r>
            <a:r>
              <a:rPr lang="it-IT" sz="1400" dirty="0"/>
              <a:t>7 </a:t>
            </a:r>
            <a:r>
              <a:rPr lang="it-IT" sz="1400" dirty="0" err="1"/>
              <a:t>servers</a:t>
            </a:r>
            <a:r>
              <a:rPr lang="it-IT" sz="1400" dirty="0"/>
              <a:t> HP </a:t>
            </a:r>
            <a:endParaRPr lang="en-GB" sz="1400" dirty="0"/>
          </a:p>
          <a:p>
            <a:pPr lvl="0"/>
            <a:r>
              <a:rPr lang="en-GB" sz="1400" b="1" dirty="0"/>
              <a:t>DB SERVERS</a:t>
            </a:r>
            <a:r>
              <a:rPr lang="en-GB" sz="1400" dirty="0"/>
              <a:t>: </a:t>
            </a:r>
            <a:r>
              <a:rPr lang="en-GB" sz="1400" b="1" dirty="0">
                <a:solidFill>
                  <a:srgbClr val="3333FF"/>
                </a:solidFill>
              </a:rPr>
              <a:t>3 servers </a:t>
            </a:r>
            <a:r>
              <a:rPr lang="en-GB" sz="1400" dirty="0"/>
              <a:t>HP DL580 G7 </a:t>
            </a:r>
            <a:r>
              <a:rPr lang="it-IT" sz="1400" dirty="0">
                <a:solidFill>
                  <a:prstClr val="black"/>
                </a:solidFill>
              </a:rPr>
              <a:t> (</a:t>
            </a:r>
            <a:r>
              <a:rPr lang="it-IT" sz="1400" b="1" dirty="0">
                <a:solidFill>
                  <a:srgbClr val="3333FF"/>
                </a:solidFill>
              </a:rPr>
              <a:t>32 </a:t>
            </a:r>
            <a:r>
              <a:rPr lang="it-IT" sz="1400" b="1" dirty="0" err="1">
                <a:solidFill>
                  <a:srgbClr val="3333FF"/>
                </a:solidFill>
              </a:rPr>
              <a:t>cores</a:t>
            </a:r>
            <a:r>
              <a:rPr lang="it-IT" sz="1400" dirty="0">
                <a:solidFill>
                  <a:prstClr val="black"/>
                </a:solidFill>
              </a:rPr>
              <a:t>, 256MB RAM </a:t>
            </a:r>
            <a:r>
              <a:rPr lang="it-IT" sz="1400" dirty="0" err="1">
                <a:solidFill>
                  <a:prstClr val="black"/>
                </a:solidFill>
              </a:rPr>
              <a:t>each</a:t>
            </a:r>
            <a:r>
              <a:rPr lang="it-IT" sz="1400" dirty="0">
                <a:solidFill>
                  <a:prstClr val="black"/>
                </a:solidFill>
              </a:rPr>
              <a:t>)  </a:t>
            </a:r>
            <a:r>
              <a:rPr lang="en-GB" sz="1400" dirty="0"/>
              <a:t>based on Oracle RAC technology (</a:t>
            </a:r>
            <a:r>
              <a:rPr lang="it-IT" sz="1400" b="1" dirty="0">
                <a:solidFill>
                  <a:prstClr val="black"/>
                </a:solidFill>
              </a:rPr>
              <a:t>DBMS </a:t>
            </a:r>
            <a:r>
              <a:rPr lang="it-IT" sz="1400" dirty="0" smtClean="0">
                <a:solidFill>
                  <a:prstClr val="black"/>
                </a:solidFill>
              </a:rPr>
              <a:t>Oracle</a:t>
            </a:r>
            <a:r>
              <a:rPr lang="en-GB" sz="1400" dirty="0" smtClean="0"/>
              <a:t>).</a:t>
            </a:r>
            <a:endParaRPr lang="en-GB" sz="1400" dirty="0"/>
          </a:p>
          <a:p>
            <a:r>
              <a:rPr lang="en-GB" sz="1400" b="1" dirty="0"/>
              <a:t>NETWORK CONNECTION</a:t>
            </a:r>
            <a:r>
              <a:rPr lang="en-GB" sz="1400" dirty="0"/>
              <a:t>: LAN network up to 10 </a:t>
            </a:r>
            <a:r>
              <a:rPr lang="en-GB" sz="1400" dirty="0" err="1"/>
              <a:t>Gbps</a:t>
            </a:r>
            <a:r>
              <a:rPr lang="en-GB" sz="1400" dirty="0"/>
              <a:t>. SAN network redundant  at 8 </a:t>
            </a:r>
            <a:r>
              <a:rPr lang="en-GB" sz="1400" dirty="0" err="1"/>
              <a:t>Gbps</a:t>
            </a:r>
            <a:r>
              <a:rPr lang="en-GB" sz="1400" dirty="0"/>
              <a:t>.</a:t>
            </a:r>
          </a:p>
          <a:p>
            <a:r>
              <a:rPr lang="en-GB" sz="1400" b="1" dirty="0"/>
              <a:t>SECURITY SERVICE</a:t>
            </a:r>
            <a:r>
              <a:rPr lang="en-GB" sz="1400" dirty="0"/>
              <a:t>: redundant firewall based on </a:t>
            </a:r>
            <a:r>
              <a:rPr lang="en-GB" sz="1400" dirty="0" err="1"/>
              <a:t>pfSense</a:t>
            </a:r>
            <a:r>
              <a:rPr lang="en-GB" sz="1400" dirty="0"/>
              <a:t>, enabling secure remote access via VPN.</a:t>
            </a:r>
          </a:p>
          <a:p>
            <a:r>
              <a:rPr lang="en-GB" sz="1400" b="1" dirty="0"/>
              <a:t>INFRA MONITORING AND MANAGEMENT</a:t>
            </a:r>
            <a:r>
              <a:rPr lang="en-GB" sz="1400" dirty="0"/>
              <a:t>: services based on VMWare virtual environment configured with two HP DL 580 G7 servers clustered and managed by </a:t>
            </a:r>
            <a:r>
              <a:rPr lang="en-GB" sz="1400" dirty="0" err="1"/>
              <a:t>vCenter</a:t>
            </a:r>
            <a:r>
              <a:rPr lang="en-GB" sz="1400" dirty="0"/>
              <a:t> Server.</a:t>
            </a:r>
          </a:p>
          <a:p>
            <a:pPr lvl="0"/>
            <a:r>
              <a:rPr lang="en-GB" sz="1400" b="1" dirty="0"/>
              <a:t>BACKUP SERVERS: </a:t>
            </a:r>
            <a:r>
              <a:rPr lang="en-GB" sz="1400" dirty="0"/>
              <a:t>HP DL580 G7 </a:t>
            </a:r>
            <a:r>
              <a:rPr lang="it-IT" sz="1400" dirty="0" err="1"/>
              <a:t>dedicated</a:t>
            </a:r>
            <a:r>
              <a:rPr lang="it-IT" sz="1400" dirty="0"/>
              <a:t> to DB and </a:t>
            </a:r>
            <a:r>
              <a:rPr lang="it-IT" sz="1400" dirty="0" err="1"/>
              <a:t>filesystem</a:t>
            </a:r>
            <a:r>
              <a:rPr lang="it-IT" sz="1400" dirty="0"/>
              <a:t> backups from data volume </a:t>
            </a:r>
            <a:r>
              <a:rPr lang="it-IT" sz="1400" dirty="0" err="1"/>
              <a:t>snaphots</a:t>
            </a:r>
            <a:r>
              <a:rPr lang="it-IT" sz="1400" dirty="0"/>
              <a:t>.</a:t>
            </a:r>
            <a:endParaRPr lang="en-GB" sz="1400" dirty="0"/>
          </a:p>
          <a:p>
            <a:r>
              <a:rPr lang="en-GB" sz="1400" b="1" u="sng" dirty="0"/>
              <a:t>3 LEVELS BACKUP </a:t>
            </a:r>
            <a:r>
              <a:rPr lang="en-GB" sz="1400" u="sng" dirty="0"/>
              <a:t>: L1 on primary storage array, L2 on disks (</a:t>
            </a:r>
            <a:r>
              <a:rPr lang="en-GB" sz="1400" u="sng" dirty="0" err="1"/>
              <a:t>StoreOnce</a:t>
            </a:r>
            <a:r>
              <a:rPr lang="en-GB" sz="1400" u="sng" dirty="0"/>
              <a:t> 6600) and L3 on tape libraries (HP ESL G3).</a:t>
            </a:r>
          </a:p>
          <a:p>
            <a:r>
              <a:rPr lang="en-GB" sz="1400" b="1" dirty="0"/>
              <a:t>HPC INTERCONNECTION</a:t>
            </a:r>
            <a:r>
              <a:rPr lang="en-GB" sz="1400" dirty="0"/>
              <a:t>: access to HPC super computer at CINECA for dedicated processing.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33" y="4151314"/>
            <a:ext cx="1440160" cy="23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7547013" y="511119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/>
                </a:solidFill>
                <a:latin typeface="Calibri" panose="020F0502020204030204"/>
              </a:rPr>
              <a:t>L2</a:t>
            </a:r>
          </a:p>
          <a:p>
            <a:pPr>
              <a:defRPr/>
            </a:pPr>
            <a:r>
              <a:rPr lang="it-IT" sz="1200" b="1" dirty="0">
                <a:solidFill>
                  <a:schemeClr val="bg1"/>
                </a:solidFill>
                <a:latin typeface="Calibri" panose="020F0502020204030204"/>
              </a:rPr>
              <a:t>back-up</a:t>
            </a:r>
          </a:p>
        </p:txBody>
      </p:sp>
      <p:sp>
        <p:nvSpPr>
          <p:cNvPr id="17" name="CasellaDiTesto 11"/>
          <p:cNvSpPr txBox="1"/>
          <p:nvPr/>
        </p:nvSpPr>
        <p:spPr>
          <a:xfrm>
            <a:off x="6762914" y="43473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 err="1">
                <a:solidFill>
                  <a:prstClr val="white"/>
                </a:solidFill>
              </a:rPr>
              <a:t>Dev&amp;Test</a:t>
            </a:r>
            <a:endParaRPr lang="it-IT" sz="1200" b="1" dirty="0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71341" y="1547042"/>
            <a:ext cx="14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Operation</a:t>
            </a:r>
            <a:r>
              <a:rPr lang="it-IT" sz="1200" b="1" dirty="0">
                <a:solidFill>
                  <a:schemeClr val="bg1"/>
                </a:solidFill>
              </a:rPr>
              <a:t> Platform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570237" y="4578219"/>
            <a:ext cx="25409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Collegamento</a:t>
            </a:r>
            <a:r>
              <a:rPr lang="en-US" b="1" dirty="0" smtClean="0"/>
              <a:t> </a:t>
            </a:r>
            <a:r>
              <a:rPr lang="en-US" b="1" dirty="0" err="1" smtClean="0"/>
              <a:t>diretto</a:t>
            </a:r>
            <a:r>
              <a:rPr lang="en-US" b="1" dirty="0" smtClean="0"/>
              <a:t> con </a:t>
            </a:r>
            <a:r>
              <a:rPr lang="en-US" b="1" dirty="0" err="1" smtClean="0"/>
              <a:t>sistemi</a:t>
            </a:r>
            <a:r>
              <a:rPr lang="en-US" b="1" dirty="0" smtClean="0"/>
              <a:t> HPC CINECA via MOU </a:t>
            </a:r>
            <a:r>
              <a:rPr lang="en-US" b="1" dirty="0" err="1" smtClean="0"/>
              <a:t>dedicato</a:t>
            </a:r>
            <a:endParaRPr lang="en-US" b="1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1" y="1377310"/>
            <a:ext cx="8915400" cy="22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2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17" y="404834"/>
            <a:ext cx="10623119" cy="12784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33" y="1683236"/>
            <a:ext cx="9762183" cy="4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930746" y="138474"/>
            <a:ext cx="9763379" cy="6217876"/>
            <a:chOff x="930746" y="138474"/>
            <a:chExt cx="9763379" cy="621787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746" y="138474"/>
              <a:ext cx="9763379" cy="6217876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1078791" y="4319451"/>
              <a:ext cx="1420569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/>
                <a:t>Generic</a:t>
              </a:r>
              <a:r>
                <a:rPr lang="it-IT" b="1" dirty="0" smtClean="0"/>
                <a:t> Data </a:t>
              </a:r>
              <a:r>
                <a:rPr lang="it-IT" b="1" dirty="0" err="1" smtClean="0"/>
                <a:t>Requests</a:t>
              </a:r>
              <a:endParaRPr lang="it-IT" b="1" dirty="0"/>
            </a:p>
          </p:txBody>
        </p:sp>
        <p:cxnSp>
          <p:nvCxnSpPr>
            <p:cNvPr id="6" name="Connettore 2 5"/>
            <p:cNvCxnSpPr/>
            <p:nvPr/>
          </p:nvCxnSpPr>
          <p:spPr>
            <a:xfrm flipV="1">
              <a:off x="2708366" y="3718560"/>
              <a:ext cx="1445623" cy="7315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37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5" y="1645117"/>
            <a:ext cx="8827589" cy="359073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33603" y="405340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3. </a:t>
            </a:r>
            <a:r>
              <a:rPr lang="it-IT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What</a:t>
            </a:r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panose="020B0604020202020204" pitchFamily="34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the Gaia Legacy?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890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FSGP - 25May 2022, Palermo - MGL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11250"/>
            <a:ext cx="89916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17056</TotalTime>
  <Words>806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Liberation Sans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</dc:title>
  <dc:creator>Lattanzi</dc:creator>
  <cp:lastModifiedBy>Lattanzi</cp:lastModifiedBy>
  <cp:revision>866</cp:revision>
  <dcterms:created xsi:type="dcterms:W3CDTF">2016-04-27T12:34:53Z</dcterms:created>
  <dcterms:modified xsi:type="dcterms:W3CDTF">2022-05-25T06:07:08Z</dcterms:modified>
</cp:coreProperties>
</file>