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81" r:id="rId13"/>
    <p:sldId id="28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6" r:id="rId25"/>
    <p:sldId id="279" r:id="rId26"/>
    <p:sldId id="280" r:id="rId27"/>
    <p:sldId id="275" r:id="rId28"/>
  </p:sldIdLst>
  <p:sldSz cx="12192000" cy="6858000"/>
  <p:notesSz cx="6858000" cy="9144000"/>
  <p:embeddedFontLst>
    <p:embeddedFont>
      <p:font typeface="Bahnschrift Condensed" panose="020F0502020204030204" pitchFamily="34" charset="0"/>
      <p:regular r:id="rId30"/>
      <p:bold r:id="rId31"/>
    </p:embeddedFont>
    <p:embeddedFont>
      <p:font typeface="Bahnschrift SemiBold" panose="020F050202020403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osis" pitchFamily="2" charset="77"/>
      <p:regular r:id="rId38"/>
      <p:bold r:id="rId39"/>
    </p:embeddedFont>
    <p:embeddedFont>
      <p:font typeface="Encode Sans Condensed" panose="020F0502020204030204" pitchFamily="34" charset="0"/>
      <p:regular r:id="rId40"/>
      <p:bold r:id="rId41"/>
      <p:italic r:id="rId42"/>
      <p:boldItalic r:id="rId43"/>
    </p:embeddedFont>
    <p:embeddedFont>
      <p:font typeface="Euphemia" panose="020B0503040102020104" pitchFamily="34" charset="0"/>
      <p:regular r:id="rId44"/>
    </p:embeddedFont>
    <p:embeddedFont>
      <p:font typeface="Rubik" pitchFamily="2" charset="-79"/>
      <p:regular r:id="rId45"/>
      <p:bold r:id="rId46"/>
      <p:italic r:id="rId47"/>
      <p:boldItalic r:id="rId48"/>
    </p:embeddedFont>
    <p:embeddedFont>
      <p:font typeface="Rubik Black" pitchFamily="2" charset="-79"/>
      <p:bold r:id="rId49"/>
      <p:italic r:id="rId50"/>
      <p:boldItalic r:id="rId51"/>
    </p:embeddedFont>
    <p:embeddedFont>
      <p:font typeface="Rubik Medium" pitchFamily="2" charset="-79"/>
      <p:regular r:id="rId52"/>
      <p:bold r:id="rId53"/>
      <p:italic r:id="rId54"/>
      <p:boldItalic r:id="rId55"/>
    </p:embeddedFont>
    <p:embeddedFont>
      <p:font typeface="Titillium Web Light" panose="020F0302020204030204" pitchFamily="34" charset="0"/>
      <p:regular r:id="rId56"/>
      <p:bold r:id="rId57"/>
      <p:italic r:id="rId58"/>
      <p:boldItalic r:id="rId59"/>
    </p:embeddedFont>
    <p:embeddedFont>
      <p:font typeface="Ubuntu" panose="020B0504030602030204" pitchFamily="34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jXuUCzKzGOYlPQVujN8/ZvfC1C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17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9612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eanias_eu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neanias.e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eg"/><Relationship Id="rId5" Type="http://schemas.openxmlformats.org/officeDocument/2006/relationships/hyperlink" Target="https://www.linkedin.com/groups/13786081/" TargetMode="External"/><Relationship Id="rId4" Type="http://schemas.openxmlformats.org/officeDocument/2006/relationships/hyperlink" Target="https://www.facebook.com/neanias.eu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nias.eu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E5D280-877A-4D57-82E3-9A6FE99ECA99}"/>
              </a:ext>
            </a:extLst>
          </p:cNvPr>
          <p:cNvSpPr/>
          <p:nvPr/>
        </p:nvSpPr>
        <p:spPr bwMode="gray">
          <a:xfrm>
            <a:off x="716172" y="0"/>
            <a:ext cx="684178" cy="6858000"/>
          </a:xfrm>
          <a:prstGeom prst="rect">
            <a:avLst/>
          </a:prstGeom>
          <a:solidFill>
            <a:srgbClr val="548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 bwMode="ltGray">
          <a:xfrm>
            <a:off x="1432343" y="0"/>
            <a:ext cx="684178" cy="6858000"/>
          </a:xfrm>
          <a:prstGeom prst="rect">
            <a:avLst/>
          </a:prstGeom>
          <a:solidFill>
            <a:srgbClr val="00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 bwMode="gray">
          <a:xfrm>
            <a:off x="0" y="0"/>
            <a:ext cx="684178" cy="6858000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 bwMode="ltGray"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302" y="1600201"/>
            <a:ext cx="9045251" cy="1392382"/>
          </a:xfrm>
        </p:spPr>
        <p:txBody>
          <a:bodyPr anchor="t" anchorCtr="0">
            <a:noAutofit/>
          </a:bodyPr>
          <a:lstStyle>
            <a:lvl1pPr algn="ctr">
              <a:defRPr sz="5400">
                <a:latin typeface="Bahnschrift Condensed" panose="020B0502040204020203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9302" y="3276136"/>
            <a:ext cx="7518400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Bahnschrift Condensed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24/06/2021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NEANIAS MID TERM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9191" y="6356352"/>
            <a:ext cx="609600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0096"/>
            <a:ext cx="2115465" cy="17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621955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95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386980" y="619125"/>
            <a:ext cx="3294280" cy="1371600"/>
          </a:xfrm>
        </p:spPr>
        <p:txBody>
          <a:bodyPr anchor="b">
            <a:normAutofit/>
          </a:bodyPr>
          <a:lstStyle>
            <a:lvl1pPr algn="l">
              <a:defRPr sz="2800" b="0" cap="none" baseline="0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message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386980" y="2179993"/>
            <a:ext cx="4185771" cy="1038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Presenter, Affiliation, email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4630" y="5831218"/>
            <a:ext cx="121920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24/06/2021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47466" y="6356352"/>
            <a:ext cx="5625286" cy="365125"/>
          </a:xfrm>
        </p:spPr>
        <p:txBody>
          <a:bodyPr/>
          <a:lstStyle/>
          <a:p>
            <a:r>
              <a:rPr lang="en-GB"/>
              <a:t>NEANIAS MID TERM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A632C-3031-4B03-A29D-5F79933F0934}"/>
              </a:ext>
            </a:extLst>
          </p:cNvPr>
          <p:cNvSpPr/>
          <p:nvPr/>
        </p:nvSpPr>
        <p:spPr bwMode="gray">
          <a:xfrm>
            <a:off x="1" y="0"/>
            <a:ext cx="190037" cy="6858000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0B5212-B0FA-45E7-B659-62EBBC89EBF6}"/>
              </a:ext>
            </a:extLst>
          </p:cNvPr>
          <p:cNvSpPr/>
          <p:nvPr/>
        </p:nvSpPr>
        <p:spPr bwMode="gray">
          <a:xfrm>
            <a:off x="174506" y="0"/>
            <a:ext cx="242024" cy="6858000"/>
          </a:xfrm>
          <a:prstGeom prst="rect">
            <a:avLst/>
          </a:prstGeom>
          <a:solidFill>
            <a:srgbClr val="548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7A9E63-2BEF-447D-BCB1-897DAD084330}"/>
              </a:ext>
            </a:extLst>
          </p:cNvPr>
          <p:cNvSpPr/>
          <p:nvPr userDrawn="1"/>
        </p:nvSpPr>
        <p:spPr bwMode="gray">
          <a:xfrm>
            <a:off x="382304" y="0"/>
            <a:ext cx="252973" cy="6858000"/>
          </a:xfrm>
          <a:prstGeom prst="rect">
            <a:avLst/>
          </a:prstGeom>
          <a:solidFill>
            <a:srgbClr val="00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2666CC-75C9-4059-9E97-7EC2797FC787}"/>
              </a:ext>
            </a:extLst>
          </p:cNvPr>
          <p:cNvSpPr/>
          <p:nvPr/>
        </p:nvSpPr>
        <p:spPr>
          <a:xfrm>
            <a:off x="5811520" y="4117870"/>
            <a:ext cx="484447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hlinkClick r:id="rId2"/>
              </a:rPr>
              <a:t>http://www.neanias.eu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1600" dirty="0">
                <a:latin typeface="Calibri" panose="020F0502020204030204" pitchFamily="34" charset="0"/>
                <a:hlinkClick r:id="rId3"/>
              </a:rPr>
              <a:t>https://twitter.com/Neanias_eu</a:t>
            </a:r>
            <a:endParaRPr lang="en-GB" sz="1600" dirty="0">
              <a:latin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1600" dirty="0">
                <a:latin typeface="Calibri" panose="020F0502020204030204" pitchFamily="34" charset="0"/>
                <a:hlinkClick r:id="rId4"/>
              </a:rPr>
              <a:t>https://www.facebook.com/neanias.eu/</a:t>
            </a:r>
            <a:endParaRPr lang="en-GB" sz="1600" dirty="0">
              <a:latin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1600" dirty="0">
                <a:latin typeface="Calibri" panose="020F0502020204030204" pitchFamily="34" charset="0"/>
                <a:hlinkClick r:id="rId5"/>
              </a:rPr>
              <a:t>https://www.linkedin.com/groups/13786081/</a:t>
            </a:r>
            <a:endParaRPr lang="el-GR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01ABC9A-DA63-4634-AE28-F20F2CCA7C2C}"/>
              </a:ext>
            </a:extLst>
          </p:cNvPr>
          <p:cNvSpPr txBox="1">
            <a:spLocks/>
          </p:cNvSpPr>
          <p:nvPr/>
        </p:nvSpPr>
        <p:spPr bwMode="white">
          <a:xfrm>
            <a:off x="5329551" y="3729069"/>
            <a:ext cx="3294280" cy="3583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baseline="0">
                <a:solidFill>
                  <a:schemeClr val="tx1"/>
                </a:solidFill>
                <a:latin typeface="Bahnschrift SemiBol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1800" dirty="0"/>
              <a:t>Follow us: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29BF5E-62D6-4C0A-9B28-EFB2B9F4A344}"/>
              </a:ext>
            </a:extLst>
          </p:cNvPr>
          <p:cNvSpPr/>
          <p:nvPr/>
        </p:nvSpPr>
        <p:spPr bwMode="black">
          <a:xfrm>
            <a:off x="682504" y="5809006"/>
            <a:ext cx="4041020" cy="912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D135BF-4041-460E-BB57-D688B6903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9" y="5915698"/>
            <a:ext cx="1052979" cy="70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8FD3E2-1985-4527-8321-89C9E52DC03E}"/>
              </a:ext>
            </a:extLst>
          </p:cNvPr>
          <p:cNvSpPr/>
          <p:nvPr/>
        </p:nvSpPr>
        <p:spPr>
          <a:xfrm>
            <a:off x="1924085" y="5915699"/>
            <a:ext cx="27213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NEANIAS receives funding from European Union under Horizon 2020 Research and Innovation </a:t>
            </a:r>
            <a:r>
              <a:rPr lang="en-GB" sz="1100" noProof="0" dirty="0"/>
              <a:t>Programme</a:t>
            </a:r>
            <a:r>
              <a:rPr lang="en-US" sz="1100" dirty="0"/>
              <a:t> under grant agreement No. 863448</a:t>
            </a:r>
            <a:endParaRPr lang="el-GR" sz="11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B3B7B89-797C-4772-896E-19C0FF3008C5}"/>
              </a:ext>
            </a:extLst>
          </p:cNvPr>
          <p:cNvSpPr txBox="1">
            <a:spLocks/>
          </p:cNvSpPr>
          <p:nvPr/>
        </p:nvSpPr>
        <p:spPr>
          <a:xfrm>
            <a:off x="814221" y="2264703"/>
            <a:ext cx="3410474" cy="16435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Novel EOSC Services for Emerging</a:t>
            </a:r>
            <a:r>
              <a:rPr lang="el-GR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Atmosphere, Underwater &amp; Space Challenges</a:t>
            </a:r>
            <a:endParaRPr lang="el-GR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609" y="328049"/>
            <a:ext cx="4025486" cy="1662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17" y="328049"/>
            <a:ext cx="1949870" cy="16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24/06/2021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NEANIAS MID TERM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1_Diapositiva tito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1117056" y="982132"/>
            <a:ext cx="4809067" cy="343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ubTitle" idx="1"/>
          </p:nvPr>
        </p:nvSpPr>
        <p:spPr>
          <a:xfrm>
            <a:off x="1133834" y="4504267"/>
            <a:ext cx="4961467" cy="140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55E"/>
              </a:buClr>
              <a:buSzPts val="2400"/>
              <a:buNone/>
              <a:defRPr sz="2400" b="0">
                <a:solidFill>
                  <a:srgbClr val="E6255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3"/>
          <p:cNvSpPr>
            <a:spLocks noGrp="1"/>
          </p:cNvSpPr>
          <p:nvPr>
            <p:ph type="pic" idx="2"/>
          </p:nvPr>
        </p:nvSpPr>
        <p:spPr>
          <a:xfrm>
            <a:off x="6984999" y="4884738"/>
            <a:ext cx="2243668" cy="102499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055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1_Titolo e contenuto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4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3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61878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 bwMode="ltGray"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9302" y="1038225"/>
            <a:ext cx="9045251" cy="1586952"/>
          </a:xfrm>
        </p:spPr>
        <p:txBody>
          <a:bodyPr anchor="b" anchorCtr="0">
            <a:noAutofit/>
          </a:bodyPr>
          <a:lstStyle>
            <a:lvl1pPr algn="ctr">
              <a:defRPr sz="5400">
                <a:latin typeface="Bahnschrift Condensed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29304" y="3912906"/>
            <a:ext cx="7725500" cy="14290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Bahnschrift Condensed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Presenter(s) [affiliation(s)], email(s)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86433" y="431697"/>
            <a:ext cx="1629071" cy="365125"/>
          </a:xfrm>
        </p:spPr>
        <p:txBody>
          <a:bodyPr/>
          <a:lstStyle>
            <a:lvl1pPr algn="r">
              <a:defRPr sz="1600" baseline="0">
                <a:solidFill>
                  <a:schemeClr val="tx1"/>
                </a:solidFill>
                <a:latin typeface="Bahnschrift Condensed" panose="020B0502040204020203" pitchFamily="34" charset="0"/>
              </a:defRPr>
            </a:lvl1pPr>
          </a:lstStyle>
          <a:p>
            <a:r>
              <a:rPr lang="it-IT"/>
              <a:t>24/06/2021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19736" y="58948"/>
            <a:ext cx="6595769" cy="365125"/>
          </a:xfrm>
        </p:spPr>
        <p:txBody>
          <a:bodyPr/>
          <a:lstStyle>
            <a:lvl1pPr algn="r">
              <a:defRPr sz="1600" baseline="0">
                <a:solidFill>
                  <a:schemeClr val="tx1"/>
                </a:solidFill>
                <a:latin typeface="Bahnschrift Condensed" panose="020B0502040204020203" pitchFamily="34" charset="0"/>
              </a:defRPr>
            </a:lvl1pPr>
          </a:lstStyle>
          <a:p>
            <a:r>
              <a:rPr lang="en-GB"/>
              <a:t>NEANIAS MID TERM REVIEW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05F92E-A371-4899-889E-A670FBF54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18" y="5972380"/>
            <a:ext cx="983252" cy="6570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5B62B5-7E9E-4814-86E9-A7339BAA66DC}"/>
              </a:ext>
            </a:extLst>
          </p:cNvPr>
          <p:cNvSpPr/>
          <p:nvPr/>
        </p:nvSpPr>
        <p:spPr>
          <a:xfrm>
            <a:off x="7686687" y="5831531"/>
            <a:ext cx="24681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100" noProof="0" dirty="0"/>
              <a:t>NEANIAS receives funding from European Union under Horizon 2020 Research and Innovation Programme under grant agreement No. 863448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F0020E4-71A1-4E19-AE8B-33E6DDFD5862}"/>
              </a:ext>
            </a:extLst>
          </p:cNvPr>
          <p:cNvSpPr txBox="1">
            <a:spLocks/>
          </p:cNvSpPr>
          <p:nvPr/>
        </p:nvSpPr>
        <p:spPr>
          <a:xfrm>
            <a:off x="2143339" y="5674585"/>
            <a:ext cx="3206232" cy="1135762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Bahnschrift Condensed" panose="020B05020402040202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800" dirty="0"/>
              <a:t>Novel EOSC Services for Emerging</a:t>
            </a:r>
            <a:r>
              <a:rPr lang="el-GR" sz="1800" dirty="0"/>
              <a:t> </a:t>
            </a:r>
            <a:r>
              <a:rPr lang="en-US" sz="1800" dirty="0"/>
              <a:t>Atmosphere,</a:t>
            </a:r>
            <a:r>
              <a:rPr lang="en-US" sz="1800" baseline="0" dirty="0"/>
              <a:t> </a:t>
            </a:r>
            <a:r>
              <a:rPr lang="en-US" sz="1800" dirty="0"/>
              <a:t>Underwater &amp; Space</a:t>
            </a:r>
            <a:r>
              <a:rPr lang="en-US" sz="1800" baseline="0" dirty="0"/>
              <a:t> </a:t>
            </a:r>
            <a:r>
              <a:rPr lang="en-US" sz="1800" dirty="0"/>
              <a:t>Challenges</a:t>
            </a:r>
            <a:endParaRPr lang="el-GR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B8B475-882C-4C1A-B8F2-9E1E14F6A191}"/>
              </a:ext>
            </a:extLst>
          </p:cNvPr>
          <p:cNvSpPr/>
          <p:nvPr/>
        </p:nvSpPr>
        <p:spPr>
          <a:xfrm>
            <a:off x="10330529" y="5318122"/>
            <a:ext cx="1556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www.neanias.eu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52678A-3F63-4B87-B163-98BE82EE6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43915" y="2699448"/>
            <a:ext cx="8440655" cy="8807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A5E2041-95A3-42EC-870A-26E3A5212F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42471" y="3912906"/>
            <a:ext cx="1107665" cy="102882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Partner Logo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37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3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 Condensed" panose="020B0502040204020203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851" y="1541722"/>
            <a:ext cx="4815840" cy="4630479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360" y="1541722"/>
            <a:ext cx="4815840" cy="4630479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24/06/2021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851" y="1385317"/>
            <a:ext cx="4820143" cy="82880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851" y="2419221"/>
            <a:ext cx="4815840" cy="375297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9057" y="1385317"/>
            <a:ext cx="4820143" cy="82880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9057" y="2419164"/>
            <a:ext cx="4820143" cy="37510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24/06/2021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NEANIAS MID TERM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24/06/2021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NEANIAS MID TERM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2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gray">
          <a:xfrm>
            <a:off x="11529771" y="0"/>
            <a:ext cx="365890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 bwMode="black">
          <a:xfrm>
            <a:off x="11895662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24/06/2021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NEANIAS MID TERM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B3D9BB-BBA6-4711-ACE9-64F0D5F368CF}"/>
              </a:ext>
            </a:extLst>
          </p:cNvPr>
          <p:cNvSpPr/>
          <p:nvPr/>
        </p:nvSpPr>
        <p:spPr bwMode="gray">
          <a:xfrm>
            <a:off x="1" y="0"/>
            <a:ext cx="286189" cy="6858000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B9EBE-284B-40BE-B97A-7CD94FEB1E76}"/>
              </a:ext>
            </a:extLst>
          </p:cNvPr>
          <p:cNvSpPr/>
          <p:nvPr/>
        </p:nvSpPr>
        <p:spPr bwMode="gray">
          <a:xfrm>
            <a:off x="331115" y="0"/>
            <a:ext cx="286189" cy="6858000"/>
          </a:xfrm>
          <a:prstGeom prst="rect">
            <a:avLst/>
          </a:prstGeom>
          <a:solidFill>
            <a:srgbClr val="548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CC9440-D594-40AA-A781-2BD7C3DCAA52}"/>
              </a:ext>
            </a:extLst>
          </p:cNvPr>
          <p:cNvSpPr/>
          <p:nvPr/>
        </p:nvSpPr>
        <p:spPr bwMode="gray">
          <a:xfrm>
            <a:off x="662229" y="0"/>
            <a:ext cx="286189" cy="6858000"/>
          </a:xfrm>
          <a:prstGeom prst="rect">
            <a:avLst/>
          </a:prstGeom>
          <a:solidFill>
            <a:srgbClr val="00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17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9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621955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95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520" y="381000"/>
            <a:ext cx="329428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82600"/>
            <a:ext cx="6197600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520" y="1828800"/>
            <a:ext cx="329428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24/06/2021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47466" y="6356352"/>
            <a:ext cx="5625286" cy="365125"/>
          </a:xfrm>
        </p:spPr>
        <p:txBody>
          <a:bodyPr/>
          <a:lstStyle/>
          <a:p>
            <a:r>
              <a:rPr lang="en-GB"/>
              <a:t>NEANIAS MID TERM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A632C-3031-4B03-A29D-5F79933F0934}"/>
              </a:ext>
            </a:extLst>
          </p:cNvPr>
          <p:cNvSpPr/>
          <p:nvPr/>
        </p:nvSpPr>
        <p:spPr bwMode="gray">
          <a:xfrm>
            <a:off x="1" y="0"/>
            <a:ext cx="190037" cy="6858000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0B5212-B0FA-45E7-B659-62EBBC89EBF6}"/>
              </a:ext>
            </a:extLst>
          </p:cNvPr>
          <p:cNvSpPr/>
          <p:nvPr/>
        </p:nvSpPr>
        <p:spPr bwMode="gray">
          <a:xfrm>
            <a:off x="226492" y="0"/>
            <a:ext cx="190037" cy="6858000"/>
          </a:xfrm>
          <a:prstGeom prst="rect">
            <a:avLst/>
          </a:prstGeom>
          <a:solidFill>
            <a:srgbClr val="548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7A9E63-2BEF-447D-BCB1-897DAD084330}"/>
              </a:ext>
            </a:extLst>
          </p:cNvPr>
          <p:cNvSpPr/>
          <p:nvPr/>
        </p:nvSpPr>
        <p:spPr bwMode="gray">
          <a:xfrm>
            <a:off x="445240" y="0"/>
            <a:ext cx="190037" cy="6858000"/>
          </a:xfrm>
          <a:prstGeom prst="rect">
            <a:avLst/>
          </a:prstGeom>
          <a:solidFill>
            <a:srgbClr val="00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39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 bwMode="gray">
          <a:xfrm>
            <a:off x="1" y="0"/>
            <a:ext cx="349783" cy="6858000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852" y="177801"/>
            <a:ext cx="9785349" cy="10024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/>
              <a:t>Fare clic per modificare lo stile del titolo dello schema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852" y="1508166"/>
            <a:ext cx="9785349" cy="466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31893" y="6356352"/>
            <a:ext cx="1219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24/06/2021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9884" y="6356352"/>
            <a:ext cx="5932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NEANIAS MID TERM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9601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4E033B-C97E-4EFA-821F-0AC2692C699E}"/>
              </a:ext>
            </a:extLst>
          </p:cNvPr>
          <p:cNvSpPr/>
          <p:nvPr/>
        </p:nvSpPr>
        <p:spPr bwMode="gray">
          <a:xfrm>
            <a:off x="380748" y="0"/>
            <a:ext cx="349783" cy="6858000"/>
          </a:xfrm>
          <a:prstGeom prst="rect">
            <a:avLst/>
          </a:prstGeom>
          <a:solidFill>
            <a:srgbClr val="548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DA656-34DA-48D3-BB73-19ED28F17FB4}"/>
              </a:ext>
            </a:extLst>
          </p:cNvPr>
          <p:cNvSpPr/>
          <p:nvPr/>
        </p:nvSpPr>
        <p:spPr bwMode="gray">
          <a:xfrm>
            <a:off x="761494" y="0"/>
            <a:ext cx="349783" cy="6858000"/>
          </a:xfrm>
          <a:prstGeom prst="rect">
            <a:avLst/>
          </a:prstGeom>
          <a:solidFill>
            <a:srgbClr val="00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64"/>
            <a:ext cx="1111185" cy="9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Bahnschrift Condensed" panose="020B0502040204020203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EANIAS-Space/ViaLacteaVisualAnalytic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SKA-INAF/caesar-res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t.inaf.it/index.php/eosc" TargetMode="External"/><Relationship Id="rId2" Type="http://schemas.openxmlformats.org/officeDocument/2006/relationships/hyperlink" Target="mailto:inaf-eosc@inaf.i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iWkjcBHwQ3VTc1iY9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anias.eu/index.php/events/activities/686-astra-data-navigator-service-webinar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2429302" y="1038225"/>
            <a:ext cx="9045251" cy="1586952"/>
          </a:xfrm>
        </p:spPr>
        <p:txBody>
          <a:bodyPr anchor="b">
            <a:noAutofit/>
          </a:bodyPr>
          <a:lstStyle/>
          <a:p>
            <a:pPr lvl="0"/>
            <a:r>
              <a:rPr lang="it-IT" sz="4400" dirty="0"/>
              <a:t>From SKA </a:t>
            </a:r>
            <a:r>
              <a:rPr lang="it-IT" sz="4400" dirty="0" err="1"/>
              <a:t>Regional</a:t>
            </a:r>
            <a:r>
              <a:rPr lang="it-IT" sz="4400" dirty="0"/>
              <a:t> Centers </a:t>
            </a:r>
            <a:r>
              <a:rPr lang="it-IT" sz="4400" dirty="0" err="1"/>
              <a:t>requirements</a:t>
            </a:r>
            <a:r>
              <a:rPr lang="it-IT" sz="4400" dirty="0"/>
              <a:t> </a:t>
            </a:r>
            <a:br>
              <a:rPr lang="it-IT" sz="4400" dirty="0"/>
            </a:br>
            <a:r>
              <a:rPr lang="it-IT" sz="4400" dirty="0"/>
              <a:t>to a </a:t>
            </a:r>
            <a:r>
              <a:rPr lang="it-IT" sz="4400" dirty="0" err="1"/>
              <a:t>Federated</a:t>
            </a:r>
            <a:r>
              <a:rPr lang="it-IT" sz="4400" dirty="0"/>
              <a:t> </a:t>
            </a:r>
            <a:r>
              <a:rPr lang="it-IT" sz="4400" dirty="0" err="1"/>
              <a:t>Cloud</a:t>
            </a:r>
            <a:r>
              <a:rPr lang="it-IT" sz="4400" dirty="0"/>
              <a:t> Platform</a:t>
            </a:r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2429304" y="3912906"/>
            <a:ext cx="7725500" cy="1429001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it-IT" dirty="0"/>
              <a:t>Eva Sciacca</a:t>
            </a:r>
          </a:p>
          <a:p>
            <a:pPr lvl="0">
              <a:spcAft>
                <a:spcPts val="600"/>
              </a:spcAft>
            </a:pPr>
            <a:r>
              <a:rPr lang="it-IT" dirty="0"/>
              <a:t>INAF, Osservatorio Astrofisico di Catania</a:t>
            </a:r>
          </a:p>
        </p:txBody>
      </p:sp>
      <p:pic>
        <p:nvPicPr>
          <p:cNvPr id="81" name="Google Shape;81;p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932717" y="3385659"/>
            <a:ext cx="3251853" cy="212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Prototipazioni @ GARR </a:t>
            </a:r>
            <a:r>
              <a:rPr lang="it-IT" dirty="0" err="1"/>
              <a:t>Cloud</a:t>
            </a:r>
            <a:endParaRPr dirty="0"/>
          </a:p>
        </p:txBody>
      </p:sp>
      <p:sp>
        <p:nvSpPr>
          <p:cNvPr id="193" name="Google Shape;193;p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94" name="Google Shape;194;p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195" name="Google Shape;195;p10"/>
          <p:cNvSpPr/>
          <p:nvPr/>
        </p:nvSpPr>
        <p:spPr>
          <a:xfrm>
            <a:off x="4133602" y="1322104"/>
            <a:ext cx="35370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Visualization Gateway</a:t>
            </a:r>
            <a:endParaRPr/>
          </a:p>
        </p:txBody>
      </p:sp>
      <p:sp>
        <p:nvSpPr>
          <p:cNvPr id="196" name="Google Shape;196;p10"/>
          <p:cNvSpPr/>
          <p:nvPr/>
        </p:nvSpPr>
        <p:spPr>
          <a:xfrm>
            <a:off x="273132" y="2274956"/>
            <a:ext cx="3548700" cy="724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endParaRPr/>
          </a:p>
        </p:txBody>
      </p:sp>
      <p:sp>
        <p:nvSpPr>
          <p:cNvPr id="197" name="Google Shape;197;p10"/>
          <p:cNvSpPr/>
          <p:nvPr/>
        </p:nvSpPr>
        <p:spPr>
          <a:xfrm>
            <a:off x="273125" y="3336464"/>
            <a:ext cx="11245800" cy="18657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Services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608025" y="4485157"/>
            <a:ext cx="2078182" cy="641268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Mgt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4832735" y="4463577"/>
            <a:ext cx="2078182" cy="641268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Computing Mgt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8899818" y="4485157"/>
            <a:ext cx="2078182" cy="641268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Accounting/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Logging etc.</a:t>
            </a:r>
            <a:endParaRPr/>
          </a:p>
        </p:txBody>
      </p:sp>
      <p:sp>
        <p:nvSpPr>
          <p:cNvPr id="201" name="Google Shape;201;p10"/>
          <p:cNvSpPr/>
          <p:nvPr/>
        </p:nvSpPr>
        <p:spPr>
          <a:xfrm>
            <a:off x="2869026" y="3849400"/>
            <a:ext cx="6030900" cy="497400"/>
          </a:xfrm>
          <a:prstGeom prst="rect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Authentication and Authorization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0"/>
          <p:cNvSpPr/>
          <p:nvPr/>
        </p:nvSpPr>
        <p:spPr>
          <a:xfrm>
            <a:off x="285009" y="1326217"/>
            <a:ext cx="35370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 Analytic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7970321" y="1334216"/>
            <a:ext cx="35370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Source Finding and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Deep/Machine Learning</a:t>
            </a:r>
            <a:endParaRPr/>
          </a:p>
        </p:txBody>
      </p:sp>
      <p:sp>
        <p:nvSpPr>
          <p:cNvPr id="204" name="Google Shape;204;p10"/>
          <p:cNvSpPr/>
          <p:nvPr/>
        </p:nvSpPr>
        <p:spPr>
          <a:xfrm>
            <a:off x="4121724" y="2272985"/>
            <a:ext cx="3548700" cy="724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7964381" y="2272984"/>
            <a:ext cx="3548700" cy="724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endParaRPr/>
          </a:p>
        </p:txBody>
      </p:sp>
      <p:pic>
        <p:nvPicPr>
          <p:cNvPr id="206" name="Google Shape;206;p10" descr="Service Name | neanias.e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0406" y="37952"/>
            <a:ext cx="1273530" cy="102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 descr="Server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547" y="5013797"/>
            <a:ext cx="1813993" cy="161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 descr="Database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2401" y="564242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 descr="Database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3741" y="53399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Database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3717" y="529089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Server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4138" y="5018064"/>
            <a:ext cx="1813994" cy="161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Ho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008" y="5233480"/>
            <a:ext cx="4295514" cy="1247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608028" y="1582277"/>
            <a:ext cx="411573" cy="250447"/>
            <a:chOff x="3269900" y="3064500"/>
            <a:chExt cx="432325" cy="263075"/>
          </a:xfrm>
        </p:grpSpPr>
        <p:sp>
          <p:nvSpPr>
            <p:cNvPr id="214" name="Google Shape;214;p10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10"/>
          <p:cNvSpPr/>
          <p:nvPr/>
        </p:nvSpPr>
        <p:spPr>
          <a:xfrm>
            <a:off x="7995747" y="1505767"/>
            <a:ext cx="403458" cy="403458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32530" y="67310"/>
            <a:ext cx="1670058" cy="10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 descr="Chiave contorn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1237" y="3719149"/>
            <a:ext cx="820634" cy="82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 descr="Web design contorn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06542" y="1331144"/>
            <a:ext cx="765408" cy="76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 descr="Grafico a barre con riempimento a tinta unit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62648" y="4543089"/>
            <a:ext cx="554487" cy="55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4C508A-058B-1442-97DC-AC5EBCCC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progetto H2020 NEANIAS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44A1B2-4ED8-3D48-877B-84195D28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sp>
        <p:nvSpPr>
          <p:cNvPr id="5" name="Google Shape;122;p3">
            <a:extLst>
              <a:ext uri="{FF2B5EF4-FFF2-40B4-BE49-F238E27FC236}">
                <a16:creationId xmlns:a16="http://schemas.microsoft.com/office/drawing/2014/main" id="{DD3A7045-69A8-064B-9DE4-A26A267D72CB}"/>
              </a:ext>
            </a:extLst>
          </p:cNvPr>
          <p:cNvSpPr/>
          <p:nvPr/>
        </p:nvSpPr>
        <p:spPr>
          <a:xfrm>
            <a:off x="8242909" y="2806600"/>
            <a:ext cx="3547007" cy="450300"/>
          </a:xfrm>
          <a:prstGeom prst="rect">
            <a:avLst/>
          </a:prstGeom>
          <a:solidFill>
            <a:srgbClr val="006699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925" tIns="39450" rIns="78925" bIns="39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 dirty="0">
                <a:solidFill>
                  <a:srgbClr val="FFCC00"/>
                </a:solidFill>
                <a:latin typeface="Encode Sans Condensed"/>
                <a:ea typeface="Encode Sans Condensed"/>
                <a:cs typeface="Encode Sans Condensed"/>
                <a:sym typeface="Encode Sans Condensed"/>
              </a:rPr>
              <a:t>21</a:t>
            </a:r>
            <a:r>
              <a:rPr lang="it" sz="1600" b="0" i="0" u="none" strike="noStrike" cap="none" dirty="0">
                <a:solidFill>
                  <a:srgbClr val="FFFFFF"/>
                </a:solidFill>
                <a:latin typeface="Encode Sans Condensed"/>
                <a:ea typeface="Encode Sans Condensed"/>
                <a:cs typeface="Encode Sans Condensed"/>
                <a:sym typeface="Encode Sans Condensed"/>
              </a:rPr>
              <a:t> partner da </a:t>
            </a:r>
            <a:r>
              <a:rPr lang="it" sz="1600" b="1" i="0" u="none" strike="noStrike" cap="none" dirty="0">
                <a:solidFill>
                  <a:srgbClr val="FFCC00"/>
                </a:solidFill>
                <a:latin typeface="Encode Sans Condensed"/>
                <a:ea typeface="Encode Sans Condensed"/>
                <a:cs typeface="Encode Sans Condensed"/>
                <a:sym typeface="Encode Sans Condensed"/>
              </a:rPr>
              <a:t>10</a:t>
            </a:r>
            <a:r>
              <a:rPr lang="it" sz="1600" b="0" i="0" u="none" strike="noStrike" cap="none" dirty="0">
                <a:solidFill>
                  <a:srgbClr val="FFFFFF"/>
                </a:solidFill>
                <a:latin typeface="Encode Sans Condensed"/>
                <a:ea typeface="Encode Sans Condensed"/>
                <a:cs typeface="Encode Sans Condensed"/>
                <a:sym typeface="Encode Sans Condensed"/>
              </a:rPr>
              <a:t> stati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23;p3">
            <a:extLst>
              <a:ext uri="{FF2B5EF4-FFF2-40B4-BE49-F238E27FC236}">
                <a16:creationId xmlns:a16="http://schemas.microsoft.com/office/drawing/2014/main" id="{0497B1FC-2AB0-E545-A3CC-37D1A9B385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73408" y="1870974"/>
            <a:ext cx="2425023" cy="8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;p3">
            <a:extLst>
              <a:ext uri="{FF2B5EF4-FFF2-40B4-BE49-F238E27FC236}">
                <a16:creationId xmlns:a16="http://schemas.microsoft.com/office/drawing/2014/main" id="{38EFF0A8-6BBF-BE45-A3F1-84B80D70FA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7225" y="1771323"/>
            <a:ext cx="1712823" cy="14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3">
            <a:extLst>
              <a:ext uri="{FF2B5EF4-FFF2-40B4-BE49-F238E27FC236}">
                <a16:creationId xmlns:a16="http://schemas.microsoft.com/office/drawing/2014/main" id="{48B874B9-3D8E-AA46-8B58-8E5631927E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1881" t="11798" b="33269"/>
          <a:stretch/>
        </p:blipFill>
        <p:spPr>
          <a:xfrm>
            <a:off x="1310046" y="3429000"/>
            <a:ext cx="2970000" cy="2659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28;p3">
            <a:extLst>
              <a:ext uri="{FF2B5EF4-FFF2-40B4-BE49-F238E27FC236}">
                <a16:creationId xmlns:a16="http://schemas.microsoft.com/office/drawing/2014/main" id="{040EEA61-6445-D84E-836A-A60215C69BE8}"/>
              </a:ext>
            </a:extLst>
          </p:cNvPr>
          <p:cNvGrpSpPr/>
          <p:nvPr/>
        </p:nvGrpSpPr>
        <p:grpSpPr>
          <a:xfrm>
            <a:off x="4611000" y="1899232"/>
            <a:ext cx="3300956" cy="4189589"/>
            <a:chOff x="5454975" y="986825"/>
            <a:chExt cx="3300956" cy="1926945"/>
          </a:xfrm>
        </p:grpSpPr>
        <p:sp>
          <p:nvSpPr>
            <p:cNvPr id="11" name="Google Shape;129;p3">
              <a:extLst>
                <a:ext uri="{FF2B5EF4-FFF2-40B4-BE49-F238E27FC236}">
                  <a16:creationId xmlns:a16="http://schemas.microsoft.com/office/drawing/2014/main" id="{F43F9C7B-69D1-5D42-8B76-2A1179C1BADA}"/>
                </a:ext>
              </a:extLst>
            </p:cNvPr>
            <p:cNvSpPr/>
            <p:nvPr/>
          </p:nvSpPr>
          <p:spPr>
            <a:xfrm>
              <a:off x="5454975" y="986825"/>
              <a:ext cx="3300956" cy="3327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3475" tIns="36725" rIns="73475" bIns="36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" sz="1600" b="1" i="0" u="none" strike="noStrike" cap="none" dirty="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{NEANIAS}</a:t>
              </a:r>
              <a:endParaRPr sz="1600" b="1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12" name="Google Shape;130;p3">
              <a:extLst>
                <a:ext uri="{FF2B5EF4-FFF2-40B4-BE49-F238E27FC236}">
                  <a16:creationId xmlns:a16="http://schemas.microsoft.com/office/drawing/2014/main" id="{B8939276-3F76-8B4A-A1B7-8DC41C090D8F}"/>
                </a:ext>
              </a:extLst>
            </p:cNvPr>
            <p:cNvSpPr txBox="1"/>
            <p:nvPr/>
          </p:nvSpPr>
          <p:spPr>
            <a:xfrm>
              <a:off x="5454975" y="1319491"/>
              <a:ext cx="3300956" cy="1594279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3475" tIns="36725" rIns="73475" bIns="36725" anchor="t" anchorCtr="0">
              <a:noAutofit/>
            </a:bodyPr>
            <a:lstStyle/>
            <a:p>
              <a:pPr marL="177800" marR="0" lvl="0" indent="-177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Char char="»"/>
              </a:pP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Novel EOSC services for Emerging Atmosphere, Underwater &amp; </a:t>
              </a:r>
              <a:r>
                <a:rPr lang="it" sz="1600" b="0" i="0" u="none" strike="noStrike" cap="none" dirty="0">
                  <a:solidFill>
                    <a:schemeClr val="accent1"/>
                  </a:solidFill>
                  <a:latin typeface="Ubuntu"/>
                  <a:ea typeface="Ubuntu"/>
                  <a:cs typeface="Ubuntu"/>
                  <a:sym typeface="Ubuntu"/>
                </a:rPr>
                <a:t>Space</a:t>
              </a: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 Challenges</a:t>
              </a:r>
              <a:endParaRPr sz="1600" b="0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177800" marR="0" lvl="0" indent="-177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Char char="»"/>
              </a:pP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Progettazione di servizi tematici </a:t>
              </a:r>
              <a:r>
                <a:rPr lang="it" sz="1600" b="0" i="0" u="none" strike="noStrike" cap="none" dirty="0">
                  <a:solidFill>
                    <a:schemeClr val="accent1"/>
                  </a:solidFill>
                  <a:latin typeface="Ubuntu"/>
                  <a:ea typeface="Ubuntu"/>
                  <a:cs typeface="Ubuntu"/>
                  <a:sym typeface="Ubuntu"/>
                </a:rPr>
                <a:t>innovativi</a:t>
              </a: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 </a:t>
              </a:r>
              <a:endParaRPr sz="1600" dirty="0"/>
            </a:p>
            <a:p>
              <a:pPr marL="177800" marR="0" lvl="0" indent="-177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Char char="»"/>
              </a:pP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Consegna servizi alle </a:t>
              </a:r>
              <a:r>
                <a:rPr lang="it" sz="1600" b="0" i="0" u="none" strike="noStrike" cap="none" dirty="0">
                  <a:solidFill>
                    <a:schemeClr val="accent1"/>
                  </a:solidFill>
                  <a:latin typeface="Ubuntu"/>
                  <a:ea typeface="Ubuntu"/>
                  <a:cs typeface="Ubuntu"/>
                  <a:sym typeface="Ubuntu"/>
                </a:rPr>
                <a:t>comunità</a:t>
              </a: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 degli utenti finali</a:t>
              </a:r>
              <a:endParaRPr sz="1600" dirty="0"/>
            </a:p>
            <a:p>
              <a:pPr marL="177800" marR="0" lvl="0" indent="-177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Char char="»"/>
              </a:pPr>
              <a:r>
                <a:rPr lang="it" sz="1600" b="0" i="0" u="none" strike="noStrike" cap="none" dirty="0">
                  <a:solidFill>
                    <a:schemeClr val="accent1"/>
                  </a:solidFill>
                  <a:latin typeface="Ubuntu"/>
                  <a:ea typeface="Ubuntu"/>
                  <a:cs typeface="Ubuntu"/>
                  <a:sym typeface="Ubuntu"/>
                </a:rPr>
                <a:t>Integrazione</a:t>
              </a:r>
              <a:r>
                <a:rPr lang="it" sz="1600" b="0" i="0" u="none" strike="noStrike" cap="none" dirty="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 servizi su piattaforma EOSC</a:t>
              </a:r>
              <a:endParaRPr sz="1600" dirty="0"/>
            </a:p>
            <a:p>
              <a:pPr marL="177800" marR="0" lvl="0" indent="-1143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177800" marR="0" lvl="0" indent="-1143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Ubuntu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FDFC2F63-AF05-2147-B0C8-0D4D91F33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908" y="3292525"/>
            <a:ext cx="3547007" cy="25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67205-DAF6-5444-B6A2-A67FDC19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Obiettivi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295E05-0FB1-E24C-AE09-74D8225D0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Rispondere alle </a:t>
            </a:r>
            <a:r>
              <a:rPr lang="it-IT" dirty="0">
                <a:solidFill>
                  <a:schemeClr val="accent1"/>
                </a:solidFill>
              </a:rPr>
              <a:t>esigenze specifiche</a:t>
            </a:r>
            <a:r>
              <a:rPr lang="it-IT" dirty="0"/>
              <a:t> della comunità per i settori della ricerca marina, atmosferica e </a:t>
            </a:r>
            <a:r>
              <a:rPr lang="it-IT" dirty="0">
                <a:solidFill>
                  <a:schemeClr val="accent1"/>
                </a:solidFill>
              </a:rPr>
              <a:t>spaziale</a:t>
            </a:r>
          </a:p>
          <a:p>
            <a:pPr lvl="1"/>
            <a:r>
              <a:rPr lang="it-IT" dirty="0"/>
              <a:t>La comunità spaziale include: Astrofisica, Scienze Planetarie, Geologia Planetaria, Computer Vision e Machine Learning </a:t>
            </a:r>
          </a:p>
          <a:p>
            <a:r>
              <a:rPr lang="it-IT" dirty="0"/>
              <a:t>Condurre le Comunità verso l'era dell’</a:t>
            </a:r>
            <a:r>
              <a:rPr lang="it-IT" dirty="0">
                <a:solidFill>
                  <a:schemeClr val="accent1"/>
                </a:solidFill>
              </a:rPr>
              <a:t>Open Science</a:t>
            </a:r>
            <a:r>
              <a:rPr lang="it-IT" dirty="0"/>
              <a:t>, della </a:t>
            </a:r>
            <a:r>
              <a:rPr lang="it-IT" dirty="0" err="1">
                <a:solidFill>
                  <a:schemeClr val="accent1"/>
                </a:solidFill>
              </a:rPr>
              <a:t>European</a:t>
            </a:r>
            <a:r>
              <a:rPr lang="it-IT" dirty="0">
                <a:solidFill>
                  <a:schemeClr val="accent1"/>
                </a:solidFill>
              </a:rPr>
              <a:t> Open Science </a:t>
            </a:r>
            <a:r>
              <a:rPr lang="it-IT" dirty="0" err="1">
                <a:solidFill>
                  <a:schemeClr val="accent1"/>
                </a:solidFill>
              </a:rPr>
              <a:t>Cloud</a:t>
            </a:r>
            <a:r>
              <a:rPr lang="it-IT" dirty="0">
                <a:solidFill>
                  <a:schemeClr val="accent1"/>
                </a:solidFill>
              </a:rPr>
              <a:t> (EOSC)</a:t>
            </a:r>
            <a:r>
              <a:rPr lang="it-IT" dirty="0"/>
              <a:t> e della ricerca </a:t>
            </a:r>
            <a:r>
              <a:rPr lang="it-IT" dirty="0">
                <a:solidFill>
                  <a:schemeClr val="accent1"/>
                </a:solidFill>
              </a:rPr>
              <a:t>interdisciplinare</a:t>
            </a:r>
          </a:p>
          <a:p>
            <a:pPr lvl="1"/>
            <a:r>
              <a:rPr lang="it-IT" dirty="0"/>
              <a:t>Sviluppo servizi core dedicati al Open Science, uso di </a:t>
            </a:r>
            <a:r>
              <a:rPr lang="it-IT" dirty="0" err="1"/>
              <a:t>Zenodo</a:t>
            </a:r>
            <a:r>
              <a:rPr lang="it-IT" dirty="0"/>
              <a:t>, dati e prodotti FAIR</a:t>
            </a:r>
          </a:p>
          <a:p>
            <a:r>
              <a:rPr lang="it-IT" dirty="0"/>
              <a:t>Coltivare nuove opportunità di </a:t>
            </a:r>
            <a:r>
              <a:rPr lang="it-IT" dirty="0">
                <a:solidFill>
                  <a:schemeClr val="accent1"/>
                </a:solidFill>
              </a:rPr>
              <a:t>business</a:t>
            </a:r>
          </a:p>
          <a:p>
            <a:pPr lvl="1"/>
            <a:r>
              <a:rPr lang="it-IT" dirty="0"/>
              <a:t>Ingaggiate SME come service provider/consumer ed esperti in innovazione.</a:t>
            </a:r>
          </a:p>
          <a:p>
            <a:r>
              <a:rPr lang="it-IT" dirty="0"/>
              <a:t>Contribuire allo </a:t>
            </a:r>
            <a:r>
              <a:rPr lang="it-IT" dirty="0">
                <a:solidFill>
                  <a:schemeClr val="accent1"/>
                </a:solidFill>
              </a:rPr>
              <a:t>sviluppo</a:t>
            </a:r>
            <a:r>
              <a:rPr lang="it-IT" dirty="0"/>
              <a:t> dell'EOSC</a:t>
            </a:r>
          </a:p>
          <a:p>
            <a:pPr lvl="1"/>
            <a:r>
              <a:rPr lang="it-IT" dirty="0"/>
              <a:t>Aggiunti nuovi EOSC Provider e risorse (servizi tematici e core)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F1E55B-FA6C-2745-83F9-F702B321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5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EBB9-9C17-4464-ADF3-8DDAEDDB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Implementazione</a:t>
            </a:r>
            <a:r>
              <a:rPr lang="en-US" dirty="0"/>
              <a:t> agile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5D693-8BC0-45CE-9FCA-A72C3B13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43F09-1030-4545-986C-D5594791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NEANIAS Mid Term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DF4EA-DB4C-40FB-922E-436F8BB38B1C}"/>
              </a:ext>
            </a:extLst>
          </p:cNvPr>
          <p:cNvSpPr txBox="1"/>
          <p:nvPr/>
        </p:nvSpPr>
        <p:spPr>
          <a:xfrm>
            <a:off x="8453665" y="3054574"/>
            <a:ext cx="3373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Acting in a fast-evolving environment requires an agile approach.</a:t>
            </a:r>
          </a:p>
        </p:txBody>
      </p:sp>
      <p:pic>
        <p:nvPicPr>
          <p:cNvPr id="8" name="Picture 7" descr="Business vector created by katemangostar - www.freepik.com&#10;https://www.freepik.com/free-photos-vectors/business">
            <a:extLst>
              <a:ext uri="{FF2B5EF4-FFF2-40B4-BE49-F238E27FC236}">
                <a16:creationId xmlns:a16="http://schemas.microsoft.com/office/drawing/2014/main" id="{05DF79A2-079A-427F-843B-41FA6585E4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483" y="919486"/>
            <a:ext cx="2922930" cy="1942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DEAECA-3A60-4339-BFDE-CA21FEBAEDD4}"/>
              </a:ext>
            </a:extLst>
          </p:cNvPr>
          <p:cNvSpPr/>
          <p:nvPr/>
        </p:nvSpPr>
        <p:spPr>
          <a:xfrm>
            <a:off x="1240959" y="1208408"/>
            <a:ext cx="2038739" cy="157433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Environment</a:t>
            </a:r>
          </a:p>
          <a:p>
            <a:r>
              <a:rPr lang="en-US" sz="1000" dirty="0"/>
              <a:t>What is going on now around NEANIAS.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EOSC (inc. Open Science).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Technology.</a:t>
            </a:r>
          </a:p>
          <a:p>
            <a:pPr marL="171450" indent="-171450" defTabSz="1258888">
              <a:buFont typeface="Wingdings" panose="05000000000000000000" pitchFamily="2" charset="2"/>
              <a:buChar char="ü"/>
            </a:pPr>
            <a:r>
              <a:rPr lang="en-US" sz="1000" dirty="0"/>
              <a:t>Scientists / researchers perspective.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9AD244-B0FF-4061-9DED-84C89971E53A}"/>
              </a:ext>
            </a:extLst>
          </p:cNvPr>
          <p:cNvSpPr/>
          <p:nvPr/>
        </p:nvSpPr>
        <p:spPr>
          <a:xfrm>
            <a:off x="3463246" y="1241251"/>
            <a:ext cx="2038739" cy="1574336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Status</a:t>
            </a:r>
          </a:p>
          <a:p>
            <a:r>
              <a:rPr lang="en-US" sz="1000" dirty="0"/>
              <a:t>What do we have at hand.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Resources.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Capabilities.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Availability.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Technologies.</a:t>
            </a:r>
          </a:p>
          <a:p>
            <a:pPr algn="ctr"/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DAF29B-E46A-4133-97EC-27AC43EF8E35}"/>
              </a:ext>
            </a:extLst>
          </p:cNvPr>
          <p:cNvSpPr/>
          <p:nvPr/>
        </p:nvSpPr>
        <p:spPr>
          <a:xfrm>
            <a:off x="5683161" y="1236011"/>
            <a:ext cx="2038739" cy="1574336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Targets</a:t>
            </a:r>
          </a:p>
          <a:p>
            <a:r>
              <a:rPr lang="en-US" sz="1000" dirty="0"/>
              <a:t>Where we need to go.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Technology / Science </a:t>
            </a:r>
            <a:r>
              <a:rPr lang="en-US" sz="1000"/>
              <a:t>/ Sustainability.</a:t>
            </a: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Gap filling.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0A1C22-E15B-4100-8422-FE0DB039CD63}"/>
              </a:ext>
            </a:extLst>
          </p:cNvPr>
          <p:cNvSpPr/>
          <p:nvPr/>
        </p:nvSpPr>
        <p:spPr>
          <a:xfrm>
            <a:off x="3328652" y="3496058"/>
            <a:ext cx="2623223" cy="130016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Plan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Refine initial plan and objectives.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Set priorities for thematic services.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Set priorities for core enabling / reusable services.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Refine timeline.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55B10C-1797-46CF-83CE-6DEF98CF5625}"/>
              </a:ext>
            </a:extLst>
          </p:cNvPr>
          <p:cNvSpPr/>
          <p:nvPr/>
        </p:nvSpPr>
        <p:spPr>
          <a:xfrm>
            <a:off x="2514151" y="4907255"/>
            <a:ext cx="1696672" cy="114487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Implement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Research, consult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Design, Develop, Test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Deploy, Manage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12753-DEA0-4CD3-A82F-2809CF096005}"/>
              </a:ext>
            </a:extLst>
          </p:cNvPr>
          <p:cNvSpPr/>
          <p:nvPr/>
        </p:nvSpPr>
        <p:spPr>
          <a:xfrm>
            <a:off x="4877699" y="4928211"/>
            <a:ext cx="1912179" cy="114487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Evaluate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Continuous monitoring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Repeated evaluation of environment, progress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/>
              <a:t>Feedback.</a:t>
            </a:r>
          </a:p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A882D886-4765-44A8-A7CF-EDF474791236}"/>
              </a:ext>
            </a:extLst>
          </p:cNvPr>
          <p:cNvSpPr/>
          <p:nvPr/>
        </p:nvSpPr>
        <p:spPr>
          <a:xfrm rot="5400000">
            <a:off x="4487204" y="1821568"/>
            <a:ext cx="460827" cy="2710259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latin typeface="Calibri" panose="020F0502020204030204" pitchFamily="34" charset="0"/>
            </a:endParaRPr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18BA4CB9-16A6-4858-AC75-293CBF414471}"/>
              </a:ext>
            </a:extLst>
          </p:cNvPr>
          <p:cNvSpPr/>
          <p:nvPr/>
        </p:nvSpPr>
        <p:spPr>
          <a:xfrm rot="1466564">
            <a:off x="2562627" y="4083831"/>
            <a:ext cx="344116" cy="849719"/>
          </a:xfrm>
          <a:prstGeom prst="curvedRightArrow">
            <a:avLst>
              <a:gd name="adj1" fmla="val 25000"/>
              <a:gd name="adj2" fmla="val 50000"/>
              <a:gd name="adj3" fmla="val 41593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latin typeface="Calibri" panose="020F0502020204030204" pitchFamily="34" charset="0"/>
            </a:endParaRPr>
          </a:p>
        </p:txBody>
      </p: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43DFE6B9-54BB-484F-80BB-6FD3D5EA36D2}"/>
              </a:ext>
            </a:extLst>
          </p:cNvPr>
          <p:cNvSpPr/>
          <p:nvPr/>
        </p:nvSpPr>
        <p:spPr>
          <a:xfrm rot="8415188">
            <a:off x="6252864" y="4051003"/>
            <a:ext cx="344116" cy="849719"/>
          </a:xfrm>
          <a:prstGeom prst="curvedRightArrow">
            <a:avLst>
              <a:gd name="adj1" fmla="val 25000"/>
              <a:gd name="adj2" fmla="val 50000"/>
              <a:gd name="adj3" fmla="val 41593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latin typeface="Calibri" panose="020F0502020204030204" pitchFamily="34" charset="0"/>
            </a:endParaRPr>
          </a:p>
        </p:txBody>
      </p:sp>
      <p:sp>
        <p:nvSpPr>
          <p:cNvPr id="26" name="Arrow: Curved Right 25">
            <a:extLst>
              <a:ext uri="{FF2B5EF4-FFF2-40B4-BE49-F238E27FC236}">
                <a16:creationId xmlns:a16="http://schemas.microsoft.com/office/drawing/2014/main" id="{51E12D2B-526C-4120-A50C-D7781D71A851}"/>
              </a:ext>
            </a:extLst>
          </p:cNvPr>
          <p:cNvSpPr/>
          <p:nvPr/>
        </p:nvSpPr>
        <p:spPr>
          <a:xfrm rot="16200000">
            <a:off x="4490516" y="5610579"/>
            <a:ext cx="271654" cy="1273589"/>
          </a:xfrm>
          <a:prstGeom prst="curvedRightArrow">
            <a:avLst>
              <a:gd name="adj1" fmla="val 25000"/>
              <a:gd name="adj2" fmla="val 50000"/>
              <a:gd name="adj3" fmla="val 41593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/>
        </p:nvSpPr>
        <p:spPr>
          <a:xfrm>
            <a:off x="1223531" y="216972"/>
            <a:ext cx="2674652" cy="820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AAI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27" name="Google Shape;227;p11"/>
          <p:cNvCxnSpPr/>
          <p:nvPr/>
        </p:nvCxnSpPr>
        <p:spPr>
          <a:xfrm>
            <a:off x="2237717" y="458216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11"/>
          <p:cNvSpPr txBox="1">
            <a:spLocks noGrp="1"/>
          </p:cNvSpPr>
          <p:nvPr>
            <p:ph idx="1"/>
          </p:nvPr>
        </p:nvSpPr>
        <p:spPr>
          <a:xfrm>
            <a:off x="1593853" y="1508166"/>
            <a:ext cx="4990680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Offre una </a:t>
            </a:r>
            <a:r>
              <a:rPr lang="it-IT" dirty="0">
                <a:solidFill>
                  <a:srgbClr val="0070C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soluzione orizzontale</a:t>
            </a:r>
            <a:r>
              <a:rPr lang="it-IT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per l’autenticazione a tutti i servizi.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 dirty="0"/>
              <a:t>Supporta un certo grado di </a:t>
            </a:r>
            <a:r>
              <a:rPr lang="it-IT" dirty="0">
                <a:solidFill>
                  <a:srgbClr val="0070C0"/>
                </a:solidFill>
              </a:rPr>
              <a:t>autorizzazione</a:t>
            </a:r>
            <a:r>
              <a:rPr lang="it-IT" dirty="0"/>
              <a:t> di queste richieste.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 dirty="0"/>
              <a:t>Basato su </a:t>
            </a:r>
            <a:r>
              <a:rPr lang="it-IT" dirty="0">
                <a:solidFill>
                  <a:srgbClr val="0070C0"/>
                </a:solidFill>
              </a:rPr>
              <a:t>protocolli e standard</a:t>
            </a:r>
            <a:r>
              <a:rPr lang="it-IT" dirty="0"/>
              <a:t> ampiamente accettati per garantire un'ampia applicabilità dell'approccio.</a:t>
            </a:r>
            <a:endParaRPr dirty="0"/>
          </a:p>
        </p:txBody>
      </p:sp>
      <p:sp>
        <p:nvSpPr>
          <p:cNvPr id="228" name="Google Shape;228;p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6873" y="994470"/>
            <a:ext cx="3549709" cy="133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4532" y="2327347"/>
            <a:ext cx="4994388" cy="375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 descr="Qnapclub Store - KeyCloa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5634" y="5261057"/>
            <a:ext cx="1647946" cy="1647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 descr="OPENID_CONNECT_NEW Logo | OpenI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4853" y="5505491"/>
            <a:ext cx="2294005" cy="106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 descr="Chiave contorn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0307" y="233432"/>
            <a:ext cx="820634" cy="82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1164158" y="205098"/>
            <a:ext cx="5502520" cy="820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Logging &amp; Accounting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40" name="Google Shape;240;p12"/>
          <p:cNvCxnSpPr/>
          <p:nvPr/>
        </p:nvCxnSpPr>
        <p:spPr>
          <a:xfrm>
            <a:off x="2178344" y="446342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12"/>
          <p:cNvSpPr txBox="1">
            <a:spLocks noGrp="1"/>
          </p:cNvSpPr>
          <p:nvPr>
            <p:ph idx="1"/>
          </p:nvPr>
        </p:nvSpPr>
        <p:spPr>
          <a:xfrm>
            <a:off x="1239996" y="1508166"/>
            <a:ext cx="4817877" cy="336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Il servizio di </a:t>
            </a:r>
            <a:r>
              <a:rPr lang="it-IT" sz="2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Logging</a:t>
            </a: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fornisce funzionalità di aggregazione. </a:t>
            </a:r>
            <a:endParaRPr sz="2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I servizi federati accumulano log generati in modo distribuito in un unico </a:t>
            </a:r>
            <a:r>
              <a:rPr lang="it-IT" sz="2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repository</a:t>
            </a: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 centralizzato. 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Il servizio di Accounting fornisce funzionalità di contabilità.</a:t>
            </a:r>
            <a:endParaRPr sz="2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</a:ext>
              </a:extLst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I servizi federati registrano centralmente le informazioni aggregate man mano che vengono accumulate gradualmente.</a:t>
            </a: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pic>
        <p:nvPicPr>
          <p:cNvPr id="243" name="Google Shape;243;p12" descr="Grafico a barre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231" y="281521"/>
            <a:ext cx="728041" cy="72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128" y="1061858"/>
            <a:ext cx="5494309" cy="414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025" y="3297693"/>
            <a:ext cx="5618150" cy="31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8995" y="4869019"/>
            <a:ext cx="5749151" cy="18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252" name="Google Shape;252;p13"/>
          <p:cNvSpPr txBox="1"/>
          <p:nvPr/>
        </p:nvSpPr>
        <p:spPr>
          <a:xfrm>
            <a:off x="1223531" y="240723"/>
            <a:ext cx="7771586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</a:t>
            </a:r>
            <a:r>
              <a:rPr lang="it-IT" sz="3733" i="1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ViaLactea</a:t>
            </a: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Visual Analytics - VLVA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53" name="Google Shape;253;p13"/>
          <p:cNvCxnSpPr/>
          <p:nvPr/>
        </p:nvCxnSpPr>
        <p:spPr>
          <a:xfrm>
            <a:off x="2237717" y="481967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4" name="Google Shape;254;p13"/>
          <p:cNvGrpSpPr/>
          <p:nvPr/>
        </p:nvGrpSpPr>
        <p:grpSpPr>
          <a:xfrm>
            <a:off x="489508" y="6525685"/>
            <a:ext cx="114216" cy="114216"/>
            <a:chOff x="579300" y="4638450"/>
            <a:chExt cx="119975" cy="119975"/>
          </a:xfrm>
        </p:grpSpPr>
        <p:sp>
          <p:nvSpPr>
            <p:cNvPr id="255" name="Google Shape;255;p13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13"/>
          <p:cNvSpPr txBox="1"/>
          <p:nvPr/>
        </p:nvSpPr>
        <p:spPr>
          <a:xfrm>
            <a:off x="6796799" y="967532"/>
            <a:ext cx="5292282" cy="573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423323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Fornisce l'accesso ai </a:t>
            </a:r>
            <a:r>
              <a:rPr lang="it-IT" sz="18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survey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 radio e infrarossi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della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nostra galassia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archiviati nella Knowledge Base (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VLKB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23323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Supporta la visualizzazione di immagini 2D e dati di velocità 3D (vol.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rendering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sezioni), caricati localmente o da VLKB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23323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Abilitazione della visualizzazione di sorgenti compatte e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filamentari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dal VLKB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23322" marR="0" lvl="0" indent="-4233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Disponibile come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applicazione desktop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per Mac OS e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Ubuntu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anche come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container </a:t>
            </a:r>
            <a:r>
              <a:rPr lang="it-IT" sz="18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Docker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Maggiori dettagli: 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Vitello, </a:t>
            </a:r>
            <a:r>
              <a:rPr lang="it-IT" sz="1600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F</a:t>
            </a:r>
            <a:r>
              <a:rPr lang="it-IT" sz="1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., et al. </a:t>
            </a:r>
            <a:r>
              <a:rPr lang="it-IT" sz="1600" i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PASP </a:t>
            </a:r>
            <a:r>
              <a:rPr lang="it-IT" sz="1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(2018)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u="sng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https://github.com/NEANIAS-Space/ViaLacteaVisualAnalytics</a:t>
            </a:r>
            <a:r>
              <a:rPr lang="it-IT" sz="1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it-IT" sz="1600" i="1" dirty="0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Intervento di </a:t>
            </a:r>
            <a:r>
              <a:rPr lang="it-IT" sz="1600" i="1" dirty="0" err="1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F</a:t>
            </a:r>
            <a:r>
              <a:rPr lang="it-IT" sz="1600" i="1" dirty="0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. Vitello «Analysis and </a:t>
            </a:r>
            <a:r>
              <a:rPr lang="it-IT" sz="1600" i="1" dirty="0" err="1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visualization</a:t>
            </a:r>
            <a:r>
              <a:rPr lang="it-IT" sz="1600" i="1" dirty="0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 </a:t>
            </a:r>
            <a:r>
              <a:rPr lang="it-IT" sz="1600" i="1" dirty="0" err="1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tools</a:t>
            </a:r>
            <a:r>
              <a:rPr lang="it-IT" sz="1600" i="1" dirty="0">
                <a:solidFill>
                  <a:schemeClr val="tx2"/>
                </a:solidFill>
                <a:highlight>
                  <a:srgbClr val="FFFF00"/>
                </a:highlight>
                <a:latin typeface="Rubik"/>
                <a:cs typeface="Rubik"/>
              </a:rPr>
              <a:t> in INAF» DOMANI 25 Maggio</a:t>
            </a:r>
          </a:p>
        </p:txBody>
      </p:sp>
      <p:pic>
        <p:nvPicPr>
          <p:cNvPr id="259" name="Google Shape;2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01" y="1186567"/>
            <a:ext cx="6096001" cy="332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333" y="3544406"/>
            <a:ext cx="5841264" cy="32115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13"/>
          <p:cNvGrpSpPr/>
          <p:nvPr/>
        </p:nvGrpSpPr>
        <p:grpSpPr>
          <a:xfrm>
            <a:off x="1475144" y="555951"/>
            <a:ext cx="411573" cy="250448"/>
            <a:chOff x="3269900" y="3064500"/>
            <a:chExt cx="432325" cy="263075"/>
          </a:xfrm>
        </p:grpSpPr>
        <p:sp>
          <p:nvSpPr>
            <p:cNvPr id="262" name="Google Shape;262;p13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" name="Picture 6" descr="Fabio VITELLO | MD Computer Science | National Institute of Astrophysics,  Rome | INAF | Insitute of Radioastronomy of Bologna">
            <a:extLst>
              <a:ext uri="{FF2B5EF4-FFF2-40B4-BE49-F238E27FC236}">
                <a16:creationId xmlns:a16="http://schemas.microsoft.com/office/drawing/2014/main" id="{00E99F81-0BE9-7449-954C-99878E51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01" y="4550654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/>
        </p:nvSpPr>
        <p:spPr>
          <a:xfrm>
            <a:off x="1201442" y="211391"/>
            <a:ext cx="6516400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</a:t>
            </a:r>
            <a:r>
              <a:rPr lang="it-IT" sz="3733" i="1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ViaLactea</a:t>
            </a: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Web - VLW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71" name="Google Shape;271;p14"/>
          <p:cNvCxnSpPr/>
          <p:nvPr/>
        </p:nvCxnSpPr>
        <p:spPr>
          <a:xfrm>
            <a:off x="2225842" y="422591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14"/>
          <p:cNvSpPr txBox="1"/>
          <p:nvPr/>
        </p:nvSpPr>
        <p:spPr>
          <a:xfrm>
            <a:off x="6809600" y="1113434"/>
            <a:ext cx="5219100" cy="336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67" b="1"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Versione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web semplificata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del VLVA, sviluppata in collaborazione con l'Università di Portsmouth (UK)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Attualmente supporta la visualizzazione di cubi di dati di velocità 3D e la visualizzazione di mappe 2D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Supporto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multiutente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all'interno dell'ambiente web​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Fornisce un'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efficiente visualizzazione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(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rendering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GPU e CPU) su server remoto​</a:t>
            </a:r>
            <a:endParaRPr sz="1467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401" y="1547133"/>
            <a:ext cx="6096001" cy="322361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 txBox="1"/>
          <p:nvPr/>
        </p:nvSpPr>
        <p:spPr>
          <a:xfrm>
            <a:off x="1214983" y="5059614"/>
            <a:ext cx="9707700" cy="14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423323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Soluzione browser Web con supporto desktop/mobile/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tablet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flessibile per future estensioni funzionali​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423323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Stiamo lavorando sulla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containerizzazione completa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per una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distribuzione ottimizzata su </a:t>
            </a:r>
            <a:r>
              <a:rPr lang="it-IT" sz="18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cloud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infrastrutture distribuite​</a:t>
            </a:r>
            <a:endParaRPr sz="1800" dirty="0">
              <a:solidFill>
                <a:schemeClr val="dk1"/>
              </a:solidFill>
              <a:highlight>
                <a:schemeClr val="accent6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275" name="Google Shape;275;p14"/>
          <p:cNvGrpSpPr/>
          <p:nvPr/>
        </p:nvGrpSpPr>
        <p:grpSpPr>
          <a:xfrm>
            <a:off x="1463269" y="496575"/>
            <a:ext cx="411573" cy="250448"/>
            <a:chOff x="3269900" y="3064500"/>
            <a:chExt cx="432325" cy="263075"/>
          </a:xfrm>
        </p:grpSpPr>
        <p:sp>
          <p:nvSpPr>
            <p:cNvPr id="276" name="Google Shape;276;p14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/>
          <p:nvPr/>
        </p:nvSpPr>
        <p:spPr>
          <a:xfrm>
            <a:off x="1237068" y="235142"/>
            <a:ext cx="7544733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</a:t>
            </a:r>
            <a:r>
              <a:rPr lang="it-IT" sz="3733" i="1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ViaLactea</a:t>
            </a: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Knowledge Base - VLKB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85" name="Google Shape;285;p15"/>
          <p:cNvCxnSpPr/>
          <p:nvPr/>
        </p:nvCxnSpPr>
        <p:spPr>
          <a:xfrm>
            <a:off x="2261469" y="446342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6" name="Google Shape;286;p15"/>
          <p:cNvSpPr txBox="1"/>
          <p:nvPr/>
        </p:nvSpPr>
        <p:spPr>
          <a:xfrm>
            <a:off x="6419300" y="1185909"/>
            <a:ext cx="5608800" cy="510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Fornisce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servizi di ricerca ed accesso a raccolte di dati e cataloghi del piano galattico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700" dirty="0"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Accessibile attraverso un'infrastruttura abilitata al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Virtual </a:t>
            </a:r>
            <a:r>
              <a:rPr lang="it-IT" sz="17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Observatory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(tramite protocollo </a:t>
            </a:r>
            <a:r>
              <a:rPr lang="it-IT" sz="1700" i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TAP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).</a:t>
            </a:r>
            <a:endParaRPr sz="1700" dirty="0"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Accesso ai dati disponibile tramite servizi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API REST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: </a:t>
            </a:r>
            <a:r>
              <a:rPr lang="it-IT" sz="1700" i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ricerca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it-IT" sz="1700" i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ritaglio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</a:t>
            </a:r>
            <a:r>
              <a:rPr lang="it-IT" sz="1700" i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unione di mappe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700" dirty="0"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Fornisce inoltre informazioni su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sorgenti compatte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strutture di filamenti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modelli numerici</a:t>
            </a:r>
            <a:endParaRPr sz="1700" dirty="0">
              <a:solidFill>
                <a:srgbClr val="0070C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Completamente sfruttato dagli strumenti client di </a:t>
            </a:r>
            <a:r>
              <a:rPr lang="it-IT" sz="17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ViaLactea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Visual </a:t>
            </a:r>
            <a:r>
              <a:rPr lang="it-IT" sz="17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Analytic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(desktop e web).</a:t>
            </a:r>
            <a:endParaRPr sz="1700" dirty="0"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Ospitato presso GARR Open </a:t>
            </a:r>
            <a:r>
              <a:rPr lang="it-IT" sz="17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Stack</a:t>
            </a:r>
            <a:endParaRPr sz="17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Protetto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con l'infrastruttura di autenticazione e autorizzazione (AAI)</a:t>
            </a:r>
            <a:endParaRPr sz="1700" dirty="0">
              <a:latin typeface="Rubik"/>
              <a:ea typeface="Rubik"/>
              <a:cs typeface="Rubik"/>
              <a:sym typeface="Rubik"/>
            </a:endParaRPr>
          </a:p>
          <a:p>
            <a:pPr marL="609585" marR="0" lvl="0" indent="-44237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ubik"/>
              <a:buChar char="■"/>
            </a:pP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Gestisce i 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ruoli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di privacy degli utenti relativi all'</a:t>
            </a:r>
            <a:r>
              <a:rPr lang="it-IT" sz="17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accesso</a:t>
            </a:r>
            <a:r>
              <a:rPr lang="it-IT"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 specifiche </a:t>
            </a:r>
            <a:r>
              <a:rPr lang="it-IT" sz="17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survey</a:t>
            </a:r>
            <a:endParaRPr sz="17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87" name="Google Shape;2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33" y="2897634"/>
            <a:ext cx="5705699" cy="360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 r="53995" b="6146"/>
          <a:stretch/>
        </p:blipFill>
        <p:spPr>
          <a:xfrm>
            <a:off x="2583400" y="1252017"/>
            <a:ext cx="4048331" cy="464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7420" y="303776"/>
            <a:ext cx="634633" cy="75216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idx="1"/>
          </p:nvPr>
        </p:nvSpPr>
        <p:spPr>
          <a:xfrm>
            <a:off x="1196695" y="1137664"/>
            <a:ext cx="4332570" cy="503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612140" lvl="0" indent="-21907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Rubik"/>
              <a:buChar char="•"/>
            </a:pPr>
            <a:r>
              <a:rPr lang="it-IT" sz="3058" dirty="0"/>
              <a:t>Basato sul </a:t>
            </a:r>
            <a:r>
              <a:rPr lang="it-IT" sz="3058" dirty="0" err="1">
                <a:solidFill>
                  <a:srgbClr val="0070C0"/>
                </a:solidFill>
              </a:rPr>
              <a:t>framework</a:t>
            </a:r>
            <a:r>
              <a:rPr lang="it-IT" sz="3058" dirty="0">
                <a:solidFill>
                  <a:srgbClr val="0070C0"/>
                </a:solidFill>
              </a:rPr>
              <a:t> </a:t>
            </a:r>
            <a:r>
              <a:rPr lang="it-IT" sz="3058" dirty="0" err="1">
                <a:solidFill>
                  <a:srgbClr val="0070C0"/>
                </a:solidFill>
              </a:rPr>
              <a:t>JupyterHub</a:t>
            </a:r>
            <a:r>
              <a:rPr lang="it-IT" sz="3058" dirty="0"/>
              <a:t> e include </a:t>
            </a:r>
            <a:r>
              <a:rPr lang="it-IT" sz="3058" dirty="0" err="1">
                <a:solidFill>
                  <a:srgbClr val="0070C0"/>
                </a:solidFill>
              </a:rPr>
              <a:t>VisIVO</a:t>
            </a:r>
            <a:r>
              <a:rPr lang="it-IT" sz="3058" dirty="0"/>
              <a:t> e </a:t>
            </a:r>
            <a:r>
              <a:rPr lang="it-IT" sz="3058" dirty="0" err="1">
                <a:solidFill>
                  <a:srgbClr val="0070C0"/>
                </a:solidFill>
              </a:rPr>
              <a:t>Splotch</a:t>
            </a:r>
            <a:r>
              <a:rPr lang="it-IT" sz="3058" dirty="0"/>
              <a:t> come ambienti di visualizzazione.</a:t>
            </a:r>
            <a:endParaRPr sz="3058" dirty="0"/>
          </a:p>
          <a:p>
            <a:pPr marL="612140" lvl="0" indent="-21907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Rubik"/>
              <a:buChar char="•"/>
            </a:pPr>
            <a:r>
              <a:rPr lang="it-IT" sz="3058" dirty="0"/>
              <a:t>Servizio di </a:t>
            </a:r>
            <a:r>
              <a:rPr lang="it-IT" sz="3058" dirty="0">
                <a:solidFill>
                  <a:srgbClr val="0070C0"/>
                </a:solidFill>
              </a:rPr>
              <a:t>data </a:t>
            </a:r>
            <a:r>
              <a:rPr lang="it-IT" sz="3058" dirty="0" err="1">
                <a:solidFill>
                  <a:srgbClr val="0070C0"/>
                </a:solidFill>
              </a:rPr>
              <a:t>sharing</a:t>
            </a:r>
            <a:r>
              <a:rPr lang="it-IT" sz="3058" dirty="0"/>
              <a:t> integrato con montaggio automatico contenente dati demo (sola lettura).</a:t>
            </a:r>
            <a:endParaRPr sz="3058" dirty="0"/>
          </a:p>
          <a:p>
            <a:pPr marL="612140" lvl="0" indent="-21907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Rubik"/>
              <a:buChar char="•"/>
            </a:pPr>
            <a:r>
              <a:rPr lang="it-IT" sz="3058" dirty="0"/>
              <a:t>In esecuzione sul cluster GARR </a:t>
            </a:r>
            <a:r>
              <a:rPr lang="it-IT" sz="3058" dirty="0" err="1">
                <a:solidFill>
                  <a:srgbClr val="0070C0"/>
                </a:solidFill>
              </a:rPr>
              <a:t>Kubernetes</a:t>
            </a:r>
            <a:endParaRPr sz="3058" dirty="0">
              <a:solidFill>
                <a:srgbClr val="0070C0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550" dirty="0">
                <a:solidFill>
                  <a:schemeClr val="accent1"/>
                </a:solidFill>
              </a:rPr>
              <a:t>Maggiori dettagli:</a:t>
            </a:r>
          </a:p>
          <a:p>
            <a:pPr marL="685800" indent="-457200">
              <a:spcBef>
                <a:spcPts val="1000"/>
              </a:spcBef>
              <a:buFont typeface="Wingdings" pitchFamily="2" charset="2"/>
              <a:buChar char="Ø"/>
            </a:pPr>
            <a:r>
              <a:rPr lang="it-IT" sz="2550" dirty="0">
                <a:solidFill>
                  <a:schemeClr val="accent1"/>
                </a:solidFill>
              </a:rPr>
              <a:t>E. Sciacca et al (2022) </a:t>
            </a:r>
            <a:r>
              <a:rPr lang="it-IT" sz="2550" i="1" dirty="0">
                <a:solidFill>
                  <a:schemeClr val="accent1"/>
                </a:solidFill>
              </a:rPr>
              <a:t>Journal of </a:t>
            </a:r>
            <a:r>
              <a:rPr lang="it-IT" sz="2550" i="1" dirty="0" err="1">
                <a:solidFill>
                  <a:schemeClr val="accent1"/>
                </a:solidFill>
              </a:rPr>
              <a:t>Grid</a:t>
            </a:r>
            <a:r>
              <a:rPr lang="it-IT" sz="2550" i="1" dirty="0">
                <a:solidFill>
                  <a:schemeClr val="accent1"/>
                </a:solidFill>
              </a:rPr>
              <a:t>  Computing</a:t>
            </a:r>
          </a:p>
          <a:p>
            <a:pPr marL="685800" indent="-457200">
              <a:spcBef>
                <a:spcPts val="1000"/>
              </a:spcBef>
              <a:buFont typeface="Wingdings" pitchFamily="2" charset="2"/>
              <a:buChar char="Ø"/>
            </a:pPr>
            <a:r>
              <a:rPr lang="it-IT" sz="2600" dirty="0">
                <a:solidFill>
                  <a:schemeClr val="tx2"/>
                </a:solidFill>
                <a:highlight>
                  <a:srgbClr val="FFFF00"/>
                </a:highlight>
              </a:rPr>
              <a:t>Intervento di M. </a:t>
            </a:r>
            <a:r>
              <a:rPr lang="it-IT" sz="2600" dirty="0" err="1">
                <a:solidFill>
                  <a:schemeClr val="tx2"/>
                </a:solidFill>
                <a:highlight>
                  <a:srgbClr val="FFFF00"/>
                </a:highlight>
              </a:rPr>
              <a:t>Raciti</a:t>
            </a:r>
            <a:r>
              <a:rPr lang="it-IT" sz="2600" dirty="0">
                <a:solidFill>
                  <a:schemeClr val="tx2"/>
                </a:solidFill>
                <a:highlight>
                  <a:srgbClr val="FFFF00"/>
                </a:highlight>
              </a:rPr>
              <a:t> «The advantages of Notebooks orbiting the Cloud» DOMANI 25 Maggio</a:t>
            </a:r>
            <a:endParaRPr sz="26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  <p:sp>
        <p:nvSpPr>
          <p:cNvPr id="296" name="Google Shape;296;p16"/>
          <p:cNvSpPr txBox="1"/>
          <p:nvPr/>
        </p:nvSpPr>
        <p:spPr>
          <a:xfrm>
            <a:off x="1165815" y="223264"/>
            <a:ext cx="7544733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</a:t>
            </a:r>
            <a:r>
              <a:rPr lang="it-IT" sz="3733" i="1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Visualization Gateway</a:t>
            </a: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- VG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97" name="Google Shape;29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9264" y="2846617"/>
            <a:ext cx="4332571" cy="399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6887" y="1078905"/>
            <a:ext cx="4755722" cy="33854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16"/>
          <p:cNvCxnSpPr/>
          <p:nvPr/>
        </p:nvCxnSpPr>
        <p:spPr>
          <a:xfrm>
            <a:off x="2190216" y="422589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0" name="Google Shape;300;p16" descr="Web design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430" y="16450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ario RACITI | MSc Computer Science | National Institute of Astrophysics,  Rome | INAF | Astronomical Observatory of Catania">
            <a:extLst>
              <a:ext uri="{FF2B5EF4-FFF2-40B4-BE49-F238E27FC236}">
                <a16:creationId xmlns:a16="http://schemas.microsoft.com/office/drawing/2014/main" id="{571CC3E9-D8FB-9848-BE0B-415D2DB3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0" y="5575262"/>
            <a:ext cx="1146215" cy="11462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Sommario</a:t>
            </a:r>
            <a:endParaRPr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grpSp>
        <p:nvGrpSpPr>
          <p:cNvPr id="87" name="Google Shape;87;p2"/>
          <p:cNvGrpSpPr/>
          <p:nvPr/>
        </p:nvGrpSpPr>
        <p:grpSpPr>
          <a:xfrm>
            <a:off x="1344707" y="1390663"/>
            <a:ext cx="10165976" cy="4755240"/>
            <a:chOff x="0" y="71892"/>
            <a:chExt cx="11590337" cy="4755240"/>
          </a:xfrm>
          <a:solidFill>
            <a:srgbClr val="002060"/>
          </a:solidFill>
        </p:grpSpPr>
        <p:sp>
          <p:nvSpPr>
            <p:cNvPr id="88" name="Google Shape;88;p2"/>
            <p:cNvSpPr/>
            <p:nvPr/>
          </p:nvSpPr>
          <p:spPr>
            <a:xfrm>
              <a:off x="0" y="381852"/>
              <a:ext cx="11590337" cy="529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79516" y="71892"/>
              <a:ext cx="8113235" cy="619920"/>
            </a:xfrm>
            <a:prstGeom prst="roundRect">
              <a:avLst>
                <a:gd name="adj" fmla="val 16667"/>
              </a:avLst>
            </a:prstGeom>
            <a:grp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 txBox="1"/>
            <p:nvPr/>
          </p:nvSpPr>
          <p:spPr>
            <a:xfrm>
              <a:off x="609778" y="102154"/>
              <a:ext cx="8052711" cy="55939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spcFirstLastPara="1" wrap="square" lIns="306650" tIns="0" rIns="30665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100"/>
              </a:pPr>
              <a:r>
                <a:rPr lang="it-IT" sz="2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Il progetto SKA </a:t>
              </a:r>
              <a:r>
                <a:rPr lang="it-IT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 gli SKA </a:t>
              </a:r>
              <a:r>
                <a:rPr lang="it-IT" sz="21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Regional</a:t>
              </a:r>
              <a:r>
                <a:rPr lang="it-IT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Centers</a:t>
              </a: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0" y="1334412"/>
              <a:ext cx="11590337" cy="529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79516" y="1024452"/>
              <a:ext cx="8113235" cy="619920"/>
            </a:xfrm>
            <a:prstGeom prst="roundRect">
              <a:avLst>
                <a:gd name="adj" fmla="val 16667"/>
              </a:avLst>
            </a:prstGeom>
            <a:grp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 txBox="1"/>
            <p:nvPr/>
          </p:nvSpPr>
          <p:spPr>
            <a:xfrm>
              <a:off x="609778" y="1054714"/>
              <a:ext cx="8052711" cy="55939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spcFirstLastPara="1" wrap="square" lIns="306650" tIns="0" rIns="30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endParaRPr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0" y="2286972"/>
              <a:ext cx="11590337" cy="529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79516" y="1977012"/>
              <a:ext cx="8113235" cy="619920"/>
            </a:xfrm>
            <a:prstGeom prst="roundRect">
              <a:avLst>
                <a:gd name="adj" fmla="val 16667"/>
              </a:avLst>
            </a:prstGeom>
            <a:grp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609778" y="2007274"/>
              <a:ext cx="8052711" cy="55939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spcFirstLastPara="1" wrap="square" lIns="306650" tIns="0" rIns="30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it-IT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Il Progetto NEANIAS</a:t>
              </a:r>
              <a:endParaRPr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0" y="3239532"/>
              <a:ext cx="11590337" cy="1587600"/>
            </a:xfrm>
            <a:prstGeom prst="rect">
              <a:avLst/>
            </a:prstGeom>
            <a:grp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0" y="3239532"/>
              <a:ext cx="11590337" cy="1587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spcFirstLastPara="1" wrap="square" lIns="899525" tIns="437375" rIns="899525" bIns="149350" anchor="t" anchorCtr="0">
              <a:noAutofit/>
            </a:bodyPr>
            <a:lstStyle/>
            <a:p>
              <a:pPr marL="914400" lvl="1" indent="-36195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Char char="•"/>
              </a:pPr>
              <a:r>
                <a:rPr lang="it-IT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Servizi di federazione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914400" lvl="1" indent="-3619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Char char="•"/>
              </a:pPr>
              <a:r>
                <a:rPr lang="it-IT" sz="2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Visualizzazione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914400" lvl="1" indent="-3619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Char char="•"/>
              </a:pPr>
              <a:r>
                <a:rPr lang="it-IT" sz="2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Analisi</a:t>
              </a:r>
            </a:p>
            <a:p>
              <a:pPr marL="914400" lvl="1" indent="-3619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Char char="•"/>
              </a:pPr>
              <a:r>
                <a:rPr lang="it-IT" sz="2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European</a:t>
              </a:r>
              <a:r>
                <a:rPr lang="it-IT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Open Science </a:t>
              </a:r>
              <a:r>
                <a:rPr lang="it-IT" sz="2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endParaRPr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79516" y="2929572"/>
              <a:ext cx="8113235" cy="619920"/>
            </a:xfrm>
            <a:prstGeom prst="roundRect">
              <a:avLst>
                <a:gd name="adj" fmla="val 16667"/>
              </a:avLst>
            </a:prstGeom>
            <a:grp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609778" y="2959834"/>
              <a:ext cx="8052711" cy="55939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spcFirstLastPara="1" wrap="square" lIns="306650" tIns="0" rIns="30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it-IT" sz="2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Prototipazioni </a:t>
              </a:r>
              <a:r>
                <a:rPr lang="it-IT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it-IT" sz="2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1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r>
                <a:rPr lang="it-IT" sz="2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GARR</a:t>
              </a:r>
              <a:endParaRPr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96;p2">
            <a:extLst>
              <a:ext uri="{FF2B5EF4-FFF2-40B4-BE49-F238E27FC236}">
                <a16:creationId xmlns:a16="http://schemas.microsoft.com/office/drawing/2014/main" id="{6D4DCFA8-BFF1-814E-A86E-740E9F381A0E}"/>
              </a:ext>
            </a:extLst>
          </p:cNvPr>
          <p:cNvSpPr txBox="1"/>
          <p:nvPr/>
        </p:nvSpPr>
        <p:spPr>
          <a:xfrm>
            <a:off x="1873259" y="2370262"/>
            <a:ext cx="7063096" cy="55939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spcFirstLastPara="1" wrap="square" lIns="306650" tIns="0" rIns="30665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lang="it-IT" sz="2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Requisiti Piattaforma Federata</a:t>
            </a: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 Medium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ldNum" idx="4294967295"/>
          </p:nvPr>
        </p:nvSpPr>
        <p:spPr>
          <a:xfrm>
            <a:off x="11772900" y="6569075"/>
            <a:ext cx="4191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307" name="Google Shape;307;p17"/>
          <p:cNvSpPr txBox="1"/>
          <p:nvPr/>
        </p:nvSpPr>
        <p:spPr>
          <a:xfrm>
            <a:off x="1213319" y="211388"/>
            <a:ext cx="6516400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SOURCE FINDING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308" name="Google Shape;308;p17"/>
          <p:cNvCxnSpPr/>
          <p:nvPr/>
        </p:nvCxnSpPr>
        <p:spPr>
          <a:xfrm>
            <a:off x="2237719" y="422588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9" name="Google Shape;309;p17"/>
          <p:cNvGrpSpPr/>
          <p:nvPr/>
        </p:nvGrpSpPr>
        <p:grpSpPr>
          <a:xfrm>
            <a:off x="489508" y="6525685"/>
            <a:ext cx="114216" cy="114216"/>
            <a:chOff x="579300" y="4638450"/>
            <a:chExt cx="119975" cy="119975"/>
          </a:xfrm>
        </p:grpSpPr>
        <p:sp>
          <p:nvSpPr>
            <p:cNvPr id="310" name="Google Shape;310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3" name="Google Shape;313;p17"/>
          <p:cNvPicPr preferRelativeResize="0"/>
          <p:nvPr/>
        </p:nvPicPr>
        <p:blipFill rotWithShape="1">
          <a:blip r:embed="rId3">
            <a:alphaModFix/>
          </a:blip>
          <a:srcRect t="2190"/>
          <a:stretch/>
        </p:blipFill>
        <p:spPr>
          <a:xfrm>
            <a:off x="314134" y="1262321"/>
            <a:ext cx="6516399" cy="548011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7"/>
          <p:cNvSpPr txBox="1"/>
          <p:nvPr/>
        </p:nvSpPr>
        <p:spPr>
          <a:xfrm>
            <a:off x="6897750" y="1186400"/>
            <a:ext cx="5084700" cy="53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Servizio web REST-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ful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basato sul </a:t>
            </a:r>
            <a:r>
              <a:rPr lang="it-IT" sz="18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framework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Flask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per la ricerca automatica di sorgenti con il software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CAESAR</a:t>
            </a:r>
            <a:endParaRPr sz="1800" dirty="0">
              <a:solidFill>
                <a:srgbClr val="0070C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▪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Strategie di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esecuzione multipla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su 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○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cluster GARR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Kubernetes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○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INAF/CIRASA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Slurm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○"/>
            </a:pP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processamento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asincrono con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celery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▪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Accessibile da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interfaccia utente web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Django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▪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Altri source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finder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(ASGARD, CUTEX,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Aegean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 in fase di integrazione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▪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Integrazione con il client di visualizzazione </a:t>
            </a:r>
            <a:r>
              <a:rPr lang="it-IT" sz="18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ViaLactea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corso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Maggiori dettagli @ </a:t>
            </a:r>
            <a:r>
              <a:rPr lang="it-IT" sz="1800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Riggi</a:t>
            </a:r>
            <a:r>
              <a:rPr lang="it-IT" sz="1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, S., et al. (2021) </a:t>
            </a:r>
            <a:r>
              <a:rPr lang="it-IT" sz="1800" i="1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Astronomy</a:t>
            </a:r>
            <a:r>
              <a:rPr lang="it-IT" sz="1800" i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and Computing</a:t>
            </a:r>
            <a:r>
              <a:rPr lang="it-IT" sz="1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https://github.com/SKA-INAF/caesar-rest</a:t>
            </a:r>
            <a:r>
              <a:rPr lang="it-IT" sz="1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6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563554" y="420058"/>
            <a:ext cx="403457" cy="403457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 Medium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ldNum" idx="4294967295"/>
          </p:nvPr>
        </p:nvSpPr>
        <p:spPr>
          <a:xfrm>
            <a:off x="11772900" y="6569075"/>
            <a:ext cx="4191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  <p:sp>
        <p:nvSpPr>
          <p:cNvPr id="322" name="Google Shape;322;p19"/>
          <p:cNvSpPr txBox="1"/>
          <p:nvPr/>
        </p:nvSpPr>
        <p:spPr>
          <a:xfrm>
            <a:off x="322199" y="358371"/>
            <a:ext cx="5147600" cy="820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733">
                <a:solidFill>
                  <a:srgbClr val="ECECEB"/>
                </a:solidFill>
                <a:latin typeface="Dosis"/>
                <a:ea typeface="Dosis"/>
                <a:cs typeface="Dosis"/>
                <a:sym typeface="Dosis"/>
              </a:rPr>
              <a:t>            ML/DL Analysis</a:t>
            </a:r>
            <a:endParaRPr sz="1800">
              <a:solidFill>
                <a:srgbClr val="ECECE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323" name="Google Shape;323;p19"/>
          <p:cNvCxnSpPr/>
          <p:nvPr/>
        </p:nvCxnSpPr>
        <p:spPr>
          <a:xfrm>
            <a:off x="1252067" y="576967"/>
            <a:ext cx="0" cy="39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24" name="Google Shape;324;p19"/>
          <p:cNvGrpSpPr/>
          <p:nvPr/>
        </p:nvGrpSpPr>
        <p:grpSpPr>
          <a:xfrm>
            <a:off x="489508" y="6525685"/>
            <a:ext cx="114216" cy="114216"/>
            <a:chOff x="579300" y="4638450"/>
            <a:chExt cx="119975" cy="119975"/>
          </a:xfrm>
        </p:grpSpPr>
        <p:sp>
          <p:nvSpPr>
            <p:cNvPr id="325" name="Google Shape;325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19"/>
          <p:cNvSpPr txBox="1"/>
          <p:nvPr/>
        </p:nvSpPr>
        <p:spPr>
          <a:xfrm>
            <a:off x="6288833" y="1985967"/>
            <a:ext cx="5622118" cy="500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Basato sul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framework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di </a:t>
            </a:r>
            <a:r>
              <a:rPr lang="it-IT" sz="15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object</a:t>
            </a: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5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detection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Mask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R-CNN) 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e sul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framework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di </a:t>
            </a: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segmentazione semantica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(modello U-Net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Addestrato a riconoscere </a:t>
            </a: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sorgenti puntiformi, radiogalassie estese e artefatti di </a:t>
            </a:r>
            <a:r>
              <a:rPr lang="it-IT" sz="1500" dirty="0" err="1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imaging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sidelobes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 su dati ASKAP, RGZ FIRST, ATCA e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MeerKAT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(~ 15k immagini)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Utilizzato come source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finder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standalone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detection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+ classificazione) o come classificatore per altri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finders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(es. Caesar)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Test su </a:t>
            </a: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piattaforme multi GPU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come NVIDIA DGX @ CINECA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Versione parallela MPI 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 versione </a:t>
            </a:r>
            <a:r>
              <a:rPr lang="it-IT" sz="15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alpha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ubik"/>
              <a:buChar char="■"/>
            </a:pP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Studi di </a:t>
            </a:r>
            <a:r>
              <a:rPr lang="it-IT" sz="15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ottimizzazione delle prestazioni</a:t>
            </a:r>
            <a:r>
              <a:rPr lang="it-IT" sz="15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corso</a:t>
            </a:r>
            <a:endParaRPr sz="15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3175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</a:pPr>
            <a:endParaRPr sz="1467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Maggiori dettagli @ D. Magro, et al.  (</a:t>
            </a:r>
            <a:r>
              <a:rPr lang="it-IT" sz="1467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submitted</a:t>
            </a:r>
            <a:r>
              <a:rPr lang="it-IT" sz="1467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) </a:t>
            </a:r>
            <a:r>
              <a:rPr lang="it-IT" sz="1467" i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PASA,</a:t>
            </a:r>
            <a:endParaRPr sz="1467" i="1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i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C. Pino, et al. (2021) </a:t>
            </a:r>
            <a:r>
              <a:rPr lang="it-IT" sz="1467" i="1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Springer</a:t>
            </a:r>
            <a:endParaRPr sz="1467" i="1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https</a:t>
            </a:r>
            <a:r>
              <a:rPr lang="it-IT" sz="1467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://</a:t>
            </a:r>
            <a:r>
              <a:rPr lang="it-IT" sz="1467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github.com</a:t>
            </a:r>
            <a:r>
              <a:rPr lang="it-IT" sz="1467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/SKA-INAF/</a:t>
            </a:r>
            <a:r>
              <a:rPr lang="it-IT" sz="1467" dirty="0" err="1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mrcnn</a:t>
            </a:r>
            <a:endParaRPr sz="1467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7902" y="574437"/>
            <a:ext cx="403457" cy="403457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3">
            <a:alphaModFix/>
          </a:blip>
          <a:srcRect t="4048"/>
          <a:stretch/>
        </p:blipFill>
        <p:spPr>
          <a:xfrm>
            <a:off x="381901" y="1244533"/>
            <a:ext cx="5906932" cy="29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7135" y="82800"/>
            <a:ext cx="1903067" cy="190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3333" y="82685"/>
            <a:ext cx="2197435" cy="190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0764" y="82800"/>
            <a:ext cx="2197433" cy="190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 rotWithShape="1">
          <a:blip r:embed="rId7">
            <a:alphaModFix/>
          </a:blip>
          <a:srcRect r="4789" b="2477"/>
          <a:stretch/>
        </p:blipFill>
        <p:spPr>
          <a:xfrm>
            <a:off x="489500" y="4146633"/>
            <a:ext cx="5147635" cy="253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Verso l’Open Science</a:t>
            </a:r>
            <a:endParaRPr dirty="0"/>
          </a:p>
        </p:txBody>
      </p:sp>
      <p:sp>
        <p:nvSpPr>
          <p:cNvPr id="341" name="Google Shape;341;p2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sp>
        <p:nvSpPr>
          <p:cNvPr id="343" name="Google Shape;343;p20"/>
          <p:cNvSpPr txBox="1"/>
          <p:nvPr/>
        </p:nvSpPr>
        <p:spPr>
          <a:xfrm>
            <a:off x="1223158" y="1015995"/>
            <a:ext cx="4334975" cy="494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Software, </a:t>
            </a:r>
            <a:r>
              <a:rPr lang="it-IT" dirty="0" err="1">
                <a:solidFill>
                  <a:schemeClr val="dk1"/>
                </a:solidFill>
                <a:latin typeface="Rubik"/>
                <a:cs typeface="Rubik"/>
                <a:sym typeface="Dosis"/>
              </a:rPr>
              <a:t>tool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 e servizi disponibili sulla piattaforma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EOSC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 – </a:t>
            </a:r>
            <a:r>
              <a:rPr lang="it-IT" dirty="0" err="1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European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 Open Science </a:t>
            </a:r>
            <a:r>
              <a:rPr lang="it-IT" dirty="0" err="1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Cloud</a:t>
            </a:r>
            <a:endParaRPr lang="it-IT" dirty="0">
              <a:solidFill>
                <a:schemeClr val="accent1"/>
              </a:solidFill>
              <a:latin typeface="Rubik"/>
              <a:cs typeface="Rubik"/>
              <a:sym typeface="Dosi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Facilmente reperibili dal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Catalogo NEANIAS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 collegato ad EOSC Marketplace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Sviluppato  un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portale tematico 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che raccoglie tutte le informazioni utili all’utilizzo degli strumenti.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Gestione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help desk 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e richieste di accesso tramite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Service Management System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Codice </a:t>
            </a:r>
            <a:r>
              <a:rPr lang="it-IT" dirty="0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open source 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@ </a:t>
            </a:r>
            <a:r>
              <a:rPr lang="it-IT" dirty="0" err="1">
                <a:solidFill>
                  <a:schemeClr val="dk1"/>
                </a:solidFill>
                <a:latin typeface="Rubik"/>
                <a:cs typeface="Rubik"/>
                <a:sym typeface="Dosis"/>
              </a:rPr>
              <a:t>GitLab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 e </a:t>
            </a:r>
            <a:r>
              <a:rPr lang="it-IT" dirty="0" err="1">
                <a:solidFill>
                  <a:schemeClr val="dk1"/>
                </a:solidFill>
                <a:latin typeface="Rubik"/>
                <a:cs typeface="Rubik"/>
                <a:sym typeface="Dosis"/>
              </a:rPr>
              <a:t>GitHub</a:t>
            </a:r>
            <a:endParaRPr lang="it-IT" dirty="0">
              <a:solidFill>
                <a:schemeClr val="dk1"/>
              </a:solidFill>
              <a:latin typeface="Rubik"/>
              <a:cs typeface="Rubik"/>
              <a:sym typeface="Dosi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Stiamo sviluppando un portale tematico su </a:t>
            </a:r>
            <a:r>
              <a:rPr lang="it-IT" dirty="0" err="1">
                <a:solidFill>
                  <a:schemeClr val="accent1"/>
                </a:solidFill>
                <a:latin typeface="Rubik"/>
                <a:cs typeface="Rubik"/>
                <a:sym typeface="Dosis"/>
              </a:rPr>
              <a:t>OpenAIRE</a:t>
            </a:r>
            <a:r>
              <a:rPr lang="it-IT" dirty="0">
                <a:solidFill>
                  <a:schemeClr val="dk1"/>
                </a:solidFill>
                <a:latin typeface="Rubik"/>
                <a:cs typeface="Rubik"/>
                <a:sym typeface="Dosis"/>
              </a:rPr>
              <a:t>.</a:t>
            </a:r>
            <a:endParaRPr dirty="0">
              <a:solidFill>
                <a:schemeClr val="dk1"/>
              </a:solidFill>
              <a:latin typeface="Rubik"/>
              <a:cs typeface="Rubik"/>
              <a:sym typeface="Dosis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53E170-3659-F94D-8C74-99CF6CEF6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852" y="0"/>
            <a:ext cx="6217148" cy="375375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40DCAF6D-3ABD-7A49-A665-C4C8F7C0B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557" y="2890958"/>
            <a:ext cx="5558132" cy="3936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B4479-C638-B04B-8527-32015178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EOSC </a:t>
            </a:r>
            <a:r>
              <a:rPr lang="it-IT" dirty="0" err="1"/>
              <a:t>Onboarding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1C1B6A-6634-CF43-9BB4-294FD14AC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852" y="1358015"/>
            <a:ext cx="4815840" cy="4630479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Aggiunto INAF come </a:t>
            </a:r>
            <a:r>
              <a:rPr lang="it-IT" dirty="0">
                <a:solidFill>
                  <a:srgbClr val="0070C0"/>
                </a:solidFill>
              </a:rPr>
              <a:t>EOSC Provider</a:t>
            </a:r>
          </a:p>
          <a:p>
            <a:r>
              <a:rPr lang="it-IT" dirty="0"/>
              <a:t>Aggiunti servizi EOSC:</a:t>
            </a:r>
          </a:p>
          <a:p>
            <a:pPr lvl="1"/>
            <a:r>
              <a:rPr lang="it-IT" dirty="0" err="1"/>
              <a:t>ViaLactea</a:t>
            </a:r>
            <a:endParaRPr lang="it-IT" dirty="0"/>
          </a:p>
          <a:p>
            <a:pPr lvl="1"/>
            <a:r>
              <a:rPr lang="it-IT" dirty="0"/>
              <a:t>CAESAR</a:t>
            </a:r>
          </a:p>
          <a:p>
            <a:pPr lvl="1"/>
            <a:r>
              <a:rPr lang="it-IT" dirty="0" err="1"/>
              <a:t>VisIVO</a:t>
            </a:r>
            <a:r>
              <a:rPr lang="it-IT" dirty="0"/>
              <a:t> in progress</a:t>
            </a:r>
          </a:p>
          <a:p>
            <a:r>
              <a:rPr lang="it-IT" dirty="0"/>
              <a:t>Se interessati ad inserire risorse su EOSC contattare: </a:t>
            </a:r>
            <a:r>
              <a:rPr lang="it-IT" dirty="0">
                <a:hlinkClick r:id="rId2"/>
              </a:rPr>
              <a:t>inaf-eosc@inaf.it</a:t>
            </a:r>
            <a:endParaRPr lang="it-IT" dirty="0"/>
          </a:p>
          <a:p>
            <a:pPr lvl="1"/>
            <a:r>
              <a:rPr lang="it-IT" dirty="0"/>
              <a:t>Persone di riferimento:</a:t>
            </a:r>
            <a:br>
              <a:rPr lang="it-IT" dirty="0"/>
            </a:br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Smareglia</a:t>
            </a:r>
            <a:r>
              <a:rPr lang="it-IT" dirty="0"/>
              <a:t>, M. </a:t>
            </a:r>
            <a:r>
              <a:rPr lang="it-IT" dirty="0" err="1"/>
              <a:t>Molinaro</a:t>
            </a:r>
            <a:r>
              <a:rPr lang="it-IT" dirty="0"/>
              <a:t> e E. Sciacca</a:t>
            </a:r>
          </a:p>
          <a:p>
            <a:pPr lvl="1"/>
            <a:r>
              <a:rPr lang="it-IT" dirty="0"/>
              <a:t>Vedere anche: </a:t>
            </a:r>
            <a:r>
              <a:rPr lang="it-IT" dirty="0">
                <a:hlinkClick r:id="rId3"/>
              </a:rPr>
              <a:t>https://www.ict.inaf.it/index.php/eosc</a:t>
            </a:r>
            <a:r>
              <a:rPr lang="it-IT" dirty="0"/>
              <a:t> </a:t>
            </a:r>
          </a:p>
          <a:p>
            <a:r>
              <a:rPr lang="it-IT" dirty="0"/>
              <a:t>Coinvolgimento con la EOSC-A</a:t>
            </a:r>
          </a:p>
          <a:p>
            <a:pPr lvl="1"/>
            <a:r>
              <a:rPr lang="it-IT" b="1" dirty="0" err="1"/>
              <a:t>Semantic</a:t>
            </a:r>
            <a:r>
              <a:rPr lang="it-IT" b="1" dirty="0"/>
              <a:t> </a:t>
            </a:r>
            <a:r>
              <a:rPr lang="it-IT" b="1" dirty="0" err="1"/>
              <a:t>Interoperability</a:t>
            </a:r>
            <a:r>
              <a:rPr lang="it-IT" b="1" dirty="0"/>
              <a:t> (M. </a:t>
            </a:r>
            <a:r>
              <a:rPr lang="it-IT" b="1" dirty="0" err="1"/>
              <a:t>Molinaro</a:t>
            </a:r>
            <a:r>
              <a:rPr lang="it-IT" b="1" dirty="0"/>
              <a:t>)</a:t>
            </a:r>
          </a:p>
          <a:p>
            <a:pPr lvl="1"/>
            <a:r>
              <a:rPr lang="it-IT" b="1" dirty="0"/>
              <a:t>Technical </a:t>
            </a:r>
            <a:r>
              <a:rPr lang="it-IT" b="1" dirty="0" err="1"/>
              <a:t>Interoperability</a:t>
            </a:r>
            <a:r>
              <a:rPr lang="it-IT" b="1" dirty="0"/>
              <a:t> of Data and Services (E. Sciacca, </a:t>
            </a:r>
            <a:r>
              <a:rPr lang="it-IT" b="1" dirty="0" err="1"/>
              <a:t>chair</a:t>
            </a:r>
            <a:r>
              <a:rPr lang="it-IT" b="1" dirty="0"/>
              <a:t>)</a:t>
            </a:r>
          </a:p>
          <a:p>
            <a:pPr lvl="1"/>
            <a:r>
              <a:rPr lang="it-IT" b="1" dirty="0"/>
              <a:t>Long-</a:t>
            </a:r>
            <a:r>
              <a:rPr lang="it-IT" b="1" dirty="0" err="1"/>
              <a:t>Term</a:t>
            </a:r>
            <a:r>
              <a:rPr lang="it-IT" b="1" dirty="0"/>
              <a:t> Data </a:t>
            </a:r>
            <a:r>
              <a:rPr lang="it-IT" b="1" dirty="0" err="1"/>
              <a:t>Preservation</a:t>
            </a:r>
            <a:r>
              <a:rPr lang="it-IT" b="1" dirty="0"/>
              <a:t> (</a:t>
            </a:r>
            <a:r>
              <a:rPr lang="it-IT" b="1" dirty="0" err="1"/>
              <a:t>R</a:t>
            </a:r>
            <a:r>
              <a:rPr lang="it-IT" b="1" dirty="0"/>
              <a:t>. </a:t>
            </a:r>
            <a:r>
              <a:rPr lang="it-IT" b="1" dirty="0" err="1"/>
              <a:t>Smareglia</a:t>
            </a:r>
            <a:r>
              <a:rPr lang="it-IT" b="1" dirty="0"/>
              <a:t>)</a:t>
            </a:r>
          </a:p>
          <a:p>
            <a:pPr lvl="1"/>
            <a:endParaRPr lang="it-IT" b="1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D7614C7-B7EE-3F49-B244-6C49C50EA3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68320" y="0"/>
            <a:ext cx="5423680" cy="6600343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1F99E5-E3BE-7240-9316-E627616C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Conclusioni</a:t>
            </a:r>
            <a:endParaRPr dirty="0"/>
          </a:p>
        </p:txBody>
      </p:sp>
      <p:sp>
        <p:nvSpPr>
          <p:cNvPr id="341" name="Google Shape;341;p2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  <p:sp>
        <p:nvSpPr>
          <p:cNvPr id="343" name="Google Shape;343;p20"/>
          <p:cNvSpPr txBox="1"/>
          <p:nvPr/>
        </p:nvSpPr>
        <p:spPr>
          <a:xfrm>
            <a:off x="1223158" y="861616"/>
            <a:ext cx="9939648" cy="569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Produzione requisiti della rete degli SRC “</a:t>
            </a:r>
            <a:r>
              <a:rPr lang="it-IT" sz="1800" b="1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Federated</a:t>
            </a:r>
            <a:r>
              <a:rPr lang="it-IT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Computing Services (WG3)”</a:t>
            </a:r>
            <a:endParaRPr sz="1800" b="1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Sincronizzazione e omogeneizzazione dei requisiti con gli altri SRC WG e in particolare: SRC Network Architecture (WG0); Science-Archive VO FAIR (WG4); Science User Engagement (WG6)</a:t>
            </a:r>
            <a:endParaRPr sz="16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Prototipazioni @ GARR </a:t>
            </a:r>
            <a:r>
              <a:rPr lang="it-IT" sz="1800" b="1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Cloud</a:t>
            </a:r>
            <a:r>
              <a:rPr lang="it-IT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&amp; EOSC</a:t>
            </a:r>
            <a:endParaRPr sz="1800" b="1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Servizi di federazione operativi su </a:t>
            </a:r>
            <a:r>
              <a:rPr lang="it-IT" sz="16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Cloud</a:t>
            </a:r>
            <a:endParaRPr sz="16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Servizi di ricerca delle sorgenti che includono anche tecniche avanzate di ML sviluppati, integrati e distribuiti su EOSC </a:t>
            </a:r>
            <a:r>
              <a:rPr lang="it-IT" sz="16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marketplace</a:t>
            </a:r>
            <a:endParaRPr sz="16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Servizi di Visual Analytics integrati e distribuiti su EOSC </a:t>
            </a:r>
            <a:r>
              <a:rPr lang="it-IT" sz="16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marketplace</a:t>
            </a:r>
            <a:endParaRPr sz="16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Prossimi passi</a:t>
            </a:r>
            <a:endParaRPr sz="1800" b="1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Finalizzazione requisiti</a:t>
            </a:r>
            <a:endParaRPr sz="16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Sviluppo primi prototipi operativi dello SRC in modalità Agile </a:t>
            </a:r>
            <a:r>
              <a:rPr lang="it-IT" sz="16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Scrum</a:t>
            </a: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: </a:t>
            </a:r>
          </a:p>
          <a:p>
            <a:pPr marL="11430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Tx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AAI </a:t>
            </a:r>
            <a:r>
              <a:rPr lang="it-IT" sz="1600" b="1" dirty="0" err="1">
                <a:solidFill>
                  <a:srgbClr val="7030A0"/>
                </a:solidFill>
              </a:rPr>
              <a:t>Purple</a:t>
            </a:r>
            <a:r>
              <a:rPr lang="it-IT" sz="1600" b="1" dirty="0">
                <a:solidFill>
                  <a:srgbClr val="7030A0"/>
                </a:solidFill>
              </a:rPr>
              <a:t> Team</a:t>
            </a:r>
            <a:endParaRPr lang="it-IT" sz="1600" dirty="0">
              <a:solidFill>
                <a:srgbClr val="7030A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1430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Tx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Distribuzione dati </a:t>
            </a:r>
            <a:r>
              <a:rPr lang="it-IT" sz="1600" b="1" dirty="0" err="1">
                <a:solidFill>
                  <a:srgbClr val="00B0F0"/>
                </a:solidFill>
              </a:rPr>
              <a:t>Cyan</a:t>
            </a:r>
            <a:r>
              <a:rPr lang="it-IT" sz="1600" b="1" dirty="0">
                <a:solidFill>
                  <a:srgbClr val="00B0F0"/>
                </a:solidFill>
              </a:rPr>
              <a:t> Team</a:t>
            </a:r>
            <a:endParaRPr lang="it-IT" sz="1600" dirty="0">
              <a:solidFill>
                <a:srgbClr val="00B0F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1430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Tx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Science Platform Components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Tangerine Team</a:t>
            </a:r>
            <a:endParaRPr lang="it-IT" sz="1600" dirty="0">
              <a:solidFill>
                <a:schemeClr val="accent6">
                  <a:lumMod val="75000"/>
                </a:schemeClr>
              </a:solidFill>
              <a:latin typeface="Rubik"/>
              <a:ea typeface="Rubik"/>
              <a:cs typeface="Rubik"/>
              <a:sym typeface="Rubik"/>
            </a:endParaRPr>
          </a:p>
          <a:p>
            <a:pPr marL="11430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Tx/>
              <a:buChar char="•"/>
            </a:pPr>
            <a:r>
              <a:rPr lang="it-IT" sz="1600" b="1" u="sng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Visualizzazione</a:t>
            </a:r>
            <a:r>
              <a:rPr lang="it-IT" sz="1600" u="sng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t-IT" sz="1600" u="sng" dirty="0">
                <a:solidFill>
                  <a:srgbClr val="FFC000"/>
                </a:solidFill>
              </a:rPr>
              <a:t>Orange Team</a:t>
            </a:r>
            <a:endParaRPr sz="1600" u="sng" dirty="0">
              <a:solidFill>
                <a:srgbClr val="FFC000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Omogeneizzazione API verso interoperabilità </a:t>
            </a:r>
            <a:r>
              <a:rPr lang="it-IT" sz="1600" dirty="0" err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SRCNet</a:t>
            </a:r>
            <a:r>
              <a:rPr lang="it-IT" sz="16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600" b="0" i="0" u="none" strike="noStrike" cap="none" dirty="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7930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AD761-6289-BE45-96EA-86520405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Webinar</a:t>
            </a:r>
            <a:r>
              <a:rPr lang="it-IT" dirty="0"/>
              <a:t> Series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8E4402F-5BB2-7B40-9360-9DD5E7833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671" y="1050924"/>
            <a:ext cx="8475708" cy="4664075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84AB9E-47F1-FC47-BCD4-E9EDACD7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B2B927-1C7E-1E40-A878-1E7E3763909D}"/>
              </a:ext>
            </a:extLst>
          </p:cNvPr>
          <p:cNvSpPr txBox="1"/>
          <p:nvPr/>
        </p:nvSpPr>
        <p:spPr>
          <a:xfrm>
            <a:off x="2248671" y="5987020"/>
            <a:ext cx="8520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dirty="0">
                <a:effectLst/>
                <a:latin typeface="system-ui"/>
              </a:rPr>
              <a:t>Form Registrazioni: </a:t>
            </a:r>
            <a:r>
              <a:rPr lang="it-IT" sz="2400" b="0" i="0" u="none" strike="noStrike" dirty="0">
                <a:effectLst/>
                <a:latin typeface="system-ui"/>
                <a:hlinkClick r:id="rId3"/>
              </a:rPr>
              <a:t>https://forms.gle/iWkjcBHwQ3VTc1iY9</a:t>
            </a:r>
            <a:r>
              <a:rPr lang="it-IT" sz="2400" b="0" i="0" u="none" strike="noStrike" dirty="0">
                <a:effectLst/>
                <a:latin typeface="system-ui"/>
              </a:rPr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065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AD761-6289-BE45-96EA-86520405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Webinar</a:t>
            </a:r>
            <a:r>
              <a:rPr lang="it-IT" dirty="0"/>
              <a:t> Series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84AB9E-47F1-FC47-BCD4-E9EDACD7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26</a:t>
            </a:fld>
            <a:endParaRPr lang="it-IT"/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DECA5E01-DE33-2642-B0BB-DA64B42CF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764541"/>
              </p:ext>
            </p:extLst>
          </p:nvPr>
        </p:nvGraphicFramePr>
        <p:xfrm>
          <a:off x="1128156" y="1473637"/>
          <a:ext cx="10735293" cy="4664076"/>
        </p:xfrm>
        <a:graphic>
          <a:graphicData uri="http://schemas.openxmlformats.org/drawingml/2006/table">
            <a:tbl>
              <a:tblPr/>
              <a:tblGrid>
                <a:gridCol w="7342343">
                  <a:extLst>
                    <a:ext uri="{9D8B030D-6E8A-4147-A177-3AD203B41FA5}">
                      <a16:colId xmlns:a16="http://schemas.microsoft.com/office/drawing/2014/main" val="2301340224"/>
                    </a:ext>
                  </a:extLst>
                </a:gridCol>
                <a:gridCol w="3392950">
                  <a:extLst>
                    <a:ext uri="{9D8B030D-6E8A-4147-A177-3AD203B41FA5}">
                      <a16:colId xmlns:a16="http://schemas.microsoft.com/office/drawing/2014/main" val="909499979"/>
                    </a:ext>
                  </a:extLst>
                </a:gridCol>
              </a:tblGrid>
              <a:tr h="49710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dirty="0">
                          <a:effectLst/>
                          <a:latin typeface="verdana" panose="020B0604030504040204" pitchFamily="34" charset="0"/>
                        </a:rPr>
                        <a:t>Titolo</a:t>
                      </a:r>
                      <a:endParaRPr lang="it-IT" sz="1600" b="1" dirty="0">
                        <a:effectLst/>
                      </a:endParaRPr>
                    </a:p>
                  </a:txBody>
                  <a:tcPr marL="8341" marR="8341" marT="8341" marB="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dirty="0">
                          <a:effectLst/>
                          <a:latin typeface="verdana" panose="020B0604030504040204" pitchFamily="34" charset="0"/>
                        </a:rPr>
                        <a:t>Data </a:t>
                      </a:r>
                      <a:endParaRPr lang="it-IT" sz="1600" b="1" dirty="0">
                        <a:effectLst/>
                      </a:endParaRPr>
                    </a:p>
                  </a:txBody>
                  <a:tcPr marL="8341" marR="8341" marT="8341" marB="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133881"/>
                  </a:ext>
                </a:extLst>
              </a:tr>
              <a:tr h="73731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b="1" u="none" strike="noStrike" dirty="0">
                          <a:solidFill>
                            <a:srgbClr val="3D449A"/>
                          </a:solidFill>
                          <a:effectLst/>
                          <a:hlinkClick r:id="rId2"/>
                        </a:rPr>
                        <a:t>NEANIAS SPACE AstraDataNavigator: Explore our galaxy in virtual reality.</a:t>
                      </a:r>
                      <a:endParaRPr lang="it-IT" sz="1600" b="1" dirty="0">
                        <a:effectLst/>
                      </a:endParaRP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i="1" dirty="0">
                          <a:effectLst/>
                        </a:rPr>
                        <a:t>April 27, 2022; 10h CEST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5232"/>
                  </a:ext>
                </a:extLst>
              </a:tr>
              <a:tr h="73731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b="1" dirty="0">
                          <a:effectLst/>
                        </a:rPr>
                        <a:t>NEANIAS SPACE </a:t>
                      </a:r>
                      <a:r>
                        <a:rPr lang="it-IT" sz="1600" b="1" dirty="0" err="1">
                          <a:effectLst/>
                        </a:rPr>
                        <a:t>Latent</a:t>
                      </a:r>
                      <a:r>
                        <a:rPr lang="it-IT" sz="1600" b="1" dirty="0">
                          <a:effectLst/>
                        </a:rPr>
                        <a:t> Space Explorer: </a:t>
                      </a:r>
                      <a:r>
                        <a:rPr lang="it-IT" sz="1600" b="1" dirty="0" err="1">
                          <a:effectLst/>
                        </a:rPr>
                        <a:t>Unsupervised</a:t>
                      </a:r>
                      <a:r>
                        <a:rPr lang="it-IT" sz="1600" b="1" dirty="0">
                          <a:effectLst/>
                        </a:rPr>
                        <a:t> Data Pattern </a:t>
                      </a:r>
                      <a:r>
                        <a:rPr lang="it-IT" sz="1600" b="1" dirty="0" err="1">
                          <a:effectLst/>
                        </a:rPr>
                        <a:t>Discovery</a:t>
                      </a:r>
                      <a:r>
                        <a:rPr lang="it-IT" sz="1600" b="1" dirty="0">
                          <a:effectLst/>
                        </a:rPr>
                        <a:t> on the </a:t>
                      </a:r>
                      <a:r>
                        <a:rPr lang="it-IT" sz="1600" b="1" dirty="0" err="1">
                          <a:effectLst/>
                        </a:rPr>
                        <a:t>Cloud</a:t>
                      </a:r>
                      <a:r>
                        <a:rPr lang="it-IT" sz="1600" b="1" dirty="0">
                          <a:effectLst/>
                        </a:rPr>
                        <a:t>.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i="1" dirty="0" err="1">
                          <a:effectLst/>
                        </a:rPr>
                        <a:t>June</a:t>
                      </a:r>
                      <a:r>
                        <a:rPr lang="it-IT" sz="1600" i="1" dirty="0">
                          <a:effectLst/>
                        </a:rPr>
                        <a:t> 7, 2022; 14:30 CEST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7630"/>
                  </a:ext>
                </a:extLst>
              </a:tr>
              <a:tr h="73731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b="1" dirty="0">
                          <a:effectLst/>
                        </a:rPr>
                        <a:t>NEANIAS SPACE </a:t>
                      </a:r>
                      <a:r>
                        <a:rPr lang="it-IT" sz="1600" b="1" dirty="0" err="1">
                          <a:effectLst/>
                        </a:rPr>
                        <a:t>ViaLactea</a:t>
                      </a:r>
                      <a:r>
                        <a:rPr lang="it-IT" sz="1600" b="1" dirty="0">
                          <a:effectLst/>
                        </a:rPr>
                        <a:t>: </a:t>
                      </a:r>
                      <a:r>
                        <a:rPr lang="it-IT" sz="1600" b="1" dirty="0" err="1">
                          <a:effectLst/>
                        </a:rPr>
                        <a:t>Exploring</a:t>
                      </a:r>
                      <a:r>
                        <a:rPr lang="it-IT" sz="1600" b="1" dirty="0">
                          <a:effectLst/>
                        </a:rPr>
                        <a:t> </a:t>
                      </a:r>
                      <a:r>
                        <a:rPr lang="it-IT" sz="1600" b="1" dirty="0" err="1">
                          <a:effectLst/>
                        </a:rPr>
                        <a:t>our</a:t>
                      </a:r>
                      <a:r>
                        <a:rPr lang="it-IT" sz="1600" b="1" dirty="0">
                          <a:effectLst/>
                        </a:rPr>
                        <a:t> </a:t>
                      </a:r>
                      <a:r>
                        <a:rPr lang="it-IT" sz="1600" b="1" dirty="0" err="1">
                          <a:effectLst/>
                        </a:rPr>
                        <a:t>Galaxy</a:t>
                      </a:r>
                      <a:r>
                        <a:rPr lang="it-IT" sz="1600" b="1" dirty="0">
                          <a:effectLst/>
                        </a:rPr>
                        <a:t> with a multi </a:t>
                      </a:r>
                      <a:r>
                        <a:rPr lang="it-IT" sz="1600" b="1" dirty="0" err="1">
                          <a:effectLst/>
                        </a:rPr>
                        <a:t>wavelength</a:t>
                      </a:r>
                      <a:r>
                        <a:rPr lang="it-IT" sz="1600" b="1" dirty="0">
                          <a:effectLst/>
                        </a:rPr>
                        <a:t> </a:t>
                      </a:r>
                      <a:r>
                        <a:rPr lang="it-IT" sz="1600" b="1" dirty="0" err="1">
                          <a:effectLst/>
                        </a:rPr>
                        <a:t>approach</a:t>
                      </a:r>
                      <a:r>
                        <a:rPr lang="it-IT" sz="1600" b="1" dirty="0">
                          <a:effectLst/>
                        </a:rPr>
                        <a:t> and Visual </a:t>
                      </a:r>
                      <a:r>
                        <a:rPr lang="it-IT" sz="1600" b="1" dirty="0" err="1">
                          <a:effectLst/>
                        </a:rPr>
                        <a:t>Analytic</a:t>
                      </a:r>
                      <a:r>
                        <a:rPr lang="it-IT" sz="1600" b="1" dirty="0">
                          <a:effectLst/>
                        </a:rPr>
                        <a:t>.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i="1" dirty="0" err="1">
                          <a:effectLst/>
                        </a:rPr>
                        <a:t>June</a:t>
                      </a:r>
                      <a:r>
                        <a:rPr lang="it-IT" sz="1600" i="1" dirty="0">
                          <a:effectLst/>
                        </a:rPr>
                        <a:t> 8, 2022; 15:00 CEST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75994"/>
                  </a:ext>
                </a:extLst>
              </a:tr>
              <a:tr h="97752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b="1" dirty="0">
                          <a:effectLst/>
                        </a:rPr>
                        <a:t>NEANIAS SPACE CAESAR &amp; </a:t>
                      </a:r>
                      <a:r>
                        <a:rPr lang="it-IT" sz="1600" b="1" dirty="0" err="1">
                          <a:effectLst/>
                        </a:rPr>
                        <a:t>AstroML</a:t>
                      </a:r>
                      <a:r>
                        <a:rPr lang="it-IT" sz="1600" b="1" dirty="0">
                          <a:effectLst/>
                        </a:rPr>
                        <a:t>: </a:t>
                      </a:r>
                      <a:r>
                        <a:rPr lang="it-IT" sz="1600" b="1" dirty="0" err="1">
                          <a:effectLst/>
                        </a:rPr>
                        <a:t>Astronomical</a:t>
                      </a:r>
                      <a:r>
                        <a:rPr lang="it-IT" sz="1600" b="1" dirty="0">
                          <a:effectLst/>
                        </a:rPr>
                        <a:t> Source </a:t>
                      </a:r>
                      <a:r>
                        <a:rPr lang="it-IT" sz="1600" b="1" dirty="0" err="1">
                          <a:effectLst/>
                        </a:rPr>
                        <a:t>extraction</a:t>
                      </a:r>
                      <a:r>
                        <a:rPr lang="it-IT" sz="1600" b="1" dirty="0">
                          <a:effectLst/>
                        </a:rPr>
                        <a:t>, </a:t>
                      </a:r>
                      <a:r>
                        <a:rPr lang="it-IT" sz="1600" b="1" dirty="0" err="1">
                          <a:effectLst/>
                        </a:rPr>
                        <a:t>characterization</a:t>
                      </a:r>
                      <a:r>
                        <a:rPr lang="it-IT" sz="1600" b="1" dirty="0">
                          <a:effectLst/>
                        </a:rPr>
                        <a:t> and </a:t>
                      </a:r>
                      <a:r>
                        <a:rPr lang="it-IT" sz="1600" b="1" dirty="0" err="1">
                          <a:effectLst/>
                        </a:rPr>
                        <a:t>classification</a:t>
                      </a:r>
                      <a:r>
                        <a:rPr lang="it-IT" sz="1600" b="1" dirty="0">
                          <a:effectLst/>
                        </a:rPr>
                        <a:t> in the SKA era.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i="1" dirty="0" err="1">
                          <a:effectLst/>
                        </a:rPr>
                        <a:t>June</a:t>
                      </a:r>
                      <a:r>
                        <a:rPr lang="it-IT" sz="1600" i="1" dirty="0">
                          <a:effectLst/>
                        </a:rPr>
                        <a:t> 15, 2022; 15:00 CEST​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769802"/>
                  </a:ext>
                </a:extLst>
              </a:tr>
              <a:tr h="97752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b="1" dirty="0">
                          <a:effectLst/>
                        </a:rPr>
                        <a:t>NEANIAS SPACE ADAM-Explorer: </a:t>
                      </a:r>
                      <a:r>
                        <a:rPr lang="it-IT" sz="1600" b="1" dirty="0" err="1">
                          <a:effectLst/>
                        </a:rPr>
                        <a:t>Accessing</a:t>
                      </a:r>
                      <a:r>
                        <a:rPr lang="it-IT" sz="1600" b="1" dirty="0">
                          <a:effectLst/>
                        </a:rPr>
                        <a:t> science-ready Mars </a:t>
                      </a:r>
                      <a:r>
                        <a:rPr lang="it-IT" sz="1600" b="1" dirty="0" err="1">
                          <a:effectLst/>
                        </a:rPr>
                        <a:t>surface</a:t>
                      </a:r>
                      <a:r>
                        <a:rPr lang="it-IT" sz="1600" b="1" dirty="0">
                          <a:effectLst/>
                        </a:rPr>
                        <a:t> images.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i="1" dirty="0" err="1">
                          <a:effectLst/>
                        </a:rPr>
                        <a:t>June</a:t>
                      </a:r>
                      <a:r>
                        <a:rPr lang="it-IT" sz="1600" i="1" dirty="0">
                          <a:effectLst/>
                        </a:rPr>
                        <a:t> 27, 2022; 15:00 CEST​</a:t>
                      </a:r>
                    </a:p>
                  </a:txBody>
                  <a:tcPr marL="8341" marR="8341" marT="8341" marB="8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91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3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Grazie!</a:t>
            </a:r>
            <a:endParaRPr dirty="0"/>
          </a:p>
        </p:txBody>
      </p:sp>
      <p:sp>
        <p:nvSpPr>
          <p:cNvPr id="349" name="Google Shape;349;p21"/>
          <p:cNvSpPr txBox="1">
            <a:spLocks noGrp="1"/>
          </p:cNvSpPr>
          <p:nvPr>
            <p:ph type="body" sz="half" idx="2"/>
          </p:nvPr>
        </p:nvSpPr>
        <p:spPr>
          <a:xfrm>
            <a:off x="4786780" y="2569957"/>
            <a:ext cx="6992844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Collaboratori: S.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Riggi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(INAF),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F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. Vitello (INAF), G.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Tudisco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(INAF), C.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Bordiu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(INAF),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F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Bufano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(INAF),  U.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Becciani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(INAF), D. Magro (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UoM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/INAF),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. Sortino (UNICT/INAF), A. De Marco (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UoM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), C. Spampinato (UNICT), K.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Zarb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Adami (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UoM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), G. </a:t>
            </a:r>
            <a:r>
              <a:rPr lang="it-IT" i="1" dirty="0" err="1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Fiameni</a:t>
            </a: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(NVIDIA) , C. Pisa (GARR), M. Lorini (GARR)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255E"/>
              </a:buClr>
              <a:buSzPts val="2400"/>
              <a:buNone/>
            </a:pPr>
            <a:endParaRPr i="1" dirty="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CEB"/>
              </a:buClr>
              <a:buSzPts val="1600"/>
              <a:buFont typeface="Titillium Web Light"/>
              <a:buChar char="+"/>
            </a:pPr>
            <a:r>
              <a:rPr lang="it-IT" i="1" dirty="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INAF-OACT IT &amp; Radio Astronomia</a:t>
            </a:r>
            <a:endParaRPr i="1" dirty="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Il Progetto SKA</a:t>
            </a:r>
            <a:endParaRPr dirty="0"/>
          </a:p>
        </p:txBody>
      </p:sp>
      <p:sp>
        <p:nvSpPr>
          <p:cNvPr id="108" name="Google Shape;108;p3"/>
          <p:cNvSpPr txBox="1">
            <a:spLocks noGrp="1"/>
          </p:cNvSpPr>
          <p:nvPr>
            <p:ph idx="1"/>
          </p:nvPr>
        </p:nvSpPr>
        <p:spPr>
          <a:xfrm>
            <a:off x="1593852" y="1198885"/>
            <a:ext cx="9785349" cy="4664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/>
              <a:t>Una collaborazione di 16 paesi sta costruendo l’</a:t>
            </a:r>
            <a:r>
              <a:rPr lang="it-IT" sz="2400" dirty="0">
                <a:solidFill>
                  <a:srgbClr val="0070C0"/>
                </a:solidFill>
              </a:rPr>
              <a:t>osservatorio radioastronomico</a:t>
            </a:r>
            <a:r>
              <a:rPr lang="it-IT" sz="2400" dirty="0"/>
              <a:t> più grande al mondo.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/>
              <a:t>Gestito dallo </a:t>
            </a:r>
            <a:r>
              <a:rPr lang="it-IT" sz="2400" dirty="0">
                <a:solidFill>
                  <a:srgbClr val="0070C0"/>
                </a:solidFill>
              </a:rPr>
              <a:t>SKA </a:t>
            </a:r>
            <a:r>
              <a:rPr lang="it-IT" sz="2400" dirty="0" err="1">
                <a:solidFill>
                  <a:srgbClr val="0070C0"/>
                </a:solidFill>
              </a:rPr>
              <a:t>Observatory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/>
              <a:t>(SKAO), organizzazione intergovernativa dal 2021, con sede presso </a:t>
            </a:r>
            <a:r>
              <a:rPr lang="it-IT" sz="2400" dirty="0" err="1"/>
              <a:t>Jodrell</a:t>
            </a:r>
            <a:r>
              <a:rPr lang="it-IT" sz="2400" dirty="0"/>
              <a:t> </a:t>
            </a:r>
            <a:r>
              <a:rPr lang="it-IT" sz="2400" dirty="0" err="1"/>
              <a:t>Bank</a:t>
            </a:r>
            <a:r>
              <a:rPr lang="it-IT" sz="2400" dirty="0"/>
              <a:t> (a Manchester) nel Regno Unito.</a:t>
            </a:r>
            <a:endParaRPr dirty="0"/>
          </a:p>
        </p:txBody>
      </p:sp>
      <p:sp>
        <p:nvSpPr>
          <p:cNvPr id="109" name="Google Shape;109;p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Eva Sciacca - INAF, Osservatorio Astrofisico di Catania</a:t>
            </a:r>
            <a:endParaRPr sz="12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11" name="Google Shape;111;p3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38633"/>
            <a:ext cx="12192000" cy="355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Flusso dati di SKA</a:t>
            </a:r>
            <a:endParaRPr/>
          </a:p>
        </p:txBody>
      </p:sp>
      <p:pic>
        <p:nvPicPr>
          <p:cNvPr id="117" name="Google Shape;117;p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203325" y="1022478"/>
            <a:ext cx="10636374" cy="40728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1376926" y="5202206"/>
            <a:ext cx="1021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 dati prodotti da SKA non saranno nello stato finale richiesto per l'analisi scientifica e il loro volume sarà così grande che la consegna diretta agli utenti finali, distribuiti geograficamente su scala mondiale, è irrealizzabile!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SKA Regional Centers - SRC</a:t>
            </a:r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8545404" y="1702138"/>
            <a:ext cx="32178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Pianificazione di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una rete di SRC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in tutto il mondo che ospiteranno lo </a:t>
            </a:r>
            <a:r>
              <a:rPr lang="it-IT" sz="1800" i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SKA Science Archive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Gli utenti potranno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accedere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lo SKA Science Archive tramite il relativo SRC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Gli SRC forniranno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risorse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per ulteriori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elaborazioni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e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analisi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dei dati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Gruppi di lavoro stanno sviluppano la </a:t>
            </a:r>
            <a:r>
              <a:rPr lang="it-IT" sz="18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rPr>
              <a:t>progettazione</a:t>
            </a:r>
            <a:r>
              <a:rPr lang="it-IT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degli SRC</a:t>
            </a:r>
            <a:endParaRPr dirty="0"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32" y="1702138"/>
            <a:ext cx="8360583" cy="427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Piattaforma Federata – Design Principles</a:t>
            </a: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Eva Sciacca - INAF, Osservatorio Astrofisico di Catania</a:t>
            </a:r>
            <a:endParaRPr dirty="0"/>
          </a:p>
        </p:txBody>
      </p:sp>
      <p:sp>
        <p:nvSpPr>
          <p:cNvPr id="139" name="Google Shape;139;p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grpSp>
        <p:nvGrpSpPr>
          <p:cNvPr id="140" name="Google Shape;140;p6"/>
          <p:cNvGrpSpPr/>
          <p:nvPr/>
        </p:nvGrpSpPr>
        <p:grpSpPr>
          <a:xfrm>
            <a:off x="490598" y="1085041"/>
            <a:ext cx="11494466" cy="4505877"/>
            <a:chOff x="0" y="312528"/>
            <a:chExt cx="11494466" cy="4505877"/>
          </a:xfrm>
        </p:grpSpPr>
        <p:sp>
          <p:nvSpPr>
            <p:cNvPr id="141" name="Google Shape;141;p6"/>
            <p:cNvSpPr/>
            <p:nvPr/>
          </p:nvSpPr>
          <p:spPr>
            <a:xfrm>
              <a:off x="225357" y="846562"/>
              <a:ext cx="5393710" cy="168553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E535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 txBox="1"/>
            <p:nvPr/>
          </p:nvSpPr>
          <p:spPr>
            <a:xfrm>
              <a:off x="225357" y="846562"/>
              <a:ext cx="5393710" cy="168553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spcFirstLastPara="1" wrap="square" lIns="1141650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it-IT" sz="1900" dirty="0">
                  <a:solidFill>
                    <a:schemeClr val="dk1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Generico</a:t>
              </a:r>
              <a:r>
                <a:rPr lang="it-IT" sz="1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457200" marR="0" lvl="0" indent="-3492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Rubik"/>
                <a:buChar char="●"/>
              </a:pPr>
              <a:r>
                <a:rPr lang="it-IT" sz="19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Il sistema deve essere in grado di supportare </a:t>
              </a:r>
              <a:r>
                <a:rPr lang="it-IT" sz="1900" dirty="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più team scientifici</a:t>
              </a:r>
              <a:r>
                <a:rPr lang="it-IT" sz="19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utilizzando i dati dei telescopi precursori di SKA e, infine, supportare la scienza di SKA.</a:t>
              </a:r>
              <a:endParaRPr sz="19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2528"/>
              <a:ext cx="1179874" cy="17698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100756" y="846562"/>
              <a:ext cx="5393710" cy="168553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 txBox="1"/>
            <p:nvPr/>
          </p:nvSpPr>
          <p:spPr>
            <a:xfrm>
              <a:off x="6100756" y="846562"/>
              <a:ext cx="5393710" cy="1685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1650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dk1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Scalabile</a:t>
              </a:r>
              <a:r>
                <a:rPr lang="it-IT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492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Rubik"/>
                <a:buChar char="●"/>
              </a:pPr>
              <a:r>
                <a:rPr lang="it-IT" sz="19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Il sistema deve tenere conto dei </a:t>
              </a:r>
              <a:r>
                <a:rPr lang="it-IT" sz="190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crescenti requisiti</a:t>
              </a:r>
              <a:r>
                <a:rPr lang="it-IT" sz="19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di </a:t>
              </a:r>
              <a:r>
                <a:rPr lang="it-IT" sz="190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elaborazione dei dati</a:t>
              </a:r>
              <a:r>
                <a:rPr lang="it-IT" sz="19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da parte della comunità astronomica.</a:t>
              </a:r>
              <a:endParaRPr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876018" y="603096"/>
              <a:ext cx="1179874" cy="17698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25357" y="2968463"/>
              <a:ext cx="5393710" cy="168553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 txBox="1"/>
            <p:nvPr/>
          </p:nvSpPr>
          <p:spPr>
            <a:xfrm>
              <a:off x="336615" y="2906205"/>
              <a:ext cx="5393700" cy="19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1650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it-IT" sz="1900" dirty="0">
                  <a:solidFill>
                    <a:schemeClr val="dk1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Estensibile</a:t>
              </a:r>
              <a:r>
                <a:rPr lang="it-IT" sz="1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457200" marR="0" lvl="0" indent="-336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ubik"/>
                <a:buChar char="●"/>
              </a:pPr>
              <a:r>
                <a:rPr lang="it-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Dovrebbe essere possibile </a:t>
              </a:r>
              <a:r>
                <a:rPr lang="it-IT" sz="1700" dirty="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aggiungere servizi</a:t>
              </a:r>
              <a:r>
                <a:rPr lang="it-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in un secondo momento. </a:t>
              </a:r>
              <a:endParaRPr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36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ubik"/>
                <a:buChar char="●"/>
              </a:pPr>
              <a:r>
                <a:rPr lang="it-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Dovrebbe essere </a:t>
              </a:r>
              <a:r>
                <a:rPr lang="it-IT" sz="1700" dirty="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distribuito</a:t>
              </a:r>
              <a:r>
                <a:rPr lang="it-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in tutto o in parte su diversi fornitori di </a:t>
              </a:r>
              <a:r>
                <a:rPr lang="it-IT" sz="1700" dirty="0" err="1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cloud</a:t>
              </a:r>
              <a:r>
                <a:rPr lang="it-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e data center.</a:t>
              </a:r>
              <a:endParaRPr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19" y="2724997"/>
              <a:ext cx="1179874" cy="17698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100756" y="2968463"/>
              <a:ext cx="5393710" cy="168553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6100756" y="2968463"/>
              <a:ext cx="5393710" cy="1685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1650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it-IT" sz="1900" dirty="0">
                  <a:solidFill>
                    <a:schemeClr val="dk1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Debolmente</a:t>
              </a:r>
              <a:r>
                <a:rPr lang="it-IT" sz="1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900" dirty="0">
                  <a:solidFill>
                    <a:schemeClr val="dk1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collegato</a:t>
              </a:r>
              <a:r>
                <a:rPr lang="it-IT" sz="1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457200" marR="0" lvl="0" indent="-3492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Rubik"/>
                <a:buChar char="●"/>
              </a:pPr>
              <a:r>
                <a:rPr lang="it-IT" sz="19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I servizi nel sistema dovrebbero essere </a:t>
              </a:r>
              <a:r>
                <a:rPr lang="it-IT" sz="1900" dirty="0">
                  <a:solidFill>
                    <a:srgbClr val="0070C0"/>
                  </a:solidFill>
                  <a:latin typeface="Rubik"/>
                  <a:ea typeface="Rubik"/>
                  <a:cs typeface="Rubik"/>
                  <a:sym typeface="Rubik"/>
                </a:rPr>
                <a:t>sufficientemente indipendenti tra loro.</a:t>
              </a:r>
              <a:endParaRPr sz="1900" dirty="0">
                <a:solidFill>
                  <a:srgbClr val="0070C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5876018" y="2724997"/>
              <a:ext cx="1179874" cy="17698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" name="Google Shape;153;p6" descr="Rete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480" y="37147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 descr="Grafico esponenziale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7480" y="15849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 descr="Pezzi del puzzle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" y="37147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 descr="Utenti contor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560" y="1314451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Piattaforma Federata – </a:t>
            </a:r>
            <a:r>
              <a:rPr lang="it-IT" dirty="0" err="1"/>
              <a:t>SaaS</a:t>
            </a:r>
            <a:endParaRPr dirty="0"/>
          </a:p>
        </p:txBody>
      </p:sp>
      <p:pic>
        <p:nvPicPr>
          <p:cNvPr id="162" name="Google Shape;162;p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578609" y="1030286"/>
            <a:ext cx="8836051" cy="3577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sz="half" idx="4294967295"/>
          </p:nvPr>
        </p:nvSpPr>
        <p:spPr>
          <a:xfrm>
            <a:off x="1371600" y="4692650"/>
            <a:ext cx="10444348" cy="185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/>
              <a:t>Abilitare e semplificare il processo di fare scienza con grandi set di dati di radioastronomia attraverso il concetto di "</a:t>
            </a:r>
            <a:r>
              <a:rPr lang="it-IT" sz="1800" dirty="0">
                <a:solidFill>
                  <a:srgbClr val="0070C0"/>
                </a:solidFill>
              </a:rPr>
              <a:t>portare il </a:t>
            </a:r>
            <a:r>
              <a:rPr lang="it-IT" sz="1800" dirty="0" err="1">
                <a:solidFill>
                  <a:srgbClr val="0070C0"/>
                </a:solidFill>
              </a:rPr>
              <a:t>processamento</a:t>
            </a:r>
            <a:r>
              <a:rPr lang="it-IT" sz="1800" dirty="0">
                <a:solidFill>
                  <a:srgbClr val="0070C0"/>
                </a:solidFill>
              </a:rPr>
              <a:t> ai dati</a:t>
            </a:r>
            <a:r>
              <a:rPr lang="it-IT" sz="1800" dirty="0"/>
              <a:t>" o </a:t>
            </a:r>
            <a:r>
              <a:rPr lang="it-IT" sz="1800" dirty="0">
                <a:solidFill>
                  <a:srgbClr val="0070C0"/>
                </a:solidFill>
              </a:rPr>
              <a:t>In-Archive-Processing</a:t>
            </a:r>
            <a:r>
              <a:rPr lang="it-IT" sz="1800" dirty="0"/>
              <a:t> (IAP).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/>
              <a:t>Sistema basato su </a:t>
            </a:r>
            <a:r>
              <a:rPr lang="it-IT" sz="1800" dirty="0" err="1"/>
              <a:t>cloud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0070C0"/>
                </a:solidFill>
              </a:rPr>
              <a:t>Software </a:t>
            </a:r>
            <a:r>
              <a:rPr lang="it-IT" sz="1800" dirty="0" err="1">
                <a:solidFill>
                  <a:srgbClr val="0070C0"/>
                </a:solidFill>
              </a:rPr>
              <a:t>as</a:t>
            </a:r>
            <a:r>
              <a:rPr lang="it-IT" sz="1800" dirty="0">
                <a:solidFill>
                  <a:srgbClr val="0070C0"/>
                </a:solidFill>
              </a:rPr>
              <a:t> a Service </a:t>
            </a:r>
            <a:r>
              <a:rPr lang="it-IT" sz="1800" dirty="0"/>
              <a:t>(</a:t>
            </a:r>
            <a:r>
              <a:rPr lang="it-IT" sz="1800" dirty="0" err="1"/>
              <a:t>SaaS</a:t>
            </a:r>
            <a:r>
              <a:rPr lang="it-IT" sz="1800" dirty="0"/>
              <a:t>) fornisce </a:t>
            </a:r>
            <a:r>
              <a:rPr lang="it-IT" sz="1800" dirty="0">
                <a:solidFill>
                  <a:srgbClr val="0070C0"/>
                </a:solidFill>
              </a:rPr>
              <a:t>servizi persistenti comuni</a:t>
            </a:r>
            <a:r>
              <a:rPr lang="it-IT" sz="1800" dirty="0"/>
              <a:t> a tutti o </a:t>
            </a:r>
            <a:r>
              <a:rPr lang="it-IT" sz="1800" dirty="0">
                <a:solidFill>
                  <a:srgbClr val="0070C0"/>
                </a:solidFill>
              </a:rPr>
              <a:t>specifici per la scienza</a:t>
            </a:r>
            <a:r>
              <a:rPr lang="it-IT" sz="1800" dirty="0"/>
              <a:t>, nonché archiviazione, elaborazione, database e altri servizi disponibili su richiesta all’utente finale per eseguire la post-elaborazione e l'analisi dei dati 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Piattaforma Federata – Requisiti (SRC WG3)</a:t>
            </a:r>
            <a:endParaRPr/>
          </a:p>
        </p:txBody>
      </p:sp>
      <p:sp>
        <p:nvSpPr>
          <p:cNvPr id="171" name="Google Shape;171;p8"/>
          <p:cNvSpPr txBox="1">
            <a:spLocks noGrp="1"/>
          </p:cNvSpPr>
          <p:nvPr>
            <p:ph sz="half" idx="1"/>
          </p:nvPr>
        </p:nvSpPr>
        <p:spPr>
          <a:xfrm>
            <a:off x="1193797" y="984504"/>
            <a:ext cx="5654678" cy="46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Sarà disponibile una </a:t>
            </a:r>
            <a:r>
              <a:rPr lang="it-IT" sz="2000" dirty="0">
                <a:solidFill>
                  <a:srgbClr val="0070C0"/>
                </a:solidFill>
              </a:rPr>
              <a:t>soluzione federata per l’accesso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/>
              <a:t>(Infrastruttura di autenticazione ed autorizzazione AAI) che abilita il comportamento SSO (Single </a:t>
            </a:r>
            <a:r>
              <a:rPr lang="it-IT" sz="2000" dirty="0" err="1"/>
              <a:t>Sign</a:t>
            </a:r>
            <a:r>
              <a:rPr lang="it-IT" sz="2000" dirty="0"/>
              <a:t>-on).</a:t>
            </a:r>
            <a:endParaRPr sz="20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L'SRC fornirà servizi per </a:t>
            </a:r>
            <a:r>
              <a:rPr lang="it-IT" sz="2000" dirty="0">
                <a:solidFill>
                  <a:srgbClr val="0070C0"/>
                </a:solidFill>
              </a:rPr>
              <a:t>visualizzare</a:t>
            </a:r>
            <a:r>
              <a:rPr lang="it-IT" sz="2000" dirty="0"/>
              <a:t> (e </a:t>
            </a:r>
            <a:r>
              <a:rPr lang="it-IT" sz="2000" dirty="0">
                <a:solidFill>
                  <a:srgbClr val="0070C0"/>
                </a:solidFill>
              </a:rPr>
              <a:t>analizzare</a:t>
            </a:r>
            <a:r>
              <a:rPr lang="it-IT" sz="2000" dirty="0"/>
              <a:t>) immagini con dimensioni di file fino a 1 PB. </a:t>
            </a:r>
            <a:endParaRPr sz="20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L'SRC fornirà una piattaforma per progettare, </a:t>
            </a:r>
            <a:r>
              <a:rPr lang="it-IT" sz="2000" dirty="0" err="1">
                <a:solidFill>
                  <a:srgbClr val="0070C0"/>
                </a:solidFill>
              </a:rPr>
              <a:t>prototipare</a:t>
            </a:r>
            <a:r>
              <a:rPr lang="it-IT" sz="2000" dirty="0"/>
              <a:t>, implementare e testare il software SRC e i </a:t>
            </a:r>
            <a:r>
              <a:rPr lang="it-IT" sz="2000" dirty="0" err="1">
                <a:solidFill>
                  <a:srgbClr val="0070C0"/>
                </a:solidFill>
              </a:rPr>
              <a:t>workflow</a:t>
            </a:r>
            <a:r>
              <a:rPr lang="it-IT" sz="2000" dirty="0"/>
              <a:t> in modo </a:t>
            </a:r>
            <a:r>
              <a:rPr lang="it-IT" sz="2000" dirty="0">
                <a:solidFill>
                  <a:srgbClr val="0070C0"/>
                </a:solidFill>
              </a:rPr>
              <a:t>interattivo</a:t>
            </a:r>
            <a:r>
              <a:rPr lang="it-IT" sz="2000" dirty="0"/>
              <a:t>. </a:t>
            </a:r>
            <a:endParaRPr sz="20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L'SRC fornirà funzionalità di </a:t>
            </a:r>
            <a:r>
              <a:rPr lang="it-IT" sz="2000" dirty="0">
                <a:solidFill>
                  <a:srgbClr val="0070C0"/>
                </a:solidFill>
              </a:rPr>
              <a:t>aggregazione</a:t>
            </a:r>
            <a:r>
              <a:rPr lang="it-IT" sz="2000" dirty="0"/>
              <a:t> dei servizi federati per registrare centralmente info accumulate</a:t>
            </a:r>
            <a:endParaRPr sz="20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L'SRC fornirà un sistema di </a:t>
            </a:r>
            <a:r>
              <a:rPr lang="it-IT" sz="2000" dirty="0" err="1">
                <a:solidFill>
                  <a:srgbClr val="0070C0"/>
                </a:solidFill>
              </a:rPr>
              <a:t>logging</a:t>
            </a:r>
            <a:r>
              <a:rPr lang="it-IT" sz="2000" dirty="0"/>
              <a:t> attraverso il quale i servizi SRC federati possono accumulare log, generati in modo distribuito, in unico archivio centralizzato.</a:t>
            </a:r>
            <a:endParaRPr sz="20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000" dirty="0"/>
              <a:t>…</a:t>
            </a:r>
            <a:endParaRPr sz="2000" dirty="0"/>
          </a:p>
        </p:txBody>
      </p:sp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A0B464-8E2A-E441-80D6-CDCDE5227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48475" y="984503"/>
            <a:ext cx="5202031" cy="4473321"/>
          </a:xfrm>
        </p:spPr>
      </p:pic>
      <p:sp>
        <p:nvSpPr>
          <p:cNvPr id="172" name="Google Shape;172;p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73" name="Google Shape;173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Piattaforma Federata – Architettura di alto livello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Eva Sciacca - INAF, Osservatorio Astrofisico di Catania</a:t>
            </a:r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285008" y="1720933"/>
            <a:ext cx="112221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 Gateway for </a:t>
            </a:r>
            <a:r>
              <a:rPr lang="it-IT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Visualization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Analysis</a:t>
            </a:r>
            <a:endParaRPr dirty="0"/>
          </a:p>
        </p:txBody>
      </p:sp>
      <p:sp>
        <p:nvSpPr>
          <p:cNvPr id="182" name="Google Shape;182;p9"/>
          <p:cNvSpPr/>
          <p:nvPr/>
        </p:nvSpPr>
        <p:spPr>
          <a:xfrm>
            <a:off x="273132" y="2902033"/>
            <a:ext cx="11234100" cy="724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SRCNet API</a:t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285000" y="4068124"/>
            <a:ext cx="11234100" cy="20412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SRCNet Federated Services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380008" y="5360676"/>
            <a:ext cx="2078182" cy="641268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Mgt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85457" y="5355501"/>
            <a:ext cx="2078100" cy="64140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Computing Mgt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9298384" y="5355502"/>
            <a:ext cx="2078182" cy="641268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A82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Accounting/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Logging etc.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3465750" y="4725275"/>
            <a:ext cx="4893300" cy="358200"/>
          </a:xfrm>
          <a:prstGeom prst="rect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Authentication and Authorization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16x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>
            <a:latin typeface="Calibri" panose="020F050202020403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Math education presentation with Pi  (widescreen).potx" id="{DF132673-7A8C-4FB7-A35E-0123B6C0D98B}" vid="{CCAAB50D-2EF2-4925-80C2-C83131AE58A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NEANIAS- Presentation - Template</Template>
  <TotalTime>231</TotalTime>
  <Words>2121</Words>
  <Application>Microsoft Macintosh PowerPoint</Application>
  <PresentationFormat>Widescreen</PresentationFormat>
  <Paragraphs>278</Paragraphs>
  <Slides>27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3" baseType="lpstr">
      <vt:lpstr>Arial</vt:lpstr>
      <vt:lpstr>Rubik Black</vt:lpstr>
      <vt:lpstr>Rubik Medium</vt:lpstr>
      <vt:lpstr>system-ui</vt:lpstr>
      <vt:lpstr>Euphemia</vt:lpstr>
      <vt:lpstr>Dosis</vt:lpstr>
      <vt:lpstr>Bahnschrift SemiBold</vt:lpstr>
      <vt:lpstr>Titillium Web Light</vt:lpstr>
      <vt:lpstr>Ubuntu</vt:lpstr>
      <vt:lpstr>Wingdings</vt:lpstr>
      <vt:lpstr>Rubik</vt:lpstr>
      <vt:lpstr>Calibri</vt:lpstr>
      <vt:lpstr>Bahnschrift Condensed</vt:lpstr>
      <vt:lpstr>verdana</vt:lpstr>
      <vt:lpstr>Encode Sans Condensed</vt:lpstr>
      <vt:lpstr>Math 16x9</vt:lpstr>
      <vt:lpstr>From SKA Regional Centers requirements  to a Federated Cloud Platform</vt:lpstr>
      <vt:lpstr>Sommario</vt:lpstr>
      <vt:lpstr>Il Progetto SKA</vt:lpstr>
      <vt:lpstr>Flusso dati di SKA</vt:lpstr>
      <vt:lpstr>SKA Regional Centers - SRC</vt:lpstr>
      <vt:lpstr>Piattaforma Federata – Design Principles</vt:lpstr>
      <vt:lpstr>Piattaforma Federata – SaaS</vt:lpstr>
      <vt:lpstr>Piattaforma Federata – Requisiti (SRC WG3)</vt:lpstr>
      <vt:lpstr>Piattaforma Federata – Architettura di alto livello</vt:lpstr>
      <vt:lpstr>Prototipazioni @ GARR Cloud</vt:lpstr>
      <vt:lpstr>Il progetto H2020 NEANIAS</vt:lpstr>
      <vt:lpstr>Gli Obiettivi</vt:lpstr>
      <vt:lpstr>Implementazione agile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Verso l’Open Science</vt:lpstr>
      <vt:lpstr>EOSC Onboarding</vt:lpstr>
      <vt:lpstr>Conclusioni</vt:lpstr>
      <vt:lpstr>Webinar Series</vt:lpstr>
      <vt:lpstr>Webinar Series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SKA Regional Centers requirements  to a Federated Cloud Platform</dc:title>
  <dc:creator>evasciacca</dc:creator>
  <cp:lastModifiedBy>evasciacca</cp:lastModifiedBy>
  <cp:revision>13</cp:revision>
  <dcterms:created xsi:type="dcterms:W3CDTF">2021-10-28T16:48:53Z</dcterms:created>
  <dcterms:modified xsi:type="dcterms:W3CDTF">2022-05-24T10:35:13Z</dcterms:modified>
</cp:coreProperties>
</file>