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95" r:id="rId5"/>
    <p:sldId id="260" r:id="rId6"/>
    <p:sldId id="339" r:id="rId7"/>
    <p:sldId id="261" r:id="rId8"/>
    <p:sldId id="338" r:id="rId9"/>
    <p:sldId id="326" r:id="rId10"/>
    <p:sldId id="328" r:id="rId11"/>
    <p:sldId id="292" r:id="rId12"/>
    <p:sldId id="262" r:id="rId13"/>
    <p:sldId id="337" r:id="rId14"/>
    <p:sldId id="327" r:id="rId15"/>
    <p:sldId id="264" r:id="rId16"/>
    <p:sldId id="265" r:id="rId17"/>
    <p:sldId id="266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3" r:id="rId33"/>
    <p:sldId id="282" r:id="rId34"/>
    <p:sldId id="284" r:id="rId35"/>
    <p:sldId id="285" r:id="rId36"/>
    <p:sldId id="286" r:id="rId37"/>
    <p:sldId id="287" r:id="rId38"/>
    <p:sldId id="336" r:id="rId39"/>
    <p:sldId id="291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13">
          <p15:clr>
            <a:srgbClr val="A4A3A4"/>
          </p15:clr>
        </p15:guide>
        <p15:guide id="2" pos="2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Cti/U0cbCcbiMZyECAUT/6A7n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8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a64d4e305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10a64d4e305_0_3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36" name="Google Shape;236;g10a64d4e305_0_3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08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3486b436f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e3486b436f_0_4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49" name="Google Shape;249;ge3486b436f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3486b436f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e3486b436f_0_4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49" name="Google Shape;249;ge3486b436f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872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a64d4e305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10a64d4e305_0_3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36" name="Google Shape;236;g10a64d4e305_0_3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37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45" name="Google Shape;2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a64d4e30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10a64d4e30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a64d4e305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10a64d4e305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133" name="Google Shape;13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a64d4e305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10a64d4e305_0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348" name="Google Shape;348;g10a64d4e305_0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451" name="Google Shape;45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0a64d4e305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g10a64d4e305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148" name="Google Shape;1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536" name="Google Shape;53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a64d4e305_0_3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606" name="Google Shape;606;g10a64d4e305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17643d9ff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517643d9ff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134" name="Google Shape;134;g517643d9ff_0_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789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78" name="Google Shape;17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21" name="Google Shape;22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81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21" name="Google Shape;22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21" name="Google Shape;22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624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3486b43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e3486b436f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56" name="Google Shape;256;ge3486b436f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0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6"/>
          <p:cNvSpPr txBox="1"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6"/>
          <p:cNvSpPr txBox="1">
            <a:spLocks noGrp="1"/>
          </p:cNvSpPr>
          <p:nvPr>
            <p:ph type="body" idx="2"/>
          </p:nvPr>
        </p:nvSpPr>
        <p:spPr>
          <a:xfrm>
            <a:off x="414396" y="4096780"/>
            <a:ext cx="11369549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33032" y="5669842"/>
            <a:ext cx="793750" cy="79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68" y="6261914"/>
            <a:ext cx="2168482" cy="160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2 Pictures">
  <p:cSld name="Title, Text and 2 Pictur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5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5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5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75"/>
          <p:cNvSpPr txBox="1">
            <a:spLocks noGrp="1"/>
          </p:cNvSpPr>
          <p:nvPr>
            <p:ph type="body" idx="2"/>
          </p:nvPr>
        </p:nvSpPr>
        <p:spPr>
          <a:xfrm>
            <a:off x="407988" y="1406427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75"/>
          <p:cNvSpPr txBox="1">
            <a:spLocks noGrp="1"/>
          </p:cNvSpPr>
          <p:nvPr>
            <p:ph type="body" idx="3"/>
          </p:nvPr>
        </p:nvSpPr>
        <p:spPr>
          <a:xfrm>
            <a:off x="407988" y="3963533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75"/>
          <p:cNvSpPr>
            <a:spLocks noGrp="1"/>
          </p:cNvSpPr>
          <p:nvPr>
            <p:ph type="pic" idx="4"/>
          </p:nvPr>
        </p:nvSpPr>
        <p:spPr>
          <a:xfrm>
            <a:off x="6167437" y="1449389"/>
            <a:ext cx="5616576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" name="Google Shape;74;p75"/>
          <p:cNvSpPr>
            <a:spLocks noGrp="1"/>
          </p:cNvSpPr>
          <p:nvPr>
            <p:ph type="pic" idx="5"/>
          </p:nvPr>
        </p:nvSpPr>
        <p:spPr>
          <a:xfrm>
            <a:off x="6167438" y="4005263"/>
            <a:ext cx="5616576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2 Objects">
  <p:cSld name="Title, Text and 2 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6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6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6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6"/>
          <p:cNvSpPr txBox="1">
            <a:spLocks noGrp="1"/>
          </p:cNvSpPr>
          <p:nvPr>
            <p:ph type="body" idx="2"/>
          </p:nvPr>
        </p:nvSpPr>
        <p:spPr>
          <a:xfrm>
            <a:off x="407988" y="1406427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3"/>
          </p:nvPr>
        </p:nvSpPr>
        <p:spPr>
          <a:xfrm>
            <a:off x="407988" y="3963533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body" idx="4"/>
          </p:nvPr>
        </p:nvSpPr>
        <p:spPr>
          <a:xfrm>
            <a:off x="6167438" y="1449388"/>
            <a:ext cx="5616574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76"/>
          <p:cNvSpPr txBox="1">
            <a:spLocks noGrp="1"/>
          </p:cNvSpPr>
          <p:nvPr>
            <p:ph type="body" idx="5"/>
          </p:nvPr>
        </p:nvSpPr>
        <p:spPr>
          <a:xfrm>
            <a:off x="6167438" y="4005263"/>
            <a:ext cx="5616574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7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7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7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7"/>
          <p:cNvSpPr>
            <a:spLocks noGrp="1"/>
          </p:cNvSpPr>
          <p:nvPr>
            <p:ph type="pic" idx="2"/>
          </p:nvPr>
        </p:nvSpPr>
        <p:spPr>
          <a:xfrm>
            <a:off x="407989" y="1449389"/>
            <a:ext cx="11376024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Pictures">
  <p:cSld name="Title and 2 Picture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8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8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8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78"/>
          <p:cNvSpPr>
            <a:spLocks noGrp="1"/>
          </p:cNvSpPr>
          <p:nvPr>
            <p:ph type="pic" idx="2"/>
          </p:nvPr>
        </p:nvSpPr>
        <p:spPr>
          <a:xfrm>
            <a:off x="407989" y="1449389"/>
            <a:ext cx="5616574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3" name="Google Shape;93;p78"/>
          <p:cNvSpPr>
            <a:spLocks noGrp="1"/>
          </p:cNvSpPr>
          <p:nvPr>
            <p:ph type="pic" idx="3"/>
          </p:nvPr>
        </p:nvSpPr>
        <p:spPr>
          <a:xfrm>
            <a:off x="6167437" y="1449389"/>
            <a:ext cx="5616575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Pictures B">
  <p:cSld name="Title and 2 Pictures B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9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9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9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79"/>
          <p:cNvSpPr>
            <a:spLocks noGrp="1"/>
          </p:cNvSpPr>
          <p:nvPr>
            <p:ph type="pic" idx="2"/>
          </p:nvPr>
        </p:nvSpPr>
        <p:spPr>
          <a:xfrm>
            <a:off x="407989" y="1449389"/>
            <a:ext cx="3708399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9" name="Google Shape;99;p79"/>
          <p:cNvSpPr>
            <a:spLocks noGrp="1"/>
          </p:cNvSpPr>
          <p:nvPr>
            <p:ph type="pic" idx="3"/>
          </p:nvPr>
        </p:nvSpPr>
        <p:spPr>
          <a:xfrm>
            <a:off x="4259263" y="1449389"/>
            <a:ext cx="7524749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779" y="4587296"/>
            <a:ext cx="598825" cy="18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0"/>
          <p:cNvSpPr/>
          <p:nvPr/>
        </p:nvSpPr>
        <p:spPr>
          <a:xfrm>
            <a:off x="395288" y="3980131"/>
            <a:ext cx="4572000" cy="37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80"/>
          <p:cNvSpPr/>
          <p:nvPr/>
        </p:nvSpPr>
        <p:spPr>
          <a:xfrm>
            <a:off x="395288" y="4516739"/>
            <a:ext cx="2700548" cy="189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Deutsches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Elektronen-Synchrotron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www.desy.de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0"/>
          <p:cNvSpPr txBox="1">
            <a:spLocks noGrp="1"/>
          </p:cNvSpPr>
          <p:nvPr>
            <p:ph type="body" idx="1"/>
          </p:nvPr>
        </p:nvSpPr>
        <p:spPr>
          <a:xfrm>
            <a:off x="3599891" y="4516739"/>
            <a:ext cx="5148821" cy="189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1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1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81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1"/>
          <p:cNvSpPr txBox="1">
            <a:spLocks noGrp="1"/>
          </p:cNvSpPr>
          <p:nvPr>
            <p:ph type="body" idx="2"/>
          </p:nvPr>
        </p:nvSpPr>
        <p:spPr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2 Objects B">
  <p:cSld name="Title, Text and 2 Objects B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2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2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82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82"/>
          <p:cNvSpPr txBox="1">
            <a:spLocks noGrp="1"/>
          </p:cNvSpPr>
          <p:nvPr>
            <p:ph type="body" idx="2"/>
          </p:nvPr>
        </p:nvSpPr>
        <p:spPr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82"/>
          <p:cNvSpPr txBox="1">
            <a:spLocks noGrp="1"/>
          </p:cNvSpPr>
          <p:nvPr>
            <p:ph type="body" idx="3"/>
          </p:nvPr>
        </p:nvSpPr>
        <p:spPr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82"/>
          <p:cNvSpPr txBox="1">
            <a:spLocks noGrp="1"/>
          </p:cNvSpPr>
          <p:nvPr>
            <p:ph type="body" idx="4"/>
          </p:nvPr>
        </p:nvSpPr>
        <p:spPr>
          <a:xfrm>
            <a:off x="8075612" y="1449388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82"/>
          <p:cNvSpPr txBox="1">
            <a:spLocks noGrp="1"/>
          </p:cNvSpPr>
          <p:nvPr>
            <p:ph type="body" idx="5"/>
          </p:nvPr>
        </p:nvSpPr>
        <p:spPr>
          <a:xfrm>
            <a:off x="8075612" y="4005263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3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3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3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4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ntents">
  <p:cSld name="Title and 2 Conte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7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7"/>
          <p:cNvSpPr txBox="1">
            <a:spLocks noGrp="1"/>
          </p:cNvSpPr>
          <p:nvPr>
            <p:ph type="body" idx="1"/>
          </p:nvPr>
        </p:nvSpPr>
        <p:spPr>
          <a:xfrm>
            <a:off x="407988" y="1406427"/>
            <a:ext cx="56165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7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7"/>
          <p:cNvSpPr txBox="1">
            <a:spLocks noGrp="1"/>
          </p:cNvSpPr>
          <p:nvPr>
            <p:ph type="body" idx="2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7"/>
          <p:cNvSpPr txBox="1">
            <a:spLocks noGrp="1"/>
          </p:cNvSpPr>
          <p:nvPr>
            <p:ph type="body" idx="3"/>
          </p:nvPr>
        </p:nvSpPr>
        <p:spPr>
          <a:xfrm>
            <a:off x="6167439" y="1406427"/>
            <a:ext cx="5616574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/>
            </a:lvl2pPr>
            <a:lvl3pPr marL="137160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hite">
  <p:cSld name="Divider whit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2 Pictures B">
  <p:cSld name="Title, Text and 2 Pictures B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0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0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0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0"/>
          <p:cNvSpPr txBox="1">
            <a:spLocks noGrp="1"/>
          </p:cNvSpPr>
          <p:nvPr>
            <p:ph type="body" idx="2"/>
          </p:nvPr>
        </p:nvSpPr>
        <p:spPr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body" idx="3"/>
          </p:nvPr>
        </p:nvSpPr>
        <p:spPr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>
            <a:spLocks noGrp="1"/>
          </p:cNvSpPr>
          <p:nvPr>
            <p:ph type="pic" idx="4"/>
          </p:nvPr>
        </p:nvSpPr>
        <p:spPr>
          <a:xfrm>
            <a:off x="8075611" y="1449389"/>
            <a:ext cx="3708401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70"/>
          <p:cNvSpPr>
            <a:spLocks noGrp="1"/>
          </p:cNvSpPr>
          <p:nvPr>
            <p:ph type="pic" idx="5"/>
          </p:nvPr>
        </p:nvSpPr>
        <p:spPr>
          <a:xfrm>
            <a:off x="8075612" y="4005263"/>
            <a:ext cx="3708401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with Picture)">
  <p:cSld name="Title (with Picture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1"/>
          <p:cNvSpPr>
            <a:spLocks noGrp="1"/>
          </p:cNvSpPr>
          <p:nvPr>
            <p:ph type="pic" idx="2"/>
          </p:nvPr>
        </p:nvSpPr>
        <p:spPr>
          <a:xfrm>
            <a:off x="2" y="1"/>
            <a:ext cx="12191998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3" name="Google Shape;43;p71"/>
          <p:cNvSpPr txBox="1"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1"/>
          <p:cNvSpPr txBox="1"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71"/>
          <p:cNvSpPr txBox="1">
            <a:spLocks noGrp="1"/>
          </p:cNvSpPr>
          <p:nvPr>
            <p:ph type="body" idx="3"/>
          </p:nvPr>
        </p:nvSpPr>
        <p:spPr>
          <a:xfrm>
            <a:off x="414396" y="4096780"/>
            <a:ext cx="11369548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368" y="6261914"/>
            <a:ext cx="2168482" cy="16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032" y="5669842"/>
            <a:ext cx="793750" cy="79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cyan">
  <p:cSld name="Divider cyan">
    <p:bg>
      <p:bgPr>
        <a:solidFill>
          <a:schemeClr val="accen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2"/>
          <p:cNvSpPr txBox="1"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ntents">
  <p:cSld name="Title and 3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3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3"/>
          <p:cNvSpPr txBox="1">
            <a:spLocks noGrp="1"/>
          </p:cNvSpPr>
          <p:nvPr>
            <p:ph type="body" idx="1"/>
          </p:nvPr>
        </p:nvSpPr>
        <p:spPr>
          <a:xfrm>
            <a:off x="407989" y="1406427"/>
            <a:ext cx="3708400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3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3"/>
          <p:cNvSpPr txBox="1">
            <a:spLocks noGrp="1"/>
          </p:cNvSpPr>
          <p:nvPr>
            <p:ph type="body" idx="2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3"/>
          <p:cNvSpPr txBox="1">
            <a:spLocks noGrp="1"/>
          </p:cNvSpPr>
          <p:nvPr>
            <p:ph type="body" idx="3"/>
          </p:nvPr>
        </p:nvSpPr>
        <p:spPr>
          <a:xfrm>
            <a:off x="4259263" y="1406427"/>
            <a:ext cx="36734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3"/>
          <p:cNvSpPr txBox="1">
            <a:spLocks noGrp="1"/>
          </p:cNvSpPr>
          <p:nvPr>
            <p:ph type="body" idx="4"/>
          </p:nvPr>
        </p:nvSpPr>
        <p:spPr>
          <a:xfrm>
            <a:off x="8075612" y="1406427"/>
            <a:ext cx="3708399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4 Pictures">
  <p:cSld name="Title, Text and 4 Picture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4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4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4"/>
          <p:cNvSpPr txBox="1">
            <a:spLocks noGrp="1"/>
          </p:cNvSpPr>
          <p:nvPr>
            <p:ph type="body" idx="1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74"/>
          <p:cNvSpPr txBox="1">
            <a:spLocks noGrp="1"/>
          </p:cNvSpPr>
          <p:nvPr>
            <p:ph type="body" idx="2"/>
          </p:nvPr>
        </p:nvSpPr>
        <p:spPr>
          <a:xfrm>
            <a:off x="407989" y="1406427"/>
            <a:ext cx="370840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4"/>
          <p:cNvSpPr txBox="1">
            <a:spLocks noGrp="1"/>
          </p:cNvSpPr>
          <p:nvPr>
            <p:ph type="body" idx="3"/>
          </p:nvPr>
        </p:nvSpPr>
        <p:spPr>
          <a:xfrm>
            <a:off x="407989" y="3963533"/>
            <a:ext cx="370840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74"/>
          <p:cNvSpPr>
            <a:spLocks noGrp="1"/>
          </p:cNvSpPr>
          <p:nvPr>
            <p:ph type="pic" idx="4"/>
          </p:nvPr>
        </p:nvSpPr>
        <p:spPr>
          <a:xfrm>
            <a:off x="4259262" y="1449389"/>
            <a:ext cx="3673475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74"/>
          <p:cNvSpPr>
            <a:spLocks noGrp="1"/>
          </p:cNvSpPr>
          <p:nvPr>
            <p:ph type="pic" idx="5"/>
          </p:nvPr>
        </p:nvSpPr>
        <p:spPr>
          <a:xfrm>
            <a:off x="4259263" y="4005263"/>
            <a:ext cx="3673475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74"/>
          <p:cNvSpPr>
            <a:spLocks noGrp="1"/>
          </p:cNvSpPr>
          <p:nvPr>
            <p:ph type="pic" idx="6"/>
          </p:nvPr>
        </p:nvSpPr>
        <p:spPr>
          <a:xfrm>
            <a:off x="8075611" y="1449389"/>
            <a:ext cx="3708401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" name="Google Shape;66;p74"/>
          <p:cNvSpPr>
            <a:spLocks noGrp="1"/>
          </p:cNvSpPr>
          <p:nvPr>
            <p:ph type="pic" idx="7"/>
          </p:nvPr>
        </p:nvSpPr>
        <p:spPr>
          <a:xfrm>
            <a:off x="8075612" y="4005263"/>
            <a:ext cx="3708401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ftr" idx="11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6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03112" y="6614019"/>
            <a:ext cx="325552" cy="1006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>
            <a:spLocks noGrp="1"/>
          </p:cNvSpPr>
          <p:nvPr>
            <p:ph type="ctrTitle"/>
          </p:nvPr>
        </p:nvSpPr>
        <p:spPr>
          <a:xfrm>
            <a:off x="407975" y="349600"/>
            <a:ext cx="11765700" cy="18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5800" dirty="0"/>
              <a:t>The current state of the electron injection problem</a:t>
            </a:r>
            <a:r>
              <a:rPr lang="en-US" sz="5800" dirty="0">
                <a:solidFill>
                  <a:schemeClr val="accent2"/>
                </a:solidFill>
              </a:rPr>
              <a:t>.</a:t>
            </a:r>
            <a:endParaRPr sz="5800" dirty="0">
              <a:solidFill>
                <a:schemeClr val="accent2"/>
              </a:solidFill>
            </a:endParaRPr>
          </a:p>
        </p:txBody>
      </p:sp>
      <p:sp>
        <p:nvSpPr>
          <p:cNvPr id="129" name="Google Shape;129;p1"/>
          <p:cNvSpPr txBox="1">
            <a:spLocks noGrp="1"/>
          </p:cNvSpPr>
          <p:nvPr>
            <p:ph type="subTitle" idx="1"/>
          </p:nvPr>
        </p:nvSpPr>
        <p:spPr>
          <a:xfrm>
            <a:off x="408000" y="3536271"/>
            <a:ext cx="11376000" cy="31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-US" sz="2800" dirty="0"/>
              <a:t>Artem Bohdan</a:t>
            </a:r>
            <a:endParaRPr sz="2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0" dirty="0" err="1"/>
              <a:t>Deutsches</a:t>
            </a:r>
            <a:r>
              <a:rPr lang="en-US" sz="2200" b="0" dirty="0"/>
              <a:t> </a:t>
            </a:r>
            <a:r>
              <a:rPr lang="en-US" sz="2200" b="0" dirty="0" err="1"/>
              <a:t>Elektronen</a:t>
            </a:r>
            <a:r>
              <a:rPr lang="en-US" sz="2200" b="0" dirty="0"/>
              <a:t>-Synchrotron (DESY), Germany</a:t>
            </a:r>
            <a:endParaRPr sz="2200" b="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2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2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0" dirty="0">
              <a:solidFill>
                <a:schemeClr val="dk1"/>
              </a:solidFill>
            </a:endParaRPr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en-US" sz="1600" b="0" dirty="0">
                <a:solidFill>
                  <a:schemeClr val="dk1"/>
                </a:solidFill>
              </a:rPr>
              <a:t>PASTO2022, 5-7 September 2022</a:t>
            </a:r>
            <a:endParaRPr sz="1600" b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10a64d4e305_0_374" descr="sn1006c_c800.jpg"/>
          <p:cNvPicPr preferRelativeResize="0"/>
          <p:nvPr/>
        </p:nvPicPr>
        <p:blipFill rotWithShape="1">
          <a:blip r:embed="rId3">
            <a:alphaModFix/>
          </a:blip>
          <a:srcRect l="3218" r="2120"/>
          <a:stretch/>
        </p:blipFill>
        <p:spPr>
          <a:xfrm>
            <a:off x="8666025" y="352801"/>
            <a:ext cx="3326328" cy="26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0a64d4e305_0_374"/>
          <p:cNvSpPr txBox="1"/>
          <p:nvPr/>
        </p:nvSpPr>
        <p:spPr>
          <a:xfrm>
            <a:off x="267712" y="966698"/>
            <a:ext cx="11790900" cy="262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5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Nonrelativistic shocks: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≪ c</a:t>
            </a:r>
            <a:endParaRPr sz="14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Sonic Mach number: 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/c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&gt; 10 </a:t>
            </a:r>
            <a:endParaRPr sz="14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Alfvén</a:t>
            </a:r>
            <a:r>
              <a:rPr lang="en-US" sz="20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Mach number: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10 </a:t>
            </a:r>
            <a:endParaRPr sz="20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physical parameters of the shock are defined, the most important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remaining parameter is the shock obliquity,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 angle between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upstream magnetic field and the shock normal vector.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10a64d4e305_0_374"/>
          <p:cNvSpPr txBox="1"/>
          <p:nvPr/>
        </p:nvSpPr>
        <p:spPr>
          <a:xfrm>
            <a:off x="8666025" y="352800"/>
            <a:ext cx="17931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SNR SN 1006</a:t>
            </a:r>
            <a:endParaRPr sz="1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42;g10a64d4e305_0_374">
            <a:extLst>
              <a:ext uri="{FF2B5EF4-FFF2-40B4-BE49-F238E27FC236}">
                <a16:creationId xmlns:a16="http://schemas.microsoft.com/office/drawing/2014/main" id="{42B9B034-BF7A-4686-AF81-62A1EBF42D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191" y="3659476"/>
            <a:ext cx="11322000" cy="319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8;p26">
            <a:extLst>
              <a:ext uri="{FF2B5EF4-FFF2-40B4-BE49-F238E27FC236}">
                <a16:creationId xmlns:a16="http://schemas.microsoft.com/office/drawing/2014/main" id="{D3AB5689-7908-49D3-8C1D-C76123157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000" y="349598"/>
            <a:ext cx="11376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SNR shock physics</a:t>
            </a:r>
            <a:endParaRPr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98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>
            <a:spLocks noGrp="1"/>
          </p:cNvSpPr>
          <p:nvPr>
            <p:ph type="title"/>
          </p:nvPr>
        </p:nvSpPr>
        <p:spPr>
          <a:xfrm>
            <a:off x="408000" y="349591"/>
            <a:ext cx="11376000" cy="8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Ways to study the shock physics </a:t>
            </a:r>
            <a:endParaRPr dirty="0"/>
          </a:p>
        </p:txBody>
      </p:sp>
      <p:sp>
        <p:nvSpPr>
          <p:cNvPr id="252" name="Google Shape;252;p25"/>
          <p:cNvSpPr txBox="1"/>
          <p:nvPr/>
        </p:nvSpPr>
        <p:spPr>
          <a:xfrm>
            <a:off x="408000" y="1058225"/>
            <a:ext cx="7895079" cy="373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Scales and corresponding methods:</a:t>
            </a:r>
            <a:endParaRPr sz="2000" b="1" dirty="0">
              <a:solidFill>
                <a:schemeClr val="accent2"/>
              </a:solidFill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u="sng" dirty="0"/>
              <a:t>Macro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dk1"/>
                </a:solidFill>
              </a:rPr>
              <a:t>(0.01*light year, 10</a:t>
            </a:r>
            <a:r>
              <a:rPr lang="en-US" sz="2000" baseline="30000" dirty="0">
                <a:solidFill>
                  <a:schemeClr val="dk1"/>
                </a:solidFill>
              </a:rPr>
              <a:t>14</a:t>
            </a:r>
            <a:r>
              <a:rPr lang="en-US" sz="2000" dirty="0">
                <a:solidFill>
                  <a:schemeClr val="dk1"/>
                </a:solidFill>
              </a:rPr>
              <a:t> m)</a:t>
            </a:r>
            <a:r>
              <a:rPr lang="en-US" sz="2000" dirty="0"/>
              <a:t>; telescope observations in radio, X-ray, </a:t>
            </a:r>
            <a:r>
              <a:rPr lang="el-GR" sz="2000" dirty="0"/>
              <a:t>γ</a:t>
            </a:r>
            <a:r>
              <a:rPr lang="en-US" sz="2000" dirty="0"/>
              <a:t>-ray wavebands</a:t>
            </a:r>
            <a:endParaRPr sz="2000" dirty="0"/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u="sng" dirty="0"/>
              <a:t>Meso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dk1"/>
                </a:solidFill>
              </a:rPr>
              <a:t>(ion skin-length, 10</a:t>
            </a:r>
            <a:r>
              <a:rPr lang="en-US" sz="2000" baseline="30000" dirty="0">
                <a:solidFill>
                  <a:schemeClr val="dk1"/>
                </a:solidFill>
              </a:rPr>
              <a:t>4 </a:t>
            </a:r>
            <a:r>
              <a:rPr lang="en-US" sz="2000" dirty="0">
                <a:solidFill>
                  <a:schemeClr val="dk1"/>
                </a:solidFill>
              </a:rPr>
              <a:t>m)</a:t>
            </a:r>
            <a:r>
              <a:rPr lang="en-US" sz="2000" dirty="0"/>
              <a:t>; in-situ measurements          of planetary bow shocks (</a:t>
            </a:r>
            <a:r>
              <a:rPr lang="en-US" sz="2000" dirty="0">
                <a:solidFill>
                  <a:schemeClr val="dk1"/>
                </a:solidFill>
              </a:rPr>
              <a:t>Cassini, </a:t>
            </a:r>
            <a:r>
              <a:rPr lang="en-US" sz="2000" dirty="0"/>
              <a:t>MMS, Cluster) or   laboratory experiments</a:t>
            </a:r>
            <a:endParaRPr lang="en-US" sz="2000" dirty="0">
              <a:solidFill>
                <a:schemeClr val="dk1"/>
              </a:solidFill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u="sng" dirty="0"/>
              <a:t>Micro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dk1"/>
                </a:solidFill>
              </a:rPr>
              <a:t>(sub electron skin-length, 10 m)</a:t>
            </a:r>
            <a:r>
              <a:rPr lang="en-US" sz="2000" dirty="0"/>
              <a:t>; kinetic simulations (Particle-In-Cell)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4" name="Google Shape;181;p23" descr="sn1006c_c800.jpg">
            <a:extLst>
              <a:ext uri="{FF2B5EF4-FFF2-40B4-BE49-F238E27FC236}">
                <a16:creationId xmlns:a16="http://schemas.microsoft.com/office/drawing/2014/main" id="{BC674EAB-9849-46B8-951C-F9580292BE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18" r="2120"/>
          <a:stretch/>
        </p:blipFill>
        <p:spPr>
          <a:xfrm>
            <a:off x="8638993" y="809091"/>
            <a:ext cx="1687644" cy="133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cdn.vox-cdn.com/thumbor/JWXNeVP8aTaDhewg1BYzIOqd6JA=/447x0:2569x1266/1200x800/filters:focal(1420x263:1900x743)/cdn.vox-cdn.com/uploads/chorus_image/image/54380517/PIA21438.0.jpg">
            <a:extLst>
              <a:ext uri="{FF2B5EF4-FFF2-40B4-BE49-F238E27FC236}">
                <a16:creationId xmlns:a16="http://schemas.microsoft.com/office/drawing/2014/main" id="{747109A2-7626-41FC-BD01-030F5894F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49" y="2243551"/>
            <a:ext cx="1844844" cy="12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571;p38">
            <a:extLst>
              <a:ext uri="{FF2B5EF4-FFF2-40B4-BE49-F238E27FC236}">
                <a16:creationId xmlns:a16="http://schemas.microsoft.com/office/drawing/2014/main" id="{EEAC880E-B1FA-4F2E-884D-B264646E7B01}"/>
              </a:ext>
            </a:extLst>
          </p:cNvPr>
          <p:cNvGrpSpPr/>
          <p:nvPr/>
        </p:nvGrpSpPr>
        <p:grpSpPr>
          <a:xfrm>
            <a:off x="4893076" y="4710918"/>
            <a:ext cx="1928860" cy="1734927"/>
            <a:chOff x="2933843" y="592075"/>
            <a:chExt cx="1933500" cy="1739100"/>
          </a:xfrm>
        </p:grpSpPr>
        <p:cxnSp>
          <p:nvCxnSpPr>
            <p:cNvPr id="7" name="Google Shape;1572;p38">
              <a:extLst>
                <a:ext uri="{FF2B5EF4-FFF2-40B4-BE49-F238E27FC236}">
                  <a16:creationId xmlns:a16="http://schemas.microsoft.com/office/drawing/2014/main" id="{0DCD38AC-C8BD-4D92-8F3E-2E40AF8C5617}"/>
                </a:ext>
              </a:extLst>
            </p:cNvPr>
            <p:cNvCxnSpPr/>
            <p:nvPr/>
          </p:nvCxnSpPr>
          <p:spPr>
            <a:xfrm>
              <a:off x="3403444" y="598234"/>
              <a:ext cx="0" cy="1715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573;p38">
              <a:extLst>
                <a:ext uri="{FF2B5EF4-FFF2-40B4-BE49-F238E27FC236}">
                  <a16:creationId xmlns:a16="http://schemas.microsoft.com/office/drawing/2014/main" id="{83131820-F836-4E61-BF74-17FE98B27BAF}"/>
                </a:ext>
              </a:extLst>
            </p:cNvPr>
            <p:cNvCxnSpPr/>
            <p:nvPr/>
          </p:nvCxnSpPr>
          <p:spPr>
            <a:xfrm>
              <a:off x="4008150" y="598234"/>
              <a:ext cx="0" cy="169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574;p38">
              <a:extLst>
                <a:ext uri="{FF2B5EF4-FFF2-40B4-BE49-F238E27FC236}">
                  <a16:creationId xmlns:a16="http://schemas.microsoft.com/office/drawing/2014/main" id="{94C32452-1A6E-4A90-8408-EB2C73D2476C}"/>
                </a:ext>
              </a:extLst>
            </p:cNvPr>
            <p:cNvCxnSpPr/>
            <p:nvPr/>
          </p:nvCxnSpPr>
          <p:spPr>
            <a:xfrm>
              <a:off x="4623431" y="592075"/>
              <a:ext cx="0" cy="1739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575;p38">
              <a:extLst>
                <a:ext uri="{FF2B5EF4-FFF2-40B4-BE49-F238E27FC236}">
                  <a16:creationId xmlns:a16="http://schemas.microsoft.com/office/drawing/2014/main" id="{4C365E5A-EEBA-45F7-A79D-5D22DB8680F2}"/>
                </a:ext>
              </a:extLst>
            </p:cNvPr>
            <p:cNvCxnSpPr/>
            <p:nvPr/>
          </p:nvCxnSpPr>
          <p:spPr>
            <a:xfrm rot="10800000">
              <a:off x="2933986" y="922076"/>
              <a:ext cx="192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576;p38">
              <a:extLst>
                <a:ext uri="{FF2B5EF4-FFF2-40B4-BE49-F238E27FC236}">
                  <a16:creationId xmlns:a16="http://schemas.microsoft.com/office/drawing/2014/main" id="{D59673A5-96D3-49C5-BB0F-A92629CF4017}"/>
                </a:ext>
              </a:extLst>
            </p:cNvPr>
            <p:cNvCxnSpPr/>
            <p:nvPr/>
          </p:nvCxnSpPr>
          <p:spPr>
            <a:xfrm rot="10800000">
              <a:off x="2933843" y="1539458"/>
              <a:ext cx="193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577;p38">
              <a:extLst>
                <a:ext uri="{FF2B5EF4-FFF2-40B4-BE49-F238E27FC236}">
                  <a16:creationId xmlns:a16="http://schemas.microsoft.com/office/drawing/2014/main" id="{D50247F4-28DA-4BCD-BE65-3159C898E64A}"/>
                </a:ext>
              </a:extLst>
            </p:cNvPr>
            <p:cNvCxnSpPr/>
            <p:nvPr/>
          </p:nvCxnSpPr>
          <p:spPr>
            <a:xfrm rot="10800000">
              <a:off x="2933986" y="2156839"/>
              <a:ext cx="192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" name="Google Shape;1578;p38">
              <a:extLst>
                <a:ext uri="{FF2B5EF4-FFF2-40B4-BE49-F238E27FC236}">
                  <a16:creationId xmlns:a16="http://schemas.microsoft.com/office/drawing/2014/main" id="{A2A2A1F6-79BC-48EC-B0ED-0D8F10D2DD59}"/>
                </a:ext>
              </a:extLst>
            </p:cNvPr>
            <p:cNvGrpSpPr/>
            <p:nvPr/>
          </p:nvGrpSpPr>
          <p:grpSpPr>
            <a:xfrm>
              <a:off x="3490607" y="1270018"/>
              <a:ext cx="115988" cy="117778"/>
              <a:chOff x="1101500" y="2222125"/>
              <a:chExt cx="94200" cy="94200"/>
            </a:xfrm>
          </p:grpSpPr>
          <p:sp>
            <p:nvSpPr>
              <p:cNvPr id="73" name="Google Shape;1579;p38">
                <a:extLst>
                  <a:ext uri="{FF2B5EF4-FFF2-40B4-BE49-F238E27FC236}">
                    <a16:creationId xmlns:a16="http://schemas.microsoft.com/office/drawing/2014/main" id="{317A85CA-E67B-4E1A-BD42-AD9C760605BE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4" name="Google Shape;1580;p38">
                <a:extLst>
                  <a:ext uri="{FF2B5EF4-FFF2-40B4-BE49-F238E27FC236}">
                    <a16:creationId xmlns:a16="http://schemas.microsoft.com/office/drawing/2014/main" id="{44C1D05E-51AD-40AF-855A-0E52A4C4C609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14" name="Google Shape;1581;p38">
              <a:extLst>
                <a:ext uri="{FF2B5EF4-FFF2-40B4-BE49-F238E27FC236}">
                  <a16:creationId xmlns:a16="http://schemas.microsoft.com/office/drawing/2014/main" id="{CD32F4C2-45F9-4BB4-BD73-667AAAEB7EA5}"/>
                </a:ext>
              </a:extLst>
            </p:cNvPr>
            <p:cNvGrpSpPr/>
            <p:nvPr/>
          </p:nvGrpSpPr>
          <p:grpSpPr>
            <a:xfrm>
              <a:off x="3536625" y="1101917"/>
              <a:ext cx="96041" cy="97523"/>
              <a:chOff x="951975" y="2144075"/>
              <a:chExt cx="78000" cy="78000"/>
            </a:xfrm>
          </p:grpSpPr>
          <p:sp>
            <p:nvSpPr>
              <p:cNvPr id="71" name="Google Shape;1582;p38">
                <a:extLst>
                  <a:ext uri="{FF2B5EF4-FFF2-40B4-BE49-F238E27FC236}">
                    <a16:creationId xmlns:a16="http://schemas.microsoft.com/office/drawing/2014/main" id="{A36BA656-B2D5-4BD5-993C-773878D62351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2" name="Google Shape;1583;p38">
                <a:extLst>
                  <a:ext uri="{FF2B5EF4-FFF2-40B4-BE49-F238E27FC236}">
                    <a16:creationId xmlns:a16="http://schemas.microsoft.com/office/drawing/2014/main" id="{A0D79F0D-BB75-462D-A40B-0BF53B285980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15" name="Google Shape;1584;p38">
              <a:extLst>
                <a:ext uri="{FF2B5EF4-FFF2-40B4-BE49-F238E27FC236}">
                  <a16:creationId xmlns:a16="http://schemas.microsoft.com/office/drawing/2014/main" id="{3E9AFCCC-0D44-4EA7-A3F9-0136BCCCE175}"/>
                </a:ext>
              </a:extLst>
            </p:cNvPr>
            <p:cNvGrpSpPr/>
            <p:nvPr/>
          </p:nvGrpSpPr>
          <p:grpSpPr>
            <a:xfrm>
              <a:off x="4070066" y="1171935"/>
              <a:ext cx="115988" cy="117778"/>
              <a:chOff x="1101500" y="2222125"/>
              <a:chExt cx="94200" cy="94200"/>
            </a:xfrm>
          </p:grpSpPr>
          <p:sp>
            <p:nvSpPr>
              <p:cNvPr id="69" name="Google Shape;1585;p38">
                <a:extLst>
                  <a:ext uri="{FF2B5EF4-FFF2-40B4-BE49-F238E27FC236}">
                    <a16:creationId xmlns:a16="http://schemas.microsoft.com/office/drawing/2014/main" id="{7E10BFC0-28ED-4703-AEC6-C13DB8F08748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0" name="Google Shape;1586;p38">
                <a:extLst>
                  <a:ext uri="{FF2B5EF4-FFF2-40B4-BE49-F238E27FC236}">
                    <a16:creationId xmlns:a16="http://schemas.microsoft.com/office/drawing/2014/main" id="{ED4C1EB9-F61A-43A2-A367-48D8F9CB8BC1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16" name="Google Shape;1587;p38">
              <a:extLst>
                <a:ext uri="{FF2B5EF4-FFF2-40B4-BE49-F238E27FC236}">
                  <a16:creationId xmlns:a16="http://schemas.microsoft.com/office/drawing/2014/main" id="{52FF2C99-5482-462A-AC0E-23F28F3BE1FB}"/>
                </a:ext>
              </a:extLst>
            </p:cNvPr>
            <p:cNvGrpSpPr/>
            <p:nvPr/>
          </p:nvGrpSpPr>
          <p:grpSpPr>
            <a:xfrm>
              <a:off x="3798737" y="948199"/>
              <a:ext cx="115988" cy="117778"/>
              <a:chOff x="1101500" y="2222125"/>
              <a:chExt cx="94200" cy="94200"/>
            </a:xfrm>
          </p:grpSpPr>
          <p:sp>
            <p:nvSpPr>
              <p:cNvPr id="67" name="Google Shape;1588;p38">
                <a:extLst>
                  <a:ext uri="{FF2B5EF4-FFF2-40B4-BE49-F238E27FC236}">
                    <a16:creationId xmlns:a16="http://schemas.microsoft.com/office/drawing/2014/main" id="{2F0A7E90-13B2-4D6B-A27C-138F6412D6E7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8" name="Google Shape;1589;p38">
                <a:extLst>
                  <a:ext uri="{FF2B5EF4-FFF2-40B4-BE49-F238E27FC236}">
                    <a16:creationId xmlns:a16="http://schemas.microsoft.com/office/drawing/2014/main" id="{6D446F66-E9EA-4F41-8B73-60B3A1E4DA43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17" name="Google Shape;1590;p38">
              <a:extLst>
                <a:ext uri="{FF2B5EF4-FFF2-40B4-BE49-F238E27FC236}">
                  <a16:creationId xmlns:a16="http://schemas.microsoft.com/office/drawing/2014/main" id="{7BEF9C18-A6D3-4AB9-A85A-7A808F299D3C}"/>
                </a:ext>
              </a:extLst>
            </p:cNvPr>
            <p:cNvGrpSpPr/>
            <p:nvPr/>
          </p:nvGrpSpPr>
          <p:grpSpPr>
            <a:xfrm>
              <a:off x="4459968" y="1270018"/>
              <a:ext cx="115988" cy="117778"/>
              <a:chOff x="1101500" y="2222125"/>
              <a:chExt cx="94200" cy="94200"/>
            </a:xfrm>
          </p:grpSpPr>
          <p:sp>
            <p:nvSpPr>
              <p:cNvPr id="65" name="Google Shape;1591;p38">
                <a:extLst>
                  <a:ext uri="{FF2B5EF4-FFF2-40B4-BE49-F238E27FC236}">
                    <a16:creationId xmlns:a16="http://schemas.microsoft.com/office/drawing/2014/main" id="{E65551CB-B931-414C-B551-31C375DBA7B7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6" name="Google Shape;1592;p38">
                <a:extLst>
                  <a:ext uri="{FF2B5EF4-FFF2-40B4-BE49-F238E27FC236}">
                    <a16:creationId xmlns:a16="http://schemas.microsoft.com/office/drawing/2014/main" id="{67F19A47-5BF8-4A4B-BAA5-D47B2440EEFB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18" name="Google Shape;1593;p38">
              <a:extLst>
                <a:ext uri="{FF2B5EF4-FFF2-40B4-BE49-F238E27FC236}">
                  <a16:creationId xmlns:a16="http://schemas.microsoft.com/office/drawing/2014/main" id="{A8B1423D-C895-4D93-A923-CB389E381FE1}"/>
                </a:ext>
              </a:extLst>
            </p:cNvPr>
            <p:cNvGrpSpPr/>
            <p:nvPr/>
          </p:nvGrpSpPr>
          <p:grpSpPr>
            <a:xfrm>
              <a:off x="3638485" y="1659430"/>
              <a:ext cx="115988" cy="117778"/>
              <a:chOff x="1101500" y="2222125"/>
              <a:chExt cx="94200" cy="94200"/>
            </a:xfrm>
          </p:grpSpPr>
          <p:sp>
            <p:nvSpPr>
              <p:cNvPr id="63" name="Google Shape;1594;p38">
                <a:extLst>
                  <a:ext uri="{FF2B5EF4-FFF2-40B4-BE49-F238E27FC236}">
                    <a16:creationId xmlns:a16="http://schemas.microsoft.com/office/drawing/2014/main" id="{CE787D08-E760-49F7-ABD8-7F948A86359C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4" name="Google Shape;1595;p38">
                <a:extLst>
                  <a:ext uri="{FF2B5EF4-FFF2-40B4-BE49-F238E27FC236}">
                    <a16:creationId xmlns:a16="http://schemas.microsoft.com/office/drawing/2014/main" id="{2329AA6C-E7E4-489D-9EEA-03AC3A4783F6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19" name="Google Shape;1596;p38">
              <a:extLst>
                <a:ext uri="{FF2B5EF4-FFF2-40B4-BE49-F238E27FC236}">
                  <a16:creationId xmlns:a16="http://schemas.microsoft.com/office/drawing/2014/main" id="{C0FB6DC0-298B-46D7-B9DD-D3BE58D868D1}"/>
                </a:ext>
              </a:extLst>
            </p:cNvPr>
            <p:cNvGrpSpPr/>
            <p:nvPr/>
          </p:nvGrpSpPr>
          <p:grpSpPr>
            <a:xfrm>
              <a:off x="4070666" y="1598402"/>
              <a:ext cx="115988" cy="117778"/>
              <a:chOff x="1101500" y="2222125"/>
              <a:chExt cx="94200" cy="94200"/>
            </a:xfrm>
          </p:grpSpPr>
          <p:sp>
            <p:nvSpPr>
              <p:cNvPr id="61" name="Google Shape;1597;p38">
                <a:extLst>
                  <a:ext uri="{FF2B5EF4-FFF2-40B4-BE49-F238E27FC236}">
                    <a16:creationId xmlns:a16="http://schemas.microsoft.com/office/drawing/2014/main" id="{F680ADE7-D87F-46DA-8385-9D5BEDBAC785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 dirty="0"/>
              </a:p>
            </p:txBody>
          </p:sp>
          <p:sp>
            <p:nvSpPr>
              <p:cNvPr id="62" name="Google Shape;1598;p38">
                <a:extLst>
                  <a:ext uri="{FF2B5EF4-FFF2-40B4-BE49-F238E27FC236}">
                    <a16:creationId xmlns:a16="http://schemas.microsoft.com/office/drawing/2014/main" id="{F3C75694-5919-4515-927C-40A4E5748B0A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0" name="Google Shape;1599;p38">
              <a:extLst>
                <a:ext uri="{FF2B5EF4-FFF2-40B4-BE49-F238E27FC236}">
                  <a16:creationId xmlns:a16="http://schemas.microsoft.com/office/drawing/2014/main" id="{F4D04027-199A-4E3D-B3A0-C9B24FC69ED6}"/>
                </a:ext>
              </a:extLst>
            </p:cNvPr>
            <p:cNvGrpSpPr/>
            <p:nvPr/>
          </p:nvGrpSpPr>
          <p:grpSpPr>
            <a:xfrm>
              <a:off x="2983243" y="1659413"/>
              <a:ext cx="115988" cy="117778"/>
              <a:chOff x="1101500" y="2222125"/>
              <a:chExt cx="94200" cy="94200"/>
            </a:xfrm>
          </p:grpSpPr>
          <p:sp>
            <p:nvSpPr>
              <p:cNvPr id="59" name="Google Shape;1600;p38">
                <a:extLst>
                  <a:ext uri="{FF2B5EF4-FFF2-40B4-BE49-F238E27FC236}">
                    <a16:creationId xmlns:a16="http://schemas.microsoft.com/office/drawing/2014/main" id="{3A658E1F-7755-4C01-83BB-7D9D48015D82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60" name="Google Shape;1601;p38">
                <a:extLst>
                  <a:ext uri="{FF2B5EF4-FFF2-40B4-BE49-F238E27FC236}">
                    <a16:creationId xmlns:a16="http://schemas.microsoft.com/office/drawing/2014/main" id="{31EC437D-5F3C-44B5-8609-9381DF6F5232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1" name="Google Shape;1602;p38">
              <a:extLst>
                <a:ext uri="{FF2B5EF4-FFF2-40B4-BE49-F238E27FC236}">
                  <a16:creationId xmlns:a16="http://schemas.microsoft.com/office/drawing/2014/main" id="{78F38160-3E92-4AC5-B5AF-43A2D8811D23}"/>
                </a:ext>
              </a:extLst>
            </p:cNvPr>
            <p:cNvGrpSpPr/>
            <p:nvPr/>
          </p:nvGrpSpPr>
          <p:grpSpPr>
            <a:xfrm>
              <a:off x="3830846" y="1896832"/>
              <a:ext cx="115988" cy="117778"/>
              <a:chOff x="1101500" y="2222125"/>
              <a:chExt cx="94200" cy="94200"/>
            </a:xfrm>
          </p:grpSpPr>
          <p:sp>
            <p:nvSpPr>
              <p:cNvPr id="57" name="Google Shape;1603;p38">
                <a:extLst>
                  <a:ext uri="{FF2B5EF4-FFF2-40B4-BE49-F238E27FC236}">
                    <a16:creationId xmlns:a16="http://schemas.microsoft.com/office/drawing/2014/main" id="{5653893F-59CA-4DFB-9B89-027AB6281113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8" name="Google Shape;1604;p38">
                <a:extLst>
                  <a:ext uri="{FF2B5EF4-FFF2-40B4-BE49-F238E27FC236}">
                    <a16:creationId xmlns:a16="http://schemas.microsoft.com/office/drawing/2014/main" id="{30D95C44-7673-447C-8A7B-4E5CB3353D14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2" name="Google Shape;1605;p38">
              <a:extLst>
                <a:ext uri="{FF2B5EF4-FFF2-40B4-BE49-F238E27FC236}">
                  <a16:creationId xmlns:a16="http://schemas.microsoft.com/office/drawing/2014/main" id="{6E86A692-82A3-467C-87AE-C9431AE5AAC4}"/>
                </a:ext>
              </a:extLst>
            </p:cNvPr>
            <p:cNvGrpSpPr/>
            <p:nvPr/>
          </p:nvGrpSpPr>
          <p:grpSpPr>
            <a:xfrm>
              <a:off x="4343965" y="1837015"/>
              <a:ext cx="115988" cy="117778"/>
              <a:chOff x="1101500" y="2222125"/>
              <a:chExt cx="94200" cy="94200"/>
            </a:xfrm>
          </p:grpSpPr>
          <p:sp>
            <p:nvSpPr>
              <p:cNvPr id="55" name="Google Shape;1606;p38">
                <a:extLst>
                  <a:ext uri="{FF2B5EF4-FFF2-40B4-BE49-F238E27FC236}">
                    <a16:creationId xmlns:a16="http://schemas.microsoft.com/office/drawing/2014/main" id="{E0490D6B-4676-4D4E-BCF2-4A6B64948B1F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6" name="Google Shape;1607;p38">
                <a:extLst>
                  <a:ext uri="{FF2B5EF4-FFF2-40B4-BE49-F238E27FC236}">
                    <a16:creationId xmlns:a16="http://schemas.microsoft.com/office/drawing/2014/main" id="{60DB6B2E-78EE-4ED1-AD53-30D88AFF6B79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3" name="Google Shape;1608;p38">
              <a:extLst>
                <a:ext uri="{FF2B5EF4-FFF2-40B4-BE49-F238E27FC236}">
                  <a16:creationId xmlns:a16="http://schemas.microsoft.com/office/drawing/2014/main" id="{317BE0E9-CB09-40E4-9BCB-33722E85CD2C}"/>
                </a:ext>
              </a:extLst>
            </p:cNvPr>
            <p:cNvGrpSpPr/>
            <p:nvPr/>
          </p:nvGrpSpPr>
          <p:grpSpPr>
            <a:xfrm>
              <a:off x="4383690" y="1065974"/>
              <a:ext cx="115988" cy="117778"/>
              <a:chOff x="1101500" y="2222125"/>
              <a:chExt cx="94200" cy="94200"/>
            </a:xfrm>
          </p:grpSpPr>
          <p:sp>
            <p:nvSpPr>
              <p:cNvPr id="53" name="Google Shape;1609;p38">
                <a:extLst>
                  <a:ext uri="{FF2B5EF4-FFF2-40B4-BE49-F238E27FC236}">
                    <a16:creationId xmlns:a16="http://schemas.microsoft.com/office/drawing/2014/main" id="{3410DD56-5DE3-4672-B639-BB149AA27C59}"/>
                  </a:ext>
                </a:extLst>
              </p:cNvPr>
              <p:cNvSpPr/>
              <p:nvPr/>
            </p:nvSpPr>
            <p:spPr>
              <a:xfrm>
                <a:off x="1101500" y="2222125"/>
                <a:ext cx="94200" cy="94200"/>
              </a:xfrm>
              <a:prstGeom prst="ellipse">
                <a:avLst/>
              </a:prstGeom>
              <a:solidFill>
                <a:srgbClr val="E06666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4" name="Google Shape;1610;p38">
                <a:extLst>
                  <a:ext uri="{FF2B5EF4-FFF2-40B4-BE49-F238E27FC236}">
                    <a16:creationId xmlns:a16="http://schemas.microsoft.com/office/drawing/2014/main" id="{06229433-1CB3-4A5E-9758-8F0A26DD4DE5}"/>
                  </a:ext>
                </a:extLst>
              </p:cNvPr>
              <p:cNvSpPr/>
              <p:nvPr/>
            </p:nvSpPr>
            <p:spPr>
              <a:xfrm>
                <a:off x="1109600" y="2235935"/>
                <a:ext cx="78000" cy="666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4" name="Google Shape;1611;p38">
              <a:extLst>
                <a:ext uri="{FF2B5EF4-FFF2-40B4-BE49-F238E27FC236}">
                  <a16:creationId xmlns:a16="http://schemas.microsoft.com/office/drawing/2014/main" id="{E6DACEED-910C-4E59-9F47-32BCB800CBA3}"/>
                </a:ext>
              </a:extLst>
            </p:cNvPr>
            <p:cNvGrpSpPr/>
            <p:nvPr/>
          </p:nvGrpSpPr>
          <p:grpSpPr>
            <a:xfrm>
              <a:off x="3693737" y="1395668"/>
              <a:ext cx="96041" cy="97523"/>
              <a:chOff x="951975" y="2144075"/>
              <a:chExt cx="78000" cy="78000"/>
            </a:xfrm>
          </p:grpSpPr>
          <p:sp>
            <p:nvSpPr>
              <p:cNvPr id="51" name="Google Shape;1612;p38">
                <a:extLst>
                  <a:ext uri="{FF2B5EF4-FFF2-40B4-BE49-F238E27FC236}">
                    <a16:creationId xmlns:a16="http://schemas.microsoft.com/office/drawing/2014/main" id="{50D16905-7A44-4C67-979C-443C075F378D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2" name="Google Shape;1613;p38">
                <a:extLst>
                  <a:ext uri="{FF2B5EF4-FFF2-40B4-BE49-F238E27FC236}">
                    <a16:creationId xmlns:a16="http://schemas.microsoft.com/office/drawing/2014/main" id="{FF3DFD03-AFC7-4663-B4F5-3B4C133A7B48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5" name="Google Shape;1614;p38">
              <a:extLst>
                <a:ext uri="{FF2B5EF4-FFF2-40B4-BE49-F238E27FC236}">
                  <a16:creationId xmlns:a16="http://schemas.microsoft.com/office/drawing/2014/main" id="{F101136B-D97C-4A76-8CA6-C9D5B15F30A9}"/>
                </a:ext>
              </a:extLst>
            </p:cNvPr>
            <p:cNvGrpSpPr/>
            <p:nvPr/>
          </p:nvGrpSpPr>
          <p:grpSpPr>
            <a:xfrm>
              <a:off x="4226576" y="1371850"/>
              <a:ext cx="96041" cy="97523"/>
              <a:chOff x="951975" y="2144075"/>
              <a:chExt cx="78000" cy="78000"/>
            </a:xfrm>
          </p:grpSpPr>
          <p:sp>
            <p:nvSpPr>
              <p:cNvPr id="49" name="Google Shape;1615;p38">
                <a:extLst>
                  <a:ext uri="{FF2B5EF4-FFF2-40B4-BE49-F238E27FC236}">
                    <a16:creationId xmlns:a16="http://schemas.microsoft.com/office/drawing/2014/main" id="{21564233-A908-4A5C-83D1-2E3A4430475C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50" name="Google Shape;1616;p38">
                <a:extLst>
                  <a:ext uri="{FF2B5EF4-FFF2-40B4-BE49-F238E27FC236}">
                    <a16:creationId xmlns:a16="http://schemas.microsoft.com/office/drawing/2014/main" id="{3ACF3C00-BE4B-40FB-BD78-834DB4C9CDEB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6" name="Google Shape;1617;p38">
              <a:extLst>
                <a:ext uri="{FF2B5EF4-FFF2-40B4-BE49-F238E27FC236}">
                  <a16:creationId xmlns:a16="http://schemas.microsoft.com/office/drawing/2014/main" id="{EF089817-6DB2-4D71-A82F-A30F3207684C}"/>
                </a:ext>
              </a:extLst>
            </p:cNvPr>
            <p:cNvGrpSpPr/>
            <p:nvPr/>
          </p:nvGrpSpPr>
          <p:grpSpPr>
            <a:xfrm>
              <a:off x="4385627" y="1621560"/>
              <a:ext cx="96041" cy="97523"/>
              <a:chOff x="951975" y="2144075"/>
              <a:chExt cx="78000" cy="78000"/>
            </a:xfrm>
          </p:grpSpPr>
          <p:sp>
            <p:nvSpPr>
              <p:cNvPr id="47" name="Google Shape;1618;p38">
                <a:extLst>
                  <a:ext uri="{FF2B5EF4-FFF2-40B4-BE49-F238E27FC236}">
                    <a16:creationId xmlns:a16="http://schemas.microsoft.com/office/drawing/2014/main" id="{B093F2D7-0B97-4FA6-97FE-1F0E3F2A8EAB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8" name="Google Shape;1619;p38">
                <a:extLst>
                  <a:ext uri="{FF2B5EF4-FFF2-40B4-BE49-F238E27FC236}">
                    <a16:creationId xmlns:a16="http://schemas.microsoft.com/office/drawing/2014/main" id="{EB380C97-5473-40FB-BD1D-438F172D2493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7" name="Google Shape;1620;p38">
              <a:extLst>
                <a:ext uri="{FF2B5EF4-FFF2-40B4-BE49-F238E27FC236}">
                  <a16:creationId xmlns:a16="http://schemas.microsoft.com/office/drawing/2014/main" id="{2341E56A-C0BE-4871-ADBF-003621BBC2D9}"/>
                </a:ext>
              </a:extLst>
            </p:cNvPr>
            <p:cNvGrpSpPr/>
            <p:nvPr/>
          </p:nvGrpSpPr>
          <p:grpSpPr>
            <a:xfrm>
              <a:off x="4195609" y="990159"/>
              <a:ext cx="96041" cy="97523"/>
              <a:chOff x="951975" y="2144075"/>
              <a:chExt cx="78000" cy="78000"/>
            </a:xfrm>
          </p:grpSpPr>
          <p:sp>
            <p:nvSpPr>
              <p:cNvPr id="45" name="Google Shape;1621;p38">
                <a:extLst>
                  <a:ext uri="{FF2B5EF4-FFF2-40B4-BE49-F238E27FC236}">
                    <a16:creationId xmlns:a16="http://schemas.microsoft.com/office/drawing/2014/main" id="{7F85B070-6CF2-439F-BFEA-D644BF647B31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6" name="Google Shape;1622;p38">
                <a:extLst>
                  <a:ext uri="{FF2B5EF4-FFF2-40B4-BE49-F238E27FC236}">
                    <a16:creationId xmlns:a16="http://schemas.microsoft.com/office/drawing/2014/main" id="{DF7A5B71-E83D-47AA-B13B-69E62F2AE4C1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8" name="Google Shape;1623;p38">
              <a:extLst>
                <a:ext uri="{FF2B5EF4-FFF2-40B4-BE49-F238E27FC236}">
                  <a16:creationId xmlns:a16="http://schemas.microsoft.com/office/drawing/2014/main" id="{80D7E16D-CF70-4666-8F6A-BC8DB18A8F6E}"/>
                </a:ext>
              </a:extLst>
            </p:cNvPr>
            <p:cNvGrpSpPr/>
            <p:nvPr/>
          </p:nvGrpSpPr>
          <p:grpSpPr>
            <a:xfrm>
              <a:off x="3433215" y="1906961"/>
              <a:ext cx="96041" cy="97523"/>
              <a:chOff x="951975" y="2144075"/>
              <a:chExt cx="78000" cy="78000"/>
            </a:xfrm>
          </p:grpSpPr>
          <p:sp>
            <p:nvSpPr>
              <p:cNvPr id="43" name="Google Shape;1624;p38">
                <a:extLst>
                  <a:ext uri="{FF2B5EF4-FFF2-40B4-BE49-F238E27FC236}">
                    <a16:creationId xmlns:a16="http://schemas.microsoft.com/office/drawing/2014/main" id="{6DF7EA49-7277-41FC-AF74-045178B285B1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4" name="Google Shape;1625;p38">
                <a:extLst>
                  <a:ext uri="{FF2B5EF4-FFF2-40B4-BE49-F238E27FC236}">
                    <a16:creationId xmlns:a16="http://schemas.microsoft.com/office/drawing/2014/main" id="{A9B88FBE-630F-4A97-9315-4AEE27864F56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9" name="Google Shape;1626;p38">
              <a:extLst>
                <a:ext uri="{FF2B5EF4-FFF2-40B4-BE49-F238E27FC236}">
                  <a16:creationId xmlns:a16="http://schemas.microsoft.com/office/drawing/2014/main" id="{E21E62E7-5EC6-4D97-8803-C0469B71EDB4}"/>
                </a:ext>
              </a:extLst>
            </p:cNvPr>
            <p:cNvGrpSpPr/>
            <p:nvPr/>
          </p:nvGrpSpPr>
          <p:grpSpPr>
            <a:xfrm>
              <a:off x="3849648" y="1687622"/>
              <a:ext cx="96041" cy="97523"/>
              <a:chOff x="951975" y="2144075"/>
              <a:chExt cx="78000" cy="78000"/>
            </a:xfrm>
          </p:grpSpPr>
          <p:sp>
            <p:nvSpPr>
              <p:cNvPr id="41" name="Google Shape;1627;p38">
                <a:extLst>
                  <a:ext uri="{FF2B5EF4-FFF2-40B4-BE49-F238E27FC236}">
                    <a16:creationId xmlns:a16="http://schemas.microsoft.com/office/drawing/2014/main" id="{5EDF0875-6D9F-47D4-B73B-1FE1D960999E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" name="Google Shape;1628;p38">
                <a:extLst>
                  <a:ext uri="{FF2B5EF4-FFF2-40B4-BE49-F238E27FC236}">
                    <a16:creationId xmlns:a16="http://schemas.microsoft.com/office/drawing/2014/main" id="{0C17C8E6-9403-4E5C-BD0B-E1ACBFAC41D9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30" name="Google Shape;1629;p38">
              <a:extLst>
                <a:ext uri="{FF2B5EF4-FFF2-40B4-BE49-F238E27FC236}">
                  <a16:creationId xmlns:a16="http://schemas.microsoft.com/office/drawing/2014/main" id="{FDC58A55-60F9-49EE-9898-7A8EC663B41A}"/>
                </a:ext>
              </a:extLst>
            </p:cNvPr>
            <p:cNvGrpSpPr/>
            <p:nvPr/>
          </p:nvGrpSpPr>
          <p:grpSpPr>
            <a:xfrm>
              <a:off x="4195593" y="1989124"/>
              <a:ext cx="96041" cy="97523"/>
              <a:chOff x="951975" y="2144075"/>
              <a:chExt cx="78000" cy="78000"/>
            </a:xfrm>
          </p:grpSpPr>
          <p:sp>
            <p:nvSpPr>
              <p:cNvPr id="39" name="Google Shape;1630;p38">
                <a:extLst>
                  <a:ext uri="{FF2B5EF4-FFF2-40B4-BE49-F238E27FC236}">
                    <a16:creationId xmlns:a16="http://schemas.microsoft.com/office/drawing/2014/main" id="{7BDE0E8C-38AE-47B8-9E61-F77FF0A32098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0" name="Google Shape;1631;p38">
                <a:extLst>
                  <a:ext uri="{FF2B5EF4-FFF2-40B4-BE49-F238E27FC236}">
                    <a16:creationId xmlns:a16="http://schemas.microsoft.com/office/drawing/2014/main" id="{ADD224DE-6636-45CD-93A0-954244730D2C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31" name="Google Shape;1632;p38">
              <a:extLst>
                <a:ext uri="{FF2B5EF4-FFF2-40B4-BE49-F238E27FC236}">
                  <a16:creationId xmlns:a16="http://schemas.microsoft.com/office/drawing/2014/main" id="{8E7108D8-A5FB-4434-82CD-83C881A0FDE0}"/>
                </a:ext>
              </a:extLst>
            </p:cNvPr>
            <p:cNvGrpSpPr/>
            <p:nvPr/>
          </p:nvGrpSpPr>
          <p:grpSpPr>
            <a:xfrm>
              <a:off x="3803337" y="1182044"/>
              <a:ext cx="96041" cy="97523"/>
              <a:chOff x="951975" y="2144075"/>
              <a:chExt cx="78000" cy="78000"/>
            </a:xfrm>
          </p:grpSpPr>
          <p:sp>
            <p:nvSpPr>
              <p:cNvPr id="37" name="Google Shape;1633;p38">
                <a:extLst>
                  <a:ext uri="{FF2B5EF4-FFF2-40B4-BE49-F238E27FC236}">
                    <a16:creationId xmlns:a16="http://schemas.microsoft.com/office/drawing/2014/main" id="{B83F60AE-9E18-43BA-A70A-83635E21B225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8" name="Google Shape;1634;p38">
                <a:extLst>
                  <a:ext uri="{FF2B5EF4-FFF2-40B4-BE49-F238E27FC236}">
                    <a16:creationId xmlns:a16="http://schemas.microsoft.com/office/drawing/2014/main" id="{4AEE6625-9E45-41DC-8282-0EFF8312A6FD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32" name="Google Shape;1635;p38">
              <a:extLst>
                <a:ext uri="{FF2B5EF4-FFF2-40B4-BE49-F238E27FC236}">
                  <a16:creationId xmlns:a16="http://schemas.microsoft.com/office/drawing/2014/main" id="{64D30E28-2A73-4C85-BBF4-90C7B2739982}"/>
                </a:ext>
              </a:extLst>
            </p:cNvPr>
            <p:cNvGrpSpPr/>
            <p:nvPr/>
          </p:nvGrpSpPr>
          <p:grpSpPr>
            <a:xfrm>
              <a:off x="3447249" y="1608511"/>
              <a:ext cx="96041" cy="97523"/>
              <a:chOff x="951975" y="2144075"/>
              <a:chExt cx="78000" cy="78000"/>
            </a:xfrm>
          </p:grpSpPr>
          <p:sp>
            <p:nvSpPr>
              <p:cNvPr id="35" name="Google Shape;1636;p38">
                <a:extLst>
                  <a:ext uri="{FF2B5EF4-FFF2-40B4-BE49-F238E27FC236}">
                    <a16:creationId xmlns:a16="http://schemas.microsoft.com/office/drawing/2014/main" id="{DE03FD3E-4997-478E-B622-D81C164F0FBA}"/>
                  </a:ext>
                </a:extLst>
              </p:cNvPr>
              <p:cNvSpPr/>
              <p:nvPr/>
            </p:nvSpPr>
            <p:spPr>
              <a:xfrm>
                <a:off x="951975" y="2144075"/>
                <a:ext cx="78000" cy="78000"/>
              </a:xfrm>
              <a:prstGeom prst="ellipse">
                <a:avLst/>
              </a:prstGeom>
              <a:solidFill>
                <a:srgbClr val="6FA8DC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6" name="Google Shape;1637;p38">
                <a:extLst>
                  <a:ext uri="{FF2B5EF4-FFF2-40B4-BE49-F238E27FC236}">
                    <a16:creationId xmlns:a16="http://schemas.microsoft.com/office/drawing/2014/main" id="{B03BE8DC-0C29-4722-92AD-514C8B95F68A}"/>
                  </a:ext>
                </a:extLst>
              </p:cNvPr>
              <p:cNvSpPr/>
              <p:nvPr/>
            </p:nvSpPr>
            <p:spPr>
              <a:xfrm>
                <a:off x="965175" y="2162675"/>
                <a:ext cx="51600" cy="40800"/>
              </a:xfrm>
              <a:prstGeom prst="mathMinus">
                <a:avLst>
                  <a:gd name="adj1" fmla="val 2352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33" name="Google Shape;1638;p38">
              <a:extLst>
                <a:ext uri="{FF2B5EF4-FFF2-40B4-BE49-F238E27FC236}">
                  <a16:creationId xmlns:a16="http://schemas.microsoft.com/office/drawing/2014/main" id="{049D28CD-EEF5-4213-AB62-B17977D94C8C}"/>
                </a:ext>
              </a:extLst>
            </p:cNvPr>
            <p:cNvSpPr/>
            <p:nvPr/>
          </p:nvSpPr>
          <p:spPr>
            <a:xfrm>
              <a:off x="3627783" y="1966553"/>
              <a:ext cx="115800" cy="117600"/>
            </a:xfrm>
            <a:prstGeom prst="ellipse">
              <a:avLst/>
            </a:prstGeom>
            <a:noFill/>
            <a:ln w="9525" cap="flat" cmpd="sng">
              <a:solidFill>
                <a:srgbClr val="CC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1639;p38">
              <a:extLst>
                <a:ext uri="{FF2B5EF4-FFF2-40B4-BE49-F238E27FC236}">
                  <a16:creationId xmlns:a16="http://schemas.microsoft.com/office/drawing/2014/main" id="{8579E692-FC1C-4529-B2C6-405128CB9DE5}"/>
                </a:ext>
              </a:extLst>
            </p:cNvPr>
            <p:cNvSpPr/>
            <p:nvPr/>
          </p:nvSpPr>
          <p:spPr>
            <a:xfrm>
              <a:off x="3062819" y="1782059"/>
              <a:ext cx="608717" cy="188096"/>
            </a:xfrm>
            <a:custGeom>
              <a:avLst/>
              <a:gdLst/>
              <a:ahLst/>
              <a:cxnLst/>
              <a:rect l="l" t="t" r="r" b="b"/>
              <a:pathLst>
                <a:path w="21125" h="6429" extrusionOk="0">
                  <a:moveTo>
                    <a:pt x="21125" y="6429"/>
                  </a:moveTo>
                  <a:cubicBezTo>
                    <a:pt x="19523" y="4027"/>
                    <a:pt x="16888" y="1302"/>
                    <a:pt x="14007" y="1493"/>
                  </a:cubicBezTo>
                  <a:cubicBezTo>
                    <a:pt x="10843" y="1702"/>
                    <a:pt x="8424" y="5699"/>
                    <a:pt x="5281" y="5281"/>
                  </a:cubicBezTo>
                  <a:cubicBezTo>
                    <a:pt x="2813" y="4953"/>
                    <a:pt x="1380" y="207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stealth" w="med" len="med"/>
            </a:ln>
          </p:spPr>
        </p:sp>
      </p:grpSp>
      <p:sp>
        <p:nvSpPr>
          <p:cNvPr id="75" name="Google Shape;231;p24">
            <a:extLst>
              <a:ext uri="{FF2B5EF4-FFF2-40B4-BE49-F238E27FC236}">
                <a16:creationId xmlns:a16="http://schemas.microsoft.com/office/drawing/2014/main" id="{4B9B0DE3-540A-4369-A382-B568E013A0F0}"/>
              </a:ext>
            </a:extLst>
          </p:cNvPr>
          <p:cNvSpPr/>
          <p:nvPr/>
        </p:nvSpPr>
        <p:spPr>
          <a:xfrm flipH="1" flipV="1">
            <a:off x="7485708" y="1461405"/>
            <a:ext cx="996983" cy="228601"/>
          </a:xfrm>
          <a:custGeom>
            <a:avLst/>
            <a:gdLst/>
            <a:ahLst/>
            <a:cxnLst/>
            <a:rect l="l" t="t" r="r" b="b"/>
            <a:pathLst>
              <a:path w="4272" h="10188" extrusionOk="0">
                <a:moveTo>
                  <a:pt x="4272" y="0"/>
                </a:moveTo>
                <a:cubicBezTo>
                  <a:pt x="3943" y="876"/>
                  <a:pt x="3012" y="3560"/>
                  <a:pt x="2300" y="5258"/>
                </a:cubicBezTo>
                <a:cubicBezTo>
                  <a:pt x="1588" y="6956"/>
                  <a:pt x="383" y="9366"/>
                  <a:pt x="0" y="10188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76" name="Google Shape;231;p24">
            <a:extLst>
              <a:ext uri="{FF2B5EF4-FFF2-40B4-BE49-F238E27FC236}">
                <a16:creationId xmlns:a16="http://schemas.microsoft.com/office/drawing/2014/main" id="{E32CF270-6A91-49FD-91C1-E4261BE55972}"/>
              </a:ext>
            </a:extLst>
          </p:cNvPr>
          <p:cNvSpPr/>
          <p:nvPr/>
        </p:nvSpPr>
        <p:spPr>
          <a:xfrm flipH="1">
            <a:off x="7339232" y="2685993"/>
            <a:ext cx="2799909" cy="228601"/>
          </a:xfrm>
          <a:custGeom>
            <a:avLst/>
            <a:gdLst/>
            <a:ahLst/>
            <a:cxnLst/>
            <a:rect l="l" t="t" r="r" b="b"/>
            <a:pathLst>
              <a:path w="4272" h="10188" extrusionOk="0">
                <a:moveTo>
                  <a:pt x="4272" y="0"/>
                </a:moveTo>
                <a:cubicBezTo>
                  <a:pt x="3943" y="876"/>
                  <a:pt x="3012" y="3560"/>
                  <a:pt x="2300" y="5258"/>
                </a:cubicBezTo>
                <a:cubicBezTo>
                  <a:pt x="1588" y="6956"/>
                  <a:pt x="383" y="9366"/>
                  <a:pt x="0" y="10188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77" name="Google Shape;231;p24">
            <a:extLst>
              <a:ext uri="{FF2B5EF4-FFF2-40B4-BE49-F238E27FC236}">
                <a16:creationId xmlns:a16="http://schemas.microsoft.com/office/drawing/2014/main" id="{35D5C8DA-2BE8-4C13-BFF9-DFAA2BE59CDB}"/>
              </a:ext>
            </a:extLst>
          </p:cNvPr>
          <p:cNvSpPr/>
          <p:nvPr/>
        </p:nvSpPr>
        <p:spPr>
          <a:xfrm flipH="1">
            <a:off x="3426948" y="4160316"/>
            <a:ext cx="1483868" cy="707800"/>
          </a:xfrm>
          <a:custGeom>
            <a:avLst/>
            <a:gdLst/>
            <a:ahLst/>
            <a:cxnLst/>
            <a:rect l="l" t="t" r="r" b="b"/>
            <a:pathLst>
              <a:path w="4272" h="10188" extrusionOk="0">
                <a:moveTo>
                  <a:pt x="4272" y="0"/>
                </a:moveTo>
                <a:cubicBezTo>
                  <a:pt x="3943" y="876"/>
                  <a:pt x="3012" y="3560"/>
                  <a:pt x="2300" y="5258"/>
                </a:cubicBezTo>
                <a:cubicBezTo>
                  <a:pt x="1588" y="6956"/>
                  <a:pt x="383" y="9366"/>
                  <a:pt x="0" y="10188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79" name="Google Shape;229;p24">
            <a:extLst>
              <a:ext uri="{FF2B5EF4-FFF2-40B4-BE49-F238E27FC236}">
                <a16:creationId xmlns:a16="http://schemas.microsoft.com/office/drawing/2014/main" id="{D525E2AF-CBBE-4866-BDDD-5BBC96D070D9}"/>
              </a:ext>
            </a:extLst>
          </p:cNvPr>
          <p:cNvSpPr/>
          <p:nvPr/>
        </p:nvSpPr>
        <p:spPr>
          <a:xfrm flipH="1">
            <a:off x="4171954" y="3363089"/>
            <a:ext cx="5731061" cy="833632"/>
          </a:xfrm>
          <a:custGeom>
            <a:avLst/>
            <a:gdLst/>
            <a:ahLst/>
            <a:cxnLst/>
            <a:rect l="l" t="t" r="r" b="b"/>
            <a:pathLst>
              <a:path w="17417" h="4601" extrusionOk="0">
                <a:moveTo>
                  <a:pt x="17417" y="0"/>
                </a:moveTo>
                <a:cubicBezTo>
                  <a:pt x="15664" y="164"/>
                  <a:pt x="9804" y="219"/>
                  <a:pt x="6901" y="986"/>
                </a:cubicBezTo>
                <a:cubicBezTo>
                  <a:pt x="3998" y="1753"/>
                  <a:pt x="1150" y="3999"/>
                  <a:pt x="0" y="4601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D41F7-49D0-4905-9349-0CAC1BFD5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767" y="3810818"/>
            <a:ext cx="2125656" cy="15355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 txBox="1">
            <a:spLocks noGrp="1"/>
          </p:cNvSpPr>
          <p:nvPr>
            <p:ph type="body" idx="1"/>
          </p:nvPr>
        </p:nvSpPr>
        <p:spPr>
          <a:xfrm>
            <a:off x="487100" y="835500"/>
            <a:ext cx="11296800" cy="14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Particle-In-Cell (PIC) modeling </a:t>
            </a:r>
            <a:r>
              <a:rPr lang="en-US" dirty="0"/>
              <a:t>- an ab-initio method of </a:t>
            </a:r>
            <a:r>
              <a:rPr lang="en-US" dirty="0" err="1"/>
              <a:t>Vlasov</a:t>
            </a:r>
            <a:r>
              <a:rPr lang="en-US" dirty="0"/>
              <a:t> equation solution. PIC simulations</a:t>
            </a:r>
            <a:r>
              <a:rPr lang="en-US" b="1" dirty="0"/>
              <a:t> </a:t>
            </a:r>
            <a:r>
              <a:rPr lang="en-US" dirty="0"/>
              <a:t>treat both ions and electron as particles. It is designed to explore cases when </a:t>
            </a:r>
            <a:r>
              <a:rPr lang="en-US" dirty="0">
                <a:solidFill>
                  <a:srgbClr val="FF0000"/>
                </a:solidFill>
              </a:rPr>
              <a:t>self-consistent treatment</a:t>
            </a:r>
            <a:r>
              <a:rPr lang="en-US" dirty="0"/>
              <a:t> is needed, </a:t>
            </a:r>
            <a:r>
              <a:rPr lang="en-US" dirty="0">
                <a:solidFill>
                  <a:srgbClr val="FF0000"/>
                </a:solidFill>
              </a:rPr>
              <a:t>electron dynamic is important</a:t>
            </a:r>
            <a:r>
              <a:rPr lang="en-US" dirty="0"/>
              <a:t> (electrostatic waves, instabilities generated by electrons), </a:t>
            </a:r>
            <a:r>
              <a:rPr lang="en-US" dirty="0">
                <a:solidFill>
                  <a:srgbClr val="FF0000"/>
                </a:solidFill>
              </a:rPr>
              <a:t>electron acceleration or heating processes</a:t>
            </a:r>
            <a:r>
              <a:rPr lang="en-US" dirty="0"/>
              <a:t> are investigated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31" name="Google Shape;231;p8"/>
          <p:cNvPicPr preferRelativeResize="0"/>
          <p:nvPr/>
        </p:nvPicPr>
        <p:blipFill rotWithShape="1">
          <a:blip r:embed="rId3">
            <a:alphaModFix/>
          </a:blip>
          <a:srcRect t="13992" r="70460" b="8349"/>
          <a:stretch/>
        </p:blipFill>
        <p:spPr>
          <a:xfrm>
            <a:off x="641426" y="2472034"/>
            <a:ext cx="3508753" cy="333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Kinetic simulations of SNR shocks</a:t>
            </a:r>
            <a:endParaRPr dirty="0"/>
          </a:p>
        </p:txBody>
      </p:sp>
      <p:pic>
        <p:nvPicPr>
          <p:cNvPr id="5" name="Google Shape;613;g10a64d4e305_0_351">
            <a:extLst>
              <a:ext uri="{FF2B5EF4-FFF2-40B4-BE49-F238E27FC236}">
                <a16:creationId xmlns:a16="http://schemas.microsoft.com/office/drawing/2014/main" id="{0B8BFBCB-5924-4727-9DE5-AEFA100D79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6770" y="2265536"/>
            <a:ext cx="6789774" cy="3970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>
            <a:spLocks noGrp="1"/>
          </p:cNvSpPr>
          <p:nvPr>
            <p:ph type="title"/>
          </p:nvPr>
        </p:nvSpPr>
        <p:spPr>
          <a:xfrm>
            <a:off x="408000" y="300605"/>
            <a:ext cx="11376000" cy="8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Kinetic simulations vs real shocks </a:t>
            </a:r>
            <a:endParaRPr dirty="0"/>
          </a:p>
        </p:txBody>
      </p:sp>
      <p:sp>
        <p:nvSpPr>
          <p:cNvPr id="252" name="Google Shape;252;p25"/>
          <p:cNvSpPr txBox="1"/>
          <p:nvPr/>
        </p:nvSpPr>
        <p:spPr>
          <a:xfrm>
            <a:off x="407999" y="1116005"/>
            <a:ext cx="10066779" cy="512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2"/>
                </a:solidFill>
              </a:rPr>
              <a:t>Advantages:</a:t>
            </a:r>
            <a:endParaRPr sz="2000" b="1" dirty="0">
              <a:solidFill>
                <a:schemeClr val="accent2"/>
              </a:solidFill>
            </a:endParaRPr>
          </a:p>
          <a:p>
            <a:pPr marL="9144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Self-consistent description of highly nonlinear systems </a:t>
            </a:r>
            <a:endParaRPr sz="2000" dirty="0"/>
          </a:p>
          <a:p>
            <a:pPr marL="9144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000" dirty="0"/>
              <a:t>Correct representation of the shock microphysics</a:t>
            </a:r>
          </a:p>
          <a:p>
            <a:pPr marL="914400" lvl="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000" dirty="0"/>
              <a:t>We know everything at any point in space and time</a:t>
            </a: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endParaRPr lang="en-US" sz="2000" b="1" dirty="0"/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Disadvantages:</a:t>
            </a:r>
          </a:p>
          <a:p>
            <a:pPr marL="914400" lvl="0" indent="-355600">
              <a:spcBef>
                <a:spcPts val="1000"/>
              </a:spcBef>
              <a:buSzPts val="2000"/>
              <a:buChar char="●"/>
            </a:pPr>
            <a:r>
              <a:rPr lang="en-US" sz="2000" dirty="0"/>
              <a:t>Huge difference between real and simulated scales</a:t>
            </a:r>
          </a:p>
          <a:p>
            <a:pPr marL="914400" lvl="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000" dirty="0"/>
              <a:t>Simulation data rescaling (</a:t>
            </a:r>
            <a:r>
              <a:rPr lang="en-US" sz="2000" dirty="0" err="1"/>
              <a:t>v</a:t>
            </a:r>
            <a:r>
              <a:rPr lang="en-US" sz="2000" baseline="-25000" dirty="0" err="1"/>
              <a:t>sh</a:t>
            </a:r>
            <a:r>
              <a:rPr lang="en-US" sz="2000" dirty="0"/>
              <a:t>, m</a:t>
            </a:r>
            <a:r>
              <a:rPr lang="en-US" sz="2000" baseline="-25000" dirty="0"/>
              <a:t>i</a:t>
            </a:r>
            <a:r>
              <a:rPr lang="en-US" sz="2000" dirty="0"/>
              <a:t>/m</a:t>
            </a:r>
            <a:r>
              <a:rPr lang="en-US" sz="2000" baseline="-25000" dirty="0"/>
              <a:t>e</a:t>
            </a:r>
            <a:r>
              <a:rPr lang="en-US" sz="2000" dirty="0"/>
              <a:t>)</a:t>
            </a:r>
          </a:p>
          <a:p>
            <a:pPr marL="914400" lvl="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000" dirty="0"/>
              <a:t>Data postprocessing, analysis and interpretation</a:t>
            </a:r>
          </a:p>
          <a:p>
            <a:pPr marL="558800" lvl="0">
              <a:spcBef>
                <a:spcPts val="1000"/>
              </a:spcBef>
              <a:spcAft>
                <a:spcPts val="1000"/>
              </a:spcAft>
              <a:buSzPts val="2000"/>
            </a:pPr>
            <a:endParaRPr lang="en-US" sz="2000" dirty="0"/>
          </a:p>
        </p:txBody>
      </p:sp>
      <p:pic>
        <p:nvPicPr>
          <p:cNvPr id="4" name="Google Shape;224;p6">
            <a:extLst>
              <a:ext uri="{FF2B5EF4-FFF2-40B4-BE49-F238E27FC236}">
                <a16:creationId xmlns:a16="http://schemas.microsoft.com/office/drawing/2014/main" id="{BF2E746D-C65C-4F21-9BD9-DF6977F562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8921" y="2969582"/>
            <a:ext cx="4346121" cy="26744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99;g10a64d4e305_0_13">
            <a:extLst>
              <a:ext uri="{FF2B5EF4-FFF2-40B4-BE49-F238E27FC236}">
                <a16:creationId xmlns:a16="http://schemas.microsoft.com/office/drawing/2014/main" id="{4B1D53C5-12C7-4FB5-87A8-0532E1B44940}"/>
              </a:ext>
            </a:extLst>
          </p:cNvPr>
          <p:cNvSpPr/>
          <p:nvPr/>
        </p:nvSpPr>
        <p:spPr>
          <a:xfrm rot="-5400000">
            <a:off x="9160402" y="1949119"/>
            <a:ext cx="142800" cy="1898125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D68C6-8417-4BDC-8BDB-1AF5F9F47461}"/>
              </a:ext>
            </a:extLst>
          </p:cNvPr>
          <p:cNvSpPr/>
          <p:nvPr/>
        </p:nvSpPr>
        <p:spPr>
          <a:xfrm>
            <a:off x="8216856" y="2191615"/>
            <a:ext cx="2028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2000"/>
            </a:pPr>
            <a:r>
              <a:rPr lang="en-US" dirty="0">
                <a:solidFill>
                  <a:srgbClr val="FF0000"/>
                </a:solidFill>
              </a:rPr>
              <a:t>PIC simulation </a:t>
            </a:r>
          </a:p>
          <a:p>
            <a:pPr lvl="0" algn="ctr">
              <a:buSzPts val="2000"/>
            </a:pPr>
            <a:r>
              <a:rPr lang="en-US" dirty="0">
                <a:solidFill>
                  <a:srgbClr val="FF0000"/>
                </a:solidFill>
              </a:rPr>
              <a:t>capabilities</a:t>
            </a:r>
          </a:p>
        </p:txBody>
      </p:sp>
    </p:spTree>
    <p:extLst>
      <p:ext uri="{BB962C8B-B14F-4D97-AF65-F5344CB8AC3E}">
        <p14:creationId xmlns:p14="http://schemas.microsoft.com/office/powerpoint/2010/main" val="27885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10a64d4e305_0_374" descr="sn1006c_c800.jpg"/>
          <p:cNvPicPr preferRelativeResize="0"/>
          <p:nvPr/>
        </p:nvPicPr>
        <p:blipFill rotWithShape="1">
          <a:blip r:embed="rId3">
            <a:alphaModFix/>
          </a:blip>
          <a:srcRect l="3218" r="2120"/>
          <a:stretch/>
        </p:blipFill>
        <p:spPr>
          <a:xfrm>
            <a:off x="8666025" y="352801"/>
            <a:ext cx="3326328" cy="26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0a64d4e305_0_374"/>
          <p:cNvSpPr txBox="1"/>
          <p:nvPr/>
        </p:nvSpPr>
        <p:spPr>
          <a:xfrm>
            <a:off x="267712" y="966698"/>
            <a:ext cx="11790900" cy="52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5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Nonrelativistic shocks: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≪ c</a:t>
            </a:r>
            <a:endParaRPr sz="14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Sonic Mach number: 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/c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&gt; 10 </a:t>
            </a:r>
            <a:endParaRPr sz="14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Alfvén</a:t>
            </a:r>
            <a:r>
              <a:rPr lang="en-US" sz="20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Mach number: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10 </a:t>
            </a:r>
            <a:endParaRPr sz="20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physical parameters of the shock are defined, the most important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remaining parameter is the shock obliquity,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 angle between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upstream magnetic field and the shock normal vector.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Perpendicular (</a:t>
            </a:r>
            <a:r>
              <a:rPr lang="en-US" sz="2000" b="1" i="0" u="none" strike="noStrike" cap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≈ 90</a:t>
            </a:r>
            <a:r>
              <a:rPr lang="en-US" sz="2000" b="1" i="0" u="none" strike="noStrike" cap="none" baseline="300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Characterized by the narrow shock transition, particles can not escape the shock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(Kato &amp;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Takabe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2010; Matsumoto et al. 2012,2013,2015</a:t>
            </a:r>
            <a:r>
              <a:rPr lang="en-US" sz="1600" dirty="0">
                <a:solidFill>
                  <a:schemeClr val="dk2"/>
                </a:solidFill>
              </a:rPr>
              <a:t>; Wieland et al. 2016;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chemeClr val="dk2"/>
                </a:solidFill>
              </a:rPr>
              <a:t>				</a:t>
            </a:r>
            <a:r>
              <a:rPr lang="en-US" sz="1600" b="1" i="0" u="none" strike="noStrike" cap="none" dirty="0">
                <a:solidFill>
                  <a:schemeClr val="dk2"/>
                </a:solidFill>
              </a:rPr>
              <a:t>Bohdan et al. 2017, 2019a,b, 2020a,b , 2021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Oblique (</a:t>
            </a:r>
            <a:r>
              <a:rPr lang="en-US" sz="2000" b="1" i="0" u="none" strike="noStrike" cap="none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≈ 50</a:t>
            </a:r>
            <a:r>
              <a:rPr lang="en-US" sz="2000" b="1" i="0" u="none" strike="noStrike" cap="none" baseline="300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- 70</a:t>
            </a:r>
            <a:r>
              <a:rPr lang="en-US" sz="2000" b="1" i="0" u="none" strike="noStrike" cap="none" baseline="300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2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600" b="1" dirty="0">
                <a:solidFill>
                  <a:schemeClr val="dk1"/>
                </a:solidFill>
              </a:rPr>
              <a:t>Electrons</a:t>
            </a:r>
            <a:r>
              <a:rPr lang="en-US" sz="1600" dirty="0">
                <a:solidFill>
                  <a:schemeClr val="dk1"/>
                </a:solidFill>
              </a:rPr>
              <a:t> can escape the shock transition region forming the </a:t>
            </a:r>
            <a:r>
              <a:rPr lang="en-US" sz="1600" b="1" dirty="0">
                <a:solidFill>
                  <a:schemeClr val="dk1"/>
                </a:solidFill>
              </a:rPr>
              <a:t>electron foreshock</a:t>
            </a:r>
            <a:endParaRPr sz="1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(Matsumoto et al. 2017</a:t>
            </a:r>
            <a:r>
              <a:rPr lang="en-US" sz="1600" dirty="0">
                <a:solidFill>
                  <a:schemeClr val="dk2"/>
                </a:solidFill>
              </a:rPr>
              <a:t>;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Xu et al. 2020</a:t>
            </a:r>
            <a:r>
              <a:rPr lang="en-US" sz="1600" dirty="0">
                <a:solidFill>
                  <a:schemeClr val="dk2"/>
                </a:solidFill>
              </a:rPr>
              <a:t>;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chemeClr val="dk2"/>
                </a:solidFill>
              </a:rPr>
              <a:t>Morris et al. 2022</a:t>
            </a:r>
            <a:r>
              <a:rPr lang="en-US" sz="1600" b="1" dirty="0">
                <a:solidFill>
                  <a:schemeClr val="dk2"/>
                </a:solidFill>
              </a:rPr>
              <a:t>; Bohdan et al. 2022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16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Quasi-parallel (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&lt; 50</a:t>
            </a:r>
            <a:r>
              <a:rPr lang="en-US" sz="2000" b="1" i="0" u="none" strike="noStrike" cap="none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escape the shock transition region forming </a:t>
            </a:r>
            <a:r>
              <a:rPr lang="en-US" sz="1600" dirty="0">
                <a:solidFill>
                  <a:schemeClr val="dk1"/>
                </a:solidFill>
              </a:rPr>
              <a:t>the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chemeClr val="dk1"/>
                </a:solidFill>
              </a:rPr>
              <a:t>ion foreshock</a:t>
            </a:r>
            <a:endParaRPr sz="1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(Park et al. 2015</a:t>
            </a:r>
            <a:r>
              <a:rPr lang="en-US" sz="1600" dirty="0">
                <a:solidFill>
                  <a:schemeClr val="dk2"/>
                </a:solidFill>
              </a:rPr>
              <a:t>;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Arbutina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2020, 2021</a:t>
            </a:r>
            <a:r>
              <a:rPr lang="en-US" sz="1600" dirty="0">
                <a:solidFill>
                  <a:schemeClr val="dk2"/>
                </a:solidFill>
              </a:rPr>
              <a:t>;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Hanusch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2020)</a:t>
            </a:r>
            <a:endParaRPr sz="16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0a64d4e305_0_374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79473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Kinetic simulations of SNR shocks</a:t>
            </a:r>
            <a:endParaRPr dirty="0"/>
          </a:p>
        </p:txBody>
      </p:sp>
      <p:sp>
        <p:nvSpPr>
          <p:cNvPr id="240" name="Google Shape;240;g10a64d4e305_0_374"/>
          <p:cNvSpPr txBox="1"/>
          <p:nvPr/>
        </p:nvSpPr>
        <p:spPr>
          <a:xfrm>
            <a:off x="8666025" y="352800"/>
            <a:ext cx="17931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SNR SN 1006</a:t>
            </a:r>
            <a:endParaRPr sz="1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75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/>
          <p:cNvSpPr txBox="1"/>
          <p:nvPr/>
        </p:nvSpPr>
        <p:spPr>
          <a:xfrm>
            <a:off x="543975" y="466150"/>
            <a:ext cx="9667800" cy="47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009FDF"/>
                </a:solidFill>
                <a:latin typeface="Arial"/>
                <a:ea typeface="Arial"/>
                <a:cs typeface="Arial"/>
                <a:sym typeface="Arial"/>
              </a:rPr>
              <a:t>Perpendicular shocks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4800" b="1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4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≈ 90</a:t>
            </a:r>
            <a:r>
              <a:rPr lang="en-US" sz="4800" b="1" i="0" u="none" strike="noStrike" cap="none" baseline="30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48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9FD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" name="Google Shape;252;p11"/>
          <p:cNvCxnSpPr/>
          <p:nvPr/>
        </p:nvCxnSpPr>
        <p:spPr>
          <a:xfrm>
            <a:off x="2155197" y="4341390"/>
            <a:ext cx="7726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53" name="Google Shape;253;p11"/>
          <p:cNvSpPr txBox="1"/>
          <p:nvPr/>
        </p:nvSpPr>
        <p:spPr>
          <a:xfrm flipH="1">
            <a:off x="9841074" y="3867009"/>
            <a:ext cx="436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9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/>
          <p:nvPr/>
        </p:nvSpPr>
        <p:spPr>
          <a:xfrm flipH="1">
            <a:off x="2155071" y="1769033"/>
            <a:ext cx="7686096" cy="2471795"/>
          </a:xfrm>
          <a:custGeom>
            <a:avLst/>
            <a:gdLst/>
            <a:ahLst/>
            <a:cxnLst/>
            <a:rect l="l" t="t" r="r" b="b"/>
            <a:pathLst>
              <a:path w="195687" h="82731" extrusionOk="0">
                <a:moveTo>
                  <a:pt x="0" y="82680"/>
                </a:moveTo>
                <a:cubicBezTo>
                  <a:pt x="7115" y="82680"/>
                  <a:pt x="34706" y="82794"/>
                  <a:pt x="42689" y="82680"/>
                </a:cubicBezTo>
                <a:cubicBezTo>
                  <a:pt x="50672" y="82566"/>
                  <a:pt x="46517" y="82566"/>
                  <a:pt x="47897" y="81997"/>
                </a:cubicBezTo>
                <a:cubicBezTo>
                  <a:pt x="49277" y="81428"/>
                  <a:pt x="48993" y="79905"/>
                  <a:pt x="50971" y="79265"/>
                </a:cubicBezTo>
                <a:cubicBezTo>
                  <a:pt x="52949" y="78625"/>
                  <a:pt x="56193" y="78497"/>
                  <a:pt x="59765" y="78155"/>
                </a:cubicBezTo>
                <a:cubicBezTo>
                  <a:pt x="63337" y="77814"/>
                  <a:pt x="69029" y="77714"/>
                  <a:pt x="72401" y="77216"/>
                </a:cubicBezTo>
                <a:cubicBezTo>
                  <a:pt x="75774" y="76718"/>
                  <a:pt x="77723" y="76647"/>
                  <a:pt x="80000" y="75167"/>
                </a:cubicBezTo>
                <a:cubicBezTo>
                  <a:pt x="82277" y="73687"/>
                  <a:pt x="83685" y="72605"/>
                  <a:pt x="86061" y="68336"/>
                </a:cubicBezTo>
                <a:cubicBezTo>
                  <a:pt x="88437" y="64067"/>
                  <a:pt x="91825" y="56213"/>
                  <a:pt x="94258" y="49553"/>
                </a:cubicBezTo>
                <a:cubicBezTo>
                  <a:pt x="96691" y="42894"/>
                  <a:pt x="98669" y="35722"/>
                  <a:pt x="100661" y="28379"/>
                </a:cubicBezTo>
                <a:cubicBezTo>
                  <a:pt x="102653" y="21037"/>
                  <a:pt x="103977" y="10165"/>
                  <a:pt x="106211" y="5498"/>
                </a:cubicBezTo>
                <a:cubicBezTo>
                  <a:pt x="108445" y="831"/>
                  <a:pt x="111902" y="-820"/>
                  <a:pt x="114065" y="375"/>
                </a:cubicBezTo>
                <a:cubicBezTo>
                  <a:pt x="116228" y="1570"/>
                  <a:pt x="117594" y="7035"/>
                  <a:pt x="119188" y="12670"/>
                </a:cubicBezTo>
                <a:cubicBezTo>
                  <a:pt x="120782" y="18305"/>
                  <a:pt x="121180" y="30315"/>
                  <a:pt x="123628" y="34185"/>
                </a:cubicBezTo>
                <a:cubicBezTo>
                  <a:pt x="126076" y="38056"/>
                  <a:pt x="130630" y="38056"/>
                  <a:pt x="133874" y="35893"/>
                </a:cubicBezTo>
                <a:cubicBezTo>
                  <a:pt x="137119" y="33730"/>
                  <a:pt x="139851" y="23826"/>
                  <a:pt x="143095" y="21208"/>
                </a:cubicBezTo>
                <a:cubicBezTo>
                  <a:pt x="146339" y="18590"/>
                  <a:pt x="150096" y="19215"/>
                  <a:pt x="153340" y="20183"/>
                </a:cubicBezTo>
                <a:cubicBezTo>
                  <a:pt x="156584" y="21151"/>
                  <a:pt x="159772" y="25534"/>
                  <a:pt x="162561" y="27014"/>
                </a:cubicBezTo>
                <a:cubicBezTo>
                  <a:pt x="165350" y="28494"/>
                  <a:pt x="167570" y="29006"/>
                  <a:pt x="170074" y="29063"/>
                </a:cubicBezTo>
                <a:cubicBezTo>
                  <a:pt x="172578" y="29120"/>
                  <a:pt x="175253" y="28209"/>
                  <a:pt x="177587" y="27355"/>
                </a:cubicBezTo>
                <a:cubicBezTo>
                  <a:pt x="179921" y="26501"/>
                  <a:pt x="182084" y="24395"/>
                  <a:pt x="184076" y="23940"/>
                </a:cubicBezTo>
                <a:cubicBezTo>
                  <a:pt x="186068" y="23485"/>
                  <a:pt x="187605" y="24054"/>
                  <a:pt x="189540" y="24623"/>
                </a:cubicBezTo>
                <a:cubicBezTo>
                  <a:pt x="191475" y="25192"/>
                  <a:pt x="194663" y="26900"/>
                  <a:pt x="195687" y="27355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 flipH="1">
            <a:off x="2269499" y="1605700"/>
            <a:ext cx="19620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Downstream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 flipH="1">
            <a:off x="8331200" y="3509867"/>
            <a:ext cx="15504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Upstream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 txBox="1"/>
          <p:nvPr/>
        </p:nvSpPr>
        <p:spPr>
          <a:xfrm flipH="1">
            <a:off x="6896000" y="3509867"/>
            <a:ext cx="9801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Foot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1"/>
          <p:cNvSpPr txBox="1"/>
          <p:nvPr/>
        </p:nvSpPr>
        <p:spPr>
          <a:xfrm flipH="1">
            <a:off x="5908600" y="2177733"/>
            <a:ext cx="11460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Ramp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 flipH="1">
            <a:off x="4583836" y="997150"/>
            <a:ext cx="16725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Overshoot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flipH="1">
            <a:off x="5561089" y="5636379"/>
            <a:ext cx="4199178" cy="247923"/>
          </a:xfrm>
          <a:custGeom>
            <a:avLst/>
            <a:gdLst/>
            <a:ahLst/>
            <a:cxnLst/>
            <a:rect l="l" t="t" r="r" b="b"/>
            <a:pathLst>
              <a:path w="84695" h="8298" extrusionOk="0">
                <a:moveTo>
                  <a:pt x="0" y="8197"/>
                </a:moveTo>
                <a:cubicBezTo>
                  <a:pt x="7343" y="8197"/>
                  <a:pt x="31476" y="8425"/>
                  <a:pt x="44055" y="8197"/>
                </a:cubicBezTo>
                <a:cubicBezTo>
                  <a:pt x="56634" y="7969"/>
                  <a:pt x="68702" y="8197"/>
                  <a:pt x="75475" y="6831"/>
                </a:cubicBezTo>
                <a:cubicBezTo>
                  <a:pt x="82248" y="5465"/>
                  <a:pt x="83158" y="1139"/>
                  <a:pt x="84695" y="0"/>
                </a:cubicBezTo>
              </a:path>
            </a:pathLst>
          </a:custGeom>
          <a:noFill/>
          <a:ln w="1143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flipH="1">
            <a:off x="2380006" y="5606561"/>
            <a:ext cx="3298787" cy="17121"/>
          </a:xfrm>
          <a:custGeom>
            <a:avLst/>
            <a:gdLst/>
            <a:ahLst/>
            <a:cxnLst/>
            <a:rect l="l" t="t" r="r" b="b"/>
            <a:pathLst>
              <a:path w="78594" h="196" extrusionOk="0">
                <a:moveTo>
                  <a:pt x="0" y="196"/>
                </a:moveTo>
                <a:cubicBezTo>
                  <a:pt x="13099" y="163"/>
                  <a:pt x="65495" y="33"/>
                  <a:pt x="78594" y="0"/>
                </a:cubicBezTo>
              </a:path>
            </a:pathLst>
          </a:custGeom>
          <a:noFill/>
          <a:ln w="2286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1"/>
          <p:cNvSpPr/>
          <p:nvPr/>
        </p:nvSpPr>
        <p:spPr>
          <a:xfrm flipH="1">
            <a:off x="5585167" y="5395233"/>
            <a:ext cx="2089707" cy="210546"/>
          </a:xfrm>
          <a:custGeom>
            <a:avLst/>
            <a:gdLst/>
            <a:ahLst/>
            <a:cxnLst/>
            <a:rect l="l" t="t" r="r" b="b"/>
            <a:pathLst>
              <a:path w="49242" h="9016" extrusionOk="0">
                <a:moveTo>
                  <a:pt x="49178" y="9016"/>
                </a:moveTo>
                <a:cubicBezTo>
                  <a:pt x="49064" y="8390"/>
                  <a:pt x="49690" y="6682"/>
                  <a:pt x="48495" y="5259"/>
                </a:cubicBezTo>
                <a:cubicBezTo>
                  <a:pt x="47300" y="3836"/>
                  <a:pt x="48666" y="1275"/>
                  <a:pt x="42006" y="478"/>
                </a:cubicBezTo>
                <a:cubicBezTo>
                  <a:pt x="35347" y="-319"/>
                  <a:pt x="15311" y="23"/>
                  <a:pt x="8538" y="478"/>
                </a:cubicBezTo>
                <a:cubicBezTo>
                  <a:pt x="1765" y="933"/>
                  <a:pt x="2789" y="1844"/>
                  <a:pt x="1366" y="3210"/>
                </a:cubicBezTo>
                <a:cubicBezTo>
                  <a:pt x="-57" y="4576"/>
                  <a:pt x="228" y="7763"/>
                  <a:pt x="0" y="8674"/>
                </a:cubicBezTo>
              </a:path>
            </a:pathLst>
          </a:custGeom>
          <a:noFill/>
          <a:ln w="1143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" name="Google Shape;263;p11"/>
          <p:cNvCxnSpPr/>
          <p:nvPr/>
        </p:nvCxnSpPr>
        <p:spPr>
          <a:xfrm rot="10800000">
            <a:off x="2149164" y="1219290"/>
            <a:ext cx="0" cy="312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64" name="Google Shape;264;p11"/>
          <p:cNvSpPr txBox="1"/>
          <p:nvPr/>
        </p:nvSpPr>
        <p:spPr>
          <a:xfrm flipH="1">
            <a:off x="2155100" y="990517"/>
            <a:ext cx="436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19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p11"/>
          <p:cNvCxnSpPr/>
          <p:nvPr/>
        </p:nvCxnSpPr>
        <p:spPr>
          <a:xfrm rot="10800000">
            <a:off x="2147947" y="4730950"/>
            <a:ext cx="0" cy="1328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6" name="Google Shape;266;p11"/>
          <p:cNvCxnSpPr/>
          <p:nvPr/>
        </p:nvCxnSpPr>
        <p:spPr>
          <a:xfrm>
            <a:off x="2146300" y="6078500"/>
            <a:ext cx="7744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67" name="Google Shape;267;p11"/>
          <p:cNvSpPr txBox="1"/>
          <p:nvPr/>
        </p:nvSpPr>
        <p:spPr>
          <a:xfrm flipH="1">
            <a:off x="9841074" y="5644038"/>
            <a:ext cx="436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9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11"/>
          <p:cNvCxnSpPr/>
          <p:nvPr/>
        </p:nvCxnSpPr>
        <p:spPr>
          <a:xfrm rot="10800000">
            <a:off x="2147933" y="5606556"/>
            <a:ext cx="10524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69" name="Google Shape;269;p11"/>
          <p:cNvSpPr txBox="1"/>
          <p:nvPr/>
        </p:nvSpPr>
        <p:spPr>
          <a:xfrm flipH="1">
            <a:off x="2049200" y="4441975"/>
            <a:ext cx="7644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x,i</a:t>
            </a:r>
            <a:endParaRPr sz="2400" b="0" i="0" u="none" strike="noStrike" cap="none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1"/>
          <p:cNvSpPr txBox="1"/>
          <p:nvPr/>
        </p:nvSpPr>
        <p:spPr>
          <a:xfrm flipH="1">
            <a:off x="1752738" y="5317300"/>
            <a:ext cx="3441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9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11"/>
          <p:cNvCxnSpPr/>
          <p:nvPr/>
        </p:nvCxnSpPr>
        <p:spPr>
          <a:xfrm>
            <a:off x="2146300" y="5885189"/>
            <a:ext cx="3898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72" name="Google Shape;272;p11"/>
          <p:cNvSpPr txBox="1"/>
          <p:nvPr/>
        </p:nvSpPr>
        <p:spPr>
          <a:xfrm flipH="1">
            <a:off x="1752736" y="5606550"/>
            <a:ext cx="573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19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9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11"/>
          <p:cNvCxnSpPr/>
          <p:nvPr/>
        </p:nvCxnSpPr>
        <p:spPr>
          <a:xfrm rot="10800000">
            <a:off x="5580349" y="3229180"/>
            <a:ext cx="916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274" name="Google Shape;274;p11"/>
          <p:cNvSpPr txBox="1"/>
          <p:nvPr/>
        </p:nvSpPr>
        <p:spPr>
          <a:xfrm flipH="1">
            <a:off x="5399121" y="3184452"/>
            <a:ext cx="7644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1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5" name="Google Shape;275;p11"/>
          <p:cNvCxnSpPr/>
          <p:nvPr/>
        </p:nvCxnSpPr>
        <p:spPr>
          <a:xfrm rot="10800000">
            <a:off x="8456534" y="3229165"/>
            <a:ext cx="1146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6" name="Google Shape;276;p11"/>
          <p:cNvSpPr txBox="1"/>
          <p:nvPr/>
        </p:nvSpPr>
        <p:spPr>
          <a:xfrm flipH="1">
            <a:off x="8611899" y="2678303"/>
            <a:ext cx="7644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21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 txBox="1"/>
          <p:nvPr/>
        </p:nvSpPr>
        <p:spPr>
          <a:xfrm flipH="1">
            <a:off x="3826733" y="2866967"/>
            <a:ext cx="17679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Undershoot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 txBox="1"/>
          <p:nvPr/>
        </p:nvSpPr>
        <p:spPr>
          <a:xfrm flipH="1">
            <a:off x="3683000" y="4533833"/>
            <a:ext cx="12981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 ring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11"/>
          <p:cNvCxnSpPr>
            <a:stCxn id="278" idx="1"/>
          </p:cNvCxnSpPr>
          <p:nvPr/>
        </p:nvCxnSpPr>
        <p:spPr>
          <a:xfrm>
            <a:off x="4981100" y="4831583"/>
            <a:ext cx="1205700" cy="46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80" name="Google Shape;280;p11"/>
          <p:cNvCxnSpPr/>
          <p:nvPr/>
        </p:nvCxnSpPr>
        <p:spPr>
          <a:xfrm rot="10800000">
            <a:off x="5732888" y="1903506"/>
            <a:ext cx="6117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81" name="Google Shape;281;p11"/>
          <p:cNvSpPr txBox="1"/>
          <p:nvPr/>
        </p:nvSpPr>
        <p:spPr>
          <a:xfrm flipH="1">
            <a:off x="5928543" y="1345055"/>
            <a:ext cx="7644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1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endParaRPr sz="21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11"/>
          <p:cNvCxnSpPr/>
          <p:nvPr/>
        </p:nvCxnSpPr>
        <p:spPr>
          <a:xfrm>
            <a:off x="7991325" y="6078500"/>
            <a:ext cx="0" cy="495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p11"/>
          <p:cNvCxnSpPr/>
          <p:nvPr/>
        </p:nvCxnSpPr>
        <p:spPr>
          <a:xfrm>
            <a:off x="3826628" y="6078500"/>
            <a:ext cx="0" cy="495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4" name="Google Shape;284;p11"/>
          <p:cNvCxnSpPr/>
          <p:nvPr/>
        </p:nvCxnSpPr>
        <p:spPr>
          <a:xfrm rot="10800000">
            <a:off x="3835400" y="6461767"/>
            <a:ext cx="4152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85" name="Google Shape;285;p11"/>
          <p:cNvSpPr txBox="1"/>
          <p:nvPr/>
        </p:nvSpPr>
        <p:spPr>
          <a:xfrm flipH="1">
            <a:off x="4981013" y="6030167"/>
            <a:ext cx="2394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Shock width (d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Structure of supercritical shocks (</a:t>
            </a:r>
            <a:r>
              <a:rPr lang="en-US" sz="2600">
                <a:solidFill>
                  <a:schemeClr val="accent2"/>
                </a:solidFill>
              </a:rPr>
              <a:t>M</a:t>
            </a:r>
            <a:r>
              <a:rPr lang="en-US" sz="2600" baseline="-25000">
                <a:solidFill>
                  <a:schemeClr val="accent2"/>
                </a:solidFill>
              </a:rPr>
              <a:t>s</a:t>
            </a:r>
            <a:r>
              <a:rPr lang="en-US" sz="2600">
                <a:solidFill>
                  <a:schemeClr val="accent2"/>
                </a:solidFill>
              </a:rPr>
              <a:t>≳3)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 l="89" t="6559"/>
          <a:stretch/>
        </p:blipFill>
        <p:spPr>
          <a:xfrm>
            <a:off x="661833" y="1797133"/>
            <a:ext cx="10755434" cy="506086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 txBox="1"/>
          <p:nvPr/>
        </p:nvSpPr>
        <p:spPr>
          <a:xfrm>
            <a:off x="5869100" y="4327566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2"/>
          <p:cNvSpPr txBox="1"/>
          <p:nvPr/>
        </p:nvSpPr>
        <p:spPr>
          <a:xfrm>
            <a:off x="495300" y="4094900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2"/>
          <p:cNvSpPr txBox="1"/>
          <p:nvPr/>
        </p:nvSpPr>
        <p:spPr>
          <a:xfrm>
            <a:off x="426700" y="1624733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2"/>
          <p:cNvSpPr txBox="1"/>
          <p:nvPr/>
        </p:nvSpPr>
        <p:spPr>
          <a:xfrm>
            <a:off x="451192" y="1928633"/>
            <a:ext cx="5967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2"/>
          <p:cNvSpPr txBox="1"/>
          <p:nvPr/>
        </p:nvSpPr>
        <p:spPr>
          <a:xfrm>
            <a:off x="7510700" y="997700"/>
            <a:ext cx="2150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Buneman instability</a:t>
            </a:r>
            <a:endParaRPr sz="1600" b="0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(shock surfing acc.) </a:t>
            </a:r>
            <a:endParaRPr sz="1600" b="0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2"/>
          <p:cNvSpPr txBox="1"/>
          <p:nvPr/>
        </p:nvSpPr>
        <p:spPr>
          <a:xfrm>
            <a:off x="4149050" y="1094500"/>
            <a:ext cx="26073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Weibel instability</a:t>
            </a:r>
            <a:endParaRPr sz="1600" b="0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Magnetic reconnection</a:t>
            </a:r>
            <a:endParaRPr sz="1600" b="0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181667" y="624267"/>
            <a:ext cx="118581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Downstream  | Overshoot |              Ramp              |             Foot             |    Upstream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12"/>
          <p:cNvCxnSpPr/>
          <p:nvPr/>
        </p:nvCxnSpPr>
        <p:spPr>
          <a:xfrm>
            <a:off x="2223000" y="763600"/>
            <a:ext cx="0" cy="1014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" name="Google Shape;300;p12"/>
          <p:cNvCxnSpPr/>
          <p:nvPr/>
        </p:nvCxnSpPr>
        <p:spPr>
          <a:xfrm>
            <a:off x="3874000" y="763600"/>
            <a:ext cx="0" cy="1014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12"/>
          <p:cNvCxnSpPr/>
          <p:nvPr/>
        </p:nvCxnSpPr>
        <p:spPr>
          <a:xfrm>
            <a:off x="7125200" y="773167"/>
            <a:ext cx="0" cy="1014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12"/>
          <p:cNvCxnSpPr/>
          <p:nvPr/>
        </p:nvCxnSpPr>
        <p:spPr>
          <a:xfrm>
            <a:off x="10005379" y="782833"/>
            <a:ext cx="0" cy="1014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12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dirty="0"/>
              <a:t>Perpendicular shocks. </a:t>
            </a:r>
            <a:r>
              <a:rPr lang="en-US" dirty="0">
                <a:solidFill>
                  <a:schemeClr val="accent2"/>
                </a:solidFill>
              </a:rPr>
              <a:t>Structure</a:t>
            </a:r>
            <a:endParaRPr sz="1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0a64d4e305_0_159"/>
          <p:cNvSpPr txBox="1"/>
          <p:nvPr/>
        </p:nvSpPr>
        <p:spPr>
          <a:xfrm>
            <a:off x="495300" y="4094900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10a64d4e305_0_159"/>
          <p:cNvSpPr txBox="1"/>
          <p:nvPr/>
        </p:nvSpPr>
        <p:spPr>
          <a:xfrm>
            <a:off x="426700" y="1624733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0a64d4e305_0_159"/>
          <p:cNvSpPr txBox="1"/>
          <p:nvPr/>
        </p:nvSpPr>
        <p:spPr>
          <a:xfrm>
            <a:off x="426700" y="1928633"/>
            <a:ext cx="5967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0a64d4e305_0_159"/>
          <p:cNvSpPr txBox="1"/>
          <p:nvPr/>
        </p:nvSpPr>
        <p:spPr>
          <a:xfrm>
            <a:off x="342900" y="774850"/>
            <a:ext cx="3465900" cy="16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dirty="0">
                <a:solidFill>
                  <a:schemeClr val="dk1"/>
                </a:solidFill>
              </a:rPr>
              <a:t>3D PIC simulations</a:t>
            </a:r>
            <a:endParaRPr sz="16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dk2"/>
                </a:solidFill>
              </a:rPr>
              <a:t>(Matsumoto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</a:t>
            </a:r>
            <a:r>
              <a:rPr lang="en-US" sz="2000" dirty="0">
                <a:solidFill>
                  <a:schemeClr val="dk2"/>
                </a:solidFill>
              </a:rPr>
              <a:t>17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0a64d4e305_0_159"/>
          <p:cNvSpPr txBox="1"/>
          <p:nvPr/>
        </p:nvSpPr>
        <p:spPr>
          <a:xfrm>
            <a:off x="4264475" y="780075"/>
            <a:ext cx="3864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i="0" u="none" strike="noStrike" cap="none" dirty="0">
                <a:solidFill>
                  <a:schemeClr val="dk1"/>
                </a:solidFill>
              </a:rPr>
              <a:t>Laboratory experiment</a:t>
            </a:r>
            <a:endParaRPr sz="16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dk2"/>
                </a:solidFill>
              </a:rPr>
              <a:t>(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Fiuza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2020)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0a64d4e305_0_159"/>
          <p:cNvPicPr preferRelativeResize="0"/>
          <p:nvPr/>
        </p:nvPicPr>
        <p:blipFill rotWithShape="1">
          <a:blip r:embed="rId3">
            <a:alphaModFix/>
          </a:blip>
          <a:srcRect r="50147"/>
          <a:stretch/>
        </p:blipFill>
        <p:spPr>
          <a:xfrm>
            <a:off x="4352387" y="3649724"/>
            <a:ext cx="3465861" cy="273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0a64d4e305_0_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6487" y="1838794"/>
            <a:ext cx="2125655" cy="153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0a64d4e305_0_159"/>
          <p:cNvPicPr preferRelativeResize="0"/>
          <p:nvPr/>
        </p:nvPicPr>
        <p:blipFill rotWithShape="1">
          <a:blip r:embed="rId5">
            <a:alphaModFix/>
          </a:blip>
          <a:srcRect b="50692"/>
          <a:stretch/>
        </p:blipFill>
        <p:spPr>
          <a:xfrm>
            <a:off x="342900" y="1838802"/>
            <a:ext cx="3465899" cy="225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10a64d4e305_0_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138" y="4347649"/>
            <a:ext cx="2563425" cy="21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10a64d4e305_0_159"/>
          <p:cNvSpPr txBox="1"/>
          <p:nvPr/>
        </p:nvSpPr>
        <p:spPr>
          <a:xfrm>
            <a:off x="8274300" y="780075"/>
            <a:ext cx="3864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dirty="0">
                <a:solidFill>
                  <a:schemeClr val="dk1"/>
                </a:solidFill>
              </a:rPr>
              <a:t>2D PIC vs in-situ</a:t>
            </a:r>
            <a:endParaRPr sz="16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dk2"/>
                </a:solidFill>
              </a:rPr>
              <a:t>(Bohdan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2020b, 202</a:t>
            </a:r>
            <a:r>
              <a:rPr lang="en-US" sz="2000" dirty="0">
                <a:solidFill>
                  <a:schemeClr val="dk2"/>
                </a:solidFill>
              </a:rPr>
              <a:t>1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g10a64d4e305_0_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1591" y="4150500"/>
            <a:ext cx="3610010" cy="228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0a64d4e305_0_159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5245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Why this structure is physically correct?</a:t>
            </a:r>
            <a:endParaRPr sz="1900">
              <a:solidFill>
                <a:schemeClr val="accent2"/>
              </a:solidFill>
            </a:endParaRPr>
          </a:p>
        </p:txBody>
      </p:sp>
      <p:pic>
        <p:nvPicPr>
          <p:cNvPr id="332" name="Google Shape;332;g10a64d4e305_0_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8683" y="1717150"/>
            <a:ext cx="3742918" cy="228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a64d4e305_0_289"/>
          <p:cNvSpPr txBox="1"/>
          <p:nvPr/>
        </p:nvSpPr>
        <p:spPr>
          <a:xfrm>
            <a:off x="495300" y="4094900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0a64d4e305_0_289"/>
          <p:cNvSpPr txBox="1"/>
          <p:nvPr/>
        </p:nvSpPr>
        <p:spPr>
          <a:xfrm>
            <a:off x="426700" y="1624733"/>
            <a:ext cx="596700" cy="6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10a64d4e305_0_289"/>
          <p:cNvSpPr txBox="1"/>
          <p:nvPr/>
        </p:nvSpPr>
        <p:spPr>
          <a:xfrm>
            <a:off x="426700" y="1928633"/>
            <a:ext cx="5967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10a64d4e305_0_289"/>
          <p:cNvSpPr txBox="1"/>
          <p:nvPr/>
        </p:nvSpPr>
        <p:spPr>
          <a:xfrm>
            <a:off x="408000" y="1130925"/>
            <a:ext cx="11356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>
                <a:solidFill>
                  <a:schemeClr val="dk1"/>
                </a:solidFill>
              </a:rPr>
              <a:t>Magnetic field is amplified by Weibel instability in the shock foot. PIC simulations results and analytical calculations suggest that </a:t>
            </a:r>
            <a:r>
              <a:rPr lang="en-US" sz="2200" b="1">
                <a:solidFill>
                  <a:schemeClr val="dk1"/>
                </a:solidFill>
              </a:rPr>
              <a:t>B</a:t>
            </a:r>
            <a:r>
              <a:rPr lang="en-US" sz="2200" b="1" baseline="-25000">
                <a:solidFill>
                  <a:schemeClr val="dk1"/>
                </a:solidFill>
              </a:rPr>
              <a:t>max</a:t>
            </a:r>
            <a:r>
              <a:rPr lang="en-US" sz="2200" b="1">
                <a:solidFill>
                  <a:schemeClr val="dk1"/>
                </a:solidFill>
              </a:rPr>
              <a:t>/B</a:t>
            </a:r>
            <a:r>
              <a:rPr lang="en-US" sz="2200" b="1" baseline="-25000">
                <a:solidFill>
                  <a:schemeClr val="dk1"/>
                </a:solidFill>
              </a:rPr>
              <a:t>0</a:t>
            </a:r>
            <a:r>
              <a:rPr lang="en-US" sz="2200">
                <a:solidFill>
                  <a:schemeClr val="dk1"/>
                </a:solidFill>
              </a:rPr>
              <a:t> defined by Alfven Mach number </a:t>
            </a:r>
            <a:r>
              <a:rPr lang="en-US" sz="2200" b="1">
                <a:solidFill>
                  <a:schemeClr val="dk1"/>
                </a:solidFill>
              </a:rPr>
              <a:t>M</a:t>
            </a:r>
            <a:r>
              <a:rPr lang="en-US" sz="2200" b="1" baseline="-25000">
                <a:solidFill>
                  <a:schemeClr val="dk1"/>
                </a:solidFill>
              </a:rPr>
              <a:t>A</a:t>
            </a:r>
            <a:r>
              <a:rPr lang="en-US" sz="2200">
                <a:solidFill>
                  <a:schemeClr val="dk1"/>
                </a:solidFill>
              </a:rPr>
              <a:t> and it doesn’t depend on the shock velocity (v</a:t>
            </a:r>
            <a:r>
              <a:rPr lang="en-US" sz="2200" baseline="-25000">
                <a:solidFill>
                  <a:schemeClr val="dk1"/>
                </a:solidFill>
              </a:rPr>
              <a:t>sh</a:t>
            </a:r>
            <a:r>
              <a:rPr lang="en-US" sz="2200">
                <a:solidFill>
                  <a:schemeClr val="dk1"/>
                </a:solidFill>
              </a:rPr>
              <a:t>&lt; 0.25c), the ion-to-electron mass ratio (m</a:t>
            </a:r>
            <a:r>
              <a:rPr lang="en-US" sz="2200" baseline="-25000">
                <a:solidFill>
                  <a:schemeClr val="dk1"/>
                </a:solidFill>
              </a:rPr>
              <a:t>i</a:t>
            </a:r>
            <a:r>
              <a:rPr lang="en-US" sz="2200">
                <a:solidFill>
                  <a:schemeClr val="dk1"/>
                </a:solidFill>
              </a:rPr>
              <a:t>/m</a:t>
            </a:r>
            <a:r>
              <a:rPr lang="en-US" sz="2200" baseline="-25000">
                <a:solidFill>
                  <a:schemeClr val="dk1"/>
                </a:solidFill>
              </a:rPr>
              <a:t>e</a:t>
            </a:r>
            <a:r>
              <a:rPr lang="en-US" sz="2200">
                <a:solidFill>
                  <a:schemeClr val="dk1"/>
                </a:solidFill>
              </a:rPr>
              <a:t>&gt;50) and the upstream plasma beta (β = 0.001-1).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341" name="Google Shape;341;g10a64d4e305_0_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574" y="2943896"/>
            <a:ext cx="5739849" cy="362668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0a64d4e305_0_289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6517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PIC simulation vs in-situ measurements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400" b="0">
                <a:solidFill>
                  <a:schemeClr val="dk2"/>
                </a:solidFill>
              </a:rPr>
              <a:t>(Bohdan et al. 2021)</a:t>
            </a:r>
            <a:endParaRPr sz="2400" b="0">
              <a:solidFill>
                <a:schemeClr val="dk2"/>
              </a:solidFill>
            </a:endParaRPr>
          </a:p>
        </p:txBody>
      </p:sp>
      <p:pic>
        <p:nvPicPr>
          <p:cNvPr id="343" name="Google Shape;343;g10a64d4e305_0_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800" y="2794975"/>
            <a:ext cx="4687725" cy="37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0a64d4e305_0_2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2650" y="3081200"/>
            <a:ext cx="2636514" cy="6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SNR paradigm of CR production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D4BFD2-80F6-4986-A1CE-77E47C08D88E}"/>
              </a:ext>
            </a:extLst>
          </p:cNvPr>
          <p:cNvGrpSpPr/>
          <p:nvPr/>
        </p:nvGrpSpPr>
        <p:grpSpPr>
          <a:xfrm>
            <a:off x="5920462" y="1147968"/>
            <a:ext cx="6031299" cy="5042625"/>
            <a:chOff x="556525" y="1066325"/>
            <a:chExt cx="6031299" cy="5042625"/>
          </a:xfrm>
        </p:grpSpPr>
        <p:pic>
          <p:nvPicPr>
            <p:cNvPr id="137" name="Google Shape;137;p2"/>
            <p:cNvPicPr preferRelativeResize="0"/>
            <p:nvPr/>
          </p:nvPicPr>
          <p:blipFill rotWithShape="1">
            <a:blip r:embed="rId3">
              <a:alphaModFix/>
            </a:blip>
            <a:srcRect l="13934" t="16473" r="13933" b="16480"/>
            <a:stretch/>
          </p:blipFill>
          <p:spPr>
            <a:xfrm>
              <a:off x="556525" y="3381470"/>
              <a:ext cx="2933283" cy="2727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" descr="SNR-0509-67.5.jpg"/>
            <p:cNvPicPr preferRelativeResize="0"/>
            <p:nvPr/>
          </p:nvPicPr>
          <p:blipFill rotWithShape="1">
            <a:blip r:embed="rId4">
              <a:alphaModFix/>
            </a:blip>
            <a:srcRect l="4279" r="2279"/>
            <a:stretch/>
          </p:blipFill>
          <p:spPr>
            <a:xfrm>
              <a:off x="3654540" y="1085815"/>
              <a:ext cx="2933284" cy="2367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" descr="SN1987A_CasA_2image_cropped.jpg"/>
            <p:cNvPicPr preferRelativeResize="0"/>
            <p:nvPr/>
          </p:nvPicPr>
          <p:blipFill rotWithShape="1">
            <a:blip r:embed="rId5">
              <a:alphaModFix/>
            </a:blip>
            <a:srcRect l="47493" t="1743" r="357" b="9237"/>
            <a:stretch/>
          </p:blipFill>
          <p:spPr>
            <a:xfrm>
              <a:off x="3654540" y="3452966"/>
              <a:ext cx="2933284" cy="25479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"/>
            <p:cNvSpPr txBox="1"/>
            <p:nvPr/>
          </p:nvSpPr>
          <p:spPr>
            <a:xfrm>
              <a:off x="3654540" y="1085815"/>
              <a:ext cx="2038800" cy="34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SNR 0509-67.5</a:t>
              </a: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" name="Google Shape;141;p2" descr="sn1006c_c800.jpg"/>
            <p:cNvPicPr preferRelativeResize="0"/>
            <p:nvPr/>
          </p:nvPicPr>
          <p:blipFill rotWithShape="1">
            <a:blip r:embed="rId6">
              <a:alphaModFix/>
            </a:blip>
            <a:srcRect l="3218" r="2120"/>
            <a:stretch/>
          </p:blipFill>
          <p:spPr>
            <a:xfrm>
              <a:off x="556525" y="1066325"/>
              <a:ext cx="2933284" cy="2315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2"/>
            <p:cNvSpPr txBox="1"/>
            <p:nvPr/>
          </p:nvSpPr>
          <p:spPr>
            <a:xfrm>
              <a:off x="578733" y="3298580"/>
              <a:ext cx="1748700" cy="4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SNR G299</a:t>
              </a: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 txBox="1"/>
            <p:nvPr/>
          </p:nvSpPr>
          <p:spPr>
            <a:xfrm>
              <a:off x="556525" y="1066325"/>
              <a:ext cx="1793100" cy="4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SNR SN 1006</a:t>
              </a: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 txBox="1"/>
            <p:nvPr/>
          </p:nvSpPr>
          <p:spPr>
            <a:xfrm>
              <a:off x="3654540" y="3452966"/>
              <a:ext cx="24726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SNR Cassiopeia A</a:t>
              </a: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F2EEC6-AE47-4BE1-87D7-815B6E02C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55" y="800042"/>
            <a:ext cx="5033888" cy="58809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a64d4e305_0_236"/>
          <p:cNvSpPr txBox="1"/>
          <p:nvPr/>
        </p:nvSpPr>
        <p:spPr>
          <a:xfrm>
            <a:off x="228900" y="996700"/>
            <a:ext cx="5795700" cy="5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part of the upstream kinetic energy is converted to the thermal particle energy.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Rankine-Hugoniot relations read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(Г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5/3):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ρ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ρ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5 /16 M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 is no energy exchange between ions and electrons then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2,e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2,i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m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/m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g10a64d4e305_0_236"/>
          <p:cNvGrpSpPr/>
          <p:nvPr/>
        </p:nvGrpSpPr>
        <p:grpSpPr>
          <a:xfrm>
            <a:off x="6558288" y="1051450"/>
            <a:ext cx="5570325" cy="4908100"/>
            <a:chOff x="6213700" y="1537250"/>
            <a:chExt cx="5570325" cy="4908100"/>
          </a:xfrm>
        </p:grpSpPr>
        <p:sp>
          <p:nvSpPr>
            <p:cNvPr id="352" name="Google Shape;352;g10a64d4e305_0_236"/>
            <p:cNvSpPr txBox="1"/>
            <p:nvPr/>
          </p:nvSpPr>
          <p:spPr>
            <a:xfrm>
              <a:off x="7692917" y="5559450"/>
              <a:ext cx="2822400" cy="8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24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</a:t>
              </a:r>
              <a:r>
                <a:rPr lang="en-US" sz="24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~ (1-100) λ</a:t>
              </a:r>
              <a:r>
                <a:rPr lang="en-US" sz="24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</a:t>
              </a:r>
              <a:r>
                <a:rPr lang="en-US" sz="2400" b="0" i="1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3" name="Google Shape;353;g10a64d4e305_0_236"/>
            <p:cNvSpPr/>
            <p:nvPr/>
          </p:nvSpPr>
          <p:spPr>
            <a:xfrm>
              <a:off x="8805600" y="2035550"/>
              <a:ext cx="154500" cy="30840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4" name="Google Shape;354;g10a64d4e305_0_236"/>
            <p:cNvCxnSpPr/>
            <p:nvPr/>
          </p:nvCxnSpPr>
          <p:spPr>
            <a:xfrm>
              <a:off x="7524650" y="2554825"/>
              <a:ext cx="10314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55" name="Google Shape;355;g10a64d4e305_0_236"/>
            <p:cNvCxnSpPr/>
            <p:nvPr/>
          </p:nvCxnSpPr>
          <p:spPr>
            <a:xfrm>
              <a:off x="9578675" y="2554825"/>
              <a:ext cx="4161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56" name="Google Shape;356;g10a64d4e305_0_236"/>
            <p:cNvCxnSpPr/>
            <p:nvPr/>
          </p:nvCxnSpPr>
          <p:spPr>
            <a:xfrm>
              <a:off x="7545700" y="3010925"/>
              <a:ext cx="1260000" cy="438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" name="Google Shape;357;g10a64d4e305_0_236"/>
            <p:cNvCxnSpPr/>
            <p:nvPr/>
          </p:nvCxnSpPr>
          <p:spPr>
            <a:xfrm>
              <a:off x="7545700" y="3303650"/>
              <a:ext cx="1260000" cy="438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g10a64d4e305_0_236"/>
            <p:cNvCxnSpPr/>
            <p:nvPr/>
          </p:nvCxnSpPr>
          <p:spPr>
            <a:xfrm>
              <a:off x="7545700" y="3575350"/>
              <a:ext cx="1260000" cy="438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9" name="Google Shape;359;g10a64d4e305_0_236"/>
            <p:cNvCxnSpPr/>
            <p:nvPr/>
          </p:nvCxnSpPr>
          <p:spPr>
            <a:xfrm>
              <a:off x="8960100" y="3498650"/>
              <a:ext cx="859200" cy="882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g10a64d4e305_0_236"/>
            <p:cNvCxnSpPr/>
            <p:nvPr/>
          </p:nvCxnSpPr>
          <p:spPr>
            <a:xfrm>
              <a:off x="8960100" y="3791375"/>
              <a:ext cx="859200" cy="882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g10a64d4e305_0_236"/>
            <p:cNvCxnSpPr/>
            <p:nvPr/>
          </p:nvCxnSpPr>
          <p:spPr>
            <a:xfrm>
              <a:off x="8960100" y="4063075"/>
              <a:ext cx="859200" cy="882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2" name="Google Shape;362;g10a64d4e305_0_236"/>
            <p:cNvCxnSpPr/>
            <p:nvPr/>
          </p:nvCxnSpPr>
          <p:spPr>
            <a:xfrm>
              <a:off x="7886800" y="3693575"/>
              <a:ext cx="279000" cy="978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3" name="Google Shape;363;g10a64d4e305_0_236"/>
            <p:cNvCxnSpPr/>
            <p:nvPr/>
          </p:nvCxnSpPr>
          <p:spPr>
            <a:xfrm>
              <a:off x="7960700" y="3449525"/>
              <a:ext cx="279000" cy="978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4" name="Google Shape;364;g10a64d4e305_0_236"/>
            <p:cNvCxnSpPr/>
            <p:nvPr/>
          </p:nvCxnSpPr>
          <p:spPr>
            <a:xfrm>
              <a:off x="8036200" y="3181325"/>
              <a:ext cx="279000" cy="978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5" name="Google Shape;365;g10a64d4e305_0_236"/>
            <p:cNvCxnSpPr/>
            <p:nvPr/>
          </p:nvCxnSpPr>
          <p:spPr>
            <a:xfrm>
              <a:off x="9366625" y="3915250"/>
              <a:ext cx="186000" cy="190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6" name="Google Shape;366;g10a64d4e305_0_236"/>
            <p:cNvCxnSpPr/>
            <p:nvPr/>
          </p:nvCxnSpPr>
          <p:spPr>
            <a:xfrm>
              <a:off x="9233300" y="4070525"/>
              <a:ext cx="185700" cy="1917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7" name="Google Shape;367;g10a64d4e305_0_236"/>
            <p:cNvCxnSpPr/>
            <p:nvPr/>
          </p:nvCxnSpPr>
          <p:spPr>
            <a:xfrm>
              <a:off x="9098875" y="4204475"/>
              <a:ext cx="186000" cy="190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68" name="Google Shape;368;g10a64d4e305_0_236"/>
            <p:cNvSpPr txBox="1"/>
            <p:nvPr/>
          </p:nvSpPr>
          <p:spPr>
            <a:xfrm>
              <a:off x="7788050" y="198642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10a64d4e305_0_236"/>
            <p:cNvSpPr txBox="1"/>
            <p:nvPr/>
          </p:nvSpPr>
          <p:spPr>
            <a:xfrm>
              <a:off x="9534425" y="198642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10a64d4e305_0_236"/>
            <p:cNvSpPr txBox="1"/>
            <p:nvPr/>
          </p:nvSpPr>
          <p:spPr>
            <a:xfrm>
              <a:off x="7847900" y="275302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1" name="Google Shape;371;g10a64d4e305_0_236"/>
            <p:cNvCxnSpPr/>
            <p:nvPr/>
          </p:nvCxnSpPr>
          <p:spPr>
            <a:xfrm>
              <a:off x="9578675" y="2103750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2" name="Google Shape;372;g10a64d4e305_0_236"/>
            <p:cNvCxnSpPr/>
            <p:nvPr/>
          </p:nvCxnSpPr>
          <p:spPr>
            <a:xfrm>
              <a:off x="7820325" y="2098725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3" name="Google Shape;373;g10a64d4e305_0_236"/>
            <p:cNvCxnSpPr/>
            <p:nvPr/>
          </p:nvCxnSpPr>
          <p:spPr>
            <a:xfrm>
              <a:off x="7890900" y="2825750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74" name="Google Shape;374;g10a64d4e305_0_236"/>
            <p:cNvSpPr txBox="1"/>
            <p:nvPr/>
          </p:nvSpPr>
          <p:spPr>
            <a:xfrm>
              <a:off x="9792525" y="3983363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5" name="Google Shape;375;g10a64d4e305_0_236"/>
            <p:cNvCxnSpPr/>
            <p:nvPr/>
          </p:nvCxnSpPr>
          <p:spPr>
            <a:xfrm>
              <a:off x="9835525" y="4056088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76" name="Google Shape;376;g10a64d4e305_0_236"/>
            <p:cNvSpPr txBox="1"/>
            <p:nvPr/>
          </p:nvSpPr>
          <p:spPr>
            <a:xfrm>
              <a:off x="6213700" y="3077050"/>
              <a:ext cx="10935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ρ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10a64d4e305_0_236"/>
            <p:cNvSpPr txBox="1"/>
            <p:nvPr/>
          </p:nvSpPr>
          <p:spPr>
            <a:xfrm>
              <a:off x="10260575" y="3077050"/>
              <a:ext cx="10935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ρ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10a64d4e305_0_236"/>
            <p:cNvSpPr txBox="1"/>
            <p:nvPr/>
          </p:nvSpPr>
          <p:spPr>
            <a:xfrm>
              <a:off x="6424225" y="1537250"/>
              <a:ext cx="53598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Upstream                 Shock             Downstream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9" name="Google Shape;379;g10a64d4e305_0_236"/>
            <p:cNvCxnSpPr/>
            <p:nvPr/>
          </p:nvCxnSpPr>
          <p:spPr>
            <a:xfrm>
              <a:off x="8119400" y="4851200"/>
              <a:ext cx="7326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sp>
          <p:nvSpPr>
            <p:cNvPr id="380" name="Google Shape;380;g10a64d4e305_0_236"/>
            <p:cNvSpPr txBox="1"/>
            <p:nvPr/>
          </p:nvSpPr>
          <p:spPr>
            <a:xfrm>
              <a:off x="8233388" y="439467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1" name="Google Shape;381;g10a64d4e305_0_236"/>
            <p:cNvCxnSpPr/>
            <p:nvPr/>
          </p:nvCxnSpPr>
          <p:spPr>
            <a:xfrm>
              <a:off x="8265663" y="4506975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82" name="Google Shape;382;g10a64d4e305_0_236"/>
            <p:cNvCxnSpPr/>
            <p:nvPr/>
          </p:nvCxnSpPr>
          <p:spPr>
            <a:xfrm>
              <a:off x="7828425" y="4010350"/>
              <a:ext cx="9771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3" name="Google Shape;383;g10a64d4e305_0_236"/>
            <p:cNvSpPr/>
            <p:nvPr/>
          </p:nvSpPr>
          <p:spPr>
            <a:xfrm>
              <a:off x="8338400" y="3848350"/>
              <a:ext cx="294600" cy="294600"/>
            </a:xfrm>
            <a:prstGeom prst="arc">
              <a:avLst>
                <a:gd name="adj1" fmla="val 10605761"/>
                <a:gd name="adj2" fmla="val 14006095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10a64d4e305_0_236"/>
            <p:cNvSpPr txBox="1"/>
            <p:nvPr/>
          </p:nvSpPr>
          <p:spPr>
            <a:xfrm>
              <a:off x="7661200" y="3585400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ϑ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5" name="Google Shape;385;g10a64d4e305_0_236"/>
            <p:cNvCxnSpPr/>
            <p:nvPr/>
          </p:nvCxnSpPr>
          <p:spPr>
            <a:xfrm>
              <a:off x="8971075" y="3501600"/>
              <a:ext cx="6054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6" name="Google Shape;386;g10a64d4e305_0_236"/>
            <p:cNvSpPr/>
            <p:nvPr/>
          </p:nvSpPr>
          <p:spPr>
            <a:xfrm>
              <a:off x="8925900" y="3364975"/>
              <a:ext cx="294600" cy="294600"/>
            </a:xfrm>
            <a:prstGeom prst="arc">
              <a:avLst>
                <a:gd name="adj1" fmla="val 21530223"/>
                <a:gd name="adj2" fmla="val 432018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10a64d4e305_0_236"/>
            <p:cNvSpPr txBox="1"/>
            <p:nvPr/>
          </p:nvSpPr>
          <p:spPr>
            <a:xfrm>
              <a:off x="9187600" y="344952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ϑ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g10a64d4e305_0_236"/>
          <p:cNvSpPr txBox="1"/>
          <p:nvPr/>
        </p:nvSpPr>
        <p:spPr>
          <a:xfrm>
            <a:off x="228900" y="5358700"/>
            <a:ext cx="7216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Observed temperature ratio: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2,e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2,i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≈ 0.03 - 0.5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89" name="Google Shape;389;g10a64d4e305_0_236"/>
          <p:cNvGrpSpPr/>
          <p:nvPr/>
        </p:nvGrpSpPr>
        <p:grpSpPr>
          <a:xfrm>
            <a:off x="6250288" y="3756601"/>
            <a:ext cx="5941637" cy="2468929"/>
            <a:chOff x="6661000" y="908871"/>
            <a:chExt cx="5941637" cy="2468929"/>
          </a:xfrm>
        </p:grpSpPr>
        <p:pic>
          <p:nvPicPr>
            <p:cNvPr id="390" name="Google Shape;390;g10a64d4e305_0_2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61000" y="908871"/>
              <a:ext cx="3468599" cy="2468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g10a64d4e305_0_236"/>
            <p:cNvSpPr txBox="1"/>
            <p:nvPr/>
          </p:nvSpPr>
          <p:spPr>
            <a:xfrm>
              <a:off x="10039737" y="1126895"/>
              <a:ext cx="2562900" cy="12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SNR shocks</a:t>
              </a:r>
              <a:endPara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(van Adelsberg et al. 2008)</a:t>
              </a:r>
              <a:endParaRPr sz="27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92" name="Google Shape;392;g10a64d4e305_0_236"/>
          <p:cNvGrpSpPr/>
          <p:nvPr/>
        </p:nvGrpSpPr>
        <p:grpSpPr>
          <a:xfrm>
            <a:off x="6090688" y="812781"/>
            <a:ext cx="5907000" cy="2934251"/>
            <a:chOff x="6584800" y="3536525"/>
            <a:chExt cx="5907000" cy="2934251"/>
          </a:xfrm>
        </p:grpSpPr>
        <p:pic>
          <p:nvPicPr>
            <p:cNvPr id="393" name="Google Shape;393;g10a64d4e305_0_2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84800" y="3536525"/>
              <a:ext cx="3468599" cy="29342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g10a64d4e305_0_236"/>
            <p:cNvSpPr txBox="1"/>
            <p:nvPr/>
          </p:nvSpPr>
          <p:spPr>
            <a:xfrm>
              <a:off x="10053400" y="3602100"/>
              <a:ext cx="2438400" cy="131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Saturn’s bow shock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(Masters et al. 2011)</a:t>
              </a:r>
              <a:endPara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95" name="Google Shape;395;g10a64d4e305_0_236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Electron heating, RH prediction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 txBox="1">
            <a:spLocks noGrp="1"/>
          </p:cNvSpPr>
          <p:nvPr>
            <p:ph type="title"/>
          </p:nvPr>
        </p:nvSpPr>
        <p:spPr>
          <a:xfrm>
            <a:off x="487100" y="293148"/>
            <a:ext cx="11360700" cy="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Electron heating model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300" b="0">
                <a:solidFill>
                  <a:schemeClr val="dk2"/>
                </a:solidFill>
              </a:rPr>
              <a:t>(Bohdan et al. 2020b)</a:t>
            </a:r>
            <a:endParaRPr sz="2300" b="0">
              <a:solidFill>
                <a:schemeClr val="dk2"/>
              </a:solidFill>
            </a:endParaRPr>
          </a:p>
        </p:txBody>
      </p:sp>
      <p:sp>
        <p:nvSpPr>
          <p:cNvPr id="401" name="Google Shape;401;p17"/>
          <p:cNvSpPr txBox="1"/>
          <p:nvPr/>
        </p:nvSpPr>
        <p:spPr>
          <a:xfrm>
            <a:off x="383125" y="1219900"/>
            <a:ext cx="11121900" cy="5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downstream electron energy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2200" b="1" i="0" u="none" strike="noStrike" cap="none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≈ (0.1-0.2)⋅</a:t>
            </a:r>
            <a:r>
              <a:rPr lang="en-US" sz="2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200" b="1" i="0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v</a:t>
            </a:r>
            <a:r>
              <a:rPr lang="en-US" sz="2200" b="1" i="0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200" b="1" i="0" u="none" strike="noStrike" cap="none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expressed as 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2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stages of modeling: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Find all heating processes</a:t>
            </a:r>
            <a:r>
              <a:rPr lang="en-US" sz="2200" dirty="0">
                <a:solidFill>
                  <a:schemeClr val="dk1"/>
                </a:solidFill>
              </a:rPr>
              <a:t>: </a:t>
            </a:r>
            <a:r>
              <a:rPr lang="en-US" sz="2200" dirty="0">
                <a:solidFill>
                  <a:srgbClr val="FF4A4A"/>
                </a:solidFill>
              </a:rPr>
              <a:t>shock-surfing acceleration, shock potential, magnetic reconnection, stochastic Fermi acceleration, compression</a:t>
            </a:r>
            <a:endParaRPr sz="2200" i="0" u="none" strike="noStrike" cap="none" dirty="0">
              <a:solidFill>
                <a:srgbClr val="FF4A4A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Determine scaling properties: 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Calculation of efficiency coefficients using simulation data: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200" b="1" i="0" u="none" strike="noStrike" cap="none" baseline="30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9849" y="5286625"/>
            <a:ext cx="580676" cy="4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625" y="4659325"/>
            <a:ext cx="4144900" cy="4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7"/>
          <p:cNvPicPr preferRelativeResize="0"/>
          <p:nvPr/>
        </p:nvPicPr>
        <p:blipFill rotWithShape="1">
          <a:blip r:embed="rId5">
            <a:alphaModFix/>
          </a:blip>
          <a:srcRect t="4149"/>
          <a:stretch/>
        </p:blipFill>
        <p:spPr>
          <a:xfrm>
            <a:off x="3245025" y="1842098"/>
            <a:ext cx="4770474" cy="7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8"/>
          <p:cNvSpPr txBox="1"/>
          <p:nvPr/>
        </p:nvSpPr>
        <p:spPr>
          <a:xfrm>
            <a:off x="487100" y="1297000"/>
            <a:ext cx="59580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Saturn’s bow shock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>
                <a:solidFill>
                  <a:schemeClr val="dk2"/>
                </a:solidFill>
              </a:rPr>
              <a:t>Bohdan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</a:t>
            </a:r>
            <a:r>
              <a:rPr lang="en-US" sz="2000">
                <a:solidFill>
                  <a:schemeClr val="dk2"/>
                </a:solidFill>
              </a:rPr>
              <a:t>20b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6175" y="2254825"/>
            <a:ext cx="5433300" cy="364482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7321325" y="1297000"/>
            <a:ext cx="45999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SNR shocks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(van Adelsberg et al. 2008)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2" name="Google Shape;412;p18"/>
          <p:cNvCxnSpPr/>
          <p:nvPr/>
        </p:nvCxnSpPr>
        <p:spPr>
          <a:xfrm>
            <a:off x="7390933" y="3402804"/>
            <a:ext cx="446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3" name="Google Shape;413;p18"/>
          <p:cNvCxnSpPr/>
          <p:nvPr/>
        </p:nvCxnSpPr>
        <p:spPr>
          <a:xfrm>
            <a:off x="7390933" y="3957875"/>
            <a:ext cx="446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414" name="Google Shape;41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750" y="2382700"/>
            <a:ext cx="6216218" cy="37447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8"/>
          <p:cNvSpPr txBox="1"/>
          <p:nvPr/>
        </p:nvSpPr>
        <p:spPr>
          <a:xfrm>
            <a:off x="1227525" y="2407225"/>
            <a:ext cx="1482000" cy="13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&gt; 20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45</a:t>
            </a:r>
            <a:r>
              <a:rPr lang="en-US" sz="2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600" b="0" i="0" u="none" strike="noStrike" cap="none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8"/>
          <p:cNvSpPr txBox="1">
            <a:spLocks noGrp="1"/>
          </p:cNvSpPr>
          <p:nvPr>
            <p:ph type="title"/>
          </p:nvPr>
        </p:nvSpPr>
        <p:spPr>
          <a:xfrm>
            <a:off x="487100" y="293148"/>
            <a:ext cx="113607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Electron heating, PIC vs in-situ</a:t>
            </a:r>
            <a:endParaRPr b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/>
          <p:nvPr/>
        </p:nvSpPr>
        <p:spPr>
          <a:xfrm>
            <a:off x="408000" y="1196900"/>
            <a:ext cx="8260500" cy="3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Shock-surfing acceleration (SSA)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(Shimada &amp; Hoshino 200</a:t>
            </a:r>
            <a:r>
              <a:rPr lang="en-US" sz="2000">
                <a:solidFill>
                  <a:schemeClr val="dk2"/>
                </a:solidFill>
              </a:rPr>
              <a:t>0; Hoshino &amp; Shimada 2002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Magnetic reconnection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(Matsumoto et al</a:t>
            </a:r>
            <a:r>
              <a:rPr lang="en-US" sz="200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2015)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Stochastic Fermi acceleration (SFA)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(Bohdan et al. 2017</a:t>
            </a:r>
            <a:r>
              <a:rPr lang="en-US" sz="2000">
                <a:solidFill>
                  <a:schemeClr val="dk2"/>
                </a:solidFill>
              </a:rPr>
              <a:t>;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Matsumoto et al. 2017)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0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Acceleration processes</a:t>
            </a:r>
            <a:endParaRPr sz="2300">
              <a:solidFill>
                <a:schemeClr val="accent2"/>
              </a:solidFill>
            </a:endParaRPr>
          </a:p>
        </p:txBody>
      </p:sp>
      <p:pic>
        <p:nvPicPr>
          <p:cNvPr id="423" name="Google Shape;423;p20"/>
          <p:cNvPicPr preferRelativeResize="0"/>
          <p:nvPr/>
        </p:nvPicPr>
        <p:blipFill rotWithShape="1">
          <a:blip r:embed="rId3">
            <a:alphaModFix/>
          </a:blip>
          <a:srcRect l="5409" b="9844"/>
          <a:stretch/>
        </p:blipFill>
        <p:spPr>
          <a:xfrm>
            <a:off x="3911925" y="4792900"/>
            <a:ext cx="2749724" cy="1832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20"/>
          <p:cNvCxnSpPr/>
          <p:nvPr/>
        </p:nvCxnSpPr>
        <p:spPr>
          <a:xfrm rot="10800000" flipH="1">
            <a:off x="5584450" y="1379125"/>
            <a:ext cx="3188700" cy="155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5" name="Google Shape;425;p20"/>
          <p:cNvCxnSpPr>
            <a:endCxn id="423" idx="0"/>
          </p:cNvCxnSpPr>
          <p:nvPr/>
        </p:nvCxnSpPr>
        <p:spPr>
          <a:xfrm>
            <a:off x="4464487" y="4111600"/>
            <a:ext cx="822300" cy="681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6" name="Google Shape;426;p20"/>
          <p:cNvCxnSpPr/>
          <p:nvPr/>
        </p:nvCxnSpPr>
        <p:spPr>
          <a:xfrm>
            <a:off x="4091050" y="2572825"/>
            <a:ext cx="3662100" cy="1054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27" name="Google Shape;4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4700" y="713427"/>
            <a:ext cx="3218700" cy="215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9350" y="3090565"/>
            <a:ext cx="4293174" cy="342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1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Acceleration vs heating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383125" y="968300"/>
            <a:ext cx="5339700" cy="47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Shock-surfing acceleration (SSA) 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(Bohdan et al</a:t>
            </a:r>
            <a:r>
              <a:rPr lang="en-US" sz="200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2019a,b)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Acceleration is more efficient at high M</a:t>
            </a:r>
            <a:r>
              <a:rPr lang="en-US" sz="20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however the trapping time limits maximal acceleration energies and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SSA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/ε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≈ 10 - 100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Therefore SSA is quite effective at low mass ratio case, but at realistic shocks thermalization may spoil SSA accelerated electrons because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th,e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/ε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≈ 100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6551150" y="968300"/>
            <a:ext cx="5537700" cy="4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Magnetic reconnection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(Matsumoto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2015</a:t>
            </a:r>
            <a:r>
              <a:rPr lang="en-US" sz="2000" dirty="0">
                <a:solidFill>
                  <a:schemeClr val="dk2"/>
                </a:solidFill>
              </a:rPr>
              <a:t>;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Bohdan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2020a)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Electrons are accelerated via interaction with X-points, contracting vortices, pitch-angle scattering, etc.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MR is very active at high M</a:t>
            </a:r>
            <a:r>
              <a:rPr lang="en-US" sz="20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due to highly non-linear development of Weibel instability.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realistic mass ratio magnetic reconnection start to compete with thermalization.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3688" y="4868600"/>
            <a:ext cx="2749724" cy="190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0585" y="5005450"/>
            <a:ext cx="2749737" cy="1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2"/>
          <p:cNvPicPr preferRelativeResize="0"/>
          <p:nvPr/>
        </p:nvPicPr>
        <p:blipFill rotWithShape="1">
          <a:blip r:embed="rId3">
            <a:alphaModFix/>
          </a:blip>
          <a:srcRect b="9810"/>
          <a:stretch/>
        </p:blipFill>
        <p:spPr>
          <a:xfrm>
            <a:off x="8112088" y="2042863"/>
            <a:ext cx="4079901" cy="422779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2"/>
          <p:cNvSpPr txBox="1"/>
          <p:nvPr/>
        </p:nvSpPr>
        <p:spPr>
          <a:xfrm>
            <a:off x="410900" y="968300"/>
            <a:ext cx="74457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Stochastic Fermi acceleration (SFA)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(Bohdan et al</a:t>
            </a:r>
            <a:r>
              <a:rPr lang="en-US" sz="200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2017</a:t>
            </a:r>
            <a:r>
              <a:rPr lang="en-US" sz="2000">
                <a:solidFill>
                  <a:schemeClr val="dk2"/>
                </a:solidFill>
              </a:rPr>
              <a:t>;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Bohdan et al</a:t>
            </a:r>
            <a:r>
              <a:rPr lang="en-US" sz="200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2019b)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2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US"/>
              <a:t>Perpendicular shocks. </a:t>
            </a:r>
            <a:r>
              <a:rPr lang="en-US">
                <a:solidFill>
                  <a:schemeClr val="accent2"/>
                </a:solidFill>
              </a:rPr>
              <a:t>“Unlimited”acceleration</a:t>
            </a:r>
            <a:endParaRPr sz="3200">
              <a:solidFill>
                <a:schemeClr val="accent2"/>
              </a:solidFill>
            </a:endParaRPr>
          </a:p>
        </p:txBody>
      </p:sp>
      <p:pic>
        <p:nvPicPr>
          <p:cNvPr id="445" name="Google Shape;445;p22"/>
          <p:cNvPicPr preferRelativeResize="0"/>
          <p:nvPr/>
        </p:nvPicPr>
        <p:blipFill rotWithShape="1">
          <a:blip r:embed="rId4">
            <a:alphaModFix/>
          </a:blip>
          <a:srcRect l="14668"/>
          <a:stretch/>
        </p:blipFill>
        <p:spPr>
          <a:xfrm>
            <a:off x="5284751" y="2023700"/>
            <a:ext cx="3481399" cy="42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930" y="4392386"/>
            <a:ext cx="4849346" cy="187826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2"/>
          <p:cNvSpPr txBox="1"/>
          <p:nvPr/>
        </p:nvSpPr>
        <p:spPr>
          <a:xfrm>
            <a:off x="410888" y="968300"/>
            <a:ext cx="4345800" cy="3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most efficient process and what is more important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2000" b="1" i="0" u="none" strike="noStrike" cap="none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∝ m</a:t>
            </a:r>
            <a:r>
              <a:rPr lang="en-US" sz="2000" b="1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/m</a:t>
            </a:r>
            <a:r>
              <a:rPr lang="en-US" sz="2000" b="1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therefore SFA remains </a:t>
            </a:r>
            <a:r>
              <a:rPr lang="en-US" sz="2000" dirty="0">
                <a:solidFill>
                  <a:schemeClr val="dk1"/>
                </a:solidFill>
              </a:rPr>
              <a:t>among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most efficient even in realistic mass ratio case.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"/>
          <p:cNvSpPr txBox="1"/>
          <p:nvPr/>
        </p:nvSpPr>
        <p:spPr>
          <a:xfrm>
            <a:off x="543975" y="466150"/>
            <a:ext cx="11179800" cy="5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6400" b="1" i="0" u="none" strike="noStrike" cap="none" dirty="0">
                <a:solidFill>
                  <a:srgbClr val="009FDF"/>
                </a:solidFill>
                <a:latin typeface="Arial"/>
                <a:ea typeface="Arial"/>
                <a:cs typeface="Arial"/>
                <a:sym typeface="Arial"/>
              </a:rPr>
              <a:t>Oblique shocks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4800" b="1" i="0" u="none" strike="noStrike" cap="none" baseline="-25000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4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≈ 50</a:t>
            </a:r>
            <a:r>
              <a:rPr lang="en-US" sz="4800" b="1" i="0" u="none" strike="noStrike" cap="none" baseline="30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4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- 70</a:t>
            </a:r>
            <a:r>
              <a:rPr lang="en-US" sz="4800" b="1" i="0" u="none" strike="noStrike" cap="none" baseline="30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4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dirty="0">
              <a:solidFill>
                <a:schemeClr val="accen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4"/>
          <p:cNvSpPr txBox="1"/>
          <p:nvPr/>
        </p:nvSpPr>
        <p:spPr>
          <a:xfrm>
            <a:off x="6097248" y="4317476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4"/>
          <p:cNvSpPr txBox="1"/>
          <p:nvPr/>
        </p:nvSpPr>
        <p:spPr>
          <a:xfrm>
            <a:off x="856155" y="4233020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4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Oblique shocks. </a:t>
            </a:r>
            <a:r>
              <a:rPr lang="en-US" dirty="0">
                <a:solidFill>
                  <a:schemeClr val="accent2"/>
                </a:solidFill>
              </a:rPr>
              <a:t>Structure</a:t>
            </a:r>
            <a:endParaRPr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200" b="0" dirty="0">
                <a:solidFill>
                  <a:schemeClr val="dk2"/>
                </a:solidFill>
              </a:rPr>
              <a:t>(Bohdan et al. 2022)</a:t>
            </a:r>
            <a:endParaRPr sz="2200" b="0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 dirty="0"/>
          </a:p>
        </p:txBody>
      </p:sp>
      <p:sp>
        <p:nvSpPr>
          <p:cNvPr id="461" name="Google Shape;461;p24"/>
          <p:cNvSpPr txBox="1"/>
          <p:nvPr/>
        </p:nvSpPr>
        <p:spPr>
          <a:xfrm>
            <a:off x="408000" y="1297851"/>
            <a:ext cx="3951600" cy="30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60</a:t>
            </a:r>
            <a:r>
              <a:rPr lang="en-US" sz="20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</a:t>
            </a:r>
            <a:r>
              <a:rPr lang="en-US" sz="20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30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structure is very similar to perpendicular shocks. However, propagating upstream reflected electrons generate additional electrostatic electron-acoustic waves far upstream and Whistler waves closer to the shock.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3ACA7-9F39-4EDE-856D-F08C6697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63" y="1412421"/>
            <a:ext cx="7923037" cy="445915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5"/>
          <p:cNvSpPr txBox="1"/>
          <p:nvPr/>
        </p:nvSpPr>
        <p:spPr>
          <a:xfrm>
            <a:off x="6097248" y="4317476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5"/>
          <p:cNvSpPr txBox="1">
            <a:spLocks noGrp="1"/>
          </p:cNvSpPr>
          <p:nvPr>
            <p:ph type="title"/>
          </p:nvPr>
        </p:nvSpPr>
        <p:spPr>
          <a:xfrm>
            <a:off x="487100" y="293149"/>
            <a:ext cx="113607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Oblique shocks. </a:t>
            </a:r>
            <a:r>
              <a:rPr lang="en-US" dirty="0">
                <a:solidFill>
                  <a:schemeClr val="accent2"/>
                </a:solidFill>
              </a:rPr>
              <a:t>Structure of the foreshock</a:t>
            </a:r>
            <a:endParaRPr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200" b="0" dirty="0">
                <a:solidFill>
                  <a:schemeClr val="dk2"/>
                </a:solidFill>
              </a:rPr>
              <a:t>(Bohdan et al. 2022)</a:t>
            </a:r>
            <a:endParaRPr sz="2900" b="0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 dirty="0"/>
          </a:p>
        </p:txBody>
      </p:sp>
      <p:sp>
        <p:nvSpPr>
          <p:cNvPr id="469" name="Google Shape;469;p25"/>
          <p:cNvSpPr txBox="1"/>
          <p:nvPr/>
        </p:nvSpPr>
        <p:spPr>
          <a:xfrm>
            <a:off x="408000" y="1069250"/>
            <a:ext cx="11439900" cy="1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/>
              <a:t>The phase-space distributions in the near and far upstream of a shock are derived with the shock simulation and used as initial conditions for simulations with periodic boundary conditions. We find that the observed electron-beam instabilities agree very well with the predictions of a linear dispersion analysis: the </a:t>
            </a:r>
            <a:r>
              <a:rPr lang="en-US" sz="2000" b="1" dirty="0"/>
              <a:t>electrostatic electron-acoustic instability</a:t>
            </a:r>
            <a:r>
              <a:rPr lang="en-US" sz="2000" dirty="0"/>
              <a:t> dominates in the far upstream of the foreshock, while the denser electron beams in the near upstream drive the </a:t>
            </a:r>
            <a:r>
              <a:rPr lang="en-US" sz="2000" b="1" dirty="0" err="1"/>
              <a:t>gyroresonant</a:t>
            </a:r>
            <a:r>
              <a:rPr lang="en-US" sz="2000" b="1" dirty="0"/>
              <a:t> oblique-whistler instability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470" name="Google Shape;470;p25"/>
          <p:cNvPicPr preferRelativeResize="0"/>
          <p:nvPr/>
        </p:nvPicPr>
        <p:blipFill rotWithShape="1">
          <a:blip r:embed="rId3">
            <a:alphaModFix/>
          </a:blip>
          <a:srcRect b="50499"/>
          <a:stretch/>
        </p:blipFill>
        <p:spPr>
          <a:xfrm>
            <a:off x="3106675" y="3191400"/>
            <a:ext cx="2220150" cy="178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5"/>
          <p:cNvPicPr preferRelativeResize="0"/>
          <p:nvPr/>
        </p:nvPicPr>
        <p:blipFill rotWithShape="1">
          <a:blip r:embed="rId3">
            <a:alphaModFix/>
          </a:blip>
          <a:srcRect t="50499"/>
          <a:stretch/>
        </p:blipFill>
        <p:spPr>
          <a:xfrm>
            <a:off x="3106675" y="5024300"/>
            <a:ext cx="2220150" cy="17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5"/>
          <p:cNvSpPr txBox="1"/>
          <p:nvPr/>
        </p:nvSpPr>
        <p:spPr>
          <a:xfrm>
            <a:off x="408000" y="3608425"/>
            <a:ext cx="33159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/>
              <a:t>Far upstream region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/>
              <a:t>Near upstream region</a:t>
            </a:r>
            <a:endParaRPr sz="2000"/>
          </a:p>
        </p:txBody>
      </p:sp>
      <p:pic>
        <p:nvPicPr>
          <p:cNvPr id="473" name="Google Shape;4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7250" y="2855250"/>
            <a:ext cx="2366058" cy="36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7975" y="2810888"/>
            <a:ext cx="2366050" cy="3681821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5"/>
          <p:cNvSpPr/>
          <p:nvPr/>
        </p:nvSpPr>
        <p:spPr>
          <a:xfrm>
            <a:off x="4476250" y="2979068"/>
            <a:ext cx="2046625" cy="420000"/>
          </a:xfrm>
          <a:custGeom>
            <a:avLst/>
            <a:gdLst/>
            <a:ahLst/>
            <a:cxnLst/>
            <a:rect l="l" t="t" r="r" b="b"/>
            <a:pathLst>
              <a:path w="81865" h="16800" extrusionOk="0">
                <a:moveTo>
                  <a:pt x="0" y="16800"/>
                </a:moveTo>
                <a:cubicBezTo>
                  <a:pt x="2873" y="14965"/>
                  <a:pt x="10533" y="8582"/>
                  <a:pt x="17235" y="5789"/>
                </a:cubicBezTo>
                <a:cubicBezTo>
                  <a:pt x="23938" y="2996"/>
                  <a:pt x="32316" y="443"/>
                  <a:pt x="40215" y="44"/>
                </a:cubicBezTo>
                <a:cubicBezTo>
                  <a:pt x="48114" y="-355"/>
                  <a:pt x="57688" y="2039"/>
                  <a:pt x="64630" y="3395"/>
                </a:cubicBezTo>
                <a:cubicBezTo>
                  <a:pt x="71572" y="4752"/>
                  <a:pt x="78993" y="7385"/>
                  <a:pt x="81865" y="818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476" name="Google Shape;476;p25"/>
          <p:cNvSpPr/>
          <p:nvPr/>
        </p:nvSpPr>
        <p:spPr>
          <a:xfrm>
            <a:off x="4536100" y="5697050"/>
            <a:ext cx="5182400" cy="998000"/>
          </a:xfrm>
          <a:custGeom>
            <a:avLst/>
            <a:gdLst/>
            <a:ahLst/>
            <a:cxnLst/>
            <a:rect l="l" t="t" r="r" b="b"/>
            <a:pathLst>
              <a:path w="207296" h="39920" extrusionOk="0">
                <a:moveTo>
                  <a:pt x="0" y="12926"/>
                </a:moveTo>
                <a:cubicBezTo>
                  <a:pt x="8617" y="16499"/>
                  <a:pt x="34469" y="29898"/>
                  <a:pt x="51704" y="34366"/>
                </a:cubicBezTo>
                <a:cubicBezTo>
                  <a:pt x="68939" y="38834"/>
                  <a:pt x="83381" y="40517"/>
                  <a:pt x="103408" y="39736"/>
                </a:cubicBezTo>
                <a:cubicBezTo>
                  <a:pt x="123436" y="38955"/>
                  <a:pt x="154554" y="36305"/>
                  <a:pt x="171869" y="29682"/>
                </a:cubicBezTo>
                <a:cubicBezTo>
                  <a:pt x="189184" y="23059"/>
                  <a:pt x="201392" y="4947"/>
                  <a:pt x="20729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10a64d4e305_0_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749" y="3748025"/>
            <a:ext cx="2765977" cy="7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10a64d4e305_0_326"/>
          <p:cNvSpPr txBox="1"/>
          <p:nvPr/>
        </p:nvSpPr>
        <p:spPr>
          <a:xfrm>
            <a:off x="6097248" y="4317476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10a64d4e305_0_326"/>
          <p:cNvSpPr txBox="1">
            <a:spLocks noGrp="1"/>
          </p:cNvSpPr>
          <p:nvPr>
            <p:ph type="title"/>
          </p:nvPr>
        </p:nvSpPr>
        <p:spPr>
          <a:xfrm>
            <a:off x="487100" y="293149"/>
            <a:ext cx="113607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Oblique shocks. </a:t>
            </a:r>
            <a:r>
              <a:rPr lang="en-US" dirty="0">
                <a:solidFill>
                  <a:schemeClr val="accent2"/>
                </a:solidFill>
              </a:rPr>
              <a:t>Steady state of the foreshock</a:t>
            </a:r>
            <a:endParaRPr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200" b="0" dirty="0">
                <a:solidFill>
                  <a:schemeClr val="dk2"/>
                </a:solidFill>
              </a:rPr>
              <a:t>(Bohdan et al. 2022)</a:t>
            </a:r>
            <a:endParaRPr sz="2900" b="0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 dirty="0"/>
          </a:p>
        </p:txBody>
      </p:sp>
      <p:sp>
        <p:nvSpPr>
          <p:cNvPr id="484" name="Google Shape;484;g10a64d4e305_0_326"/>
          <p:cNvSpPr txBox="1"/>
          <p:nvPr/>
        </p:nvSpPr>
        <p:spPr>
          <a:xfrm>
            <a:off x="408000" y="1221650"/>
            <a:ext cx="5919900" cy="4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The shock reflected electrons propagate back upstream forming the extended foreshock. At the end of the shock simulation (t ≈ 50 Ω</a:t>
            </a:r>
            <a:r>
              <a:rPr lang="en-US" sz="2000" baseline="-25000" dirty="0"/>
              <a:t>i</a:t>
            </a:r>
            <a:r>
              <a:rPr lang="en-US" sz="2000" baseline="30000" dirty="0"/>
              <a:t>-1</a:t>
            </a:r>
            <a:r>
              <a:rPr lang="en-US" sz="2000" dirty="0"/>
              <a:t>) the fastest electrons have reached the distance of ~10</a:t>
            </a:r>
            <a:r>
              <a:rPr lang="en-US" sz="2000" baseline="30000" dirty="0"/>
              <a:t>4</a:t>
            </a:r>
            <a:r>
              <a:rPr lang="en-US" sz="2000" dirty="0"/>
              <a:t>λ</a:t>
            </a:r>
            <a:r>
              <a:rPr lang="en-US" sz="2000" baseline="-25000" dirty="0"/>
              <a:t>se</a:t>
            </a:r>
            <a:r>
              <a:rPr lang="en-US" sz="2000" dirty="0"/>
              <a:t> from the shock position. The energy density of the corresponding modes by summing the Fourier power in the k-space around the expected peak intensity:</a:t>
            </a:r>
            <a:endParaRPr sz="2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About 125 </a:t>
            </a:r>
            <a:r>
              <a:rPr lang="en-US" sz="2000" dirty="0">
                <a:solidFill>
                  <a:schemeClr val="dk1"/>
                </a:solidFill>
              </a:rPr>
              <a:t>Ω</a:t>
            </a:r>
            <a:r>
              <a:rPr lang="en-US" sz="2000" baseline="-25000" dirty="0">
                <a:solidFill>
                  <a:schemeClr val="dk1"/>
                </a:solidFill>
              </a:rPr>
              <a:t>i</a:t>
            </a:r>
            <a:r>
              <a:rPr lang="en-US" sz="2000" baseline="30000" dirty="0">
                <a:solidFill>
                  <a:schemeClr val="dk1"/>
                </a:solidFill>
              </a:rPr>
              <a:t>-1</a:t>
            </a:r>
            <a:r>
              <a:rPr lang="en-US" sz="2000" dirty="0"/>
              <a:t> is required to fully cover the whistler region and about 270 </a:t>
            </a:r>
            <a:r>
              <a:rPr lang="en-US" sz="2000" dirty="0">
                <a:solidFill>
                  <a:schemeClr val="dk1"/>
                </a:solidFill>
              </a:rPr>
              <a:t>Ω</a:t>
            </a:r>
            <a:r>
              <a:rPr lang="en-US" sz="2000" baseline="-25000" dirty="0">
                <a:solidFill>
                  <a:schemeClr val="dk1"/>
                </a:solidFill>
              </a:rPr>
              <a:t>i</a:t>
            </a:r>
            <a:r>
              <a:rPr lang="en-US" sz="2000" baseline="30000" dirty="0">
                <a:solidFill>
                  <a:schemeClr val="dk1"/>
                </a:solidFill>
              </a:rPr>
              <a:t>-1</a:t>
            </a:r>
            <a:r>
              <a:rPr lang="en-US" sz="2000" dirty="0"/>
              <a:t> to cover the entire electron foreshock and reach the steady-state stage of the shock evolution.</a:t>
            </a:r>
            <a:endParaRPr sz="2000" dirty="0"/>
          </a:p>
        </p:txBody>
      </p:sp>
      <p:pic>
        <p:nvPicPr>
          <p:cNvPr id="485" name="Google Shape;485;g10a64d4e305_0_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900" y="1620742"/>
            <a:ext cx="5842276" cy="4073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87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Hadronic vs leptonic model of nonthermal radiation. </a:t>
            </a:r>
            <a:br>
              <a:rPr lang="en-US"/>
            </a:br>
            <a:r>
              <a:rPr lang="en-US">
                <a:solidFill>
                  <a:schemeClr val="accent2"/>
                </a:solidFill>
              </a:rPr>
              <a:t>Tycho’s SNR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8667417" y="1085815"/>
            <a:ext cx="20388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SNR 0509-67.5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5569402" y="1066325"/>
            <a:ext cx="17931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SNR SN 1006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 txBox="1"/>
          <p:nvPr/>
        </p:nvSpPr>
        <p:spPr>
          <a:xfrm>
            <a:off x="8667417" y="3452966"/>
            <a:ext cx="24726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SNR Cassiopeia A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3"/>
          <p:cNvPicPr preferRelativeResize="0"/>
          <p:nvPr/>
        </p:nvPicPr>
        <p:blipFill rotWithShape="1">
          <a:blip r:embed="rId3">
            <a:alphaModFix/>
          </a:blip>
          <a:srcRect l="4731" t="7740" r="6294" b="4890"/>
          <a:stretch/>
        </p:blipFill>
        <p:spPr>
          <a:xfrm>
            <a:off x="407988" y="4231285"/>
            <a:ext cx="2373927" cy="233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4171" y="4385150"/>
            <a:ext cx="3560304" cy="233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4629" y="2873364"/>
            <a:ext cx="2929269" cy="370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/>
          <p:nvPr/>
        </p:nvSpPr>
        <p:spPr>
          <a:xfrm>
            <a:off x="303414" y="1194833"/>
            <a:ext cx="8587491" cy="2885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Nonthermal radiation consists of two bumps: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 and X-rays are synchrotron radiation produced by relativistic electrons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γ-rays emission is due to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inverse-Compton scattering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relativistic electrons or/and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decay of neutral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pions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produced in nuclear interactions between accelerated nuclei and the background plasma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However, even for closest SNRs, e.g., Tycho’s SNR, a preferable model of γ-ray radiation strongly depends on assumption behind models </a:t>
            </a:r>
            <a:r>
              <a:rPr lang="en-US" sz="1800" dirty="0">
                <a:solidFill>
                  <a:schemeClr val="dk1"/>
                </a:solidFill>
              </a:rPr>
              <a:t>or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even statistics </a:t>
            </a:r>
            <a:r>
              <a:rPr lang="en-US" sz="1800" dirty="0">
                <a:solidFill>
                  <a:schemeClr val="dk1"/>
                </a:solidFill>
              </a:rPr>
              <a:t>and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binning.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4088671" y="3967492"/>
            <a:ext cx="37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Hadronic model </a:t>
            </a:r>
            <a:r>
              <a:rPr lang="en-US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(Morlino &amp; Caprioli 2012)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9447363" y="2186416"/>
            <a:ext cx="28224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Mix of hadronic and leptonic models </a:t>
            </a:r>
            <a:r>
              <a:rPr lang="en-US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(Wilhelm et al</a:t>
            </a:r>
            <a:r>
              <a:rPr lang="en-US" dirty="0">
                <a:solidFill>
                  <a:schemeClr val="dk2"/>
                </a:solidFill>
              </a:rPr>
              <a:t>.</a:t>
            </a:r>
            <a:r>
              <a:rPr lang="en-US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2020)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7"/>
          <p:cNvSpPr txBox="1"/>
          <p:nvPr/>
        </p:nvSpPr>
        <p:spPr>
          <a:xfrm>
            <a:off x="6097248" y="4317476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7"/>
          <p:cNvSpPr txBox="1"/>
          <p:nvPr/>
        </p:nvSpPr>
        <p:spPr>
          <a:xfrm>
            <a:off x="856155" y="4233020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7"/>
          <p:cNvSpPr txBox="1">
            <a:spLocks noGrp="1"/>
          </p:cNvSpPr>
          <p:nvPr>
            <p:ph type="title"/>
          </p:nvPr>
        </p:nvSpPr>
        <p:spPr>
          <a:xfrm>
            <a:off x="487100" y="293149"/>
            <a:ext cx="11360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Oblique shocks. </a:t>
            </a:r>
            <a:r>
              <a:rPr lang="en-US">
                <a:solidFill>
                  <a:schemeClr val="accent2"/>
                </a:solidFill>
              </a:rPr>
              <a:t>Electron heating</a:t>
            </a:r>
            <a:endParaRPr b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/>
          </a:p>
        </p:txBody>
      </p:sp>
      <p:sp>
        <p:nvSpPr>
          <p:cNvPr id="493" name="Google Shape;493;p27"/>
          <p:cNvSpPr txBox="1"/>
          <p:nvPr/>
        </p:nvSpPr>
        <p:spPr>
          <a:xfrm>
            <a:off x="424325" y="998683"/>
            <a:ext cx="108174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PIC simulations and in-situ measurements demonstrate that the downstream electron temperatures</a:t>
            </a:r>
            <a:r>
              <a:rPr lang="en-US" sz="2000" baseline="-25000" dirty="0">
                <a:solidFill>
                  <a:schemeClr val="dk1"/>
                </a:solidFill>
              </a:rPr>
              <a:t> </a:t>
            </a:r>
            <a:r>
              <a:rPr lang="en-US" sz="2000" dirty="0">
                <a:solidFill>
                  <a:schemeClr val="dk1"/>
                </a:solidFill>
              </a:rPr>
              <a:t>in </a:t>
            </a:r>
            <a:r>
              <a:rPr lang="en-US" sz="2000" b="1" dirty="0">
                <a:solidFill>
                  <a:schemeClr val="dk1"/>
                </a:solidFill>
              </a:rPr>
              <a:t>oblique and perpendicular </a:t>
            </a:r>
            <a:r>
              <a:rPr lang="en-US" sz="2000" dirty="0">
                <a:solidFill>
                  <a:schemeClr val="dk1"/>
                </a:solidFill>
              </a:rPr>
              <a:t>shocks are </a:t>
            </a:r>
            <a:r>
              <a:rPr lang="en-US" sz="2000" b="1" dirty="0">
                <a:solidFill>
                  <a:schemeClr val="dk1"/>
                </a:solidFill>
              </a:rPr>
              <a:t>similar</a:t>
            </a:r>
            <a:r>
              <a:rPr lang="en-US" sz="2000" dirty="0">
                <a:solidFill>
                  <a:schemeClr val="dk1"/>
                </a:solidFill>
              </a:rPr>
              <a:t>.</a:t>
            </a:r>
            <a:endParaRPr sz="2000" dirty="0"/>
          </a:p>
        </p:txBody>
      </p:sp>
      <p:pic>
        <p:nvPicPr>
          <p:cNvPr id="494" name="Google Shape;494;p27"/>
          <p:cNvPicPr preferRelativeResize="0"/>
          <p:nvPr/>
        </p:nvPicPr>
        <p:blipFill rotWithShape="1">
          <a:blip r:embed="rId3">
            <a:alphaModFix/>
          </a:blip>
          <a:srcRect r="1302"/>
          <a:stretch/>
        </p:blipFill>
        <p:spPr>
          <a:xfrm>
            <a:off x="4045200" y="3924025"/>
            <a:ext cx="3476800" cy="25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815" y="3968113"/>
            <a:ext cx="2913737" cy="24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7"/>
          <p:cNvSpPr txBox="1"/>
          <p:nvPr/>
        </p:nvSpPr>
        <p:spPr>
          <a:xfrm>
            <a:off x="487100" y="2122775"/>
            <a:ext cx="3465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3D and 2D simulations</a:t>
            </a:r>
            <a:endParaRPr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>
                <a:solidFill>
                  <a:schemeClr val="dk2"/>
                </a:solidFill>
              </a:rPr>
              <a:t>(Matsumoto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</a:t>
            </a:r>
            <a:r>
              <a:rPr lang="en-US" sz="2000">
                <a:solidFill>
                  <a:schemeClr val="dk2"/>
                </a:solidFill>
              </a:rPr>
              <a:t>17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7"/>
          <p:cNvSpPr txBox="1"/>
          <p:nvPr/>
        </p:nvSpPr>
        <p:spPr>
          <a:xfrm>
            <a:off x="4259275" y="2234125"/>
            <a:ext cx="3465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2D simulations</a:t>
            </a:r>
            <a:endParaRPr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>
                <a:solidFill>
                  <a:schemeClr val="dk2"/>
                </a:solidFill>
              </a:rPr>
              <a:t>(Bohdan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20</a:t>
            </a:r>
            <a:r>
              <a:rPr lang="en-US" sz="2000">
                <a:solidFill>
                  <a:schemeClr val="dk2"/>
                </a:solidFill>
              </a:rPr>
              <a:t>19b + unpublished data</a:t>
            </a: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7"/>
          <p:cNvSpPr txBox="1"/>
          <p:nvPr/>
        </p:nvSpPr>
        <p:spPr>
          <a:xfrm>
            <a:off x="8239000" y="2241755"/>
            <a:ext cx="346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</a:rPr>
              <a:t>PIC vs in-situ</a:t>
            </a:r>
            <a:endParaRPr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dk2"/>
                </a:solidFill>
              </a:rPr>
              <a:t>(Bohdan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 </a:t>
            </a:r>
            <a:r>
              <a:rPr lang="en-US" sz="2000" dirty="0">
                <a:solidFill>
                  <a:schemeClr val="dk2"/>
                </a:solidFill>
              </a:rPr>
              <a:t>2020b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9357" y="3924025"/>
            <a:ext cx="4114800" cy="26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7"/>
          <p:cNvSpPr txBox="1"/>
          <p:nvPr/>
        </p:nvSpPr>
        <p:spPr>
          <a:xfrm>
            <a:off x="9762225" y="3763995"/>
            <a:ext cx="1241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0" i="0" u="none" strike="noStrike" cap="none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45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200" b="0" i="0" u="none" strike="noStrike" cap="none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7"/>
          <p:cNvSpPr txBox="1"/>
          <p:nvPr/>
        </p:nvSpPr>
        <p:spPr>
          <a:xfrm>
            <a:off x="1434238" y="4888975"/>
            <a:ext cx="6780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dirty="0">
                <a:solidFill>
                  <a:srgbClr val="FF00FF"/>
                </a:solidFill>
              </a:rPr>
              <a:t>3D</a:t>
            </a:r>
            <a:endParaRPr sz="2000" b="1" dirty="0">
              <a:solidFill>
                <a:srgbClr val="FF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</a:rPr>
              <a:t>2D</a:t>
            </a:r>
            <a:endParaRPr sz="2000" b="1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500;p27">
            <a:extLst>
              <a:ext uri="{FF2B5EF4-FFF2-40B4-BE49-F238E27FC236}">
                <a16:creationId xmlns:a16="http://schemas.microsoft.com/office/drawing/2014/main" id="{DF435318-E21E-45EB-B055-3F28594579BA}"/>
              </a:ext>
            </a:extLst>
          </p:cNvPr>
          <p:cNvSpPr txBox="1"/>
          <p:nvPr/>
        </p:nvSpPr>
        <p:spPr>
          <a:xfrm>
            <a:off x="8682864" y="5310130"/>
            <a:ext cx="552179" cy="48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en-US" b="0" i="0" u="none" strike="noStrike" cap="none" baseline="30000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o</a:t>
            </a:r>
            <a:endParaRPr b="0" i="0" u="none" strike="noStrike" cap="none" baseline="30000" dirty="0">
              <a:solidFill>
                <a:schemeClr val="dk1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00;p27">
            <a:extLst>
              <a:ext uri="{FF2B5EF4-FFF2-40B4-BE49-F238E27FC236}">
                <a16:creationId xmlns:a16="http://schemas.microsoft.com/office/drawing/2014/main" id="{11B3C15C-CAEF-4C51-8992-A884589FE2F1}"/>
              </a:ext>
            </a:extLst>
          </p:cNvPr>
          <p:cNvSpPr txBox="1"/>
          <p:nvPr/>
        </p:nvSpPr>
        <p:spPr>
          <a:xfrm>
            <a:off x="8736796" y="4835804"/>
            <a:ext cx="552179" cy="48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75</a:t>
            </a:r>
            <a:r>
              <a:rPr lang="en-US" b="0" i="0" u="none" strike="noStrike" cap="none" baseline="30000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o</a:t>
            </a:r>
            <a:endParaRPr b="0" i="0" u="none" strike="noStrike" cap="none" baseline="30000" dirty="0">
              <a:solidFill>
                <a:schemeClr val="dk1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500;p27">
            <a:extLst>
              <a:ext uri="{FF2B5EF4-FFF2-40B4-BE49-F238E27FC236}">
                <a16:creationId xmlns:a16="http://schemas.microsoft.com/office/drawing/2014/main" id="{DB2DED50-B652-429D-829E-54CFB4A15C38}"/>
              </a:ext>
            </a:extLst>
          </p:cNvPr>
          <p:cNvSpPr txBox="1"/>
          <p:nvPr/>
        </p:nvSpPr>
        <p:spPr>
          <a:xfrm>
            <a:off x="9238009" y="4630466"/>
            <a:ext cx="552179" cy="48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en-US" b="0" i="0" u="none" strike="noStrike" cap="none" baseline="30000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o</a:t>
            </a:r>
            <a:endParaRPr b="0" i="0" u="none" strike="noStrike" cap="none" baseline="30000" dirty="0">
              <a:solidFill>
                <a:schemeClr val="dk1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500;p27">
            <a:extLst>
              <a:ext uri="{FF2B5EF4-FFF2-40B4-BE49-F238E27FC236}">
                <a16:creationId xmlns:a16="http://schemas.microsoft.com/office/drawing/2014/main" id="{822D56A1-E438-4380-BA17-0B8F2DB282BF}"/>
              </a:ext>
            </a:extLst>
          </p:cNvPr>
          <p:cNvSpPr txBox="1"/>
          <p:nvPr/>
        </p:nvSpPr>
        <p:spPr>
          <a:xfrm>
            <a:off x="9368608" y="5114026"/>
            <a:ext cx="552179" cy="48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-US" b="0" i="0" u="none" strike="noStrike" cap="none" baseline="30000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o</a:t>
            </a:r>
            <a:endParaRPr b="0" i="0" u="none" strike="noStrike" cap="none" baseline="30000" dirty="0">
              <a:solidFill>
                <a:schemeClr val="dk1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500;p27">
            <a:extLst>
              <a:ext uri="{FF2B5EF4-FFF2-40B4-BE49-F238E27FC236}">
                <a16:creationId xmlns:a16="http://schemas.microsoft.com/office/drawing/2014/main" id="{E40794CC-1C5A-44D1-BE56-C4453CCD63B2}"/>
              </a:ext>
            </a:extLst>
          </p:cNvPr>
          <p:cNvSpPr txBox="1"/>
          <p:nvPr/>
        </p:nvSpPr>
        <p:spPr>
          <a:xfrm>
            <a:off x="9607908" y="5617895"/>
            <a:ext cx="552179" cy="48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en-US" b="0" i="0" u="none" strike="noStrike" cap="none" baseline="30000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o</a:t>
            </a:r>
            <a:endParaRPr b="0" i="0" u="none" strike="noStrike" cap="none" baseline="30000" dirty="0">
              <a:solidFill>
                <a:schemeClr val="dk1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500;p27">
            <a:extLst>
              <a:ext uri="{FF2B5EF4-FFF2-40B4-BE49-F238E27FC236}">
                <a16:creationId xmlns:a16="http://schemas.microsoft.com/office/drawing/2014/main" id="{2DD0CE1E-3E29-439F-A412-078A61C89265}"/>
              </a:ext>
            </a:extLst>
          </p:cNvPr>
          <p:cNvSpPr txBox="1"/>
          <p:nvPr/>
        </p:nvSpPr>
        <p:spPr>
          <a:xfrm>
            <a:off x="10049764" y="5327600"/>
            <a:ext cx="552179" cy="48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75</a:t>
            </a:r>
            <a:r>
              <a:rPr lang="en-US" b="0" i="0" u="none" strike="noStrike" cap="none" baseline="30000" dirty="0">
                <a:solidFill>
                  <a:schemeClr val="dk1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o</a:t>
            </a:r>
            <a:endParaRPr b="0" i="0" u="none" strike="noStrike" cap="none" baseline="30000" dirty="0">
              <a:solidFill>
                <a:schemeClr val="dk1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9"/>
          <p:cNvSpPr txBox="1"/>
          <p:nvPr/>
        </p:nvSpPr>
        <p:spPr>
          <a:xfrm>
            <a:off x="487100" y="1120700"/>
            <a:ext cx="11256600" cy="4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1.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Shock-surfing acceleration (SSA)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2.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Magnetic reconnection </a:t>
            </a:r>
            <a:endParaRPr sz="2000" b="0" i="0" u="none" strike="noStrike" cap="none" dirty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3.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Stochastic Fermi acceleration (SFA)</a:t>
            </a:r>
            <a:endParaRPr sz="2000" b="0" i="0" u="none" strike="noStrike" cap="none" dirty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4.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Stochastic shock drift acceleration (SSDA)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(Matsumoto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2017</a:t>
            </a:r>
            <a:r>
              <a:rPr lang="en-US" sz="2000" dirty="0">
                <a:solidFill>
                  <a:schemeClr val="dk2"/>
                </a:solidFill>
              </a:rPr>
              <a:t>;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Katou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2019</a:t>
            </a:r>
            <a:r>
              <a:rPr lang="en-US" sz="2000" dirty="0">
                <a:solidFill>
                  <a:schemeClr val="dk2"/>
                </a:solidFill>
              </a:rPr>
              <a:t>;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Amano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2020, 2022)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5.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 with </a:t>
            </a:r>
            <a:r>
              <a:rPr lang="en-US" sz="2000" dirty="0">
                <a:solidFill>
                  <a:schemeClr val="dk1"/>
                </a:solidFill>
              </a:rPr>
              <a:t>electron-acoustic waves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(Morris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2022)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6.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 with whistler waves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>
              <a:buSzPts val="2000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(Xu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2020</a:t>
            </a:r>
            <a:r>
              <a:rPr lang="en-US" sz="2000" dirty="0">
                <a:solidFill>
                  <a:schemeClr val="dk2"/>
                </a:solidFill>
              </a:rPr>
              <a:t>;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Bohdan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chemeClr val="dk2"/>
                </a:solidFill>
              </a:rPr>
              <a:t>2022)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3607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Oblique shocks. </a:t>
            </a:r>
            <a:r>
              <a:rPr lang="en-US">
                <a:solidFill>
                  <a:schemeClr val="accent2"/>
                </a:solidFill>
              </a:rPr>
              <a:t>Acceleration processes</a:t>
            </a:r>
            <a:endParaRPr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1"/>
          <p:cNvSpPr txBox="1"/>
          <p:nvPr/>
        </p:nvSpPr>
        <p:spPr>
          <a:xfrm>
            <a:off x="383125" y="968300"/>
            <a:ext cx="5098800" cy="23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Electron acoustic waves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(Morris et al.</a:t>
            </a:r>
            <a:r>
              <a:rPr lang="en-US" sz="2000" dirty="0">
                <a:solidFill>
                  <a:schemeClr val="dk2"/>
                </a:solidFill>
              </a:rPr>
              <a:t> 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2022)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 can be reflected by electrostatic waves far ahead of the shock</a:t>
            </a:r>
            <a:r>
              <a:rPr lang="en-US" sz="2000" dirty="0">
                <a:solidFill>
                  <a:schemeClr val="dk1"/>
                </a:solidFill>
              </a:rPr>
              <a:t>, however the reflection chance is ~1%.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1"/>
          <p:cNvSpPr txBox="1"/>
          <p:nvPr/>
        </p:nvSpPr>
        <p:spPr>
          <a:xfrm>
            <a:off x="6414414" y="968300"/>
            <a:ext cx="5676893" cy="239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Whistler waves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(Xu et al</a:t>
            </a:r>
            <a:r>
              <a:rPr lang="en-US" sz="2000" dirty="0">
                <a:solidFill>
                  <a:schemeClr val="dk2"/>
                </a:solidFill>
              </a:rPr>
              <a:t>.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2020</a:t>
            </a:r>
            <a:r>
              <a:rPr lang="en-US" sz="2000" dirty="0">
                <a:solidFill>
                  <a:schemeClr val="dk2"/>
                </a:solidFill>
              </a:rPr>
              <a:t>; Bohdan et al. 2022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Whistles thermalize reflected electrons via pitch-angle scattering creating “halo” distribution.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018" y="3326966"/>
            <a:ext cx="1505062" cy="145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3018" y="5228262"/>
            <a:ext cx="1512311" cy="145181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1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3607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Oblique shocks. </a:t>
            </a:r>
            <a:r>
              <a:rPr lang="en-US">
                <a:solidFill>
                  <a:schemeClr val="accent2"/>
                </a:solidFill>
              </a:rPr>
              <a:t>Interaction with foreshock instabilities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b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/>
          </a:p>
        </p:txBody>
      </p:sp>
      <p:pic>
        <p:nvPicPr>
          <p:cNvPr id="10" name="Google Shape;494;p27">
            <a:extLst>
              <a:ext uri="{FF2B5EF4-FFF2-40B4-BE49-F238E27FC236}">
                <a16:creationId xmlns:a16="http://schemas.microsoft.com/office/drawing/2014/main" id="{FB6C0AD1-42DB-42D2-9CF8-2CF710CDA7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302"/>
          <a:stretch/>
        </p:blipFill>
        <p:spPr>
          <a:xfrm>
            <a:off x="8616362" y="3848864"/>
            <a:ext cx="3281262" cy="2399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8984E60-CC61-4595-B109-C5985F7605ED}"/>
              </a:ext>
            </a:extLst>
          </p:cNvPr>
          <p:cNvSpPr/>
          <p:nvPr/>
        </p:nvSpPr>
        <p:spPr>
          <a:xfrm>
            <a:off x="7277167" y="4846082"/>
            <a:ext cx="236764" cy="313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C851BB-D5CA-48B4-9513-7E06FC7ECEEB}"/>
              </a:ext>
            </a:extLst>
          </p:cNvPr>
          <p:cNvGrpSpPr/>
          <p:nvPr/>
        </p:nvGrpSpPr>
        <p:grpSpPr>
          <a:xfrm>
            <a:off x="726622" y="3094264"/>
            <a:ext cx="4128160" cy="3763736"/>
            <a:chOff x="487098" y="945471"/>
            <a:chExt cx="5135126" cy="54553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C00C33-5AAC-4BE4-9520-1BDEF138C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1" b="40625"/>
            <a:stretch/>
          </p:blipFill>
          <p:spPr>
            <a:xfrm>
              <a:off x="487098" y="945471"/>
              <a:ext cx="5135125" cy="49973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2AD15B-35A5-4ECE-B836-EB6B00739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558"/>
            <a:stretch/>
          </p:blipFill>
          <p:spPr>
            <a:xfrm>
              <a:off x="487099" y="5942778"/>
              <a:ext cx="5135125" cy="4580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0"/>
          <p:cNvSpPr txBox="1"/>
          <p:nvPr/>
        </p:nvSpPr>
        <p:spPr>
          <a:xfrm>
            <a:off x="408000" y="968300"/>
            <a:ext cx="10521000" cy="1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most efficient process, factor of 10 more efficient than SFA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Confirmed with simulations and in-situ measurements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Maximal energy &gt; 1 MeV at SNR shocks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750" y="3011124"/>
            <a:ext cx="3495251" cy="294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30"/>
          <p:cNvGrpSpPr/>
          <p:nvPr/>
        </p:nvGrpSpPr>
        <p:grpSpPr>
          <a:xfrm>
            <a:off x="331798" y="3409751"/>
            <a:ext cx="3705569" cy="1927222"/>
            <a:chOff x="487098" y="3525150"/>
            <a:chExt cx="3277234" cy="1704450"/>
          </a:xfrm>
        </p:grpSpPr>
        <p:pic>
          <p:nvPicPr>
            <p:cNvPr id="515" name="Google Shape;515;p30"/>
            <p:cNvPicPr preferRelativeResize="0"/>
            <p:nvPr/>
          </p:nvPicPr>
          <p:blipFill rotWithShape="1">
            <a:blip r:embed="rId4">
              <a:alphaModFix/>
            </a:blip>
            <a:srcRect r="43097"/>
            <a:stretch/>
          </p:blipFill>
          <p:spPr>
            <a:xfrm>
              <a:off x="487098" y="3525150"/>
              <a:ext cx="3056974" cy="80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30"/>
            <p:cNvPicPr preferRelativeResize="0"/>
            <p:nvPr/>
          </p:nvPicPr>
          <p:blipFill rotWithShape="1">
            <a:blip r:embed="rId4">
              <a:alphaModFix/>
            </a:blip>
            <a:srcRect l="56902"/>
            <a:stretch/>
          </p:blipFill>
          <p:spPr>
            <a:xfrm>
              <a:off x="1448982" y="4425650"/>
              <a:ext cx="2315350" cy="803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30"/>
            <p:cNvSpPr txBox="1"/>
            <p:nvPr/>
          </p:nvSpPr>
          <p:spPr>
            <a:xfrm>
              <a:off x="1142075" y="4627525"/>
              <a:ext cx="306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✖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0"/>
            <p:cNvSpPr txBox="1"/>
            <p:nvPr/>
          </p:nvSpPr>
          <p:spPr>
            <a:xfrm>
              <a:off x="3457425" y="3727025"/>
              <a:ext cx="306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✖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9" name="Google Shape;51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9459" y="2881307"/>
            <a:ext cx="3310824" cy="3131137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0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3607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Oblique shocks. </a:t>
            </a:r>
            <a:r>
              <a:rPr lang="en-US" dirty="0">
                <a:solidFill>
                  <a:schemeClr val="accent2"/>
                </a:solidFill>
              </a:rPr>
              <a:t>Stochastic shock drift acceleration</a:t>
            </a:r>
            <a:endParaRPr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dirty="0">
                <a:solidFill>
                  <a:schemeClr val="dk2"/>
                </a:solidFill>
              </a:rPr>
              <a:t>(Matsumoto et al. 2017; </a:t>
            </a:r>
            <a:r>
              <a:rPr lang="en-US" sz="2000" b="0" dirty="0" err="1">
                <a:solidFill>
                  <a:schemeClr val="dk2"/>
                </a:solidFill>
              </a:rPr>
              <a:t>Katou</a:t>
            </a:r>
            <a:r>
              <a:rPr lang="en-US" sz="2000" b="0" dirty="0">
                <a:solidFill>
                  <a:schemeClr val="dk2"/>
                </a:solidFill>
              </a:rPr>
              <a:t> et al. 2019; Amano et al. 2020,2022)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1" name="Google Shape;501;p27">
            <a:extLst>
              <a:ext uri="{FF2B5EF4-FFF2-40B4-BE49-F238E27FC236}">
                <a16:creationId xmlns:a16="http://schemas.microsoft.com/office/drawing/2014/main" id="{A7FAA22C-3989-4CFC-9256-E48E9228E057}"/>
              </a:ext>
            </a:extLst>
          </p:cNvPr>
          <p:cNvSpPr txBox="1"/>
          <p:nvPr/>
        </p:nvSpPr>
        <p:spPr>
          <a:xfrm>
            <a:off x="9385375" y="4227668"/>
            <a:ext cx="6780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dirty="0">
                <a:solidFill>
                  <a:srgbClr val="FF00FF"/>
                </a:solidFill>
              </a:rPr>
              <a:t>3D</a:t>
            </a:r>
            <a:endParaRPr sz="2000" b="1" dirty="0">
              <a:solidFill>
                <a:srgbClr val="FF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</a:rPr>
              <a:t>2D</a:t>
            </a:r>
            <a:endParaRPr sz="2000" b="1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2"/>
          <p:cNvSpPr txBox="1"/>
          <p:nvPr/>
        </p:nvSpPr>
        <p:spPr>
          <a:xfrm>
            <a:off x="543975" y="466149"/>
            <a:ext cx="9667800" cy="426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6400" b="1" i="0" u="none" strike="noStrike" cap="none" dirty="0">
                <a:solidFill>
                  <a:srgbClr val="009FDF"/>
                </a:solidFill>
                <a:latin typeface="Arial"/>
                <a:ea typeface="Arial"/>
                <a:cs typeface="Arial"/>
                <a:sym typeface="Arial"/>
              </a:rPr>
              <a:t>Parallel shocks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4800" b="1" i="0" u="none" strike="noStrike" cap="none" baseline="-25000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4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&lt; 50</a:t>
            </a:r>
            <a:r>
              <a:rPr lang="en-US" sz="4800" b="1" i="0" u="none" strike="noStrike" cap="none" baseline="30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4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rgbClr val="009FD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3"/>
          <p:cNvSpPr txBox="1"/>
          <p:nvPr/>
        </p:nvSpPr>
        <p:spPr>
          <a:xfrm>
            <a:off x="6097248" y="4317476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3"/>
          <p:cNvSpPr txBox="1"/>
          <p:nvPr/>
        </p:nvSpPr>
        <p:spPr>
          <a:xfrm>
            <a:off x="856155" y="4233020"/>
            <a:ext cx="578100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3"/>
          <p:cNvSpPr txBox="1">
            <a:spLocks noGrp="1"/>
          </p:cNvSpPr>
          <p:nvPr>
            <p:ph type="title"/>
          </p:nvPr>
        </p:nvSpPr>
        <p:spPr>
          <a:xfrm>
            <a:off x="487100" y="293149"/>
            <a:ext cx="113607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Parallel shocks. </a:t>
            </a:r>
            <a:r>
              <a:rPr lang="en-US">
                <a:solidFill>
                  <a:schemeClr val="accent2"/>
                </a:solidFill>
              </a:rPr>
              <a:t>Structure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200" b="0">
                <a:solidFill>
                  <a:schemeClr val="dk2"/>
                </a:solidFill>
              </a:rPr>
              <a:t>(Arbutina et al. 2020)</a:t>
            </a:r>
            <a:endParaRPr sz="2900" b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/>
          </a:p>
        </p:txBody>
      </p:sp>
      <p:sp>
        <p:nvSpPr>
          <p:cNvPr id="546" name="Google Shape;546;p33"/>
          <p:cNvSpPr txBox="1"/>
          <p:nvPr/>
        </p:nvSpPr>
        <p:spPr>
          <a:xfrm>
            <a:off x="408000" y="1334150"/>
            <a:ext cx="4488000" cy="3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0</a:t>
            </a:r>
            <a:r>
              <a:rPr lang="en-US" sz="20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m</a:t>
            </a:r>
            <a:r>
              <a:rPr lang="en-US" sz="20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/m</a:t>
            </a:r>
            <a:r>
              <a:rPr lang="en-US" sz="20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50,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11		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="1" i="0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0.33c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the early stage (left panels) the shock is mediated by Weibel instability. At the late stage (right panels) the shock is purely mediated by the Alfvenic-like modes (Bell’s or CR streaming instability) and become quasi-1D 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(as in Par</a:t>
            </a:r>
            <a:r>
              <a:rPr lang="en-US" sz="2000" dirty="0">
                <a:solidFill>
                  <a:schemeClr val="dk2"/>
                </a:solidFill>
              </a:rPr>
              <a:t>k et al. 2015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because </a:t>
            </a:r>
            <a:r>
              <a:rPr lang="en-US" sz="2000" dirty="0"/>
              <a:t>of a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simulation box.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5425" y="1334150"/>
            <a:ext cx="7366576" cy="449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4"/>
          <p:cNvSpPr txBox="1"/>
          <p:nvPr/>
        </p:nvSpPr>
        <p:spPr>
          <a:xfrm>
            <a:off x="334700" y="968300"/>
            <a:ext cx="6675000" cy="5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2D PIC simulations </a:t>
            </a:r>
            <a:endParaRPr sz="2200" dirty="0">
              <a:solidFill>
                <a:schemeClr val="dk1"/>
              </a:solidFill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2"/>
                </a:solidFill>
              </a:rPr>
              <a:t>(</a:t>
            </a:r>
            <a:r>
              <a:rPr lang="en-US" sz="1800" i="0" u="none" strike="noStrike" cap="none" dirty="0" err="1">
                <a:solidFill>
                  <a:schemeClr val="dk2"/>
                </a:solidFill>
              </a:rPr>
              <a:t>Arbutina</a:t>
            </a:r>
            <a:r>
              <a:rPr lang="en-US" sz="1800" i="0" u="none" strike="noStrike" cap="none" dirty="0">
                <a:solidFill>
                  <a:schemeClr val="dk2"/>
                </a:solidFill>
              </a:rPr>
              <a:t> et al</a:t>
            </a:r>
            <a:r>
              <a:rPr lang="en-US" sz="1800" dirty="0">
                <a:solidFill>
                  <a:schemeClr val="dk2"/>
                </a:solidFill>
              </a:rPr>
              <a:t>.</a:t>
            </a:r>
            <a:r>
              <a:rPr lang="en-US" sz="1800" i="0" u="none" strike="noStrike" cap="none" dirty="0">
                <a:solidFill>
                  <a:schemeClr val="dk2"/>
                </a:solidFill>
              </a:rPr>
              <a:t> 2020)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M</a:t>
            </a:r>
            <a:r>
              <a:rPr lang="en-US" sz="2000" baseline="-25000" dirty="0">
                <a:solidFill>
                  <a:schemeClr val="dk1"/>
                </a:solidFill>
              </a:rPr>
              <a:t>A</a:t>
            </a:r>
            <a:r>
              <a:rPr lang="en-US" sz="2000" dirty="0">
                <a:solidFill>
                  <a:schemeClr val="dk1"/>
                </a:solidFill>
              </a:rPr>
              <a:t> = 16	</a:t>
            </a:r>
            <a:r>
              <a:rPr lang="en-US" sz="2000" dirty="0" err="1">
                <a:solidFill>
                  <a:schemeClr val="dk1"/>
                </a:solidFill>
              </a:rPr>
              <a:t>M</a:t>
            </a:r>
            <a:r>
              <a:rPr lang="en-US" sz="2000" baseline="-25000" dirty="0" err="1">
                <a:solidFill>
                  <a:schemeClr val="dk1"/>
                </a:solidFill>
              </a:rPr>
              <a:t>s</a:t>
            </a:r>
            <a:r>
              <a:rPr lang="en-US" sz="2000" dirty="0">
                <a:solidFill>
                  <a:schemeClr val="dk1"/>
                </a:solidFill>
              </a:rPr>
              <a:t> = 35     </a:t>
            </a:r>
            <a:r>
              <a:rPr lang="en-US" sz="2000" dirty="0" err="1">
                <a:solidFill>
                  <a:schemeClr val="dk1"/>
                </a:solidFill>
              </a:rPr>
              <a:t>v</a:t>
            </a:r>
            <a:r>
              <a:rPr lang="en-US" sz="2000" baseline="-25000" dirty="0" err="1">
                <a:solidFill>
                  <a:schemeClr val="dk1"/>
                </a:solidFill>
              </a:rPr>
              <a:t>sh</a:t>
            </a:r>
            <a:r>
              <a:rPr lang="en-US" sz="2000" dirty="0">
                <a:solidFill>
                  <a:schemeClr val="dk1"/>
                </a:solidFill>
              </a:rPr>
              <a:t> = 0.4c	m</a:t>
            </a:r>
            <a:r>
              <a:rPr lang="en-US" sz="2000" baseline="-25000" dirty="0">
                <a:solidFill>
                  <a:schemeClr val="dk1"/>
                </a:solidFill>
              </a:rPr>
              <a:t>i</a:t>
            </a:r>
            <a:r>
              <a:rPr lang="en-US" sz="2000" dirty="0">
                <a:solidFill>
                  <a:schemeClr val="dk1"/>
                </a:solidFill>
              </a:rPr>
              <a:t>/m</a:t>
            </a:r>
            <a:r>
              <a:rPr lang="en-US" sz="2000" baseline="-25000" dirty="0">
                <a:solidFill>
                  <a:schemeClr val="dk1"/>
                </a:solidFill>
              </a:rPr>
              <a:t>e</a:t>
            </a:r>
            <a:r>
              <a:rPr lang="en-US" sz="2000" dirty="0">
                <a:solidFill>
                  <a:schemeClr val="dk1"/>
                </a:solidFill>
              </a:rPr>
              <a:t>= 16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 dirty="0" err="1">
                <a:solidFill>
                  <a:schemeClr val="dk1"/>
                </a:solidFill>
              </a:rPr>
              <a:t>T</a:t>
            </a:r>
            <a:r>
              <a:rPr lang="en-US" sz="2200" b="1" i="0" u="none" strike="noStrike" cap="none" baseline="-25000" dirty="0" err="1">
                <a:solidFill>
                  <a:schemeClr val="dk1"/>
                </a:solidFill>
              </a:rPr>
              <a:t>e</a:t>
            </a:r>
            <a:r>
              <a:rPr lang="en-US" sz="2200" b="1" i="0" u="none" strike="noStrike" cap="none" dirty="0">
                <a:solidFill>
                  <a:schemeClr val="dk1"/>
                </a:solidFill>
              </a:rPr>
              <a:t>/</a:t>
            </a:r>
            <a:r>
              <a:rPr lang="en-US" sz="2200" b="1" i="0" u="none" strike="noStrike" cap="none" dirty="0" err="1">
                <a:solidFill>
                  <a:schemeClr val="dk1"/>
                </a:solidFill>
              </a:rPr>
              <a:t>T</a:t>
            </a:r>
            <a:r>
              <a:rPr lang="en-US" sz="2200" b="1" i="0" u="none" strike="noStrike" cap="none" baseline="-25000" dirty="0" err="1">
                <a:solidFill>
                  <a:schemeClr val="dk1"/>
                </a:solidFill>
              </a:rPr>
              <a:t>i</a:t>
            </a:r>
            <a:r>
              <a:rPr lang="en-US" sz="2200" b="1" i="0" u="none" strike="noStrike" cap="none" dirty="0">
                <a:solidFill>
                  <a:schemeClr val="dk1"/>
                </a:solidFill>
              </a:rPr>
              <a:t> ≈ 1</a:t>
            </a:r>
            <a:endParaRPr sz="2200" b="1"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2D hybrid simulations with test particle electrons</a:t>
            </a:r>
            <a:r>
              <a:rPr lang="en-US" sz="2200" b="1" dirty="0">
                <a:solidFill>
                  <a:schemeClr val="dk2"/>
                </a:solidFill>
              </a:rPr>
              <a:t> </a:t>
            </a:r>
            <a:endParaRPr sz="2200" b="1" dirty="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2"/>
                </a:solidFill>
              </a:rPr>
              <a:t>(</a:t>
            </a:r>
            <a:r>
              <a:rPr lang="en-US" sz="1800" i="0" u="none" strike="noStrike" cap="none" dirty="0" err="1">
                <a:solidFill>
                  <a:schemeClr val="dk2"/>
                </a:solidFill>
              </a:rPr>
              <a:t>Hanusch</a:t>
            </a:r>
            <a:r>
              <a:rPr lang="en-US" sz="1800" i="0" u="none" strike="noStrike" cap="none" dirty="0">
                <a:solidFill>
                  <a:schemeClr val="dk2"/>
                </a:solidFill>
              </a:rPr>
              <a:t> et al</a:t>
            </a:r>
            <a:r>
              <a:rPr lang="en-US" sz="1800" dirty="0">
                <a:solidFill>
                  <a:schemeClr val="dk2"/>
                </a:solidFill>
              </a:rPr>
              <a:t>.</a:t>
            </a:r>
            <a:r>
              <a:rPr lang="en-US" sz="1800" i="0" u="none" strike="noStrike" cap="none" dirty="0">
                <a:solidFill>
                  <a:schemeClr val="dk2"/>
                </a:solidFill>
              </a:rPr>
              <a:t> 2020)</a:t>
            </a:r>
            <a:endParaRPr sz="1800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</a:rPr>
              <a:t>	</a:t>
            </a:r>
            <a:r>
              <a:rPr lang="en-US" sz="2000" dirty="0">
                <a:solidFill>
                  <a:schemeClr val="dk1"/>
                </a:solidFill>
              </a:rPr>
              <a:t>M</a:t>
            </a:r>
            <a:r>
              <a:rPr lang="en-US" sz="2000" baseline="-25000" dirty="0">
                <a:solidFill>
                  <a:schemeClr val="dk1"/>
                </a:solidFill>
              </a:rPr>
              <a:t>A</a:t>
            </a:r>
            <a:r>
              <a:rPr lang="en-US" sz="2000" dirty="0">
                <a:solidFill>
                  <a:schemeClr val="dk1"/>
                </a:solidFill>
              </a:rPr>
              <a:t> = 7-25		m</a:t>
            </a:r>
            <a:r>
              <a:rPr lang="en-US" sz="2000" baseline="-25000" dirty="0">
                <a:solidFill>
                  <a:schemeClr val="dk1"/>
                </a:solidFill>
              </a:rPr>
              <a:t>i</a:t>
            </a:r>
            <a:r>
              <a:rPr lang="en-US" sz="2000" dirty="0">
                <a:solidFill>
                  <a:schemeClr val="dk1"/>
                </a:solidFill>
              </a:rPr>
              <a:t>/m</a:t>
            </a:r>
            <a:r>
              <a:rPr lang="en-US" sz="2000" baseline="-25000" dirty="0">
                <a:solidFill>
                  <a:schemeClr val="dk1"/>
                </a:solidFill>
              </a:rPr>
              <a:t>e</a:t>
            </a:r>
            <a:r>
              <a:rPr lang="en-US" sz="2000" dirty="0">
                <a:solidFill>
                  <a:schemeClr val="dk1"/>
                </a:solidFill>
              </a:rPr>
              <a:t>= 64-100</a:t>
            </a:r>
            <a:endParaRPr sz="2000" b="1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 dirty="0" err="1">
                <a:solidFill>
                  <a:schemeClr val="dk1"/>
                </a:solidFill>
              </a:rPr>
              <a:t>T</a:t>
            </a:r>
            <a:r>
              <a:rPr lang="en-US" sz="2200" b="1" i="0" u="none" strike="noStrike" cap="none" baseline="-25000" dirty="0" err="1">
                <a:solidFill>
                  <a:schemeClr val="dk1"/>
                </a:solidFill>
              </a:rPr>
              <a:t>e</a:t>
            </a:r>
            <a:r>
              <a:rPr lang="en-US" sz="2200" b="1" i="0" u="none" strike="noStrike" cap="none" dirty="0">
                <a:solidFill>
                  <a:schemeClr val="dk1"/>
                </a:solidFill>
              </a:rPr>
              <a:t>/</a:t>
            </a:r>
            <a:r>
              <a:rPr lang="en-US" sz="2200" b="1" i="0" u="none" strike="noStrike" cap="none" dirty="0" err="1">
                <a:solidFill>
                  <a:schemeClr val="dk1"/>
                </a:solidFill>
              </a:rPr>
              <a:t>T</a:t>
            </a:r>
            <a:r>
              <a:rPr lang="en-US" sz="2200" b="1" i="0" u="none" strike="noStrike" cap="none" baseline="-25000" dirty="0" err="1">
                <a:solidFill>
                  <a:schemeClr val="dk1"/>
                </a:solidFill>
              </a:rPr>
              <a:t>i</a:t>
            </a:r>
            <a:r>
              <a:rPr lang="en-US" sz="2200" b="1" i="0" u="none" strike="noStrike" cap="none" dirty="0">
                <a:solidFill>
                  <a:schemeClr val="dk1"/>
                </a:solidFill>
              </a:rPr>
              <a:t> ≈ 0.1-0.5</a:t>
            </a:r>
            <a:endParaRPr sz="2200" b="1"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However, there is no explanation how it happens and results can not be rescaled.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2113" y="2926549"/>
            <a:ext cx="4913825" cy="362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2125" y="831645"/>
            <a:ext cx="4778950" cy="2041481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4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360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Parallel shocks. </a:t>
            </a:r>
            <a:r>
              <a:rPr lang="en-US">
                <a:solidFill>
                  <a:schemeClr val="accent2"/>
                </a:solidFill>
              </a:rPr>
              <a:t>Electron heating</a:t>
            </a:r>
            <a:endParaRPr sz="3200"/>
          </a:p>
        </p:txBody>
      </p:sp>
      <p:sp>
        <p:nvSpPr>
          <p:cNvPr id="556" name="Google Shape;556;p34"/>
          <p:cNvSpPr txBox="1"/>
          <p:nvPr/>
        </p:nvSpPr>
        <p:spPr>
          <a:xfrm>
            <a:off x="11298350" y="968300"/>
            <a:ext cx="40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D85C6"/>
                </a:solidFill>
              </a:rPr>
              <a:t>e</a:t>
            </a:r>
            <a:endParaRPr sz="2000" b="1">
              <a:solidFill>
                <a:srgbClr val="3D85C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E06666"/>
                </a:solidFill>
              </a:rPr>
              <a:t>p</a:t>
            </a:r>
            <a:endParaRPr sz="2000" b="1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5"/>
          <p:cNvSpPr txBox="1"/>
          <p:nvPr/>
        </p:nvSpPr>
        <p:spPr>
          <a:xfrm>
            <a:off x="487100" y="1425500"/>
            <a:ext cx="11256600" cy="30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Bn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</a:t>
            </a:r>
            <a:r>
              <a:rPr lang="en-US" sz="2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m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/m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16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16			v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0.4c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Nonthermal tails of accelerated particles </a:t>
            </a:r>
            <a:r>
              <a:rPr lang="en-US" sz="2000">
                <a:solidFill>
                  <a:schemeClr val="dk1"/>
                </a:solidFill>
              </a:rPr>
              <a:t>are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up.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Electrons are accelerated up</a:t>
            </a:r>
            <a:r>
              <a:rPr lang="en-US" sz="2000">
                <a:solidFill>
                  <a:schemeClr val="dk1"/>
                </a:solidFill>
              </a:rPr>
              <a:t> to the injection energy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Such easy injection is due to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inj,e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/ε</a:t>
            </a:r>
            <a:r>
              <a:rPr lang="en-US" sz="2000" b="1" baseline="-25000">
                <a:solidFill>
                  <a:schemeClr val="dk1"/>
                </a:solidFill>
              </a:rPr>
              <a:t>0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dk1"/>
                </a:solidFill>
              </a:rPr>
              <a:t>&lt;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dk1"/>
                </a:solidFill>
              </a:rPr>
              <a:t>100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5548" y="3504650"/>
            <a:ext cx="7068200" cy="30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5"/>
          <p:cNvSpPr txBox="1">
            <a:spLocks noGrp="1"/>
          </p:cNvSpPr>
          <p:nvPr>
            <p:ph type="title"/>
          </p:nvPr>
        </p:nvSpPr>
        <p:spPr>
          <a:xfrm>
            <a:off x="487100" y="293150"/>
            <a:ext cx="11360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Parallel shocks. </a:t>
            </a:r>
            <a:r>
              <a:rPr lang="en-US">
                <a:solidFill>
                  <a:schemeClr val="accent2"/>
                </a:solidFill>
              </a:rPr>
              <a:t>Electron acceleration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200" b="0">
                <a:solidFill>
                  <a:schemeClr val="dk2"/>
                </a:solidFill>
              </a:rPr>
              <a:t>(Arbutina et al. 2020)</a:t>
            </a:r>
            <a:endParaRPr sz="2900" b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200"/>
          </a:p>
        </p:txBody>
      </p:sp>
      <p:sp>
        <p:nvSpPr>
          <p:cNvPr id="564" name="Google Shape;564;p35"/>
          <p:cNvSpPr txBox="1"/>
          <p:nvPr/>
        </p:nvSpPr>
        <p:spPr>
          <a:xfrm>
            <a:off x="11250475" y="3697150"/>
            <a:ext cx="597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3D85C6"/>
                </a:solidFill>
              </a:rPr>
              <a:t>e</a:t>
            </a:r>
            <a:endParaRPr sz="2600" b="1">
              <a:solidFill>
                <a:srgbClr val="3D85C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E06666"/>
                </a:solidFill>
              </a:rPr>
              <a:t>p</a:t>
            </a:r>
            <a:endParaRPr sz="2600" b="1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;p33">
            <a:extLst>
              <a:ext uri="{FF2B5EF4-FFF2-40B4-BE49-F238E27FC236}">
                <a16:creationId xmlns:a16="http://schemas.microsoft.com/office/drawing/2014/main" id="{53E34225-45C2-4589-86F4-E52AA135EF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100" y="293149"/>
            <a:ext cx="11360700" cy="54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/>
              <a:t>Summary</a:t>
            </a:r>
            <a:br>
              <a:rPr lang="en-US" dirty="0"/>
            </a:br>
            <a:endParaRPr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2465B1D-5358-4642-9EBF-3DE2FFC83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40331"/>
              </p:ext>
            </p:extLst>
          </p:nvPr>
        </p:nvGraphicFramePr>
        <p:xfrm>
          <a:off x="1371600" y="1747157"/>
          <a:ext cx="9348108" cy="37833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37027">
                  <a:extLst>
                    <a:ext uri="{9D8B030D-6E8A-4147-A177-3AD203B41FA5}">
                      <a16:colId xmlns:a16="http://schemas.microsoft.com/office/drawing/2014/main" val="144484518"/>
                    </a:ext>
                  </a:extLst>
                </a:gridCol>
                <a:gridCol w="2337027">
                  <a:extLst>
                    <a:ext uri="{9D8B030D-6E8A-4147-A177-3AD203B41FA5}">
                      <a16:colId xmlns:a16="http://schemas.microsoft.com/office/drawing/2014/main" val="8819776"/>
                    </a:ext>
                  </a:extLst>
                </a:gridCol>
                <a:gridCol w="2337027">
                  <a:extLst>
                    <a:ext uri="{9D8B030D-6E8A-4147-A177-3AD203B41FA5}">
                      <a16:colId xmlns:a16="http://schemas.microsoft.com/office/drawing/2014/main" val="1613050823"/>
                    </a:ext>
                  </a:extLst>
                </a:gridCol>
                <a:gridCol w="2337027">
                  <a:extLst>
                    <a:ext uri="{9D8B030D-6E8A-4147-A177-3AD203B41FA5}">
                      <a16:colId xmlns:a16="http://schemas.microsoft.com/office/drawing/2014/main" val="2565626560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algn="ctr"/>
                      <a:endParaRPr lang="de-DE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Structure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Heating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Acceleration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795049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Perpendicular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89627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Oblique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de-DE" sz="6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6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23935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Parallel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de-DE" sz="6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de-DE" sz="6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de-DE" sz="6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893142"/>
                  </a:ext>
                </a:extLst>
              </a:tr>
            </a:tbl>
          </a:graphicData>
        </a:graphic>
      </p:graphicFrame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4A9AF21-4D9B-4256-9B9F-0CE575F6A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484" y="2604407"/>
            <a:ext cx="914400" cy="91440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4C6AC40F-EF04-4ADE-B3F6-93610E9C4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9899" y="2604407"/>
            <a:ext cx="914400" cy="9144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AC4C008E-625A-4889-BAD4-142BE2E5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5013" y="2604407"/>
            <a:ext cx="914400" cy="91440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22CADA09-807D-46CF-AB98-FF21AB85C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2320" y="3490232"/>
            <a:ext cx="914400" cy="914400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DF566DA8-7AA6-440F-BBBD-6F9067DD9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5013" y="35090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88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a64d4e305_0_351"/>
          <p:cNvSpPr txBox="1">
            <a:spLocks noGrp="1"/>
          </p:cNvSpPr>
          <p:nvPr>
            <p:ph type="ctrTitle"/>
          </p:nvPr>
        </p:nvSpPr>
        <p:spPr>
          <a:xfrm>
            <a:off x="407988" y="349610"/>
            <a:ext cx="11376000" cy="3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609" name="Google Shape;609;g10a64d4e305_0_351"/>
          <p:cNvSpPr txBox="1">
            <a:spLocks noGrp="1"/>
          </p:cNvSpPr>
          <p:nvPr>
            <p:ph type="body" idx="4294967295"/>
          </p:nvPr>
        </p:nvSpPr>
        <p:spPr>
          <a:xfrm>
            <a:off x="391347" y="4106775"/>
            <a:ext cx="33765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Artem Bohdan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Astroparticle Physics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artem.bohdan@desy.de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+49 33762 7-7193</a:t>
            </a:r>
            <a:endParaRPr/>
          </a:p>
        </p:txBody>
      </p:sp>
      <p:sp>
        <p:nvSpPr>
          <p:cNvPr id="610" name="Google Shape;610;g10a64d4e305_0_351"/>
          <p:cNvSpPr txBox="1">
            <a:spLocks noGrp="1"/>
          </p:cNvSpPr>
          <p:nvPr>
            <p:ph type="body" idx="4294967295"/>
          </p:nvPr>
        </p:nvSpPr>
        <p:spPr>
          <a:xfrm>
            <a:off x="408000" y="2383150"/>
            <a:ext cx="28860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Deutsches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Elektronen-Synchrotron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www.desy.de</a:t>
            </a:r>
            <a:endParaRPr/>
          </a:p>
        </p:txBody>
      </p:sp>
      <p:sp>
        <p:nvSpPr>
          <p:cNvPr id="611" name="Google Shape;611;g10a64d4e305_0_351"/>
          <p:cNvSpPr txBox="1">
            <a:spLocks noGrp="1"/>
          </p:cNvSpPr>
          <p:nvPr>
            <p:ph type="body" idx="4294967295"/>
          </p:nvPr>
        </p:nvSpPr>
        <p:spPr>
          <a:xfrm>
            <a:off x="408000" y="1727200"/>
            <a:ext cx="20307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/>
              <a:t>Contact</a:t>
            </a:r>
            <a:endParaRPr b="1"/>
          </a:p>
        </p:txBody>
      </p:sp>
      <p:pic>
        <p:nvPicPr>
          <p:cNvPr id="612" name="Google Shape;612;g10a64d4e305_0_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000" y="2397400"/>
            <a:ext cx="857701" cy="3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10a64d4e305_0_3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8400" y="1412600"/>
            <a:ext cx="7755000" cy="51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54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/>
              <a:t>Relativistic particles responsible for nonthermal radiation </a:t>
            </a:r>
            <a:br>
              <a:rPr lang="en-US" dirty="0"/>
            </a:br>
            <a:endParaRPr dirty="0">
              <a:solidFill>
                <a:schemeClr val="accent2"/>
              </a:solidFill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8667417" y="1085815"/>
            <a:ext cx="20388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SNR 0509-67.5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5569402" y="1066325"/>
            <a:ext cx="17931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SNR SN 1006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8667417" y="3452966"/>
            <a:ext cx="24726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</a:rPr>
              <a:t>SNR Cassiopeia A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C4ED5-B25B-495E-8ED0-1B28D4E7A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849" y="1894199"/>
            <a:ext cx="4415935" cy="2890216"/>
          </a:xfrm>
          <a:prstGeom prst="rect">
            <a:avLst/>
          </a:prstGeom>
        </p:spPr>
      </p:pic>
      <p:sp>
        <p:nvSpPr>
          <p:cNvPr id="26" name="Google Shape;188;p23">
            <a:extLst>
              <a:ext uri="{FF2B5EF4-FFF2-40B4-BE49-F238E27FC236}">
                <a16:creationId xmlns:a16="http://schemas.microsoft.com/office/drawing/2014/main" id="{5974BF85-4012-47CE-9D22-B4685EA9206D}"/>
              </a:ext>
            </a:extLst>
          </p:cNvPr>
          <p:cNvSpPr txBox="1"/>
          <p:nvPr/>
        </p:nvSpPr>
        <p:spPr>
          <a:xfrm>
            <a:off x="273058" y="991240"/>
            <a:ext cx="7299859" cy="259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tx1"/>
                </a:solidFill>
              </a:rPr>
              <a:t>Relativistic particles (protons, electrons, etc.) are responsible for nonthermal radiation in all wavebands. Their energy spectra are represented by the power-law distribution (</a:t>
            </a:r>
            <a:r>
              <a:rPr lang="en-US" sz="1800" b="1" dirty="0">
                <a:solidFill>
                  <a:schemeClr val="dk1"/>
                </a:solidFill>
              </a:rPr>
              <a:t>ε</a:t>
            </a:r>
            <a:r>
              <a:rPr lang="en-US" sz="1800" b="1" baseline="30000" dirty="0"/>
              <a:t>-2</a:t>
            </a:r>
            <a:r>
              <a:rPr lang="en-US" sz="1800" dirty="0">
                <a:solidFill>
                  <a:schemeClr val="tx1"/>
                </a:solidFill>
              </a:rPr>
              <a:t>). However, the amount of particles involved in radiation processes is often treated as a free parameter. It is not constrained by the shock microphysics.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Understanding of particle acceleration processes is one of the key ingredients for explanation of nonthermal radiation coming from SNRs.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0" name="Google Shape;1642;p38">
            <a:extLst>
              <a:ext uri="{FF2B5EF4-FFF2-40B4-BE49-F238E27FC236}">
                <a16:creationId xmlns:a16="http://schemas.microsoft.com/office/drawing/2014/main" id="{D1E2E2B9-B949-4C6D-BB77-5BE4666F75F5}"/>
              </a:ext>
            </a:extLst>
          </p:cNvPr>
          <p:cNvSpPr txBox="1"/>
          <p:nvPr/>
        </p:nvSpPr>
        <p:spPr>
          <a:xfrm>
            <a:off x="8794418" y="1529225"/>
            <a:ext cx="2472600" cy="48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dk1"/>
                </a:solidFill>
              </a:rPr>
              <a:t>(</a:t>
            </a:r>
            <a:r>
              <a:rPr lang="en-US" dirty="0" err="1">
                <a:solidFill>
                  <a:schemeClr val="dk1"/>
                </a:solidFill>
              </a:rPr>
              <a:t>Morlino</a:t>
            </a:r>
            <a:r>
              <a:rPr lang="en-US" dirty="0">
                <a:solidFill>
                  <a:schemeClr val="dk1"/>
                </a:solidFill>
              </a:rPr>
              <a:t> &amp; </a:t>
            </a:r>
            <a:r>
              <a:rPr lang="en-US" dirty="0" err="1">
                <a:solidFill>
                  <a:schemeClr val="dk1"/>
                </a:solidFill>
              </a:rPr>
              <a:t>Caprioli</a:t>
            </a:r>
            <a:r>
              <a:rPr lang="en-US" dirty="0">
                <a:solidFill>
                  <a:schemeClr val="dk1"/>
                </a:solidFill>
              </a:rPr>
              <a:t>, 2012)</a:t>
            </a:r>
            <a:endParaRPr dirty="0"/>
          </a:p>
        </p:txBody>
      </p:sp>
      <p:cxnSp>
        <p:nvCxnSpPr>
          <p:cNvPr id="13" name="Google Shape;197;p24">
            <a:extLst>
              <a:ext uri="{FF2B5EF4-FFF2-40B4-BE49-F238E27FC236}">
                <a16:creationId xmlns:a16="http://schemas.microsoft.com/office/drawing/2014/main" id="{77970A91-284E-44A6-8611-7C92A097D681}"/>
              </a:ext>
            </a:extLst>
          </p:cNvPr>
          <p:cNvCxnSpPr/>
          <p:nvPr/>
        </p:nvCxnSpPr>
        <p:spPr>
          <a:xfrm>
            <a:off x="2041861" y="3866904"/>
            <a:ext cx="0" cy="238621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4" name="Google Shape;198;p24">
            <a:extLst>
              <a:ext uri="{FF2B5EF4-FFF2-40B4-BE49-F238E27FC236}">
                <a16:creationId xmlns:a16="http://schemas.microsoft.com/office/drawing/2014/main" id="{1F5D7DE4-332A-4FAF-BB2A-422E6B3794C6}"/>
              </a:ext>
            </a:extLst>
          </p:cNvPr>
          <p:cNvCxnSpPr/>
          <p:nvPr/>
        </p:nvCxnSpPr>
        <p:spPr>
          <a:xfrm>
            <a:off x="2041861" y="6253146"/>
            <a:ext cx="287533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8" name="Google Shape;221;p24">
            <a:extLst>
              <a:ext uri="{FF2B5EF4-FFF2-40B4-BE49-F238E27FC236}">
                <a16:creationId xmlns:a16="http://schemas.microsoft.com/office/drawing/2014/main" id="{BF568C50-5AAB-4E9C-AAA4-328A2F00D29A}"/>
              </a:ext>
            </a:extLst>
          </p:cNvPr>
          <p:cNvCxnSpPr>
            <a:cxnSpLocks/>
          </p:cNvCxnSpPr>
          <p:nvPr/>
        </p:nvCxnSpPr>
        <p:spPr>
          <a:xfrm flipH="1" flipV="1">
            <a:off x="2626544" y="4750435"/>
            <a:ext cx="1974411" cy="83500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Google Shape;223;p24">
            <a:extLst>
              <a:ext uri="{FF2B5EF4-FFF2-40B4-BE49-F238E27FC236}">
                <a16:creationId xmlns:a16="http://schemas.microsoft.com/office/drawing/2014/main" id="{73A24573-F504-4E1E-A5F3-037270763A41}"/>
              </a:ext>
            </a:extLst>
          </p:cNvPr>
          <p:cNvSpPr txBox="1"/>
          <p:nvPr/>
        </p:nvSpPr>
        <p:spPr>
          <a:xfrm>
            <a:off x="4757190" y="6196328"/>
            <a:ext cx="349543" cy="31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ε</a:t>
            </a:r>
            <a:endParaRPr sz="2400"/>
          </a:p>
        </p:txBody>
      </p:sp>
      <p:sp>
        <p:nvSpPr>
          <p:cNvPr id="22" name="Google Shape;225;p24">
            <a:extLst>
              <a:ext uri="{FF2B5EF4-FFF2-40B4-BE49-F238E27FC236}">
                <a16:creationId xmlns:a16="http://schemas.microsoft.com/office/drawing/2014/main" id="{33369CA1-0319-4E2E-889C-B24E0B7FBB45}"/>
              </a:ext>
            </a:extLst>
          </p:cNvPr>
          <p:cNvSpPr txBox="1"/>
          <p:nvPr/>
        </p:nvSpPr>
        <p:spPr>
          <a:xfrm>
            <a:off x="1298122" y="3814296"/>
            <a:ext cx="821332" cy="31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N(ε)</a:t>
            </a:r>
            <a:endParaRPr sz="2100"/>
          </a:p>
        </p:txBody>
      </p:sp>
      <p:sp>
        <p:nvSpPr>
          <p:cNvPr id="25" name="Google Shape;228;p24">
            <a:extLst>
              <a:ext uri="{FF2B5EF4-FFF2-40B4-BE49-F238E27FC236}">
                <a16:creationId xmlns:a16="http://schemas.microsoft.com/office/drawing/2014/main" id="{00236BB7-0EAB-4C45-A506-2A272ECB62DD}"/>
              </a:ext>
            </a:extLst>
          </p:cNvPr>
          <p:cNvSpPr txBox="1"/>
          <p:nvPr/>
        </p:nvSpPr>
        <p:spPr>
          <a:xfrm>
            <a:off x="4002879" y="4674611"/>
            <a:ext cx="1182757" cy="69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∝ </a:t>
            </a:r>
            <a:r>
              <a:rPr lang="en-US" sz="3200" b="1" dirty="0">
                <a:solidFill>
                  <a:schemeClr val="dk1"/>
                </a:solidFill>
              </a:rPr>
              <a:t>ε</a:t>
            </a:r>
            <a:r>
              <a:rPr lang="en-US" sz="3200" b="1" baseline="30000" dirty="0"/>
              <a:t>-2 </a:t>
            </a:r>
            <a:endParaRPr lang="en-US" sz="3200" b="1" dirty="0"/>
          </a:p>
        </p:txBody>
      </p:sp>
      <p:sp>
        <p:nvSpPr>
          <p:cNvPr id="49" name="Google Shape;231;p24">
            <a:extLst>
              <a:ext uri="{FF2B5EF4-FFF2-40B4-BE49-F238E27FC236}">
                <a16:creationId xmlns:a16="http://schemas.microsoft.com/office/drawing/2014/main" id="{8276FB13-0A3A-4159-9B3F-00DE6D2CA2D2}"/>
              </a:ext>
            </a:extLst>
          </p:cNvPr>
          <p:cNvSpPr/>
          <p:nvPr/>
        </p:nvSpPr>
        <p:spPr>
          <a:xfrm flipH="1" flipV="1">
            <a:off x="5185636" y="4472214"/>
            <a:ext cx="3697105" cy="775924"/>
          </a:xfrm>
          <a:custGeom>
            <a:avLst/>
            <a:gdLst/>
            <a:ahLst/>
            <a:cxnLst/>
            <a:rect l="l" t="t" r="r" b="b"/>
            <a:pathLst>
              <a:path w="4272" h="10188" extrusionOk="0">
                <a:moveTo>
                  <a:pt x="4272" y="0"/>
                </a:moveTo>
                <a:cubicBezTo>
                  <a:pt x="3943" y="876"/>
                  <a:pt x="3012" y="3560"/>
                  <a:pt x="2300" y="5258"/>
                </a:cubicBezTo>
                <a:cubicBezTo>
                  <a:pt x="1588" y="6956"/>
                  <a:pt x="383" y="9366"/>
                  <a:pt x="0" y="10188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 dirty="0"/>
          </a:p>
        </p:txBody>
      </p:sp>
      <p:sp>
        <p:nvSpPr>
          <p:cNvPr id="52" name="Google Shape;229;p24">
            <a:extLst>
              <a:ext uri="{FF2B5EF4-FFF2-40B4-BE49-F238E27FC236}">
                <a16:creationId xmlns:a16="http://schemas.microsoft.com/office/drawing/2014/main" id="{3922DAE5-1A49-4D45-B99C-A2E3D81CB550}"/>
              </a:ext>
            </a:extLst>
          </p:cNvPr>
          <p:cNvSpPr/>
          <p:nvPr/>
        </p:nvSpPr>
        <p:spPr>
          <a:xfrm flipH="1" flipV="1">
            <a:off x="5306786" y="4517201"/>
            <a:ext cx="5673254" cy="849131"/>
          </a:xfrm>
          <a:custGeom>
            <a:avLst/>
            <a:gdLst/>
            <a:ahLst/>
            <a:cxnLst/>
            <a:rect l="l" t="t" r="r" b="b"/>
            <a:pathLst>
              <a:path w="17417" h="4601" extrusionOk="0">
                <a:moveTo>
                  <a:pt x="17417" y="0"/>
                </a:moveTo>
                <a:cubicBezTo>
                  <a:pt x="15664" y="164"/>
                  <a:pt x="9804" y="219"/>
                  <a:pt x="6901" y="986"/>
                </a:cubicBezTo>
                <a:cubicBezTo>
                  <a:pt x="3998" y="1753"/>
                  <a:pt x="1150" y="3999"/>
                  <a:pt x="0" y="4601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183482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Diffusive shock acceleration</a:t>
            </a:r>
            <a:endParaRPr dirty="0"/>
          </a:p>
        </p:txBody>
      </p:sp>
      <p:grpSp>
        <p:nvGrpSpPr>
          <p:cNvPr id="181" name="Google Shape;181;p5"/>
          <p:cNvGrpSpPr/>
          <p:nvPr/>
        </p:nvGrpSpPr>
        <p:grpSpPr>
          <a:xfrm>
            <a:off x="5905954" y="1319095"/>
            <a:ext cx="5650912" cy="4785002"/>
            <a:chOff x="3544824" y="510894"/>
            <a:chExt cx="5054031" cy="4157256"/>
          </a:xfrm>
        </p:grpSpPr>
        <p:sp>
          <p:nvSpPr>
            <p:cNvPr id="182" name="Google Shape;182;p5"/>
            <p:cNvSpPr/>
            <p:nvPr/>
          </p:nvSpPr>
          <p:spPr>
            <a:xfrm>
              <a:off x="5631375" y="1355100"/>
              <a:ext cx="154500" cy="30840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3" name="Google Shape;183;p5"/>
            <p:cNvCxnSpPr/>
            <p:nvPr/>
          </p:nvCxnSpPr>
          <p:spPr>
            <a:xfrm>
              <a:off x="4121825" y="1569575"/>
              <a:ext cx="10314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6709250" y="1569575"/>
              <a:ext cx="4161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4371475" y="3275900"/>
              <a:ext cx="1260000" cy="438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5785900" y="3728088"/>
              <a:ext cx="999300" cy="7110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371475" y="3275900"/>
              <a:ext cx="279000" cy="978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6251275" y="4059988"/>
              <a:ext cx="219900" cy="156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89" name="Google Shape;189;p5"/>
            <p:cNvSpPr txBox="1"/>
            <p:nvPr/>
          </p:nvSpPr>
          <p:spPr>
            <a:xfrm>
              <a:off x="4385225" y="107737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6665000" y="1077375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4371475" y="2875400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2" name="Google Shape;192;p5"/>
            <p:cNvCxnSpPr/>
            <p:nvPr/>
          </p:nvCxnSpPr>
          <p:spPr>
            <a:xfrm>
              <a:off x="6709250" y="1194700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4417500" y="1189675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4460375" y="2975875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95" name="Google Shape;195;p5"/>
            <p:cNvSpPr txBox="1"/>
            <p:nvPr/>
          </p:nvSpPr>
          <p:spPr>
            <a:xfrm>
              <a:off x="6251275" y="3647400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r>
                <a:rPr lang="en-US"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6" name="Google Shape;196;p5"/>
            <p:cNvCxnSpPr/>
            <p:nvPr/>
          </p:nvCxnSpPr>
          <p:spPr>
            <a:xfrm>
              <a:off x="6294275" y="3720125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97" name="Google Shape;197;p5"/>
            <p:cNvSpPr txBox="1"/>
            <p:nvPr/>
          </p:nvSpPr>
          <p:spPr>
            <a:xfrm>
              <a:off x="3544824" y="510894"/>
              <a:ext cx="49590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Upstream           Shock          Downstream</a:t>
              </a:r>
              <a:endParaRPr sz="20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8" name="Google Shape;198;p5"/>
            <p:cNvCxnSpPr/>
            <p:nvPr/>
          </p:nvCxnSpPr>
          <p:spPr>
            <a:xfrm>
              <a:off x="4257550" y="3716025"/>
              <a:ext cx="13776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sp>
          <p:nvSpPr>
            <p:cNvPr id="199" name="Google Shape;199;p5"/>
            <p:cNvSpPr txBox="1"/>
            <p:nvPr/>
          </p:nvSpPr>
          <p:spPr>
            <a:xfrm>
              <a:off x="4141488" y="3784250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sz="1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0" name="Google Shape;200;p5"/>
            <p:cNvCxnSpPr/>
            <p:nvPr/>
          </p:nvCxnSpPr>
          <p:spPr>
            <a:xfrm>
              <a:off x="4173763" y="3896550"/>
              <a:ext cx="2565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201" name="Google Shape;201;p5"/>
            <p:cNvSpPr/>
            <p:nvPr/>
          </p:nvSpPr>
          <p:spPr>
            <a:xfrm>
              <a:off x="5164175" y="3545350"/>
              <a:ext cx="294600" cy="297900"/>
            </a:xfrm>
            <a:prstGeom prst="arc">
              <a:avLst>
                <a:gd name="adj1" fmla="val 10605761"/>
                <a:gd name="adj2" fmla="val 13562668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 txBox="1"/>
            <p:nvPr/>
          </p:nvSpPr>
          <p:spPr>
            <a:xfrm>
              <a:off x="4963688" y="3665150"/>
              <a:ext cx="504600" cy="49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θ</a:t>
              </a:r>
              <a:r>
                <a:rPr lang="en-US" sz="1800" b="0" i="0" u="none" strike="noStrike" cap="none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Bn</a:t>
              </a:r>
              <a:endParaRPr sz="1800" b="0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118425" y="3536750"/>
              <a:ext cx="294600" cy="317100"/>
            </a:xfrm>
            <a:prstGeom prst="arc">
              <a:avLst>
                <a:gd name="adj1" fmla="val 10605761"/>
                <a:gd name="adj2" fmla="val 14006095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4394022" y="1747248"/>
              <a:ext cx="2844725" cy="1097650"/>
            </a:xfrm>
            <a:custGeom>
              <a:avLst/>
              <a:gdLst/>
              <a:ahLst/>
              <a:cxnLst/>
              <a:rect l="l" t="t" r="r" b="b"/>
              <a:pathLst>
                <a:path w="113789" h="43906" extrusionOk="0">
                  <a:moveTo>
                    <a:pt x="109343" y="4048"/>
                  </a:moveTo>
                  <a:cubicBezTo>
                    <a:pt x="106219" y="3697"/>
                    <a:pt x="96938" y="2597"/>
                    <a:pt x="90599" y="1939"/>
                  </a:cubicBezTo>
                  <a:cubicBezTo>
                    <a:pt x="84260" y="1281"/>
                    <a:pt x="77358" y="-434"/>
                    <a:pt x="71311" y="102"/>
                  </a:cubicBezTo>
                  <a:cubicBezTo>
                    <a:pt x="65264" y="638"/>
                    <a:pt x="60136" y="4311"/>
                    <a:pt x="54319" y="5153"/>
                  </a:cubicBezTo>
                  <a:cubicBezTo>
                    <a:pt x="48502" y="5995"/>
                    <a:pt x="42838" y="5459"/>
                    <a:pt x="36409" y="5153"/>
                  </a:cubicBezTo>
                  <a:cubicBezTo>
                    <a:pt x="29980" y="4847"/>
                    <a:pt x="21560" y="3163"/>
                    <a:pt x="15743" y="3316"/>
                  </a:cubicBezTo>
                  <a:cubicBezTo>
                    <a:pt x="9926" y="3469"/>
                    <a:pt x="3879" y="4771"/>
                    <a:pt x="1506" y="6072"/>
                  </a:cubicBezTo>
                  <a:cubicBezTo>
                    <a:pt x="-867" y="7373"/>
                    <a:pt x="-101" y="10128"/>
                    <a:pt x="1506" y="11123"/>
                  </a:cubicBezTo>
                  <a:cubicBezTo>
                    <a:pt x="3113" y="12118"/>
                    <a:pt x="8930" y="12654"/>
                    <a:pt x="11150" y="12042"/>
                  </a:cubicBezTo>
                  <a:cubicBezTo>
                    <a:pt x="13370" y="11430"/>
                    <a:pt x="12451" y="7603"/>
                    <a:pt x="14824" y="7450"/>
                  </a:cubicBezTo>
                  <a:cubicBezTo>
                    <a:pt x="17197" y="7297"/>
                    <a:pt x="24392" y="9439"/>
                    <a:pt x="25387" y="11123"/>
                  </a:cubicBezTo>
                  <a:cubicBezTo>
                    <a:pt x="26382" y="12807"/>
                    <a:pt x="23856" y="15793"/>
                    <a:pt x="20794" y="17553"/>
                  </a:cubicBezTo>
                  <a:cubicBezTo>
                    <a:pt x="17732" y="19314"/>
                    <a:pt x="9696" y="21686"/>
                    <a:pt x="7017" y="21686"/>
                  </a:cubicBezTo>
                  <a:cubicBezTo>
                    <a:pt x="4338" y="21686"/>
                    <a:pt x="3956" y="18778"/>
                    <a:pt x="4721" y="17553"/>
                  </a:cubicBezTo>
                  <a:cubicBezTo>
                    <a:pt x="5486" y="16328"/>
                    <a:pt x="8777" y="14338"/>
                    <a:pt x="11609" y="14338"/>
                  </a:cubicBezTo>
                  <a:cubicBezTo>
                    <a:pt x="14441" y="14338"/>
                    <a:pt x="19264" y="16405"/>
                    <a:pt x="21713" y="17553"/>
                  </a:cubicBezTo>
                  <a:cubicBezTo>
                    <a:pt x="24162" y="18701"/>
                    <a:pt x="23397" y="20768"/>
                    <a:pt x="26305" y="21227"/>
                  </a:cubicBezTo>
                  <a:cubicBezTo>
                    <a:pt x="29214" y="21686"/>
                    <a:pt x="34572" y="20155"/>
                    <a:pt x="39164" y="20308"/>
                  </a:cubicBezTo>
                  <a:cubicBezTo>
                    <a:pt x="43757" y="20461"/>
                    <a:pt x="48885" y="20997"/>
                    <a:pt x="53860" y="22145"/>
                  </a:cubicBezTo>
                  <a:cubicBezTo>
                    <a:pt x="58835" y="23293"/>
                    <a:pt x="64423" y="27809"/>
                    <a:pt x="69015" y="27197"/>
                  </a:cubicBezTo>
                  <a:cubicBezTo>
                    <a:pt x="73607" y="26585"/>
                    <a:pt x="77204" y="20538"/>
                    <a:pt x="81414" y="18471"/>
                  </a:cubicBezTo>
                  <a:cubicBezTo>
                    <a:pt x="85624" y="16404"/>
                    <a:pt x="88915" y="13879"/>
                    <a:pt x="94273" y="14797"/>
                  </a:cubicBezTo>
                  <a:cubicBezTo>
                    <a:pt x="99631" y="15716"/>
                    <a:pt x="111954" y="20538"/>
                    <a:pt x="113561" y="23982"/>
                  </a:cubicBezTo>
                  <a:cubicBezTo>
                    <a:pt x="115168" y="27426"/>
                    <a:pt x="107897" y="33932"/>
                    <a:pt x="103917" y="35463"/>
                  </a:cubicBezTo>
                  <a:cubicBezTo>
                    <a:pt x="99937" y="36994"/>
                    <a:pt x="91900" y="35310"/>
                    <a:pt x="89680" y="33167"/>
                  </a:cubicBezTo>
                  <a:cubicBezTo>
                    <a:pt x="87460" y="31024"/>
                    <a:pt x="87614" y="23829"/>
                    <a:pt x="90599" y="22604"/>
                  </a:cubicBezTo>
                  <a:cubicBezTo>
                    <a:pt x="93584" y="21379"/>
                    <a:pt x="107208" y="27962"/>
                    <a:pt x="107591" y="25819"/>
                  </a:cubicBezTo>
                  <a:cubicBezTo>
                    <a:pt x="107974" y="23676"/>
                    <a:pt x="96646" y="10818"/>
                    <a:pt x="92895" y="9746"/>
                  </a:cubicBezTo>
                  <a:cubicBezTo>
                    <a:pt x="89145" y="8675"/>
                    <a:pt x="88226" y="14492"/>
                    <a:pt x="85088" y="19390"/>
                  </a:cubicBezTo>
                  <a:cubicBezTo>
                    <a:pt x="81950" y="24289"/>
                    <a:pt x="78352" y="35080"/>
                    <a:pt x="74066" y="39137"/>
                  </a:cubicBezTo>
                  <a:cubicBezTo>
                    <a:pt x="69780" y="43194"/>
                    <a:pt x="64958" y="43118"/>
                    <a:pt x="59371" y="43730"/>
                  </a:cubicBezTo>
                  <a:cubicBezTo>
                    <a:pt x="53784" y="44342"/>
                    <a:pt x="45977" y="43194"/>
                    <a:pt x="40542" y="42811"/>
                  </a:cubicBezTo>
                  <a:cubicBezTo>
                    <a:pt x="35108" y="42428"/>
                    <a:pt x="29060" y="41663"/>
                    <a:pt x="26764" y="41433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 txBox="1"/>
            <p:nvPr/>
          </p:nvSpPr>
          <p:spPr>
            <a:xfrm>
              <a:off x="7221255" y="3896550"/>
              <a:ext cx="1377600" cy="7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Particle accelerated via DSA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6" name="Google Shape;206;p5"/>
            <p:cNvCxnSpPr/>
            <p:nvPr/>
          </p:nvCxnSpPr>
          <p:spPr>
            <a:xfrm rot="10800000">
              <a:off x="6792101" y="2717321"/>
              <a:ext cx="816600" cy="12585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 rot="10800000" flipH="1">
              <a:off x="5197475" y="2253400"/>
              <a:ext cx="142800" cy="15900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 flipH="1">
              <a:off x="5968975" y="1768450"/>
              <a:ext cx="110700" cy="36900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209" name="Google Shape;209;p5"/>
          <p:cNvSpPr/>
          <p:nvPr/>
        </p:nvSpPr>
        <p:spPr>
          <a:xfrm>
            <a:off x="6242009" y="2824544"/>
            <a:ext cx="365400" cy="375900"/>
          </a:xfrm>
          <a:prstGeom prst="arc">
            <a:avLst>
              <a:gd name="adj1" fmla="val 16200000"/>
              <a:gd name="adj2" fmla="val 13194360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"/>
          <p:cNvSpPr/>
          <p:nvPr/>
        </p:nvSpPr>
        <p:spPr>
          <a:xfrm rot="-5400000" flipH="1">
            <a:off x="6091015" y="3308982"/>
            <a:ext cx="282000" cy="273900"/>
          </a:xfrm>
          <a:prstGeom prst="arc">
            <a:avLst>
              <a:gd name="adj1" fmla="val 14306302"/>
              <a:gd name="adj2" fmla="val 10522703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"/>
          <p:cNvSpPr/>
          <p:nvPr/>
        </p:nvSpPr>
        <p:spPr>
          <a:xfrm rot="5400000">
            <a:off x="10332519" y="2992138"/>
            <a:ext cx="486900" cy="472500"/>
          </a:xfrm>
          <a:prstGeom prst="arc">
            <a:avLst>
              <a:gd name="adj1" fmla="val 16200000"/>
              <a:gd name="adj2" fmla="val 12975452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6607407" y="3471839"/>
            <a:ext cx="273900" cy="282000"/>
          </a:xfrm>
          <a:prstGeom prst="arc">
            <a:avLst>
              <a:gd name="adj1" fmla="val 14597975"/>
              <a:gd name="adj2" fmla="val 10522703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"/>
          <p:cNvSpPr/>
          <p:nvPr/>
        </p:nvSpPr>
        <p:spPr>
          <a:xfrm rot="-5400000" flipH="1">
            <a:off x="10351100" y="2423810"/>
            <a:ext cx="282000" cy="273900"/>
          </a:xfrm>
          <a:prstGeom prst="arc">
            <a:avLst>
              <a:gd name="adj1" fmla="val 14306302"/>
              <a:gd name="adj2" fmla="val 10522703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10065830" y="3575011"/>
            <a:ext cx="273900" cy="282000"/>
          </a:xfrm>
          <a:prstGeom prst="arc">
            <a:avLst>
              <a:gd name="adj1" fmla="val 14597975"/>
              <a:gd name="adj2" fmla="val 10522703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"/>
          <p:cNvSpPr txBox="1"/>
          <p:nvPr/>
        </p:nvSpPr>
        <p:spPr>
          <a:xfrm>
            <a:off x="10754030" y="4165600"/>
            <a:ext cx="15402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Scattering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turbulence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5"/>
          <p:cNvCxnSpPr/>
          <p:nvPr/>
        </p:nvCxnSpPr>
        <p:spPr>
          <a:xfrm rot="10800000">
            <a:off x="10710125" y="3592700"/>
            <a:ext cx="553500" cy="629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7" name="Google Shape;217;p5"/>
          <p:cNvSpPr txBox="1"/>
          <p:nvPr/>
        </p:nvSpPr>
        <p:spPr>
          <a:xfrm>
            <a:off x="292769" y="1319093"/>
            <a:ext cx="5331300" cy="478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Diffusive Shock Acceleration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(DSA)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first-order Fermi acceleration process at young SNR shocks assumed to provide the main part of Galactic cosmic-ray flux.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Particles are bouncing between upstream and downstream plasmas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 scattering process has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diffusive nature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Predicted spectrum: N(ε) ∝ ε</a:t>
            </a:r>
            <a:r>
              <a:rPr lang="en-US" sz="20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</a:p>
          <a:p>
            <a:pPr marL="609600" indent="-431800">
              <a:buSzPts val="2000"/>
              <a:buFont typeface="Arial"/>
              <a:buChar char="●"/>
            </a:pPr>
            <a:r>
              <a:rPr lang="en-US" sz="2000" dirty="0"/>
              <a:t>Only high-energy particles are involved in DSA, therefore the so-called injection is needed (easy for ions, difficult for electrons)</a:t>
            </a:r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Google Shape;223;p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37900" y="984249"/>
                <a:ext cx="5195824" cy="53267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GB" dirty="0"/>
                  <a:t>DSA works only for high-energy particles which energy is larger than the injection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GB" dirty="0"/>
                  <a:t>, and which gyroradius is few times larger than the width of the shock transition layer. Therefore, particles should be preaccelerated or, in other words, injected into the DSA process. </a:t>
                </a: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chemeClr val="accent2"/>
                    </a:solidFill>
                  </a:rPr>
                  <a:t>Ion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 injection</a:t>
                </a:r>
                <a:endParaRPr lang="en-US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b="1" dirty="0" err="1"/>
                  <a:t>ε</a:t>
                </a:r>
                <a:r>
                  <a:rPr lang="it-IT" sz="2400" b="1" baseline="-25000" dirty="0" err="1"/>
                  <a:t>inj,p</a:t>
                </a:r>
                <a:r>
                  <a:rPr lang="it-IT" sz="2400" b="1" dirty="0"/>
                  <a:t>/ε</a:t>
                </a:r>
                <a:r>
                  <a:rPr lang="it-IT" sz="2400" b="1" baseline="-25000" dirty="0"/>
                  <a:t>0,p</a:t>
                </a:r>
                <a:r>
                  <a:rPr lang="it-IT" sz="2400" b="1" dirty="0"/>
                  <a:t> ≈ 10</a:t>
                </a:r>
                <a:endParaRPr lang="it-IT" sz="2400" b="1" baseline="30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US"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US"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chemeClr val="accent2"/>
                    </a:solidFill>
                  </a:rPr>
                  <a:t>Electron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 injection</a:t>
                </a:r>
                <a:endParaRPr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US" sz="2400" b="1" dirty="0" err="1"/>
                  <a:t>ε</a:t>
                </a:r>
                <a:r>
                  <a:rPr lang="en-US" sz="2400" b="1" baseline="-25000" dirty="0" err="1"/>
                  <a:t>inj,e</a:t>
                </a:r>
                <a:r>
                  <a:rPr lang="en-US" sz="2400" b="1" dirty="0"/>
                  <a:t>/ε</a:t>
                </a:r>
                <a:r>
                  <a:rPr lang="en-US" sz="2400" b="1" baseline="-25000" dirty="0"/>
                  <a:t>0,e</a:t>
                </a:r>
                <a:r>
                  <a:rPr lang="en-US" sz="2400" b="1" dirty="0"/>
                  <a:t> ≈ 10</a:t>
                </a:r>
                <a:r>
                  <a:rPr lang="en-US" sz="2400" b="1" baseline="30000" dirty="0"/>
                  <a:t>5</a:t>
                </a:r>
                <a:r>
                  <a:rPr lang="en-US" sz="2400" b="1" dirty="0"/>
                  <a:t> – 10</a:t>
                </a:r>
                <a:r>
                  <a:rPr lang="en-US" sz="2400" b="1" baseline="30000" dirty="0"/>
                  <a:t>6  </a:t>
                </a:r>
                <a:r>
                  <a:rPr lang="en-US" sz="2800" dirty="0">
                    <a:solidFill>
                      <a:srgbClr val="FF0000"/>
                    </a:solidFill>
                  </a:rPr>
                  <a:t>!!!</a:t>
                </a:r>
              </a:p>
            </p:txBody>
          </p:sp>
        </mc:Choice>
        <mc:Fallback xmlns="">
          <p:sp>
            <p:nvSpPr>
              <p:cNvPr id="223" name="Google Shape;223;p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7900" y="984249"/>
                <a:ext cx="5195824" cy="5326743"/>
              </a:xfrm>
              <a:prstGeom prst="rect">
                <a:avLst/>
              </a:prstGeom>
              <a:blipFill>
                <a:blip r:embed="rId3"/>
                <a:stretch>
                  <a:fillRect l="-3517" t="-1487" r="-22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injection problem</a:t>
            </a:r>
            <a:endParaRPr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4516EA-D886-4FC0-9823-645F471FE722}"/>
              </a:ext>
            </a:extLst>
          </p:cNvPr>
          <p:cNvGrpSpPr/>
          <p:nvPr/>
        </p:nvGrpSpPr>
        <p:grpSpPr>
          <a:xfrm>
            <a:off x="6025439" y="61800"/>
            <a:ext cx="6151288" cy="3408018"/>
            <a:chOff x="6196888" y="200588"/>
            <a:chExt cx="6151288" cy="3408018"/>
          </a:xfrm>
        </p:grpSpPr>
        <p:grpSp>
          <p:nvGrpSpPr>
            <p:cNvPr id="5" name="Google Shape;181;p5">
              <a:extLst>
                <a:ext uri="{FF2B5EF4-FFF2-40B4-BE49-F238E27FC236}">
                  <a16:creationId xmlns:a16="http://schemas.microsoft.com/office/drawing/2014/main" id="{CC7A8BA8-7C52-4D57-BD97-60976795D6AD}"/>
                </a:ext>
              </a:extLst>
            </p:cNvPr>
            <p:cNvGrpSpPr/>
            <p:nvPr/>
          </p:nvGrpSpPr>
          <p:grpSpPr>
            <a:xfrm>
              <a:off x="6196888" y="200588"/>
              <a:ext cx="6151288" cy="3408018"/>
              <a:chOff x="3544824" y="510894"/>
              <a:chExt cx="5501554" cy="2960919"/>
            </a:xfrm>
          </p:grpSpPr>
          <p:sp>
            <p:nvSpPr>
              <p:cNvPr id="6" name="Google Shape;182;p5">
                <a:extLst>
                  <a:ext uri="{FF2B5EF4-FFF2-40B4-BE49-F238E27FC236}">
                    <a16:creationId xmlns:a16="http://schemas.microsoft.com/office/drawing/2014/main" id="{61EF5E33-4E53-416A-96B5-EB2EC142EE0D}"/>
                  </a:ext>
                </a:extLst>
              </p:cNvPr>
              <p:cNvSpPr/>
              <p:nvPr/>
            </p:nvSpPr>
            <p:spPr>
              <a:xfrm>
                <a:off x="5675174" y="1355100"/>
                <a:ext cx="110700" cy="2116713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" name="Google Shape;183;p5">
                <a:extLst>
                  <a:ext uri="{FF2B5EF4-FFF2-40B4-BE49-F238E27FC236}">
                    <a16:creationId xmlns:a16="http://schemas.microsoft.com/office/drawing/2014/main" id="{557BC946-46B7-4E8E-9C6F-3F91B5D8D65C}"/>
                  </a:ext>
                </a:extLst>
              </p:cNvPr>
              <p:cNvCxnSpPr/>
              <p:nvPr/>
            </p:nvCxnSpPr>
            <p:spPr>
              <a:xfrm>
                <a:off x="4121825" y="1569575"/>
                <a:ext cx="1031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8" name="Google Shape;184;p5">
                <a:extLst>
                  <a:ext uri="{FF2B5EF4-FFF2-40B4-BE49-F238E27FC236}">
                    <a16:creationId xmlns:a16="http://schemas.microsoft.com/office/drawing/2014/main" id="{56896717-FD4C-44D8-813F-36E352403A8A}"/>
                  </a:ext>
                </a:extLst>
              </p:cNvPr>
              <p:cNvCxnSpPr/>
              <p:nvPr/>
            </p:nvCxnSpPr>
            <p:spPr>
              <a:xfrm>
                <a:off x="6709250" y="1569575"/>
                <a:ext cx="41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13" name="Google Shape;189;p5">
                <a:extLst>
                  <a:ext uri="{FF2B5EF4-FFF2-40B4-BE49-F238E27FC236}">
                    <a16:creationId xmlns:a16="http://schemas.microsoft.com/office/drawing/2014/main" id="{1B995C58-8EFB-4AB9-B140-DDA819AB34E6}"/>
                  </a:ext>
                </a:extLst>
              </p:cNvPr>
              <p:cNvSpPr txBox="1"/>
              <p:nvPr/>
            </p:nvSpPr>
            <p:spPr>
              <a:xfrm>
                <a:off x="4385225" y="1077375"/>
                <a:ext cx="504600" cy="49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1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</a:t>
                </a:r>
                <a:r>
                  <a:rPr lang="en-US" sz="1800" b="0" i="0" u="none" strike="noStrike" cap="none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90;p5">
                <a:extLst>
                  <a:ext uri="{FF2B5EF4-FFF2-40B4-BE49-F238E27FC236}">
                    <a16:creationId xmlns:a16="http://schemas.microsoft.com/office/drawing/2014/main" id="{65F62700-E5AB-4BAC-B2E8-6AA32775AA0D}"/>
                  </a:ext>
                </a:extLst>
              </p:cNvPr>
              <p:cNvSpPr txBox="1"/>
              <p:nvPr/>
            </p:nvSpPr>
            <p:spPr>
              <a:xfrm>
                <a:off x="6665000" y="1077375"/>
                <a:ext cx="504600" cy="49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1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</a:t>
                </a:r>
                <a:r>
                  <a:rPr lang="en-US" sz="1800" b="0" i="0" u="none" strike="noStrike" cap="none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8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" name="Google Shape;192;p5">
                <a:extLst>
                  <a:ext uri="{FF2B5EF4-FFF2-40B4-BE49-F238E27FC236}">
                    <a16:creationId xmlns:a16="http://schemas.microsoft.com/office/drawing/2014/main" id="{0CD4CDD2-2D84-4525-897B-23C059D5965C}"/>
                  </a:ext>
                </a:extLst>
              </p:cNvPr>
              <p:cNvCxnSpPr/>
              <p:nvPr/>
            </p:nvCxnSpPr>
            <p:spPr>
              <a:xfrm>
                <a:off x="6709250" y="1194700"/>
                <a:ext cx="256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17" name="Google Shape;193;p5">
                <a:extLst>
                  <a:ext uri="{FF2B5EF4-FFF2-40B4-BE49-F238E27FC236}">
                    <a16:creationId xmlns:a16="http://schemas.microsoft.com/office/drawing/2014/main" id="{46301C31-0624-4580-8101-44F22F8CFBE6}"/>
                  </a:ext>
                </a:extLst>
              </p:cNvPr>
              <p:cNvCxnSpPr/>
              <p:nvPr/>
            </p:nvCxnSpPr>
            <p:spPr>
              <a:xfrm>
                <a:off x="4417500" y="1189675"/>
                <a:ext cx="256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21" name="Google Shape;197;p5">
                <a:extLst>
                  <a:ext uri="{FF2B5EF4-FFF2-40B4-BE49-F238E27FC236}">
                    <a16:creationId xmlns:a16="http://schemas.microsoft.com/office/drawing/2014/main" id="{DE54FF2A-9EBB-4E37-8822-604C3590A846}"/>
                  </a:ext>
                </a:extLst>
              </p:cNvPr>
              <p:cNvSpPr txBox="1"/>
              <p:nvPr/>
            </p:nvSpPr>
            <p:spPr>
              <a:xfrm>
                <a:off x="3544824" y="510894"/>
                <a:ext cx="4959000" cy="49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Upstream           Shock          Downstream</a:t>
                </a:r>
                <a:endParaRPr sz="2000" b="0" i="0" u="none" strike="noStrike" cap="none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04;p5">
                <a:extLst>
                  <a:ext uri="{FF2B5EF4-FFF2-40B4-BE49-F238E27FC236}">
                    <a16:creationId xmlns:a16="http://schemas.microsoft.com/office/drawing/2014/main" id="{D3549BF7-233B-4837-AA44-F7FC591E9E8A}"/>
                  </a:ext>
                </a:extLst>
              </p:cNvPr>
              <p:cNvSpPr/>
              <p:nvPr/>
            </p:nvSpPr>
            <p:spPr>
              <a:xfrm>
                <a:off x="4394022" y="1747248"/>
                <a:ext cx="2844725" cy="1097650"/>
              </a:xfrm>
              <a:custGeom>
                <a:avLst/>
                <a:gdLst/>
                <a:ahLst/>
                <a:cxnLst/>
                <a:rect l="l" t="t" r="r" b="b"/>
                <a:pathLst>
                  <a:path w="113789" h="43906" extrusionOk="0">
                    <a:moveTo>
                      <a:pt x="109343" y="4048"/>
                    </a:moveTo>
                    <a:cubicBezTo>
                      <a:pt x="106219" y="3697"/>
                      <a:pt x="96938" y="2597"/>
                      <a:pt x="90599" y="1939"/>
                    </a:cubicBezTo>
                    <a:cubicBezTo>
                      <a:pt x="84260" y="1281"/>
                      <a:pt x="77358" y="-434"/>
                      <a:pt x="71311" y="102"/>
                    </a:cubicBezTo>
                    <a:cubicBezTo>
                      <a:pt x="65264" y="638"/>
                      <a:pt x="60136" y="4311"/>
                      <a:pt x="54319" y="5153"/>
                    </a:cubicBezTo>
                    <a:cubicBezTo>
                      <a:pt x="48502" y="5995"/>
                      <a:pt x="42838" y="5459"/>
                      <a:pt x="36409" y="5153"/>
                    </a:cubicBezTo>
                    <a:cubicBezTo>
                      <a:pt x="29980" y="4847"/>
                      <a:pt x="21560" y="3163"/>
                      <a:pt x="15743" y="3316"/>
                    </a:cubicBezTo>
                    <a:cubicBezTo>
                      <a:pt x="9926" y="3469"/>
                      <a:pt x="3879" y="4771"/>
                      <a:pt x="1506" y="6072"/>
                    </a:cubicBezTo>
                    <a:cubicBezTo>
                      <a:pt x="-867" y="7373"/>
                      <a:pt x="-101" y="10128"/>
                      <a:pt x="1506" y="11123"/>
                    </a:cubicBezTo>
                    <a:cubicBezTo>
                      <a:pt x="3113" y="12118"/>
                      <a:pt x="8930" y="12654"/>
                      <a:pt x="11150" y="12042"/>
                    </a:cubicBezTo>
                    <a:cubicBezTo>
                      <a:pt x="13370" y="11430"/>
                      <a:pt x="12451" y="7603"/>
                      <a:pt x="14824" y="7450"/>
                    </a:cubicBezTo>
                    <a:cubicBezTo>
                      <a:pt x="17197" y="7297"/>
                      <a:pt x="24392" y="9439"/>
                      <a:pt x="25387" y="11123"/>
                    </a:cubicBezTo>
                    <a:cubicBezTo>
                      <a:pt x="26382" y="12807"/>
                      <a:pt x="23856" y="15793"/>
                      <a:pt x="20794" y="17553"/>
                    </a:cubicBezTo>
                    <a:cubicBezTo>
                      <a:pt x="17732" y="19314"/>
                      <a:pt x="9696" y="21686"/>
                      <a:pt x="7017" y="21686"/>
                    </a:cubicBezTo>
                    <a:cubicBezTo>
                      <a:pt x="4338" y="21686"/>
                      <a:pt x="3956" y="18778"/>
                      <a:pt x="4721" y="17553"/>
                    </a:cubicBezTo>
                    <a:cubicBezTo>
                      <a:pt x="5486" y="16328"/>
                      <a:pt x="8777" y="14338"/>
                      <a:pt x="11609" y="14338"/>
                    </a:cubicBezTo>
                    <a:cubicBezTo>
                      <a:pt x="14441" y="14338"/>
                      <a:pt x="19264" y="16405"/>
                      <a:pt x="21713" y="17553"/>
                    </a:cubicBezTo>
                    <a:cubicBezTo>
                      <a:pt x="24162" y="18701"/>
                      <a:pt x="23397" y="20768"/>
                      <a:pt x="26305" y="21227"/>
                    </a:cubicBezTo>
                    <a:cubicBezTo>
                      <a:pt x="29214" y="21686"/>
                      <a:pt x="34572" y="20155"/>
                      <a:pt x="39164" y="20308"/>
                    </a:cubicBezTo>
                    <a:cubicBezTo>
                      <a:pt x="43757" y="20461"/>
                      <a:pt x="48885" y="20997"/>
                      <a:pt x="53860" y="22145"/>
                    </a:cubicBezTo>
                    <a:cubicBezTo>
                      <a:pt x="58835" y="23293"/>
                      <a:pt x="64423" y="27809"/>
                      <a:pt x="69015" y="27197"/>
                    </a:cubicBezTo>
                    <a:cubicBezTo>
                      <a:pt x="73607" y="26585"/>
                      <a:pt x="77204" y="20538"/>
                      <a:pt x="81414" y="18471"/>
                    </a:cubicBezTo>
                    <a:cubicBezTo>
                      <a:pt x="85624" y="16404"/>
                      <a:pt x="88915" y="13879"/>
                      <a:pt x="94273" y="14797"/>
                    </a:cubicBezTo>
                    <a:cubicBezTo>
                      <a:pt x="99631" y="15716"/>
                      <a:pt x="111954" y="20538"/>
                      <a:pt x="113561" y="23982"/>
                    </a:cubicBezTo>
                    <a:cubicBezTo>
                      <a:pt x="115168" y="27426"/>
                      <a:pt x="107897" y="33932"/>
                      <a:pt x="103917" y="35463"/>
                    </a:cubicBezTo>
                    <a:cubicBezTo>
                      <a:pt x="99937" y="36994"/>
                      <a:pt x="91900" y="35310"/>
                      <a:pt x="89680" y="33167"/>
                    </a:cubicBezTo>
                    <a:cubicBezTo>
                      <a:pt x="87460" y="31024"/>
                      <a:pt x="87614" y="23829"/>
                      <a:pt x="90599" y="22604"/>
                    </a:cubicBezTo>
                    <a:cubicBezTo>
                      <a:pt x="93584" y="21379"/>
                      <a:pt x="107208" y="27962"/>
                      <a:pt x="107591" y="25819"/>
                    </a:cubicBezTo>
                    <a:cubicBezTo>
                      <a:pt x="107974" y="23676"/>
                      <a:pt x="96646" y="10818"/>
                      <a:pt x="92895" y="9746"/>
                    </a:cubicBezTo>
                    <a:cubicBezTo>
                      <a:pt x="89145" y="8675"/>
                      <a:pt x="88226" y="14492"/>
                      <a:pt x="85088" y="19390"/>
                    </a:cubicBezTo>
                    <a:cubicBezTo>
                      <a:pt x="81950" y="24289"/>
                      <a:pt x="78352" y="35080"/>
                      <a:pt x="74066" y="39137"/>
                    </a:cubicBezTo>
                    <a:cubicBezTo>
                      <a:pt x="69780" y="43194"/>
                      <a:pt x="64958" y="43118"/>
                      <a:pt x="59371" y="43730"/>
                    </a:cubicBezTo>
                    <a:cubicBezTo>
                      <a:pt x="53784" y="44342"/>
                      <a:pt x="45977" y="43194"/>
                      <a:pt x="40542" y="42811"/>
                    </a:cubicBezTo>
                    <a:cubicBezTo>
                      <a:pt x="35108" y="42428"/>
                      <a:pt x="29060" y="41663"/>
                      <a:pt x="26764" y="41433"/>
                    </a:cubicBezTo>
                  </a:path>
                </a:pathLst>
              </a:cu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05;p5">
                <a:extLst>
                  <a:ext uri="{FF2B5EF4-FFF2-40B4-BE49-F238E27FC236}">
                    <a16:creationId xmlns:a16="http://schemas.microsoft.com/office/drawing/2014/main" id="{65C70ED7-6A8C-4E9F-AB71-F289588D8508}"/>
                  </a:ext>
                </a:extLst>
              </p:cNvPr>
              <p:cNvSpPr txBox="1"/>
              <p:nvPr/>
            </p:nvSpPr>
            <p:spPr>
              <a:xfrm>
                <a:off x="7668778" y="2311583"/>
                <a:ext cx="1377600" cy="77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Particle accelerated via DSA</a:t>
                </a:r>
                <a:endParaRPr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0" name="Google Shape;206;p5">
                <a:extLst>
                  <a:ext uri="{FF2B5EF4-FFF2-40B4-BE49-F238E27FC236}">
                    <a16:creationId xmlns:a16="http://schemas.microsoft.com/office/drawing/2014/main" id="{ECC9F26E-FF37-48C4-B7C0-E6655FF51B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58381" y="2432794"/>
                <a:ext cx="689130" cy="122503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31" name="Google Shape;207;p5">
                <a:extLst>
                  <a:ext uri="{FF2B5EF4-FFF2-40B4-BE49-F238E27FC236}">
                    <a16:creationId xmlns:a16="http://schemas.microsoft.com/office/drawing/2014/main" id="{B2F03A7E-077D-4C47-A730-10CB9B54C83B}"/>
                  </a:ext>
                </a:extLst>
              </p:cNvPr>
              <p:cNvCxnSpPr/>
              <p:nvPr/>
            </p:nvCxnSpPr>
            <p:spPr>
              <a:xfrm rot="10800000" flipH="1">
                <a:off x="5197475" y="2253400"/>
                <a:ext cx="142800" cy="15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32" name="Google Shape;208;p5">
                <a:extLst>
                  <a:ext uri="{FF2B5EF4-FFF2-40B4-BE49-F238E27FC236}">
                    <a16:creationId xmlns:a16="http://schemas.microsoft.com/office/drawing/2014/main" id="{A302F4FA-4DE7-4EA4-9244-EE2E666F99AF}"/>
                  </a:ext>
                </a:extLst>
              </p:cNvPr>
              <p:cNvCxnSpPr/>
              <p:nvPr/>
            </p:nvCxnSpPr>
            <p:spPr>
              <a:xfrm flipH="1">
                <a:off x="5968975" y="1768450"/>
                <a:ext cx="110700" cy="36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</p:grpSp>
        <p:sp>
          <p:nvSpPr>
            <p:cNvPr id="35" name="Google Shape;209;p5">
              <a:extLst>
                <a:ext uri="{FF2B5EF4-FFF2-40B4-BE49-F238E27FC236}">
                  <a16:creationId xmlns:a16="http://schemas.microsoft.com/office/drawing/2014/main" id="{D4F9F011-DCEA-4793-8484-944BE2D86278}"/>
                </a:ext>
              </a:extLst>
            </p:cNvPr>
            <p:cNvSpPr/>
            <p:nvPr/>
          </p:nvSpPr>
          <p:spPr>
            <a:xfrm>
              <a:off x="6584908" y="1624400"/>
              <a:ext cx="365400" cy="375900"/>
            </a:xfrm>
            <a:prstGeom prst="arc">
              <a:avLst>
                <a:gd name="adj1" fmla="val 16200000"/>
                <a:gd name="adj2" fmla="val 13194360"/>
              </a:avLst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stealth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0;p5">
              <a:extLst>
                <a:ext uri="{FF2B5EF4-FFF2-40B4-BE49-F238E27FC236}">
                  <a16:creationId xmlns:a16="http://schemas.microsoft.com/office/drawing/2014/main" id="{03750873-1E8D-451D-94E7-6E0AF59CB53B}"/>
                </a:ext>
              </a:extLst>
            </p:cNvPr>
            <p:cNvSpPr/>
            <p:nvPr/>
          </p:nvSpPr>
          <p:spPr>
            <a:xfrm rot="-5400000" flipH="1">
              <a:off x="6433914" y="2108838"/>
              <a:ext cx="282000" cy="273900"/>
            </a:xfrm>
            <a:prstGeom prst="arc">
              <a:avLst>
                <a:gd name="adj1" fmla="val 14306302"/>
                <a:gd name="adj2" fmla="val 10522703"/>
              </a:avLst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stealth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1;p5">
              <a:extLst>
                <a:ext uri="{FF2B5EF4-FFF2-40B4-BE49-F238E27FC236}">
                  <a16:creationId xmlns:a16="http://schemas.microsoft.com/office/drawing/2014/main" id="{B98B6EFE-C28F-476D-B5C6-C0760C9D6B33}"/>
                </a:ext>
              </a:extLst>
            </p:cNvPr>
            <p:cNvSpPr/>
            <p:nvPr/>
          </p:nvSpPr>
          <p:spPr>
            <a:xfrm rot="5400000">
              <a:off x="10675418" y="1791994"/>
              <a:ext cx="486900" cy="472500"/>
            </a:xfrm>
            <a:prstGeom prst="arc">
              <a:avLst>
                <a:gd name="adj1" fmla="val 16200000"/>
                <a:gd name="adj2" fmla="val 12975452"/>
              </a:avLst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stealth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2;p5">
              <a:extLst>
                <a:ext uri="{FF2B5EF4-FFF2-40B4-BE49-F238E27FC236}">
                  <a16:creationId xmlns:a16="http://schemas.microsoft.com/office/drawing/2014/main" id="{E3E7215B-9507-4642-9D6C-14BFB0BCFF50}"/>
                </a:ext>
              </a:extLst>
            </p:cNvPr>
            <p:cNvSpPr/>
            <p:nvPr/>
          </p:nvSpPr>
          <p:spPr>
            <a:xfrm>
              <a:off x="6950306" y="2271695"/>
              <a:ext cx="273900" cy="282000"/>
            </a:xfrm>
            <a:prstGeom prst="arc">
              <a:avLst>
                <a:gd name="adj1" fmla="val 14597975"/>
                <a:gd name="adj2" fmla="val 10522703"/>
              </a:avLst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stealth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3;p5">
              <a:extLst>
                <a:ext uri="{FF2B5EF4-FFF2-40B4-BE49-F238E27FC236}">
                  <a16:creationId xmlns:a16="http://schemas.microsoft.com/office/drawing/2014/main" id="{BF26EADA-6182-4837-B2F7-5C142DE75B3D}"/>
                </a:ext>
              </a:extLst>
            </p:cNvPr>
            <p:cNvSpPr/>
            <p:nvPr/>
          </p:nvSpPr>
          <p:spPr>
            <a:xfrm rot="-5400000" flipH="1">
              <a:off x="10693999" y="1223666"/>
              <a:ext cx="282000" cy="273900"/>
            </a:xfrm>
            <a:prstGeom prst="arc">
              <a:avLst>
                <a:gd name="adj1" fmla="val 14306302"/>
                <a:gd name="adj2" fmla="val 10522703"/>
              </a:avLst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stealth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8702B-53EA-432F-97D3-B8986648CA83}"/>
              </a:ext>
            </a:extLst>
          </p:cNvPr>
          <p:cNvSpPr/>
          <p:nvPr/>
        </p:nvSpPr>
        <p:spPr>
          <a:xfrm>
            <a:off x="8152693" y="2822212"/>
            <a:ext cx="645075" cy="481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A3FD21-145B-455F-B839-83AD3D68CF3F}"/>
              </a:ext>
            </a:extLst>
          </p:cNvPr>
          <p:cNvCxnSpPr>
            <a:cxnSpLocks/>
          </p:cNvCxnSpPr>
          <p:nvPr/>
        </p:nvCxnSpPr>
        <p:spPr>
          <a:xfrm flipH="1">
            <a:off x="5872492" y="3303905"/>
            <a:ext cx="2283630" cy="573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2098F7A-7ED4-4157-96FB-B5632B6B8426}"/>
              </a:ext>
            </a:extLst>
          </p:cNvPr>
          <p:cNvCxnSpPr>
            <a:cxnSpLocks/>
          </p:cNvCxnSpPr>
          <p:nvPr/>
        </p:nvCxnSpPr>
        <p:spPr>
          <a:xfrm flipH="1" flipV="1">
            <a:off x="8789645" y="3303905"/>
            <a:ext cx="2185901" cy="5557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60702B-39A1-4CA7-BFBC-23F0ED349247}"/>
              </a:ext>
            </a:extLst>
          </p:cNvPr>
          <p:cNvGrpSpPr/>
          <p:nvPr/>
        </p:nvGrpSpPr>
        <p:grpSpPr>
          <a:xfrm>
            <a:off x="7467174" y="3937619"/>
            <a:ext cx="4452198" cy="2992113"/>
            <a:chOff x="7467174" y="3998579"/>
            <a:chExt cx="4452198" cy="2992113"/>
          </a:xfrm>
        </p:grpSpPr>
        <p:sp>
          <p:nvSpPr>
            <p:cNvPr id="47" name="Google Shape;182;p5">
              <a:extLst>
                <a:ext uri="{FF2B5EF4-FFF2-40B4-BE49-F238E27FC236}">
                  <a16:creationId xmlns:a16="http://schemas.microsoft.com/office/drawing/2014/main" id="{E1EBEE14-7308-415C-B7AD-D3D45DE660D5}"/>
                </a:ext>
              </a:extLst>
            </p:cNvPr>
            <p:cNvSpPr/>
            <p:nvPr/>
          </p:nvSpPr>
          <p:spPr>
            <a:xfrm>
              <a:off x="7467174" y="3998579"/>
              <a:ext cx="2096410" cy="2436337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3359;p86">
              <a:extLst>
                <a:ext uri="{FF2B5EF4-FFF2-40B4-BE49-F238E27FC236}">
                  <a16:creationId xmlns:a16="http://schemas.microsoft.com/office/drawing/2014/main" id="{FA2D7E62-5C48-4DAD-8838-A5A2BE678806}"/>
                </a:ext>
              </a:extLst>
            </p:cNvPr>
            <p:cNvGrpSpPr/>
            <p:nvPr/>
          </p:nvGrpSpPr>
          <p:grpSpPr>
            <a:xfrm>
              <a:off x="8459452" y="4084882"/>
              <a:ext cx="3041454" cy="1590620"/>
              <a:chOff x="2121970" y="1516874"/>
              <a:chExt cx="3888150" cy="2033425"/>
            </a:xfrm>
          </p:grpSpPr>
          <p:sp>
            <p:nvSpPr>
              <p:cNvPr id="61" name="Google Shape;3360;p86">
                <a:extLst>
                  <a:ext uri="{FF2B5EF4-FFF2-40B4-BE49-F238E27FC236}">
                    <a16:creationId xmlns:a16="http://schemas.microsoft.com/office/drawing/2014/main" id="{C938B30C-1BED-428C-9FD6-A27EA00E8DC1}"/>
                  </a:ext>
                </a:extLst>
              </p:cNvPr>
              <p:cNvSpPr/>
              <p:nvPr/>
            </p:nvSpPr>
            <p:spPr>
              <a:xfrm>
                <a:off x="2121970" y="1516874"/>
                <a:ext cx="2416025" cy="2033425"/>
              </a:xfrm>
              <a:custGeom>
                <a:avLst/>
                <a:gdLst/>
                <a:ahLst/>
                <a:cxnLst/>
                <a:rect l="l" t="t" r="r" b="b"/>
                <a:pathLst>
                  <a:path w="96641" h="81337" extrusionOk="0">
                    <a:moveTo>
                      <a:pt x="2517" y="71922"/>
                    </a:moveTo>
                    <a:cubicBezTo>
                      <a:pt x="2189" y="70461"/>
                      <a:pt x="966" y="66793"/>
                      <a:pt x="548" y="63154"/>
                    </a:cubicBezTo>
                    <a:cubicBezTo>
                      <a:pt x="130" y="59516"/>
                      <a:pt x="-49" y="54296"/>
                      <a:pt x="11" y="50091"/>
                    </a:cubicBezTo>
                    <a:cubicBezTo>
                      <a:pt x="71" y="45886"/>
                      <a:pt x="339" y="41920"/>
                      <a:pt x="906" y="37923"/>
                    </a:cubicBezTo>
                    <a:cubicBezTo>
                      <a:pt x="1473" y="33927"/>
                      <a:pt x="2278" y="30049"/>
                      <a:pt x="3411" y="26112"/>
                    </a:cubicBezTo>
                    <a:cubicBezTo>
                      <a:pt x="4544" y="22175"/>
                      <a:pt x="5946" y="17732"/>
                      <a:pt x="7706" y="14302"/>
                    </a:cubicBezTo>
                    <a:cubicBezTo>
                      <a:pt x="9466" y="10872"/>
                      <a:pt x="12001" y="7681"/>
                      <a:pt x="13969" y="5534"/>
                    </a:cubicBezTo>
                    <a:cubicBezTo>
                      <a:pt x="15937" y="3387"/>
                      <a:pt x="17458" y="2283"/>
                      <a:pt x="19516" y="1418"/>
                    </a:cubicBezTo>
                    <a:cubicBezTo>
                      <a:pt x="21574" y="553"/>
                      <a:pt x="23751" y="-311"/>
                      <a:pt x="26316" y="345"/>
                    </a:cubicBezTo>
                    <a:cubicBezTo>
                      <a:pt x="28881" y="1001"/>
                      <a:pt x="32251" y="2492"/>
                      <a:pt x="34905" y="5355"/>
                    </a:cubicBezTo>
                    <a:cubicBezTo>
                      <a:pt x="37559" y="8218"/>
                      <a:pt x="40154" y="12662"/>
                      <a:pt x="42242" y="17523"/>
                    </a:cubicBezTo>
                    <a:cubicBezTo>
                      <a:pt x="44330" y="22384"/>
                      <a:pt x="46357" y="29185"/>
                      <a:pt x="47431" y="34523"/>
                    </a:cubicBezTo>
                    <a:cubicBezTo>
                      <a:pt x="48505" y="39862"/>
                      <a:pt x="48595" y="44395"/>
                      <a:pt x="48684" y="49554"/>
                    </a:cubicBezTo>
                    <a:cubicBezTo>
                      <a:pt x="48774" y="54714"/>
                      <a:pt x="48654" y="61066"/>
                      <a:pt x="47968" y="65480"/>
                    </a:cubicBezTo>
                    <a:cubicBezTo>
                      <a:pt x="47282" y="69894"/>
                      <a:pt x="45642" y="73593"/>
                      <a:pt x="44568" y="76038"/>
                    </a:cubicBezTo>
                    <a:cubicBezTo>
                      <a:pt x="43494" y="78484"/>
                      <a:pt x="42808" y="79437"/>
                      <a:pt x="41526" y="80153"/>
                    </a:cubicBezTo>
                    <a:cubicBezTo>
                      <a:pt x="40244" y="80869"/>
                      <a:pt x="38335" y="81197"/>
                      <a:pt x="36874" y="80332"/>
                    </a:cubicBezTo>
                    <a:cubicBezTo>
                      <a:pt x="35413" y="79467"/>
                      <a:pt x="33921" y="78036"/>
                      <a:pt x="32758" y="74964"/>
                    </a:cubicBezTo>
                    <a:cubicBezTo>
                      <a:pt x="31595" y="71892"/>
                      <a:pt x="30462" y="66762"/>
                      <a:pt x="29895" y="61901"/>
                    </a:cubicBezTo>
                    <a:cubicBezTo>
                      <a:pt x="29328" y="57040"/>
                      <a:pt x="29120" y="50717"/>
                      <a:pt x="29358" y="45796"/>
                    </a:cubicBezTo>
                    <a:cubicBezTo>
                      <a:pt x="29597" y="40875"/>
                      <a:pt x="30461" y="36610"/>
                      <a:pt x="31326" y="32375"/>
                    </a:cubicBezTo>
                    <a:cubicBezTo>
                      <a:pt x="32191" y="28140"/>
                      <a:pt x="33175" y="23965"/>
                      <a:pt x="34547" y="20386"/>
                    </a:cubicBezTo>
                    <a:cubicBezTo>
                      <a:pt x="35919" y="16807"/>
                      <a:pt x="37709" y="13705"/>
                      <a:pt x="39558" y="10902"/>
                    </a:cubicBezTo>
                    <a:cubicBezTo>
                      <a:pt x="41407" y="8099"/>
                      <a:pt x="43614" y="5326"/>
                      <a:pt x="45642" y="3566"/>
                    </a:cubicBezTo>
                    <a:cubicBezTo>
                      <a:pt x="47670" y="1807"/>
                      <a:pt x="49549" y="763"/>
                      <a:pt x="51726" y="345"/>
                    </a:cubicBezTo>
                    <a:cubicBezTo>
                      <a:pt x="53903" y="-73"/>
                      <a:pt x="56140" y="-371"/>
                      <a:pt x="58705" y="1060"/>
                    </a:cubicBezTo>
                    <a:cubicBezTo>
                      <a:pt x="61270" y="2492"/>
                      <a:pt x="64640" y="5385"/>
                      <a:pt x="67115" y="8934"/>
                    </a:cubicBezTo>
                    <a:cubicBezTo>
                      <a:pt x="69590" y="12483"/>
                      <a:pt x="71827" y="17375"/>
                      <a:pt x="73557" y="22355"/>
                    </a:cubicBezTo>
                    <a:cubicBezTo>
                      <a:pt x="75287" y="27336"/>
                      <a:pt x="76719" y="33330"/>
                      <a:pt x="77494" y="38817"/>
                    </a:cubicBezTo>
                    <a:cubicBezTo>
                      <a:pt x="78270" y="44305"/>
                      <a:pt x="78508" y="49763"/>
                      <a:pt x="78210" y="55280"/>
                    </a:cubicBezTo>
                    <a:cubicBezTo>
                      <a:pt x="77912" y="60798"/>
                      <a:pt x="76509" y="68194"/>
                      <a:pt x="75704" y="71922"/>
                    </a:cubicBezTo>
                    <a:cubicBezTo>
                      <a:pt x="74899" y="75650"/>
                      <a:pt x="74452" y="76097"/>
                      <a:pt x="73378" y="77648"/>
                    </a:cubicBezTo>
                    <a:cubicBezTo>
                      <a:pt x="72304" y="79199"/>
                      <a:pt x="70545" y="80839"/>
                      <a:pt x="69262" y="81227"/>
                    </a:cubicBezTo>
                    <a:cubicBezTo>
                      <a:pt x="67980" y="81615"/>
                      <a:pt x="66787" y="80928"/>
                      <a:pt x="65683" y="79974"/>
                    </a:cubicBezTo>
                    <a:cubicBezTo>
                      <a:pt x="64580" y="79020"/>
                      <a:pt x="63744" y="78633"/>
                      <a:pt x="62641" y="75501"/>
                    </a:cubicBezTo>
                    <a:cubicBezTo>
                      <a:pt x="61538" y="72370"/>
                      <a:pt x="59630" y="66285"/>
                      <a:pt x="59063" y="61185"/>
                    </a:cubicBezTo>
                    <a:cubicBezTo>
                      <a:pt x="58497" y="56085"/>
                      <a:pt x="58854" y="50240"/>
                      <a:pt x="59242" y="44902"/>
                    </a:cubicBezTo>
                    <a:cubicBezTo>
                      <a:pt x="59630" y="39564"/>
                      <a:pt x="60316" y="33808"/>
                      <a:pt x="61389" y="29155"/>
                    </a:cubicBezTo>
                    <a:cubicBezTo>
                      <a:pt x="62463" y="24502"/>
                      <a:pt x="64079" y="20568"/>
                      <a:pt x="65683" y="16986"/>
                    </a:cubicBezTo>
                    <a:cubicBezTo>
                      <a:pt x="67288" y="13404"/>
                      <a:pt x="68957" y="10208"/>
                      <a:pt x="71016" y="7663"/>
                    </a:cubicBezTo>
                    <a:cubicBezTo>
                      <a:pt x="73076" y="5118"/>
                      <a:pt x="76005" y="2967"/>
                      <a:pt x="78040" y="1714"/>
                    </a:cubicBezTo>
                    <a:cubicBezTo>
                      <a:pt x="80076" y="462"/>
                      <a:pt x="81499" y="178"/>
                      <a:pt x="83229" y="148"/>
                    </a:cubicBezTo>
                    <a:cubicBezTo>
                      <a:pt x="84959" y="118"/>
                      <a:pt x="86838" y="851"/>
                      <a:pt x="88419" y="1535"/>
                    </a:cubicBezTo>
                    <a:cubicBezTo>
                      <a:pt x="90000" y="2220"/>
                      <a:pt x="91343" y="2992"/>
                      <a:pt x="92713" y="4255"/>
                    </a:cubicBezTo>
                    <a:cubicBezTo>
                      <a:pt x="94083" y="5518"/>
                      <a:pt x="95986" y="8303"/>
                      <a:pt x="96641" y="9113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" name="Google Shape;3361;p86">
                <a:extLst>
                  <a:ext uri="{FF2B5EF4-FFF2-40B4-BE49-F238E27FC236}">
                    <a16:creationId xmlns:a16="http://schemas.microsoft.com/office/drawing/2014/main" id="{FA4CD553-F59A-4AC8-B226-A50956006086}"/>
                  </a:ext>
                </a:extLst>
              </p:cNvPr>
              <p:cNvSpPr/>
              <p:nvPr/>
            </p:nvSpPr>
            <p:spPr>
              <a:xfrm>
                <a:off x="3594095" y="1516874"/>
                <a:ext cx="2416025" cy="2033425"/>
              </a:xfrm>
              <a:custGeom>
                <a:avLst/>
                <a:gdLst/>
                <a:ahLst/>
                <a:cxnLst/>
                <a:rect l="l" t="t" r="r" b="b"/>
                <a:pathLst>
                  <a:path w="96641" h="81337" extrusionOk="0">
                    <a:moveTo>
                      <a:pt x="2517" y="71922"/>
                    </a:moveTo>
                    <a:cubicBezTo>
                      <a:pt x="2189" y="70461"/>
                      <a:pt x="966" y="66793"/>
                      <a:pt x="548" y="63154"/>
                    </a:cubicBezTo>
                    <a:cubicBezTo>
                      <a:pt x="130" y="59516"/>
                      <a:pt x="-49" y="54296"/>
                      <a:pt x="11" y="50091"/>
                    </a:cubicBezTo>
                    <a:cubicBezTo>
                      <a:pt x="71" y="45886"/>
                      <a:pt x="339" y="41920"/>
                      <a:pt x="906" y="37923"/>
                    </a:cubicBezTo>
                    <a:cubicBezTo>
                      <a:pt x="1473" y="33927"/>
                      <a:pt x="2256" y="30037"/>
                      <a:pt x="3411" y="26112"/>
                    </a:cubicBezTo>
                    <a:cubicBezTo>
                      <a:pt x="4566" y="22187"/>
                      <a:pt x="6077" y="17804"/>
                      <a:pt x="7837" y="14374"/>
                    </a:cubicBezTo>
                    <a:cubicBezTo>
                      <a:pt x="9597" y="10944"/>
                      <a:pt x="12023" y="7696"/>
                      <a:pt x="13969" y="5534"/>
                    </a:cubicBezTo>
                    <a:cubicBezTo>
                      <a:pt x="15915" y="3372"/>
                      <a:pt x="17455" y="2265"/>
                      <a:pt x="19513" y="1400"/>
                    </a:cubicBezTo>
                    <a:cubicBezTo>
                      <a:pt x="21571" y="535"/>
                      <a:pt x="23751" y="-314"/>
                      <a:pt x="26316" y="345"/>
                    </a:cubicBezTo>
                    <a:cubicBezTo>
                      <a:pt x="28881" y="1004"/>
                      <a:pt x="32251" y="2492"/>
                      <a:pt x="34905" y="5355"/>
                    </a:cubicBezTo>
                    <a:cubicBezTo>
                      <a:pt x="37559" y="8218"/>
                      <a:pt x="40154" y="12662"/>
                      <a:pt x="42242" y="17523"/>
                    </a:cubicBezTo>
                    <a:cubicBezTo>
                      <a:pt x="44330" y="22384"/>
                      <a:pt x="46357" y="29185"/>
                      <a:pt x="47431" y="34523"/>
                    </a:cubicBezTo>
                    <a:cubicBezTo>
                      <a:pt x="48505" y="39862"/>
                      <a:pt x="48595" y="44395"/>
                      <a:pt x="48684" y="49554"/>
                    </a:cubicBezTo>
                    <a:cubicBezTo>
                      <a:pt x="48774" y="54714"/>
                      <a:pt x="48654" y="61066"/>
                      <a:pt x="47968" y="65480"/>
                    </a:cubicBezTo>
                    <a:cubicBezTo>
                      <a:pt x="47282" y="69894"/>
                      <a:pt x="45642" y="73593"/>
                      <a:pt x="44568" y="76038"/>
                    </a:cubicBezTo>
                    <a:cubicBezTo>
                      <a:pt x="43494" y="78484"/>
                      <a:pt x="42808" y="79437"/>
                      <a:pt x="41526" y="80153"/>
                    </a:cubicBezTo>
                    <a:cubicBezTo>
                      <a:pt x="40244" y="80869"/>
                      <a:pt x="38335" y="81197"/>
                      <a:pt x="36874" y="80332"/>
                    </a:cubicBezTo>
                    <a:cubicBezTo>
                      <a:pt x="35413" y="79467"/>
                      <a:pt x="33921" y="78036"/>
                      <a:pt x="32758" y="74964"/>
                    </a:cubicBezTo>
                    <a:cubicBezTo>
                      <a:pt x="31595" y="71892"/>
                      <a:pt x="30462" y="66762"/>
                      <a:pt x="29895" y="61901"/>
                    </a:cubicBezTo>
                    <a:cubicBezTo>
                      <a:pt x="29328" y="57040"/>
                      <a:pt x="29120" y="50717"/>
                      <a:pt x="29358" y="45796"/>
                    </a:cubicBezTo>
                    <a:cubicBezTo>
                      <a:pt x="29597" y="40875"/>
                      <a:pt x="30461" y="36610"/>
                      <a:pt x="31326" y="32375"/>
                    </a:cubicBezTo>
                    <a:cubicBezTo>
                      <a:pt x="32191" y="28140"/>
                      <a:pt x="33175" y="23965"/>
                      <a:pt x="34547" y="20386"/>
                    </a:cubicBezTo>
                    <a:cubicBezTo>
                      <a:pt x="35919" y="16807"/>
                      <a:pt x="37709" y="13705"/>
                      <a:pt x="39558" y="10902"/>
                    </a:cubicBezTo>
                    <a:cubicBezTo>
                      <a:pt x="41407" y="8099"/>
                      <a:pt x="43614" y="5326"/>
                      <a:pt x="45642" y="3566"/>
                    </a:cubicBezTo>
                    <a:cubicBezTo>
                      <a:pt x="47670" y="1807"/>
                      <a:pt x="49549" y="763"/>
                      <a:pt x="51726" y="345"/>
                    </a:cubicBezTo>
                    <a:cubicBezTo>
                      <a:pt x="53903" y="-73"/>
                      <a:pt x="56140" y="-371"/>
                      <a:pt x="58705" y="1060"/>
                    </a:cubicBezTo>
                    <a:cubicBezTo>
                      <a:pt x="61270" y="2492"/>
                      <a:pt x="64640" y="5385"/>
                      <a:pt x="67115" y="8934"/>
                    </a:cubicBezTo>
                    <a:cubicBezTo>
                      <a:pt x="69590" y="12483"/>
                      <a:pt x="71827" y="17375"/>
                      <a:pt x="73557" y="22355"/>
                    </a:cubicBezTo>
                    <a:cubicBezTo>
                      <a:pt x="75287" y="27336"/>
                      <a:pt x="76719" y="33330"/>
                      <a:pt x="77494" y="38817"/>
                    </a:cubicBezTo>
                    <a:cubicBezTo>
                      <a:pt x="78270" y="44305"/>
                      <a:pt x="78508" y="49763"/>
                      <a:pt x="78210" y="55280"/>
                    </a:cubicBezTo>
                    <a:cubicBezTo>
                      <a:pt x="77912" y="60798"/>
                      <a:pt x="76509" y="68194"/>
                      <a:pt x="75704" y="71922"/>
                    </a:cubicBezTo>
                    <a:cubicBezTo>
                      <a:pt x="74899" y="75650"/>
                      <a:pt x="74452" y="76097"/>
                      <a:pt x="73378" y="77648"/>
                    </a:cubicBezTo>
                    <a:cubicBezTo>
                      <a:pt x="72304" y="79199"/>
                      <a:pt x="70545" y="80839"/>
                      <a:pt x="69262" y="81227"/>
                    </a:cubicBezTo>
                    <a:cubicBezTo>
                      <a:pt x="67980" y="81615"/>
                      <a:pt x="66787" y="80928"/>
                      <a:pt x="65683" y="79974"/>
                    </a:cubicBezTo>
                    <a:cubicBezTo>
                      <a:pt x="64580" y="79020"/>
                      <a:pt x="63744" y="78633"/>
                      <a:pt x="62641" y="75501"/>
                    </a:cubicBezTo>
                    <a:cubicBezTo>
                      <a:pt x="61538" y="72370"/>
                      <a:pt x="59630" y="66285"/>
                      <a:pt x="59063" y="61185"/>
                    </a:cubicBezTo>
                    <a:cubicBezTo>
                      <a:pt x="58497" y="56085"/>
                      <a:pt x="58854" y="50240"/>
                      <a:pt x="59242" y="44902"/>
                    </a:cubicBezTo>
                    <a:cubicBezTo>
                      <a:pt x="59630" y="39564"/>
                      <a:pt x="60316" y="33808"/>
                      <a:pt x="61389" y="29155"/>
                    </a:cubicBezTo>
                    <a:cubicBezTo>
                      <a:pt x="62463" y="24502"/>
                      <a:pt x="64073" y="20565"/>
                      <a:pt x="65683" y="16986"/>
                    </a:cubicBezTo>
                    <a:cubicBezTo>
                      <a:pt x="67294" y="13407"/>
                      <a:pt x="68994" y="10216"/>
                      <a:pt x="71052" y="7681"/>
                    </a:cubicBezTo>
                    <a:cubicBezTo>
                      <a:pt x="73110" y="5146"/>
                      <a:pt x="75884" y="2999"/>
                      <a:pt x="78031" y="1776"/>
                    </a:cubicBezTo>
                    <a:cubicBezTo>
                      <a:pt x="80178" y="553"/>
                      <a:pt x="82206" y="345"/>
                      <a:pt x="83936" y="345"/>
                    </a:cubicBezTo>
                    <a:cubicBezTo>
                      <a:pt x="85666" y="345"/>
                      <a:pt x="87037" y="1060"/>
                      <a:pt x="88409" y="1776"/>
                    </a:cubicBezTo>
                    <a:cubicBezTo>
                      <a:pt x="89781" y="2492"/>
                      <a:pt x="90795" y="3416"/>
                      <a:pt x="92167" y="4639"/>
                    </a:cubicBezTo>
                    <a:cubicBezTo>
                      <a:pt x="93539" y="5862"/>
                      <a:pt x="95895" y="8367"/>
                      <a:pt x="96641" y="9113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63" name="Google Shape;3362;p86">
              <a:extLst>
                <a:ext uri="{FF2B5EF4-FFF2-40B4-BE49-F238E27FC236}">
                  <a16:creationId xmlns:a16="http://schemas.microsoft.com/office/drawing/2014/main" id="{6C3F85E4-4B57-4B32-BD73-1C2E1CB2765E}"/>
                </a:ext>
              </a:extLst>
            </p:cNvPr>
            <p:cNvGrpSpPr/>
            <p:nvPr/>
          </p:nvGrpSpPr>
          <p:grpSpPr>
            <a:xfrm>
              <a:off x="8505852" y="5870351"/>
              <a:ext cx="2442231" cy="390738"/>
              <a:chOff x="314947" y="2571734"/>
              <a:chExt cx="8873788" cy="1419737"/>
            </a:xfrm>
          </p:grpSpPr>
          <p:grpSp>
            <p:nvGrpSpPr>
              <p:cNvPr id="64" name="Google Shape;3363;p86">
                <a:extLst>
                  <a:ext uri="{FF2B5EF4-FFF2-40B4-BE49-F238E27FC236}">
                    <a16:creationId xmlns:a16="http://schemas.microsoft.com/office/drawing/2014/main" id="{BB75ACA7-FADE-4BB3-96F7-119CAEB8C3AD}"/>
                  </a:ext>
                </a:extLst>
              </p:cNvPr>
              <p:cNvGrpSpPr/>
              <p:nvPr/>
            </p:nvGrpSpPr>
            <p:grpSpPr>
              <a:xfrm>
                <a:off x="314947" y="2571734"/>
                <a:ext cx="4767013" cy="1419737"/>
                <a:chOff x="314945" y="2571749"/>
                <a:chExt cx="6827575" cy="2033425"/>
              </a:xfrm>
            </p:grpSpPr>
            <p:grpSp>
              <p:nvGrpSpPr>
                <p:cNvPr id="72" name="Google Shape;3364;p86">
                  <a:extLst>
                    <a:ext uri="{FF2B5EF4-FFF2-40B4-BE49-F238E27FC236}">
                      <a16:creationId xmlns:a16="http://schemas.microsoft.com/office/drawing/2014/main" id="{A4A227D6-206F-4ADA-B0EA-C76DA7E4C59E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14945" y="2571749"/>
                  <a:ext cx="3888150" cy="2033425"/>
                  <a:chOff x="2121970" y="1516874"/>
                  <a:chExt cx="3888150" cy="2033425"/>
                </a:xfrm>
              </p:grpSpPr>
              <p:sp>
                <p:nvSpPr>
                  <p:cNvPr id="76" name="Google Shape;3365;p86">
                    <a:extLst>
                      <a:ext uri="{FF2B5EF4-FFF2-40B4-BE49-F238E27FC236}">
                        <a16:creationId xmlns:a16="http://schemas.microsoft.com/office/drawing/2014/main" id="{23DA678A-AA0D-4390-A279-A1B2F36E0155}"/>
                      </a:ext>
                    </a:extLst>
                  </p:cNvPr>
                  <p:cNvSpPr/>
                  <p:nvPr/>
                </p:nvSpPr>
                <p:spPr>
                  <a:xfrm>
                    <a:off x="2121970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78" y="30049"/>
                          <a:pt x="3411" y="26112"/>
                        </a:cubicBezTo>
                        <a:cubicBezTo>
                          <a:pt x="4544" y="22175"/>
                          <a:pt x="5946" y="17732"/>
                          <a:pt x="7706" y="14302"/>
                        </a:cubicBezTo>
                        <a:cubicBezTo>
                          <a:pt x="9466" y="10872"/>
                          <a:pt x="12001" y="7681"/>
                          <a:pt x="13969" y="5534"/>
                        </a:cubicBezTo>
                        <a:cubicBezTo>
                          <a:pt x="15937" y="3387"/>
                          <a:pt x="17458" y="2283"/>
                          <a:pt x="19516" y="1418"/>
                        </a:cubicBezTo>
                        <a:cubicBezTo>
                          <a:pt x="21574" y="553"/>
                          <a:pt x="23751" y="-311"/>
                          <a:pt x="26316" y="345"/>
                        </a:cubicBezTo>
                        <a:cubicBezTo>
                          <a:pt x="28881" y="1001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9" y="20568"/>
                          <a:pt x="65683" y="16986"/>
                        </a:cubicBezTo>
                        <a:cubicBezTo>
                          <a:pt x="67288" y="13404"/>
                          <a:pt x="68957" y="10208"/>
                          <a:pt x="71016" y="7663"/>
                        </a:cubicBezTo>
                        <a:cubicBezTo>
                          <a:pt x="73076" y="5118"/>
                          <a:pt x="76005" y="2967"/>
                          <a:pt x="78040" y="1714"/>
                        </a:cubicBezTo>
                        <a:cubicBezTo>
                          <a:pt x="80076" y="462"/>
                          <a:pt x="81499" y="178"/>
                          <a:pt x="83229" y="148"/>
                        </a:cubicBezTo>
                        <a:cubicBezTo>
                          <a:pt x="84959" y="118"/>
                          <a:pt x="86838" y="851"/>
                          <a:pt x="88419" y="1535"/>
                        </a:cubicBezTo>
                        <a:cubicBezTo>
                          <a:pt x="90000" y="2220"/>
                          <a:pt x="91343" y="2992"/>
                          <a:pt x="92713" y="4255"/>
                        </a:cubicBezTo>
                        <a:cubicBezTo>
                          <a:pt x="94083" y="5518"/>
                          <a:pt x="95986" y="8303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stealth" w="med" len="med"/>
                    <a:tailEnd type="none" w="med" len="med"/>
                  </a:ln>
                </p:spPr>
              </p:sp>
              <p:sp>
                <p:nvSpPr>
                  <p:cNvPr id="77" name="Google Shape;3366;p86">
                    <a:extLst>
                      <a:ext uri="{FF2B5EF4-FFF2-40B4-BE49-F238E27FC236}">
                        <a16:creationId xmlns:a16="http://schemas.microsoft.com/office/drawing/2014/main" id="{5DDC346A-161D-4733-8A1F-74E7DB5E0BDF}"/>
                      </a:ext>
                    </a:extLst>
                  </p:cNvPr>
                  <p:cNvSpPr/>
                  <p:nvPr/>
                </p:nvSpPr>
                <p:spPr>
                  <a:xfrm>
                    <a:off x="3594095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56" y="30037"/>
                          <a:pt x="3411" y="26112"/>
                        </a:cubicBezTo>
                        <a:cubicBezTo>
                          <a:pt x="4566" y="22187"/>
                          <a:pt x="6077" y="17804"/>
                          <a:pt x="7837" y="14374"/>
                        </a:cubicBezTo>
                        <a:cubicBezTo>
                          <a:pt x="9597" y="10944"/>
                          <a:pt x="12023" y="7696"/>
                          <a:pt x="13969" y="5534"/>
                        </a:cubicBezTo>
                        <a:cubicBezTo>
                          <a:pt x="15915" y="3372"/>
                          <a:pt x="17455" y="2265"/>
                          <a:pt x="19513" y="1400"/>
                        </a:cubicBezTo>
                        <a:cubicBezTo>
                          <a:pt x="21571" y="535"/>
                          <a:pt x="23751" y="-314"/>
                          <a:pt x="26316" y="345"/>
                        </a:cubicBezTo>
                        <a:cubicBezTo>
                          <a:pt x="28881" y="1004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3" y="20565"/>
                          <a:pt x="65683" y="16986"/>
                        </a:cubicBezTo>
                        <a:cubicBezTo>
                          <a:pt x="67294" y="13407"/>
                          <a:pt x="68994" y="10216"/>
                          <a:pt x="71052" y="7681"/>
                        </a:cubicBezTo>
                        <a:cubicBezTo>
                          <a:pt x="73110" y="5146"/>
                          <a:pt x="75884" y="2999"/>
                          <a:pt x="78031" y="1776"/>
                        </a:cubicBezTo>
                        <a:cubicBezTo>
                          <a:pt x="80178" y="553"/>
                          <a:pt x="82206" y="345"/>
                          <a:pt x="83936" y="345"/>
                        </a:cubicBezTo>
                        <a:cubicBezTo>
                          <a:pt x="85666" y="345"/>
                          <a:pt x="87037" y="1060"/>
                          <a:pt x="88409" y="1776"/>
                        </a:cubicBezTo>
                        <a:cubicBezTo>
                          <a:pt x="89781" y="2492"/>
                          <a:pt x="90795" y="3416"/>
                          <a:pt x="92167" y="4639"/>
                        </a:cubicBezTo>
                        <a:cubicBezTo>
                          <a:pt x="93539" y="5862"/>
                          <a:pt x="95895" y="8367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73" name="Google Shape;3367;p86">
                  <a:extLst>
                    <a:ext uri="{FF2B5EF4-FFF2-40B4-BE49-F238E27FC236}">
                      <a16:creationId xmlns:a16="http://schemas.microsoft.com/office/drawing/2014/main" id="{1C0EFD79-AECB-45C1-9956-076B83B1E11D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254370" y="2571749"/>
                  <a:ext cx="3888150" cy="2033425"/>
                  <a:chOff x="2121970" y="1516874"/>
                  <a:chExt cx="3888150" cy="2033425"/>
                </a:xfrm>
              </p:grpSpPr>
              <p:sp>
                <p:nvSpPr>
                  <p:cNvPr id="74" name="Google Shape;3368;p86">
                    <a:extLst>
                      <a:ext uri="{FF2B5EF4-FFF2-40B4-BE49-F238E27FC236}">
                        <a16:creationId xmlns:a16="http://schemas.microsoft.com/office/drawing/2014/main" id="{1726624D-1454-4135-8186-4AD0A311AFE0}"/>
                      </a:ext>
                    </a:extLst>
                  </p:cNvPr>
                  <p:cNvSpPr/>
                  <p:nvPr/>
                </p:nvSpPr>
                <p:spPr>
                  <a:xfrm>
                    <a:off x="2121970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78" y="30049"/>
                          <a:pt x="3411" y="26112"/>
                        </a:cubicBezTo>
                        <a:cubicBezTo>
                          <a:pt x="4544" y="22175"/>
                          <a:pt x="5946" y="17732"/>
                          <a:pt x="7706" y="14302"/>
                        </a:cubicBezTo>
                        <a:cubicBezTo>
                          <a:pt x="9466" y="10872"/>
                          <a:pt x="12001" y="7681"/>
                          <a:pt x="13969" y="5534"/>
                        </a:cubicBezTo>
                        <a:cubicBezTo>
                          <a:pt x="15937" y="3387"/>
                          <a:pt x="17458" y="2283"/>
                          <a:pt x="19516" y="1418"/>
                        </a:cubicBezTo>
                        <a:cubicBezTo>
                          <a:pt x="21574" y="553"/>
                          <a:pt x="23751" y="-311"/>
                          <a:pt x="26316" y="345"/>
                        </a:cubicBezTo>
                        <a:cubicBezTo>
                          <a:pt x="28881" y="1001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9" y="20568"/>
                          <a:pt x="65683" y="16986"/>
                        </a:cubicBezTo>
                        <a:cubicBezTo>
                          <a:pt x="67288" y="13404"/>
                          <a:pt x="68957" y="10208"/>
                          <a:pt x="71016" y="7663"/>
                        </a:cubicBezTo>
                        <a:cubicBezTo>
                          <a:pt x="73076" y="5118"/>
                          <a:pt x="76005" y="2967"/>
                          <a:pt x="78040" y="1714"/>
                        </a:cubicBezTo>
                        <a:cubicBezTo>
                          <a:pt x="80076" y="462"/>
                          <a:pt x="81499" y="178"/>
                          <a:pt x="83229" y="148"/>
                        </a:cubicBezTo>
                        <a:cubicBezTo>
                          <a:pt x="84959" y="118"/>
                          <a:pt x="86838" y="851"/>
                          <a:pt x="88419" y="1535"/>
                        </a:cubicBezTo>
                        <a:cubicBezTo>
                          <a:pt x="90000" y="2220"/>
                          <a:pt x="91343" y="2992"/>
                          <a:pt x="92713" y="4255"/>
                        </a:cubicBezTo>
                        <a:cubicBezTo>
                          <a:pt x="94083" y="5518"/>
                          <a:pt x="95986" y="8303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75" name="Google Shape;3369;p86">
                    <a:extLst>
                      <a:ext uri="{FF2B5EF4-FFF2-40B4-BE49-F238E27FC236}">
                        <a16:creationId xmlns:a16="http://schemas.microsoft.com/office/drawing/2014/main" id="{CB065767-1B52-47C9-9032-E1A7523C3C12}"/>
                      </a:ext>
                    </a:extLst>
                  </p:cNvPr>
                  <p:cNvSpPr/>
                  <p:nvPr/>
                </p:nvSpPr>
                <p:spPr>
                  <a:xfrm>
                    <a:off x="3594095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56" y="30037"/>
                          <a:pt x="3411" y="26112"/>
                        </a:cubicBezTo>
                        <a:cubicBezTo>
                          <a:pt x="4566" y="22187"/>
                          <a:pt x="6077" y="17804"/>
                          <a:pt x="7837" y="14374"/>
                        </a:cubicBezTo>
                        <a:cubicBezTo>
                          <a:pt x="9597" y="10944"/>
                          <a:pt x="12023" y="7696"/>
                          <a:pt x="13969" y="5534"/>
                        </a:cubicBezTo>
                        <a:cubicBezTo>
                          <a:pt x="15915" y="3372"/>
                          <a:pt x="17455" y="2265"/>
                          <a:pt x="19513" y="1400"/>
                        </a:cubicBezTo>
                        <a:cubicBezTo>
                          <a:pt x="21571" y="535"/>
                          <a:pt x="23751" y="-314"/>
                          <a:pt x="26316" y="345"/>
                        </a:cubicBezTo>
                        <a:cubicBezTo>
                          <a:pt x="28881" y="1004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3" y="20565"/>
                          <a:pt x="65683" y="16986"/>
                        </a:cubicBezTo>
                        <a:cubicBezTo>
                          <a:pt x="67294" y="13407"/>
                          <a:pt x="68994" y="10216"/>
                          <a:pt x="71052" y="7681"/>
                        </a:cubicBezTo>
                        <a:cubicBezTo>
                          <a:pt x="73110" y="5146"/>
                          <a:pt x="75884" y="2999"/>
                          <a:pt x="78031" y="1776"/>
                        </a:cubicBezTo>
                        <a:cubicBezTo>
                          <a:pt x="80178" y="553"/>
                          <a:pt x="82206" y="345"/>
                          <a:pt x="83936" y="345"/>
                        </a:cubicBezTo>
                        <a:cubicBezTo>
                          <a:pt x="85666" y="345"/>
                          <a:pt x="87037" y="1060"/>
                          <a:pt x="88409" y="1776"/>
                        </a:cubicBezTo>
                        <a:cubicBezTo>
                          <a:pt x="89781" y="2492"/>
                          <a:pt x="90795" y="3416"/>
                          <a:pt x="92167" y="4639"/>
                        </a:cubicBezTo>
                        <a:cubicBezTo>
                          <a:pt x="93539" y="5862"/>
                          <a:pt x="95895" y="8367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65" name="Google Shape;3370;p86">
                <a:extLst>
                  <a:ext uri="{FF2B5EF4-FFF2-40B4-BE49-F238E27FC236}">
                    <a16:creationId xmlns:a16="http://schemas.microsoft.com/office/drawing/2014/main" id="{8E57B3C7-8859-4F9B-9366-A7F91B8701F1}"/>
                  </a:ext>
                </a:extLst>
              </p:cNvPr>
              <p:cNvGrpSpPr/>
              <p:nvPr/>
            </p:nvGrpSpPr>
            <p:grpSpPr>
              <a:xfrm>
                <a:off x="4421722" y="2571734"/>
                <a:ext cx="4767013" cy="1419737"/>
                <a:chOff x="314945" y="2571749"/>
                <a:chExt cx="6827575" cy="2033425"/>
              </a:xfrm>
            </p:grpSpPr>
            <p:grpSp>
              <p:nvGrpSpPr>
                <p:cNvPr id="66" name="Google Shape;3371;p86">
                  <a:extLst>
                    <a:ext uri="{FF2B5EF4-FFF2-40B4-BE49-F238E27FC236}">
                      <a16:creationId xmlns:a16="http://schemas.microsoft.com/office/drawing/2014/main" id="{71ECCE16-8364-4015-B1F5-A0DF88E7AE59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14945" y="2571749"/>
                  <a:ext cx="3888150" cy="2033425"/>
                  <a:chOff x="2121970" y="1516874"/>
                  <a:chExt cx="3888150" cy="2033425"/>
                </a:xfrm>
              </p:grpSpPr>
              <p:sp>
                <p:nvSpPr>
                  <p:cNvPr id="70" name="Google Shape;3372;p86">
                    <a:extLst>
                      <a:ext uri="{FF2B5EF4-FFF2-40B4-BE49-F238E27FC236}">
                        <a16:creationId xmlns:a16="http://schemas.microsoft.com/office/drawing/2014/main" id="{EDC0C1C4-2C33-4CCB-A07A-629D1475242F}"/>
                      </a:ext>
                    </a:extLst>
                  </p:cNvPr>
                  <p:cNvSpPr/>
                  <p:nvPr/>
                </p:nvSpPr>
                <p:spPr>
                  <a:xfrm>
                    <a:off x="2121970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78" y="30049"/>
                          <a:pt x="3411" y="26112"/>
                        </a:cubicBezTo>
                        <a:cubicBezTo>
                          <a:pt x="4544" y="22175"/>
                          <a:pt x="5946" y="17732"/>
                          <a:pt x="7706" y="14302"/>
                        </a:cubicBezTo>
                        <a:cubicBezTo>
                          <a:pt x="9466" y="10872"/>
                          <a:pt x="12001" y="7681"/>
                          <a:pt x="13969" y="5534"/>
                        </a:cubicBezTo>
                        <a:cubicBezTo>
                          <a:pt x="15937" y="3387"/>
                          <a:pt x="17458" y="2283"/>
                          <a:pt x="19516" y="1418"/>
                        </a:cubicBezTo>
                        <a:cubicBezTo>
                          <a:pt x="21574" y="553"/>
                          <a:pt x="23751" y="-311"/>
                          <a:pt x="26316" y="345"/>
                        </a:cubicBezTo>
                        <a:cubicBezTo>
                          <a:pt x="28881" y="1001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9" y="20568"/>
                          <a:pt x="65683" y="16986"/>
                        </a:cubicBezTo>
                        <a:cubicBezTo>
                          <a:pt x="67288" y="13404"/>
                          <a:pt x="68957" y="10208"/>
                          <a:pt x="71016" y="7663"/>
                        </a:cubicBezTo>
                        <a:cubicBezTo>
                          <a:pt x="73076" y="5118"/>
                          <a:pt x="76005" y="2967"/>
                          <a:pt x="78040" y="1714"/>
                        </a:cubicBezTo>
                        <a:cubicBezTo>
                          <a:pt x="80076" y="462"/>
                          <a:pt x="81499" y="178"/>
                          <a:pt x="83229" y="148"/>
                        </a:cubicBezTo>
                        <a:cubicBezTo>
                          <a:pt x="84959" y="118"/>
                          <a:pt x="86838" y="851"/>
                          <a:pt x="88419" y="1535"/>
                        </a:cubicBezTo>
                        <a:cubicBezTo>
                          <a:pt x="90000" y="2220"/>
                          <a:pt x="91343" y="2992"/>
                          <a:pt x="92713" y="4255"/>
                        </a:cubicBezTo>
                        <a:cubicBezTo>
                          <a:pt x="94083" y="5518"/>
                          <a:pt x="95986" y="8303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71" name="Google Shape;3373;p86">
                    <a:extLst>
                      <a:ext uri="{FF2B5EF4-FFF2-40B4-BE49-F238E27FC236}">
                        <a16:creationId xmlns:a16="http://schemas.microsoft.com/office/drawing/2014/main" id="{22B6449C-F348-46A8-9F48-9330D42F28B7}"/>
                      </a:ext>
                    </a:extLst>
                  </p:cNvPr>
                  <p:cNvSpPr/>
                  <p:nvPr/>
                </p:nvSpPr>
                <p:spPr>
                  <a:xfrm>
                    <a:off x="3594095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56" y="30037"/>
                          <a:pt x="3411" y="26112"/>
                        </a:cubicBezTo>
                        <a:cubicBezTo>
                          <a:pt x="4566" y="22187"/>
                          <a:pt x="6077" y="17804"/>
                          <a:pt x="7837" y="14374"/>
                        </a:cubicBezTo>
                        <a:cubicBezTo>
                          <a:pt x="9597" y="10944"/>
                          <a:pt x="12023" y="7696"/>
                          <a:pt x="13969" y="5534"/>
                        </a:cubicBezTo>
                        <a:cubicBezTo>
                          <a:pt x="15915" y="3372"/>
                          <a:pt x="17455" y="2265"/>
                          <a:pt x="19513" y="1400"/>
                        </a:cubicBezTo>
                        <a:cubicBezTo>
                          <a:pt x="21571" y="535"/>
                          <a:pt x="23751" y="-314"/>
                          <a:pt x="26316" y="345"/>
                        </a:cubicBezTo>
                        <a:cubicBezTo>
                          <a:pt x="28881" y="1004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3" y="20565"/>
                          <a:pt x="65683" y="16986"/>
                        </a:cubicBezTo>
                        <a:cubicBezTo>
                          <a:pt x="67294" y="13407"/>
                          <a:pt x="68994" y="10216"/>
                          <a:pt x="71052" y="7681"/>
                        </a:cubicBezTo>
                        <a:cubicBezTo>
                          <a:pt x="73110" y="5146"/>
                          <a:pt x="75884" y="2999"/>
                          <a:pt x="78031" y="1776"/>
                        </a:cubicBezTo>
                        <a:cubicBezTo>
                          <a:pt x="80178" y="553"/>
                          <a:pt x="82206" y="345"/>
                          <a:pt x="83936" y="345"/>
                        </a:cubicBezTo>
                        <a:cubicBezTo>
                          <a:pt x="85666" y="345"/>
                          <a:pt x="87037" y="1060"/>
                          <a:pt x="88409" y="1776"/>
                        </a:cubicBezTo>
                        <a:cubicBezTo>
                          <a:pt x="89781" y="2492"/>
                          <a:pt x="90795" y="3416"/>
                          <a:pt x="92167" y="4639"/>
                        </a:cubicBezTo>
                        <a:cubicBezTo>
                          <a:pt x="93539" y="5862"/>
                          <a:pt x="95895" y="8367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67" name="Google Shape;3374;p86">
                  <a:extLst>
                    <a:ext uri="{FF2B5EF4-FFF2-40B4-BE49-F238E27FC236}">
                      <a16:creationId xmlns:a16="http://schemas.microsoft.com/office/drawing/2014/main" id="{A27651E9-FCFF-487A-839C-8946707157AE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254370" y="2571749"/>
                  <a:ext cx="3888150" cy="2033425"/>
                  <a:chOff x="2121970" y="1516874"/>
                  <a:chExt cx="3888150" cy="2033425"/>
                </a:xfrm>
              </p:grpSpPr>
              <p:sp>
                <p:nvSpPr>
                  <p:cNvPr id="68" name="Google Shape;3375;p86">
                    <a:extLst>
                      <a:ext uri="{FF2B5EF4-FFF2-40B4-BE49-F238E27FC236}">
                        <a16:creationId xmlns:a16="http://schemas.microsoft.com/office/drawing/2014/main" id="{07E44D24-56D1-40AF-BE9D-3D420E5079AC}"/>
                      </a:ext>
                    </a:extLst>
                  </p:cNvPr>
                  <p:cNvSpPr/>
                  <p:nvPr/>
                </p:nvSpPr>
                <p:spPr>
                  <a:xfrm>
                    <a:off x="2121970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78" y="30049"/>
                          <a:pt x="3411" y="26112"/>
                        </a:cubicBezTo>
                        <a:cubicBezTo>
                          <a:pt x="4544" y="22175"/>
                          <a:pt x="5946" y="17732"/>
                          <a:pt x="7706" y="14302"/>
                        </a:cubicBezTo>
                        <a:cubicBezTo>
                          <a:pt x="9466" y="10872"/>
                          <a:pt x="12001" y="7681"/>
                          <a:pt x="13969" y="5534"/>
                        </a:cubicBezTo>
                        <a:cubicBezTo>
                          <a:pt x="15937" y="3387"/>
                          <a:pt x="17458" y="2283"/>
                          <a:pt x="19516" y="1418"/>
                        </a:cubicBezTo>
                        <a:cubicBezTo>
                          <a:pt x="21574" y="553"/>
                          <a:pt x="23751" y="-311"/>
                          <a:pt x="26316" y="345"/>
                        </a:cubicBezTo>
                        <a:cubicBezTo>
                          <a:pt x="28881" y="1001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9" y="20568"/>
                          <a:pt x="65683" y="16986"/>
                        </a:cubicBezTo>
                        <a:cubicBezTo>
                          <a:pt x="67288" y="13404"/>
                          <a:pt x="68957" y="10208"/>
                          <a:pt x="71016" y="7663"/>
                        </a:cubicBezTo>
                        <a:cubicBezTo>
                          <a:pt x="73076" y="5118"/>
                          <a:pt x="76005" y="2967"/>
                          <a:pt x="78040" y="1714"/>
                        </a:cubicBezTo>
                        <a:cubicBezTo>
                          <a:pt x="80076" y="462"/>
                          <a:pt x="81499" y="178"/>
                          <a:pt x="83229" y="148"/>
                        </a:cubicBezTo>
                        <a:cubicBezTo>
                          <a:pt x="84959" y="118"/>
                          <a:pt x="86838" y="851"/>
                          <a:pt x="88419" y="1535"/>
                        </a:cubicBezTo>
                        <a:cubicBezTo>
                          <a:pt x="90000" y="2220"/>
                          <a:pt x="91343" y="2992"/>
                          <a:pt x="92713" y="4255"/>
                        </a:cubicBezTo>
                        <a:cubicBezTo>
                          <a:pt x="94083" y="5518"/>
                          <a:pt x="95986" y="8303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9" name="Google Shape;3376;p86">
                    <a:extLst>
                      <a:ext uri="{FF2B5EF4-FFF2-40B4-BE49-F238E27FC236}">
                        <a16:creationId xmlns:a16="http://schemas.microsoft.com/office/drawing/2014/main" id="{C48E280A-D1D9-41C5-8FB6-E671CDEDC5FC}"/>
                      </a:ext>
                    </a:extLst>
                  </p:cNvPr>
                  <p:cNvSpPr/>
                  <p:nvPr/>
                </p:nvSpPr>
                <p:spPr>
                  <a:xfrm>
                    <a:off x="3594095" y="1516874"/>
                    <a:ext cx="2416025" cy="203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41" h="81337" extrusionOk="0">
                        <a:moveTo>
                          <a:pt x="2517" y="71922"/>
                        </a:moveTo>
                        <a:cubicBezTo>
                          <a:pt x="2189" y="70461"/>
                          <a:pt x="966" y="66793"/>
                          <a:pt x="548" y="63154"/>
                        </a:cubicBezTo>
                        <a:cubicBezTo>
                          <a:pt x="130" y="59516"/>
                          <a:pt x="-49" y="54296"/>
                          <a:pt x="11" y="50091"/>
                        </a:cubicBezTo>
                        <a:cubicBezTo>
                          <a:pt x="71" y="45886"/>
                          <a:pt x="339" y="41920"/>
                          <a:pt x="906" y="37923"/>
                        </a:cubicBezTo>
                        <a:cubicBezTo>
                          <a:pt x="1473" y="33927"/>
                          <a:pt x="2256" y="30037"/>
                          <a:pt x="3411" y="26112"/>
                        </a:cubicBezTo>
                        <a:cubicBezTo>
                          <a:pt x="4566" y="22187"/>
                          <a:pt x="6077" y="17804"/>
                          <a:pt x="7837" y="14374"/>
                        </a:cubicBezTo>
                        <a:cubicBezTo>
                          <a:pt x="9597" y="10944"/>
                          <a:pt x="12023" y="7696"/>
                          <a:pt x="13969" y="5534"/>
                        </a:cubicBezTo>
                        <a:cubicBezTo>
                          <a:pt x="15915" y="3372"/>
                          <a:pt x="17455" y="2265"/>
                          <a:pt x="19513" y="1400"/>
                        </a:cubicBezTo>
                        <a:cubicBezTo>
                          <a:pt x="21571" y="535"/>
                          <a:pt x="23751" y="-314"/>
                          <a:pt x="26316" y="345"/>
                        </a:cubicBezTo>
                        <a:cubicBezTo>
                          <a:pt x="28881" y="1004"/>
                          <a:pt x="32251" y="2492"/>
                          <a:pt x="34905" y="5355"/>
                        </a:cubicBezTo>
                        <a:cubicBezTo>
                          <a:pt x="37559" y="8218"/>
                          <a:pt x="40154" y="12662"/>
                          <a:pt x="42242" y="17523"/>
                        </a:cubicBezTo>
                        <a:cubicBezTo>
                          <a:pt x="44330" y="22384"/>
                          <a:pt x="46357" y="29185"/>
                          <a:pt x="47431" y="34523"/>
                        </a:cubicBezTo>
                        <a:cubicBezTo>
                          <a:pt x="48505" y="39862"/>
                          <a:pt x="48595" y="44395"/>
                          <a:pt x="48684" y="49554"/>
                        </a:cubicBezTo>
                        <a:cubicBezTo>
                          <a:pt x="48774" y="54714"/>
                          <a:pt x="48654" y="61066"/>
                          <a:pt x="47968" y="65480"/>
                        </a:cubicBezTo>
                        <a:cubicBezTo>
                          <a:pt x="47282" y="69894"/>
                          <a:pt x="45642" y="73593"/>
                          <a:pt x="44568" y="76038"/>
                        </a:cubicBezTo>
                        <a:cubicBezTo>
                          <a:pt x="43494" y="78484"/>
                          <a:pt x="42808" y="79437"/>
                          <a:pt x="41526" y="80153"/>
                        </a:cubicBezTo>
                        <a:cubicBezTo>
                          <a:pt x="40244" y="80869"/>
                          <a:pt x="38335" y="81197"/>
                          <a:pt x="36874" y="80332"/>
                        </a:cubicBezTo>
                        <a:cubicBezTo>
                          <a:pt x="35413" y="79467"/>
                          <a:pt x="33921" y="78036"/>
                          <a:pt x="32758" y="74964"/>
                        </a:cubicBezTo>
                        <a:cubicBezTo>
                          <a:pt x="31595" y="71892"/>
                          <a:pt x="30462" y="66762"/>
                          <a:pt x="29895" y="61901"/>
                        </a:cubicBezTo>
                        <a:cubicBezTo>
                          <a:pt x="29328" y="57040"/>
                          <a:pt x="29120" y="50717"/>
                          <a:pt x="29358" y="45796"/>
                        </a:cubicBezTo>
                        <a:cubicBezTo>
                          <a:pt x="29597" y="40875"/>
                          <a:pt x="30461" y="36610"/>
                          <a:pt x="31326" y="32375"/>
                        </a:cubicBezTo>
                        <a:cubicBezTo>
                          <a:pt x="32191" y="28140"/>
                          <a:pt x="33175" y="23965"/>
                          <a:pt x="34547" y="20386"/>
                        </a:cubicBezTo>
                        <a:cubicBezTo>
                          <a:pt x="35919" y="16807"/>
                          <a:pt x="37709" y="13705"/>
                          <a:pt x="39558" y="10902"/>
                        </a:cubicBezTo>
                        <a:cubicBezTo>
                          <a:pt x="41407" y="8099"/>
                          <a:pt x="43614" y="5326"/>
                          <a:pt x="45642" y="3566"/>
                        </a:cubicBezTo>
                        <a:cubicBezTo>
                          <a:pt x="47670" y="1807"/>
                          <a:pt x="49549" y="763"/>
                          <a:pt x="51726" y="345"/>
                        </a:cubicBezTo>
                        <a:cubicBezTo>
                          <a:pt x="53903" y="-73"/>
                          <a:pt x="56140" y="-371"/>
                          <a:pt x="58705" y="1060"/>
                        </a:cubicBezTo>
                        <a:cubicBezTo>
                          <a:pt x="61270" y="2492"/>
                          <a:pt x="64640" y="5385"/>
                          <a:pt x="67115" y="8934"/>
                        </a:cubicBezTo>
                        <a:cubicBezTo>
                          <a:pt x="69590" y="12483"/>
                          <a:pt x="71827" y="17375"/>
                          <a:pt x="73557" y="22355"/>
                        </a:cubicBezTo>
                        <a:cubicBezTo>
                          <a:pt x="75287" y="27336"/>
                          <a:pt x="76719" y="33330"/>
                          <a:pt x="77494" y="38817"/>
                        </a:cubicBezTo>
                        <a:cubicBezTo>
                          <a:pt x="78270" y="44305"/>
                          <a:pt x="78508" y="49763"/>
                          <a:pt x="78210" y="55280"/>
                        </a:cubicBezTo>
                        <a:cubicBezTo>
                          <a:pt x="77912" y="60798"/>
                          <a:pt x="76509" y="68194"/>
                          <a:pt x="75704" y="71922"/>
                        </a:cubicBezTo>
                        <a:cubicBezTo>
                          <a:pt x="74899" y="75650"/>
                          <a:pt x="74452" y="76097"/>
                          <a:pt x="73378" y="77648"/>
                        </a:cubicBezTo>
                        <a:cubicBezTo>
                          <a:pt x="72304" y="79199"/>
                          <a:pt x="70545" y="80839"/>
                          <a:pt x="69262" y="81227"/>
                        </a:cubicBezTo>
                        <a:cubicBezTo>
                          <a:pt x="67980" y="81615"/>
                          <a:pt x="66787" y="80928"/>
                          <a:pt x="65683" y="79974"/>
                        </a:cubicBezTo>
                        <a:cubicBezTo>
                          <a:pt x="64580" y="79020"/>
                          <a:pt x="63744" y="78633"/>
                          <a:pt x="62641" y="75501"/>
                        </a:cubicBezTo>
                        <a:cubicBezTo>
                          <a:pt x="61538" y="72370"/>
                          <a:pt x="59630" y="66285"/>
                          <a:pt x="59063" y="61185"/>
                        </a:cubicBezTo>
                        <a:cubicBezTo>
                          <a:pt x="58497" y="56085"/>
                          <a:pt x="58854" y="50240"/>
                          <a:pt x="59242" y="44902"/>
                        </a:cubicBezTo>
                        <a:cubicBezTo>
                          <a:pt x="59630" y="39564"/>
                          <a:pt x="60316" y="33808"/>
                          <a:pt x="61389" y="29155"/>
                        </a:cubicBezTo>
                        <a:cubicBezTo>
                          <a:pt x="62463" y="24502"/>
                          <a:pt x="64073" y="20565"/>
                          <a:pt x="65683" y="16986"/>
                        </a:cubicBezTo>
                        <a:cubicBezTo>
                          <a:pt x="67294" y="13407"/>
                          <a:pt x="68994" y="10216"/>
                          <a:pt x="71052" y="7681"/>
                        </a:cubicBezTo>
                        <a:cubicBezTo>
                          <a:pt x="73110" y="5146"/>
                          <a:pt x="75884" y="2999"/>
                          <a:pt x="78031" y="1776"/>
                        </a:cubicBezTo>
                        <a:cubicBezTo>
                          <a:pt x="80178" y="553"/>
                          <a:pt x="82206" y="345"/>
                          <a:pt x="83936" y="345"/>
                        </a:cubicBezTo>
                        <a:cubicBezTo>
                          <a:pt x="85666" y="345"/>
                          <a:pt x="87037" y="1060"/>
                          <a:pt x="88409" y="1776"/>
                        </a:cubicBezTo>
                        <a:cubicBezTo>
                          <a:pt x="89781" y="2492"/>
                          <a:pt x="90795" y="3416"/>
                          <a:pt x="92167" y="4639"/>
                        </a:cubicBezTo>
                        <a:cubicBezTo>
                          <a:pt x="93539" y="5862"/>
                          <a:pt x="95895" y="8367"/>
                          <a:pt x="96641" y="911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</p:grpSp>
        <p:sp>
          <p:nvSpPr>
            <p:cNvPr id="78" name="Google Shape;205;p5">
              <a:extLst>
                <a:ext uri="{FF2B5EF4-FFF2-40B4-BE49-F238E27FC236}">
                  <a16:creationId xmlns:a16="http://schemas.microsoft.com/office/drawing/2014/main" id="{74A541FE-4FF9-4B02-9614-A195BB256D20}"/>
                </a:ext>
              </a:extLst>
            </p:cNvPr>
            <p:cNvSpPr txBox="1"/>
            <p:nvPr/>
          </p:nvSpPr>
          <p:spPr>
            <a:xfrm>
              <a:off x="11220821" y="4462608"/>
              <a:ext cx="698551" cy="68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3600" b="0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lang="en-US" sz="3600" b="0" i="0" u="none" strike="noStrike" cap="none" baseline="30000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3600" b="0" i="0" u="none" strike="noStrike" cap="none" baseline="30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05;p5">
              <a:extLst>
                <a:ext uri="{FF2B5EF4-FFF2-40B4-BE49-F238E27FC236}">
                  <a16:creationId xmlns:a16="http://schemas.microsoft.com/office/drawing/2014/main" id="{908B79BE-1930-4B70-A4C6-4B800332A077}"/>
                </a:ext>
              </a:extLst>
            </p:cNvPr>
            <p:cNvSpPr txBox="1"/>
            <p:nvPr/>
          </p:nvSpPr>
          <p:spPr>
            <a:xfrm>
              <a:off x="10902931" y="5658085"/>
              <a:ext cx="698551" cy="68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3600" b="0" i="0" u="none" strike="noStrike" cap="none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lang="en-US" sz="3600" b="0" i="0" u="none" strike="noStrike" cap="none" baseline="30000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3600" b="0" i="0" u="none" strike="noStrike" cap="none" baseline="30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09226F-B3C8-4AFB-89ED-C774DB63A35F}"/>
                </a:ext>
              </a:extLst>
            </p:cNvPr>
            <p:cNvCxnSpPr/>
            <p:nvPr/>
          </p:nvCxnSpPr>
          <p:spPr>
            <a:xfrm>
              <a:off x="7467174" y="6434916"/>
              <a:ext cx="0" cy="3169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933B361-F442-4612-B09A-0A16065A8B6A}"/>
                </a:ext>
              </a:extLst>
            </p:cNvPr>
            <p:cNvCxnSpPr/>
            <p:nvPr/>
          </p:nvCxnSpPr>
          <p:spPr>
            <a:xfrm>
              <a:off x="9563584" y="6434916"/>
              <a:ext cx="0" cy="3169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F237A7B-C0AB-4446-BEBF-D1F2B3D7D0C0}"/>
                </a:ext>
              </a:extLst>
            </p:cNvPr>
            <p:cNvCxnSpPr/>
            <p:nvPr/>
          </p:nvCxnSpPr>
          <p:spPr>
            <a:xfrm>
              <a:off x="7467174" y="6540500"/>
              <a:ext cx="209641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Google Shape;205;p5">
              <a:extLst>
                <a:ext uri="{FF2B5EF4-FFF2-40B4-BE49-F238E27FC236}">
                  <a16:creationId xmlns:a16="http://schemas.microsoft.com/office/drawing/2014/main" id="{387F8371-B01B-4ED0-83DA-E73184D06C44}"/>
                </a:ext>
              </a:extLst>
            </p:cNvPr>
            <p:cNvSpPr txBox="1"/>
            <p:nvPr/>
          </p:nvSpPr>
          <p:spPr>
            <a:xfrm>
              <a:off x="7520107" y="6426647"/>
              <a:ext cx="1971489" cy="564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2000" i="1" dirty="0" err="1">
                  <a:solidFill>
                    <a:schemeClr val="tx1"/>
                  </a:solidFill>
                </a:rPr>
                <a:t>d</a:t>
              </a:r>
              <a:r>
                <a:rPr lang="en-US" sz="2000" b="0" i="1" u="none" strike="noStrike" cap="none" baseline="-25000" dirty="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sh</a:t>
              </a:r>
              <a:r>
                <a:rPr lang="en-US" sz="2000" b="0" i="1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 ~ </a:t>
              </a:r>
              <a:r>
                <a:rPr lang="en-US" sz="2000" b="0" i="1" u="none" strike="noStrike" cap="none" dirty="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lang="en-US" sz="2000" b="0" i="1" u="none" strike="noStrike" cap="none" baseline="-25000" dirty="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gp</a:t>
              </a:r>
              <a:endParaRPr sz="2000" b="0" i="1" u="none" strike="noStrike" cap="none" baseline="-25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60C189FE-52D5-4379-A9C4-38C7B0837655}"/>
              </a:ext>
            </a:extLst>
          </p:cNvPr>
          <p:cNvSpPr/>
          <p:nvPr/>
        </p:nvSpPr>
        <p:spPr>
          <a:xfrm>
            <a:off x="8056849" y="3598131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Shock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887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Google Shape;223;p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87099" y="984249"/>
                <a:ext cx="10368900" cy="53267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GB" dirty="0"/>
                  <a:t>The particle energy distribution at a shock with an efficient particle acceleration mechanism consists of three particle populations: heated at the shock thermal Maxwellian bulk, the supra-thermal tail of preaccelerated particles (red curve), and high-energy particles with energies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GB" dirty="0"/>
                  <a:t> and which are represented by a power-law distribution (green line).</a:t>
                </a: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sz="2000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sz="2400" b="1" dirty="0" err="1"/>
                  <a:t>ε</a:t>
                </a:r>
                <a:r>
                  <a:rPr lang="en-US" sz="2400" b="1" baseline="-25000" dirty="0" err="1"/>
                  <a:t>inj</a:t>
                </a:r>
                <a:r>
                  <a:rPr lang="en-US" sz="2400" b="1" dirty="0"/>
                  <a:t>/ε</a:t>
                </a:r>
                <a:r>
                  <a:rPr lang="en-US" sz="2400" b="1" baseline="-25000" dirty="0"/>
                  <a:t>0</a:t>
                </a:r>
                <a:r>
                  <a:rPr lang="en-US" sz="2400" b="1" dirty="0"/>
                  <a:t> ≈ 5 (</a:t>
                </a:r>
                <a:r>
                  <a:rPr lang="en-US" sz="2400" b="1" dirty="0" err="1"/>
                  <a:t>m</a:t>
                </a:r>
                <a:r>
                  <a:rPr lang="en-US" sz="2400" b="1" baseline="-25000" dirty="0" err="1"/>
                  <a:t>p</a:t>
                </a:r>
                <a:r>
                  <a:rPr lang="en-US" sz="2400" b="1" dirty="0"/>
                  <a:t>/m</a:t>
                </a:r>
                <a:r>
                  <a:rPr lang="en-US" sz="2400" b="1" baseline="-25000" dirty="0"/>
                  <a:t>e</a:t>
                </a:r>
                <a:r>
                  <a:rPr lang="en-US" sz="2400" b="1" dirty="0"/>
                  <a:t>) c /</a:t>
                </a:r>
                <a:r>
                  <a:rPr lang="en-US" sz="2400" b="1" dirty="0" err="1"/>
                  <a:t>v</a:t>
                </a:r>
                <a:r>
                  <a:rPr lang="en-US" sz="2400" b="1" baseline="-25000" dirty="0" err="1"/>
                  <a:t>sh</a:t>
                </a:r>
                <a:r>
                  <a:rPr lang="en-US" sz="2400" b="1" dirty="0"/>
                  <a:t> ≈ 10</a:t>
                </a:r>
                <a:r>
                  <a:rPr lang="en-US" sz="2400" b="1" baseline="30000" dirty="0"/>
                  <a:t>5</a:t>
                </a:r>
                <a:r>
                  <a:rPr lang="en-US" sz="2400" b="1" dirty="0"/>
                  <a:t> - 10</a:t>
                </a:r>
                <a:r>
                  <a:rPr lang="en-US" sz="2400" b="1" baseline="30000" dirty="0"/>
                  <a:t>6</a:t>
                </a:r>
                <a:endParaRPr sz="2400" b="1" baseline="30000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endParaRPr lang="en-US" sz="2000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endParaRPr lang="en-US" sz="2000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sz="2000" dirty="0"/>
                  <a:t>Injection</a:t>
                </a:r>
                <a:r>
                  <a:rPr lang="de-DE" sz="2000" dirty="0"/>
                  <a:t> </a:t>
                </a:r>
                <a:r>
                  <a:rPr lang="en-US" sz="2000" dirty="0"/>
                  <a:t>usually occurs in two stages:</a:t>
                </a:r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endParaRPr lang="en-US" sz="2000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r>
                  <a:rPr lang="en-US" sz="2000" dirty="0"/>
                  <a:t>(1) thermalization    	</a:t>
                </a:r>
                <a:r>
                  <a:rPr lang="en-US" sz="2000" b="1" dirty="0" err="1"/>
                  <a:t>ε</a:t>
                </a:r>
                <a:r>
                  <a:rPr lang="en-US" sz="2000" b="1" baseline="-25000" dirty="0" err="1"/>
                  <a:t>th</a:t>
                </a:r>
                <a:r>
                  <a:rPr lang="en-US" sz="2000" b="1" dirty="0"/>
                  <a:t>/ε</a:t>
                </a:r>
                <a:r>
                  <a:rPr lang="en-US" sz="2000" b="1" baseline="-25000" dirty="0"/>
                  <a:t>0</a:t>
                </a:r>
                <a:r>
                  <a:rPr lang="en-US" sz="2000" b="1" dirty="0"/>
                  <a:t> ≈ 10</a:t>
                </a:r>
                <a:r>
                  <a:rPr lang="en-US" sz="2000" b="1" baseline="30000" dirty="0"/>
                  <a:t>2</a:t>
                </a:r>
                <a:endParaRPr lang="en-US" sz="2000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endParaRPr lang="en-US" sz="2000" dirty="0"/>
              </a:p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US" sz="2000" dirty="0"/>
                  <a:t>(2) pre-acceleration 	</a:t>
                </a:r>
                <a:r>
                  <a:rPr lang="en-US" sz="2000" b="1" dirty="0" err="1"/>
                  <a:t>ε</a:t>
                </a:r>
                <a:r>
                  <a:rPr lang="en-US" sz="2000" b="1" baseline="-25000" dirty="0" err="1"/>
                  <a:t>inj</a:t>
                </a:r>
                <a:r>
                  <a:rPr lang="en-US" sz="2000" b="1" dirty="0"/>
                  <a:t>/</a:t>
                </a:r>
                <a:r>
                  <a:rPr lang="en-US" sz="2000" b="1" dirty="0" err="1"/>
                  <a:t>ε</a:t>
                </a:r>
                <a:r>
                  <a:rPr lang="en-US" sz="2000" b="1" baseline="-25000" dirty="0" err="1"/>
                  <a:t>th</a:t>
                </a:r>
                <a:r>
                  <a:rPr lang="en-US" sz="2000" b="1" dirty="0"/>
                  <a:t> ≈ 10</a:t>
                </a:r>
                <a:r>
                  <a:rPr lang="en-US" sz="2000" b="1" baseline="30000" dirty="0"/>
                  <a:t>4</a:t>
                </a:r>
                <a:endParaRPr lang="en-US" sz="2000" dirty="0"/>
              </a:p>
            </p:txBody>
          </p:sp>
        </mc:Choice>
        <mc:Fallback xmlns="">
          <p:sp>
            <p:nvSpPr>
              <p:cNvPr id="223" name="Google Shape;223;p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87099" y="984249"/>
                <a:ext cx="10368900" cy="5326743"/>
              </a:xfrm>
              <a:prstGeom prst="rect">
                <a:avLst/>
              </a:prstGeom>
              <a:blipFill>
                <a:blip r:embed="rId3"/>
                <a:stretch>
                  <a:fillRect l="-1822" t="-1487" r="-16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4" name="Google Shape;22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266" y="2512060"/>
            <a:ext cx="5837635" cy="359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electron</a:t>
            </a:r>
            <a:r>
              <a:rPr lang="en-US" dirty="0"/>
              <a:t> injection problem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680" y="2228850"/>
            <a:ext cx="4957266" cy="31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487100" y="293152"/>
            <a:ext cx="11360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electron</a:t>
            </a:r>
            <a:r>
              <a:rPr lang="en-US" dirty="0"/>
              <a:t> injection problem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D9381-4F69-4E62-8777-B85C334247D2}"/>
              </a:ext>
            </a:extLst>
          </p:cNvPr>
          <p:cNvGrpSpPr/>
          <p:nvPr/>
        </p:nvGrpSpPr>
        <p:grpSpPr>
          <a:xfrm>
            <a:off x="786490" y="1380372"/>
            <a:ext cx="2661558" cy="1477735"/>
            <a:chOff x="1698171" y="2530928"/>
            <a:chExt cx="2661558" cy="147773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0B4154-D4EA-4425-82B5-B1C767EBA408}"/>
                </a:ext>
              </a:extLst>
            </p:cNvPr>
            <p:cNvSpPr/>
            <p:nvPr/>
          </p:nvSpPr>
          <p:spPr>
            <a:xfrm>
              <a:off x="1698171" y="2530928"/>
              <a:ext cx="2661558" cy="1477735"/>
            </a:xfrm>
            <a:prstGeom prst="roundRect">
              <a:avLst>
                <a:gd name="adj" fmla="val 27696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E62484-8FAC-463F-8618-4F4FF4FAE00C}"/>
                </a:ext>
              </a:extLst>
            </p:cNvPr>
            <p:cNvSpPr txBox="1"/>
            <p:nvPr/>
          </p:nvSpPr>
          <p:spPr>
            <a:xfrm>
              <a:off x="1975757" y="2851183"/>
              <a:ext cx="2122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Shock structure</a:t>
              </a:r>
              <a:endParaRPr lang="de-DE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E39E215-76CA-4E33-9020-BCC79658888F}"/>
              </a:ext>
            </a:extLst>
          </p:cNvPr>
          <p:cNvGrpSpPr/>
          <p:nvPr/>
        </p:nvGrpSpPr>
        <p:grpSpPr>
          <a:xfrm>
            <a:off x="794654" y="2975204"/>
            <a:ext cx="2661558" cy="1477735"/>
            <a:chOff x="1698171" y="2530928"/>
            <a:chExt cx="2661558" cy="14777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B6BFF5F-C6C4-46CF-A567-350355AC6131}"/>
                </a:ext>
              </a:extLst>
            </p:cNvPr>
            <p:cNvSpPr/>
            <p:nvPr/>
          </p:nvSpPr>
          <p:spPr>
            <a:xfrm>
              <a:off x="1698171" y="2530928"/>
              <a:ext cx="2661558" cy="1477735"/>
            </a:xfrm>
            <a:prstGeom prst="roundRect">
              <a:avLst>
                <a:gd name="adj" fmla="val 27696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69FA01-B7F9-449D-9B64-373F68531815}"/>
                </a:ext>
              </a:extLst>
            </p:cNvPr>
            <p:cNvSpPr txBox="1"/>
            <p:nvPr/>
          </p:nvSpPr>
          <p:spPr>
            <a:xfrm>
              <a:off x="1975757" y="2851183"/>
              <a:ext cx="2122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Electron heating</a:t>
              </a:r>
              <a:endParaRPr lang="de-DE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E129AC-1217-4398-8EBE-AE3997BE7C76}"/>
              </a:ext>
            </a:extLst>
          </p:cNvPr>
          <p:cNvGrpSpPr/>
          <p:nvPr/>
        </p:nvGrpSpPr>
        <p:grpSpPr>
          <a:xfrm>
            <a:off x="786490" y="4570036"/>
            <a:ext cx="2661558" cy="1477735"/>
            <a:chOff x="1698171" y="2530928"/>
            <a:chExt cx="2661558" cy="14777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640171-73CA-4620-8142-FF5FFB0A09DA}"/>
                </a:ext>
              </a:extLst>
            </p:cNvPr>
            <p:cNvSpPr/>
            <p:nvPr/>
          </p:nvSpPr>
          <p:spPr>
            <a:xfrm>
              <a:off x="1698171" y="2530928"/>
              <a:ext cx="2661558" cy="1477735"/>
            </a:xfrm>
            <a:prstGeom prst="roundRect">
              <a:avLst>
                <a:gd name="adj" fmla="val 27696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39D78B-F238-417D-93E9-58C1435925BA}"/>
                </a:ext>
              </a:extLst>
            </p:cNvPr>
            <p:cNvSpPr txBox="1"/>
            <p:nvPr/>
          </p:nvSpPr>
          <p:spPr>
            <a:xfrm>
              <a:off x="1975757" y="2851183"/>
              <a:ext cx="2122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Electron acceleration</a:t>
              </a:r>
              <a:endParaRPr lang="de-DE" sz="2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4CB62FFE-04CE-47DC-AA28-69B8D7D0EAB2}"/>
              </a:ext>
            </a:extLst>
          </p:cNvPr>
          <p:cNvSpPr/>
          <p:nvPr/>
        </p:nvSpPr>
        <p:spPr>
          <a:xfrm>
            <a:off x="4331071" y="3382232"/>
            <a:ext cx="1462078" cy="657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60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title"/>
          </p:nvPr>
        </p:nvSpPr>
        <p:spPr>
          <a:xfrm>
            <a:off x="408000" y="349598"/>
            <a:ext cx="11376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SNR shock physics</a:t>
            </a:r>
            <a:endParaRPr sz="2000" dirty="0">
              <a:solidFill>
                <a:schemeClr val="accent2"/>
              </a:solidFill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267712" y="966698"/>
            <a:ext cx="11790937" cy="363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5100" lvl="0">
              <a:lnSpc>
                <a:spcPct val="120000"/>
              </a:lnSpc>
              <a:buSzPts val="2200"/>
            </a:pPr>
            <a:r>
              <a:rPr lang="en-US" sz="2000" dirty="0"/>
              <a:t>Nonrelativistic shocks: </a:t>
            </a:r>
            <a:r>
              <a:rPr lang="en-US" sz="2000" b="1" dirty="0" err="1"/>
              <a:t>v</a:t>
            </a:r>
            <a:r>
              <a:rPr lang="en-US" sz="2000" b="1" baseline="-25000" dirty="0" err="1"/>
              <a:t>sh</a:t>
            </a:r>
            <a:r>
              <a:rPr lang="en-US" sz="2000" b="1" baseline="-25000" dirty="0"/>
              <a:t> </a:t>
            </a:r>
            <a:r>
              <a:rPr lang="en-US" sz="2000" b="1" dirty="0"/>
              <a:t>≪ c</a:t>
            </a:r>
          </a:p>
          <a:p>
            <a:pPr marL="165100" lvl="0">
              <a:lnSpc>
                <a:spcPct val="120000"/>
              </a:lnSpc>
              <a:buSzPts val="2200"/>
            </a:pPr>
            <a:r>
              <a:rPr lang="en-US" sz="2000" dirty="0"/>
              <a:t>Sonic Mach number:  </a:t>
            </a:r>
            <a:r>
              <a:rPr lang="en-US" sz="2000" b="1" dirty="0"/>
              <a:t>M</a:t>
            </a:r>
            <a:r>
              <a:rPr lang="en-US" sz="2000" b="1" baseline="-25000" dirty="0"/>
              <a:t>S</a:t>
            </a:r>
            <a:r>
              <a:rPr lang="en-US" sz="2000" b="1" dirty="0"/>
              <a:t> = </a:t>
            </a:r>
            <a:r>
              <a:rPr lang="en-US" sz="2000" b="1" dirty="0" err="1"/>
              <a:t>v</a:t>
            </a:r>
            <a:r>
              <a:rPr lang="en-US" sz="2000" b="1" baseline="-25000" dirty="0" err="1"/>
              <a:t>sh</a:t>
            </a:r>
            <a:r>
              <a:rPr lang="en-US" sz="2000" b="1" dirty="0"/>
              <a:t>/c</a:t>
            </a:r>
            <a:r>
              <a:rPr lang="en-US" sz="2000" b="1" baseline="-25000" dirty="0"/>
              <a:t>s</a:t>
            </a:r>
            <a:r>
              <a:rPr lang="en-US" sz="2000" b="1" dirty="0"/>
              <a:t> &gt; 10 </a:t>
            </a:r>
          </a:p>
          <a:p>
            <a:pPr marL="165100" lvl="0">
              <a:lnSpc>
                <a:spcPct val="120000"/>
              </a:lnSpc>
              <a:buSzPts val="2200"/>
            </a:pPr>
            <a:r>
              <a:rPr lang="en-US" sz="2000" dirty="0" err="1"/>
              <a:t>Alfvén</a:t>
            </a:r>
            <a:r>
              <a:rPr lang="en-US" sz="2000" dirty="0"/>
              <a:t> Mach number: </a:t>
            </a:r>
            <a:r>
              <a:rPr lang="en-US" sz="2000" b="1" dirty="0"/>
              <a:t>M</a:t>
            </a:r>
            <a:r>
              <a:rPr lang="en-US" sz="2000" b="1" baseline="-25000" dirty="0"/>
              <a:t>A</a:t>
            </a:r>
            <a:r>
              <a:rPr lang="en-US" sz="2000" b="1" dirty="0"/>
              <a:t> = </a:t>
            </a:r>
            <a:r>
              <a:rPr lang="en-US" sz="2000" b="1" dirty="0" err="1"/>
              <a:t>v</a:t>
            </a:r>
            <a:r>
              <a:rPr lang="en-US" sz="2000" b="1" baseline="-25000" dirty="0" err="1"/>
              <a:t>sh</a:t>
            </a:r>
            <a:r>
              <a:rPr lang="en-US" sz="2000" b="1" dirty="0"/>
              <a:t>/</a:t>
            </a:r>
            <a:r>
              <a:rPr lang="en-US" sz="2000" b="1" dirty="0" err="1"/>
              <a:t>v</a:t>
            </a:r>
            <a:r>
              <a:rPr lang="en-US" sz="2000" b="1" baseline="-25000" dirty="0" err="1"/>
              <a:t>A</a:t>
            </a:r>
            <a:r>
              <a:rPr lang="en-US" sz="2000" b="1" baseline="-25000" dirty="0"/>
              <a:t> </a:t>
            </a:r>
            <a:r>
              <a:rPr lang="en-US" sz="2000" b="1" dirty="0"/>
              <a:t>&gt; 10 </a:t>
            </a:r>
            <a:endParaRPr lang="en-US"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chemeClr val="tx1"/>
                </a:solidFill>
              </a:rPr>
              <a:t>If physical parameters of the shock are defined, the most important </a:t>
            </a:r>
          </a:p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chemeClr val="tx1"/>
                </a:solidFill>
              </a:rPr>
              <a:t>remaining parameter is the shock obliquity, </a:t>
            </a:r>
            <a:r>
              <a:rPr lang="en-US" sz="2000" b="1" dirty="0" err="1">
                <a:solidFill>
                  <a:schemeClr val="tx1"/>
                </a:solidFill>
              </a:rPr>
              <a:t>θ</a:t>
            </a:r>
            <a:r>
              <a:rPr lang="en-US" sz="2000" b="1" baseline="-25000" dirty="0" err="1">
                <a:solidFill>
                  <a:schemeClr val="tx1"/>
                </a:solidFill>
              </a:rPr>
              <a:t>Bn</a:t>
            </a:r>
            <a:r>
              <a:rPr lang="en-US" sz="2000" baseline="-25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, the angle between </a:t>
            </a:r>
          </a:p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chemeClr val="tx1"/>
                </a:solidFill>
              </a:rPr>
              <a:t>the upstream magnetic field and the shock normal vector.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tx1"/>
                </a:solidFill>
              </a:rPr>
              <a:t>Perpendicular (</a:t>
            </a:r>
            <a:r>
              <a:rPr lang="en-US" sz="2000" b="1" dirty="0" err="1">
                <a:solidFill>
                  <a:schemeClr val="tx1"/>
                </a:solidFill>
              </a:rPr>
              <a:t>θ</a:t>
            </a:r>
            <a:r>
              <a:rPr lang="en-US" sz="2000" b="1" baseline="-25000" dirty="0" err="1">
                <a:solidFill>
                  <a:schemeClr val="tx1"/>
                </a:solidFill>
              </a:rPr>
              <a:t>Bn</a:t>
            </a:r>
            <a:r>
              <a:rPr lang="en-US" sz="2000" b="1" dirty="0">
                <a:solidFill>
                  <a:schemeClr val="tx1"/>
                </a:solidFill>
              </a:rPr>
              <a:t> ≈ 90</a:t>
            </a:r>
            <a:r>
              <a:rPr lang="en-US" sz="2000" b="1" baseline="30000" dirty="0">
                <a:solidFill>
                  <a:schemeClr val="tx1"/>
                </a:solidFill>
              </a:rPr>
              <a:t>o</a:t>
            </a:r>
            <a:r>
              <a:rPr lang="en-US" sz="2000" b="1" dirty="0">
                <a:solidFill>
                  <a:schemeClr val="tx1"/>
                </a:solidFill>
              </a:rPr>
              <a:t>) 	    Oblique (</a:t>
            </a:r>
            <a:r>
              <a:rPr lang="en-US" sz="2000" b="1" dirty="0" err="1">
                <a:solidFill>
                  <a:schemeClr val="tx1"/>
                </a:solidFill>
              </a:rPr>
              <a:t>θ</a:t>
            </a:r>
            <a:r>
              <a:rPr lang="en-US" sz="2000" b="1" baseline="-25000" dirty="0" err="1">
                <a:solidFill>
                  <a:schemeClr val="tx1"/>
                </a:solidFill>
              </a:rPr>
              <a:t>Bn</a:t>
            </a:r>
            <a:r>
              <a:rPr lang="en-US" sz="2000" b="1" dirty="0">
                <a:solidFill>
                  <a:schemeClr val="tx1"/>
                </a:solidFill>
              </a:rPr>
              <a:t> ≈ 50</a:t>
            </a:r>
            <a:r>
              <a:rPr lang="en-US" sz="2000" b="1" baseline="30000" dirty="0">
                <a:solidFill>
                  <a:schemeClr val="tx1"/>
                </a:solidFill>
              </a:rPr>
              <a:t>o</a:t>
            </a:r>
            <a:r>
              <a:rPr lang="en-US" sz="2000" b="1" dirty="0">
                <a:solidFill>
                  <a:schemeClr val="tx1"/>
                </a:solidFill>
              </a:rPr>
              <a:t>- 70</a:t>
            </a:r>
            <a:r>
              <a:rPr lang="en-US" sz="2000" b="1" baseline="30000" dirty="0">
                <a:solidFill>
                  <a:schemeClr val="tx1"/>
                </a:solidFill>
              </a:rPr>
              <a:t>o </a:t>
            </a:r>
            <a:r>
              <a:rPr lang="en-US" sz="2000" b="1" dirty="0">
                <a:solidFill>
                  <a:schemeClr val="tx1"/>
                </a:solidFill>
              </a:rPr>
              <a:t>) 	        Quasi-parallel (</a:t>
            </a:r>
            <a:r>
              <a:rPr lang="en-US" sz="2000" b="1" dirty="0" err="1">
                <a:solidFill>
                  <a:schemeClr val="tx1"/>
                </a:solidFill>
              </a:rPr>
              <a:t>θ</a:t>
            </a:r>
            <a:r>
              <a:rPr lang="en-US" sz="2000" b="1" baseline="-25000" dirty="0" err="1">
                <a:solidFill>
                  <a:schemeClr val="tx1"/>
                </a:solidFill>
              </a:rPr>
              <a:t>Bn</a:t>
            </a:r>
            <a:r>
              <a:rPr lang="en-US" sz="2000" b="1" dirty="0">
                <a:solidFill>
                  <a:schemeClr val="tx1"/>
                </a:solidFill>
              </a:rPr>
              <a:t> &lt; 50</a:t>
            </a:r>
            <a:r>
              <a:rPr lang="en-US" sz="2000" b="1" baseline="30000" dirty="0">
                <a:solidFill>
                  <a:schemeClr val="tx1"/>
                </a:solidFill>
              </a:rPr>
              <a:t>o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4" name="Google Shape;181;p23" descr="sn1006c_c800.jpg">
            <a:extLst>
              <a:ext uri="{FF2B5EF4-FFF2-40B4-BE49-F238E27FC236}">
                <a16:creationId xmlns:a16="http://schemas.microsoft.com/office/drawing/2014/main" id="{EDD7827E-CE47-497B-8014-C7D2C11279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18" r="2120"/>
          <a:stretch/>
        </p:blipFill>
        <p:spPr>
          <a:xfrm>
            <a:off x="8666025" y="352801"/>
            <a:ext cx="3326328" cy="26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2;p23">
            <a:extLst>
              <a:ext uri="{FF2B5EF4-FFF2-40B4-BE49-F238E27FC236}">
                <a16:creationId xmlns:a16="http://schemas.microsoft.com/office/drawing/2014/main" id="{1292ED0A-F940-4C4F-B5DB-0C9B82BBC6A4}"/>
              </a:ext>
            </a:extLst>
          </p:cNvPr>
          <p:cNvSpPr txBox="1"/>
          <p:nvPr/>
        </p:nvSpPr>
        <p:spPr>
          <a:xfrm>
            <a:off x="8666025" y="352800"/>
            <a:ext cx="17931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</a:rPr>
              <a:t>SNR SN 1006</a:t>
            </a:r>
            <a:endParaRPr sz="1600" dirty="0">
              <a:solidFill>
                <a:srgbClr val="FFFFFF"/>
              </a:solidFill>
            </a:endParaRPr>
          </a:p>
        </p:txBody>
      </p:sp>
      <p:grpSp>
        <p:nvGrpSpPr>
          <p:cNvPr id="6" name="Google Shape;152;p23">
            <a:extLst>
              <a:ext uri="{FF2B5EF4-FFF2-40B4-BE49-F238E27FC236}">
                <a16:creationId xmlns:a16="http://schemas.microsoft.com/office/drawing/2014/main" id="{11FBEA95-6582-4E5E-8AF3-9551374F0F47}"/>
              </a:ext>
            </a:extLst>
          </p:cNvPr>
          <p:cNvGrpSpPr/>
          <p:nvPr/>
        </p:nvGrpSpPr>
        <p:grpSpPr>
          <a:xfrm>
            <a:off x="1404933" y="4743827"/>
            <a:ext cx="718348" cy="1465820"/>
            <a:chOff x="5631375" y="1355100"/>
            <a:chExt cx="1335265" cy="3084000"/>
          </a:xfrm>
        </p:grpSpPr>
        <p:sp>
          <p:nvSpPr>
            <p:cNvPr id="7" name="Google Shape;153;p23">
              <a:extLst>
                <a:ext uri="{FF2B5EF4-FFF2-40B4-BE49-F238E27FC236}">
                  <a16:creationId xmlns:a16="http://schemas.microsoft.com/office/drawing/2014/main" id="{B4660D00-7267-4426-9309-6014107D4C9A}"/>
                </a:ext>
              </a:extLst>
            </p:cNvPr>
            <p:cNvSpPr/>
            <p:nvPr/>
          </p:nvSpPr>
          <p:spPr>
            <a:xfrm>
              <a:off x="5631375" y="1355100"/>
              <a:ext cx="154500" cy="30840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55;p23">
              <a:extLst>
                <a:ext uri="{FF2B5EF4-FFF2-40B4-BE49-F238E27FC236}">
                  <a16:creationId xmlns:a16="http://schemas.microsoft.com/office/drawing/2014/main" id="{A7A7FB7C-CAFE-46AD-8DCE-EDC36F0E557C}"/>
                </a:ext>
              </a:extLst>
            </p:cNvPr>
            <p:cNvCxnSpPr>
              <a:cxnSpLocks/>
            </p:cNvCxnSpPr>
            <p:nvPr/>
          </p:nvCxnSpPr>
          <p:spPr>
            <a:xfrm>
              <a:off x="5803735" y="4146153"/>
              <a:ext cx="752102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3" name="Google Shape;159;p23">
              <a:extLst>
                <a:ext uri="{FF2B5EF4-FFF2-40B4-BE49-F238E27FC236}">
                  <a16:creationId xmlns:a16="http://schemas.microsoft.com/office/drawing/2014/main" id="{FE47D2B5-1E60-423D-A601-17A1A9FC0D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784" y="1425363"/>
              <a:ext cx="218415" cy="1549675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0" name="Google Shape;166;p23">
              <a:extLst>
                <a:ext uri="{FF2B5EF4-FFF2-40B4-BE49-F238E27FC236}">
                  <a16:creationId xmlns:a16="http://schemas.microsoft.com/office/drawing/2014/main" id="{7808529F-6247-4A2B-ACD9-9212CBDCD48F}"/>
                </a:ext>
              </a:extLst>
            </p:cNvPr>
            <p:cNvSpPr txBox="1"/>
            <p:nvPr/>
          </p:nvSpPr>
          <p:spPr>
            <a:xfrm>
              <a:off x="6237150" y="1739107"/>
              <a:ext cx="729490" cy="75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/>
                <a:t>B</a:t>
              </a:r>
              <a:endParaRPr sz="1800" baseline="-25000" dirty="0"/>
            </a:p>
          </p:txBody>
        </p:sp>
      </p:grpSp>
      <p:sp>
        <p:nvSpPr>
          <p:cNvPr id="41" name="Google Shape;166;p23">
            <a:extLst>
              <a:ext uri="{FF2B5EF4-FFF2-40B4-BE49-F238E27FC236}">
                <a16:creationId xmlns:a16="http://schemas.microsoft.com/office/drawing/2014/main" id="{55226EC9-BCBB-4A00-85F0-DA09B1FF0982}"/>
              </a:ext>
            </a:extLst>
          </p:cNvPr>
          <p:cNvSpPr txBox="1"/>
          <p:nvPr/>
        </p:nvSpPr>
        <p:spPr>
          <a:xfrm>
            <a:off x="1714499" y="5638217"/>
            <a:ext cx="598392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n</a:t>
            </a:r>
            <a:endParaRPr sz="1800" baseline="-25000" dirty="0"/>
          </a:p>
        </p:txBody>
      </p:sp>
      <p:grpSp>
        <p:nvGrpSpPr>
          <p:cNvPr id="44" name="Google Shape;152;p23">
            <a:extLst>
              <a:ext uri="{FF2B5EF4-FFF2-40B4-BE49-F238E27FC236}">
                <a16:creationId xmlns:a16="http://schemas.microsoft.com/office/drawing/2014/main" id="{303388A6-68F3-466E-9FDB-20EA16816475}"/>
              </a:ext>
            </a:extLst>
          </p:cNvPr>
          <p:cNvGrpSpPr/>
          <p:nvPr/>
        </p:nvGrpSpPr>
        <p:grpSpPr>
          <a:xfrm>
            <a:off x="5533337" y="4740752"/>
            <a:ext cx="962073" cy="1465820"/>
            <a:chOff x="5631375" y="1355100"/>
            <a:chExt cx="1788302" cy="3084000"/>
          </a:xfrm>
        </p:grpSpPr>
        <p:sp>
          <p:nvSpPr>
            <p:cNvPr id="45" name="Google Shape;153;p23">
              <a:extLst>
                <a:ext uri="{FF2B5EF4-FFF2-40B4-BE49-F238E27FC236}">
                  <a16:creationId xmlns:a16="http://schemas.microsoft.com/office/drawing/2014/main" id="{8725A069-5ACA-4DA4-920D-C32ED64F2FBC}"/>
                </a:ext>
              </a:extLst>
            </p:cNvPr>
            <p:cNvSpPr/>
            <p:nvPr/>
          </p:nvSpPr>
          <p:spPr>
            <a:xfrm>
              <a:off x="5631375" y="1355100"/>
              <a:ext cx="154500" cy="30840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" name="Google Shape;155;p23">
              <a:extLst>
                <a:ext uri="{FF2B5EF4-FFF2-40B4-BE49-F238E27FC236}">
                  <a16:creationId xmlns:a16="http://schemas.microsoft.com/office/drawing/2014/main" id="{78EEB37D-3BCD-4AB8-ADC4-5636F94F49A3}"/>
                </a:ext>
              </a:extLst>
            </p:cNvPr>
            <p:cNvCxnSpPr>
              <a:cxnSpLocks/>
            </p:cNvCxnSpPr>
            <p:nvPr/>
          </p:nvCxnSpPr>
          <p:spPr>
            <a:xfrm>
              <a:off x="5803735" y="4146153"/>
              <a:ext cx="752102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47" name="Google Shape;159;p23">
              <a:extLst>
                <a:ext uri="{FF2B5EF4-FFF2-40B4-BE49-F238E27FC236}">
                  <a16:creationId xmlns:a16="http://schemas.microsoft.com/office/drawing/2014/main" id="{43FFACD2-1E54-4CD2-9F18-9A340B9B6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784" y="1517863"/>
              <a:ext cx="730163" cy="1457175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48" name="Google Shape;166;p23">
              <a:extLst>
                <a:ext uri="{FF2B5EF4-FFF2-40B4-BE49-F238E27FC236}">
                  <a16:creationId xmlns:a16="http://schemas.microsoft.com/office/drawing/2014/main" id="{18D8AD40-9FD9-4AC6-88E5-7F5482D3C83E}"/>
                </a:ext>
              </a:extLst>
            </p:cNvPr>
            <p:cNvSpPr txBox="1"/>
            <p:nvPr/>
          </p:nvSpPr>
          <p:spPr>
            <a:xfrm>
              <a:off x="6690187" y="1720056"/>
              <a:ext cx="729490" cy="75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/>
                <a:t>B</a:t>
              </a:r>
              <a:endParaRPr sz="1800" baseline="-25000" dirty="0"/>
            </a:p>
          </p:txBody>
        </p:sp>
      </p:grpSp>
      <p:sp>
        <p:nvSpPr>
          <p:cNvPr id="49" name="Google Shape;166;p23">
            <a:extLst>
              <a:ext uri="{FF2B5EF4-FFF2-40B4-BE49-F238E27FC236}">
                <a16:creationId xmlns:a16="http://schemas.microsoft.com/office/drawing/2014/main" id="{58535178-0D19-4035-822A-99BD06A77A58}"/>
              </a:ext>
            </a:extLst>
          </p:cNvPr>
          <p:cNvSpPr txBox="1"/>
          <p:nvPr/>
        </p:nvSpPr>
        <p:spPr>
          <a:xfrm>
            <a:off x="5842906" y="5635142"/>
            <a:ext cx="598392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n</a:t>
            </a:r>
            <a:endParaRPr sz="1800" baseline="-25000" dirty="0"/>
          </a:p>
        </p:txBody>
      </p:sp>
      <p:cxnSp>
        <p:nvCxnSpPr>
          <p:cNvPr id="51" name="Google Shape;159;p23">
            <a:extLst>
              <a:ext uri="{FF2B5EF4-FFF2-40B4-BE49-F238E27FC236}">
                <a16:creationId xmlns:a16="http://schemas.microsoft.com/office/drawing/2014/main" id="{3135665A-51F4-4761-95F0-1EC966ECBFD2}"/>
              </a:ext>
            </a:extLst>
          </p:cNvPr>
          <p:cNvCxnSpPr>
            <a:cxnSpLocks/>
          </p:cNvCxnSpPr>
          <p:nvPr/>
        </p:nvCxnSpPr>
        <p:spPr>
          <a:xfrm flipV="1">
            <a:off x="5755251" y="4619234"/>
            <a:ext cx="349670" cy="614222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Google Shape;166;p23">
            <a:extLst>
              <a:ext uri="{FF2B5EF4-FFF2-40B4-BE49-F238E27FC236}">
                <a16:creationId xmlns:a16="http://schemas.microsoft.com/office/drawing/2014/main" id="{F57D674D-654D-41F2-83FC-3477E5A7B8EE}"/>
              </a:ext>
            </a:extLst>
          </p:cNvPr>
          <p:cNvSpPr txBox="1"/>
          <p:nvPr/>
        </p:nvSpPr>
        <p:spPr>
          <a:xfrm>
            <a:off x="5646680" y="4615672"/>
            <a:ext cx="392452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e</a:t>
            </a:r>
            <a:r>
              <a:rPr lang="en-US" sz="1800" i="1" baseline="30000" dirty="0"/>
              <a:t>-</a:t>
            </a:r>
            <a:endParaRPr sz="1800" baseline="30000" dirty="0"/>
          </a:p>
        </p:txBody>
      </p:sp>
      <p:grpSp>
        <p:nvGrpSpPr>
          <p:cNvPr id="57" name="Google Shape;152;p23">
            <a:extLst>
              <a:ext uri="{FF2B5EF4-FFF2-40B4-BE49-F238E27FC236}">
                <a16:creationId xmlns:a16="http://schemas.microsoft.com/office/drawing/2014/main" id="{5AD35A17-6546-47DA-989D-943BE0C9D32D}"/>
              </a:ext>
            </a:extLst>
          </p:cNvPr>
          <p:cNvGrpSpPr/>
          <p:nvPr/>
        </p:nvGrpSpPr>
        <p:grpSpPr>
          <a:xfrm>
            <a:off x="9627287" y="4740752"/>
            <a:ext cx="1181873" cy="1465820"/>
            <a:chOff x="5631375" y="1355100"/>
            <a:chExt cx="2196866" cy="3084000"/>
          </a:xfrm>
        </p:grpSpPr>
        <p:sp>
          <p:nvSpPr>
            <p:cNvPr id="58" name="Google Shape;153;p23">
              <a:extLst>
                <a:ext uri="{FF2B5EF4-FFF2-40B4-BE49-F238E27FC236}">
                  <a16:creationId xmlns:a16="http://schemas.microsoft.com/office/drawing/2014/main" id="{9F455392-1187-4DD0-AE59-B41F41CC119E}"/>
                </a:ext>
              </a:extLst>
            </p:cNvPr>
            <p:cNvSpPr/>
            <p:nvPr/>
          </p:nvSpPr>
          <p:spPr>
            <a:xfrm>
              <a:off x="5631375" y="1355100"/>
              <a:ext cx="154500" cy="30840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" name="Google Shape;155;p23">
              <a:extLst>
                <a:ext uri="{FF2B5EF4-FFF2-40B4-BE49-F238E27FC236}">
                  <a16:creationId xmlns:a16="http://schemas.microsoft.com/office/drawing/2014/main" id="{F6213EDD-4D77-4235-9B15-8DCC02817E68}"/>
                </a:ext>
              </a:extLst>
            </p:cNvPr>
            <p:cNvCxnSpPr>
              <a:cxnSpLocks/>
            </p:cNvCxnSpPr>
            <p:nvPr/>
          </p:nvCxnSpPr>
          <p:spPr>
            <a:xfrm>
              <a:off x="5803735" y="4146153"/>
              <a:ext cx="752102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60" name="Google Shape;159;p23">
              <a:extLst>
                <a:ext uri="{FF2B5EF4-FFF2-40B4-BE49-F238E27FC236}">
                  <a16:creationId xmlns:a16="http://schemas.microsoft.com/office/drawing/2014/main" id="{3F0AA093-5E62-4652-99DC-B09B6EF08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784" y="2266563"/>
              <a:ext cx="1254547" cy="708477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61" name="Google Shape;166;p23">
              <a:extLst>
                <a:ext uri="{FF2B5EF4-FFF2-40B4-BE49-F238E27FC236}">
                  <a16:creationId xmlns:a16="http://schemas.microsoft.com/office/drawing/2014/main" id="{BB06949B-21CA-44F6-89D2-D0C8872B7212}"/>
                </a:ext>
              </a:extLst>
            </p:cNvPr>
            <p:cNvSpPr txBox="1"/>
            <p:nvPr/>
          </p:nvSpPr>
          <p:spPr>
            <a:xfrm>
              <a:off x="7098751" y="2386799"/>
              <a:ext cx="729490" cy="75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/>
                <a:t>B</a:t>
              </a:r>
              <a:endParaRPr sz="1800" baseline="-25000" dirty="0"/>
            </a:p>
          </p:txBody>
        </p:sp>
      </p:grpSp>
      <p:sp>
        <p:nvSpPr>
          <p:cNvPr id="62" name="Google Shape;166;p23">
            <a:extLst>
              <a:ext uri="{FF2B5EF4-FFF2-40B4-BE49-F238E27FC236}">
                <a16:creationId xmlns:a16="http://schemas.microsoft.com/office/drawing/2014/main" id="{FC7571F4-A2FC-47AE-9228-5BA1796DFFC9}"/>
              </a:ext>
            </a:extLst>
          </p:cNvPr>
          <p:cNvSpPr txBox="1"/>
          <p:nvPr/>
        </p:nvSpPr>
        <p:spPr>
          <a:xfrm>
            <a:off x="9936855" y="5635142"/>
            <a:ext cx="598392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n</a:t>
            </a:r>
            <a:endParaRPr sz="1800" baseline="-25000" dirty="0"/>
          </a:p>
        </p:txBody>
      </p:sp>
      <p:cxnSp>
        <p:nvCxnSpPr>
          <p:cNvPr id="63" name="Google Shape;159;p23">
            <a:extLst>
              <a:ext uri="{FF2B5EF4-FFF2-40B4-BE49-F238E27FC236}">
                <a16:creationId xmlns:a16="http://schemas.microsoft.com/office/drawing/2014/main" id="{2A7958A8-D99E-4801-8EF4-9419A83F7C5E}"/>
              </a:ext>
            </a:extLst>
          </p:cNvPr>
          <p:cNvCxnSpPr>
            <a:cxnSpLocks/>
          </p:cNvCxnSpPr>
          <p:nvPr/>
        </p:nvCxnSpPr>
        <p:spPr>
          <a:xfrm flipV="1">
            <a:off x="9884530" y="5198264"/>
            <a:ext cx="347487" cy="182036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Google Shape;166;p23">
            <a:extLst>
              <a:ext uri="{FF2B5EF4-FFF2-40B4-BE49-F238E27FC236}">
                <a16:creationId xmlns:a16="http://schemas.microsoft.com/office/drawing/2014/main" id="{F3E6D93D-E5F7-4A37-B616-73E311B8753A}"/>
              </a:ext>
            </a:extLst>
          </p:cNvPr>
          <p:cNvSpPr txBox="1"/>
          <p:nvPr/>
        </p:nvSpPr>
        <p:spPr>
          <a:xfrm>
            <a:off x="9805311" y="4889094"/>
            <a:ext cx="392452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e</a:t>
            </a:r>
            <a:r>
              <a:rPr lang="en-US" sz="1800" i="1" baseline="30000" dirty="0"/>
              <a:t>-</a:t>
            </a:r>
            <a:endParaRPr sz="1800" baseline="30000" dirty="0"/>
          </a:p>
        </p:txBody>
      </p:sp>
      <p:cxnSp>
        <p:nvCxnSpPr>
          <p:cNvPr id="68" name="Google Shape;159;p23">
            <a:extLst>
              <a:ext uri="{FF2B5EF4-FFF2-40B4-BE49-F238E27FC236}">
                <a16:creationId xmlns:a16="http://schemas.microsoft.com/office/drawing/2014/main" id="{1609E6FC-DCAB-46CD-9CDA-1E3248A7E339}"/>
              </a:ext>
            </a:extLst>
          </p:cNvPr>
          <p:cNvCxnSpPr>
            <a:cxnSpLocks/>
          </p:cNvCxnSpPr>
          <p:nvPr/>
        </p:nvCxnSpPr>
        <p:spPr>
          <a:xfrm flipV="1">
            <a:off x="10318291" y="4991933"/>
            <a:ext cx="347487" cy="182036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9" name="Google Shape;166;p23">
            <a:extLst>
              <a:ext uri="{FF2B5EF4-FFF2-40B4-BE49-F238E27FC236}">
                <a16:creationId xmlns:a16="http://schemas.microsoft.com/office/drawing/2014/main" id="{CA2E926B-A6F2-4523-9B6F-66A58E72D6A7}"/>
              </a:ext>
            </a:extLst>
          </p:cNvPr>
          <p:cNvSpPr txBox="1"/>
          <p:nvPr/>
        </p:nvSpPr>
        <p:spPr>
          <a:xfrm>
            <a:off x="10281955" y="4661740"/>
            <a:ext cx="420158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p</a:t>
            </a:r>
            <a:r>
              <a:rPr lang="en-US" sz="1800" i="1" baseline="30000" dirty="0"/>
              <a:t>+</a:t>
            </a:r>
            <a:endParaRPr sz="1800" baseline="30000" dirty="0"/>
          </a:p>
        </p:txBody>
      </p:sp>
      <p:cxnSp>
        <p:nvCxnSpPr>
          <p:cNvPr id="30" name="Google Shape;159;p23">
            <a:extLst>
              <a:ext uri="{FF2B5EF4-FFF2-40B4-BE49-F238E27FC236}">
                <a16:creationId xmlns:a16="http://schemas.microsoft.com/office/drawing/2014/main" id="{DEB6E4F6-75D2-430E-A555-A4DF498DAF67}"/>
              </a:ext>
            </a:extLst>
          </p:cNvPr>
          <p:cNvCxnSpPr>
            <a:cxnSpLocks/>
          </p:cNvCxnSpPr>
          <p:nvPr/>
        </p:nvCxnSpPr>
        <p:spPr>
          <a:xfrm>
            <a:off x="1817468" y="5001918"/>
            <a:ext cx="204795" cy="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Google Shape;159;p23">
            <a:extLst>
              <a:ext uri="{FF2B5EF4-FFF2-40B4-BE49-F238E27FC236}">
                <a16:creationId xmlns:a16="http://schemas.microsoft.com/office/drawing/2014/main" id="{69DB2DF5-F189-48F1-BF3F-FC97A550A84F}"/>
              </a:ext>
            </a:extLst>
          </p:cNvPr>
          <p:cNvCxnSpPr>
            <a:cxnSpLocks/>
          </p:cNvCxnSpPr>
          <p:nvPr/>
        </p:nvCxnSpPr>
        <p:spPr>
          <a:xfrm>
            <a:off x="6195323" y="4991933"/>
            <a:ext cx="204795" cy="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Google Shape;159;p23">
            <a:extLst>
              <a:ext uri="{FF2B5EF4-FFF2-40B4-BE49-F238E27FC236}">
                <a16:creationId xmlns:a16="http://schemas.microsoft.com/office/drawing/2014/main" id="{4848E367-E3A3-4BAE-ABB1-0D84BAE4A55B}"/>
              </a:ext>
            </a:extLst>
          </p:cNvPr>
          <p:cNvCxnSpPr>
            <a:cxnSpLocks/>
          </p:cNvCxnSpPr>
          <p:nvPr/>
        </p:nvCxnSpPr>
        <p:spPr>
          <a:xfrm>
            <a:off x="10510536" y="5308362"/>
            <a:ext cx="204795" cy="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Google Shape;159;p23">
            <a:extLst>
              <a:ext uri="{FF2B5EF4-FFF2-40B4-BE49-F238E27FC236}">
                <a16:creationId xmlns:a16="http://schemas.microsoft.com/office/drawing/2014/main" id="{9DD4B777-B08C-48D6-8AF8-23B9685E868F}"/>
              </a:ext>
            </a:extLst>
          </p:cNvPr>
          <p:cNvCxnSpPr>
            <a:cxnSpLocks/>
          </p:cNvCxnSpPr>
          <p:nvPr/>
        </p:nvCxnSpPr>
        <p:spPr>
          <a:xfrm>
            <a:off x="10018873" y="5730183"/>
            <a:ext cx="204795" cy="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Google Shape;159;p23">
            <a:extLst>
              <a:ext uri="{FF2B5EF4-FFF2-40B4-BE49-F238E27FC236}">
                <a16:creationId xmlns:a16="http://schemas.microsoft.com/office/drawing/2014/main" id="{0D0CA3FC-71A4-44B1-8B3E-C8373CC354E4}"/>
              </a:ext>
            </a:extLst>
          </p:cNvPr>
          <p:cNvCxnSpPr>
            <a:cxnSpLocks/>
          </p:cNvCxnSpPr>
          <p:nvPr/>
        </p:nvCxnSpPr>
        <p:spPr>
          <a:xfrm>
            <a:off x="5909051" y="5730183"/>
            <a:ext cx="204795" cy="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Google Shape;159;p23">
            <a:extLst>
              <a:ext uri="{FF2B5EF4-FFF2-40B4-BE49-F238E27FC236}">
                <a16:creationId xmlns:a16="http://schemas.microsoft.com/office/drawing/2014/main" id="{71E33409-84F3-4084-ACB6-D9B7930F986E}"/>
              </a:ext>
            </a:extLst>
          </p:cNvPr>
          <p:cNvCxnSpPr>
            <a:cxnSpLocks/>
          </p:cNvCxnSpPr>
          <p:nvPr/>
        </p:nvCxnSpPr>
        <p:spPr>
          <a:xfrm>
            <a:off x="1778386" y="5730183"/>
            <a:ext cx="204795" cy="0"/>
          </a:xfrm>
          <a:prstGeom prst="straightConnector1">
            <a:avLst/>
          </a:prstGeom>
          <a:ln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942481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Benutzerdefiniert 104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2653</Words>
  <Application>Microsoft Office PowerPoint</Application>
  <PresentationFormat>Widescreen</PresentationFormat>
  <Paragraphs>435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Cambria Math</vt:lpstr>
      <vt:lpstr>Times New Roman</vt:lpstr>
      <vt:lpstr>DESY</vt:lpstr>
      <vt:lpstr>The current state of the electron injection problem.</vt:lpstr>
      <vt:lpstr>SNR paradigm of CR production</vt:lpstr>
      <vt:lpstr>Hadronic vs leptonic model of nonthermal radiation.  Tycho’s SNR</vt:lpstr>
      <vt:lpstr>Relativistic particles responsible for nonthermal radiation  </vt:lpstr>
      <vt:lpstr>Diffusive shock acceleration</vt:lpstr>
      <vt:lpstr>The injection problem</vt:lpstr>
      <vt:lpstr>The electron injection problem</vt:lpstr>
      <vt:lpstr>The electron injection problem</vt:lpstr>
      <vt:lpstr>SNR shock physics</vt:lpstr>
      <vt:lpstr>SNR shock physics</vt:lpstr>
      <vt:lpstr>Ways to study the shock physics </vt:lpstr>
      <vt:lpstr>Kinetic simulations of SNR shocks</vt:lpstr>
      <vt:lpstr>Kinetic simulations vs real shocks </vt:lpstr>
      <vt:lpstr>Kinetic simulations of SNR shocks</vt:lpstr>
      <vt:lpstr>PowerPoint Presentation</vt:lpstr>
      <vt:lpstr>Perpendicular shocks. Structure of supercritical shocks (Ms≳3)</vt:lpstr>
      <vt:lpstr>Perpendicular shocks. Structure</vt:lpstr>
      <vt:lpstr>Perpendicular shocks. Why this structure is physically correct?</vt:lpstr>
      <vt:lpstr>Perpendicular shocks. PIC simulation vs in-situ measurements (Bohdan et al. 2021)</vt:lpstr>
      <vt:lpstr>Perpendicular shocks. Electron heating, RH prediction</vt:lpstr>
      <vt:lpstr>Perpendicular shocks. Electron heating model (Bohdan et al. 2020b)</vt:lpstr>
      <vt:lpstr>Perpendicular shocks. Electron heating, PIC vs in-situ</vt:lpstr>
      <vt:lpstr>Perpendicular shocks. Acceleration processes</vt:lpstr>
      <vt:lpstr>Perpendicular shocks. Acceleration vs heating</vt:lpstr>
      <vt:lpstr>Perpendicular shocks. “Unlimited”acceleration</vt:lpstr>
      <vt:lpstr>PowerPoint Presentation</vt:lpstr>
      <vt:lpstr>Oblique shocks. Structure (Bohdan et al. 2022) </vt:lpstr>
      <vt:lpstr>Oblique shocks. Structure of the foreshock (Bohdan et al. 2022) </vt:lpstr>
      <vt:lpstr>Oblique shocks. Steady state of the foreshock (Bohdan et al. 2022) </vt:lpstr>
      <vt:lpstr>Oblique shocks. Electron heating </vt:lpstr>
      <vt:lpstr>Oblique shocks. Acceleration processes</vt:lpstr>
      <vt:lpstr>Oblique shocks. Interaction with foreshock instabilities  </vt:lpstr>
      <vt:lpstr>Oblique shocks. Stochastic shock drift acceleration (Matsumoto et al. 2017; Katou et al. 2019; Amano et al. 2020,2022)</vt:lpstr>
      <vt:lpstr>PowerPoint Presentation</vt:lpstr>
      <vt:lpstr>Parallel shocks. Structure (Arbutina et al. 2020) </vt:lpstr>
      <vt:lpstr>Parallel shocks. Electron heating</vt:lpstr>
      <vt:lpstr>Parallel shocks. Electron acceleration (Arbutina et al. 2020) </vt:lpstr>
      <vt:lpstr>Summary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acceleration at supernova remnants.</dc:title>
  <dc:creator>Bohdan, Artem</dc:creator>
  <cp:lastModifiedBy>Bohdan, Artem</cp:lastModifiedBy>
  <cp:revision>87</cp:revision>
  <dcterms:modified xsi:type="dcterms:W3CDTF">2022-09-05T12:47:31Z</dcterms:modified>
</cp:coreProperties>
</file>