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76" r:id="rId6"/>
    <p:sldId id="273" r:id="rId7"/>
    <p:sldId id="274" r:id="rId8"/>
    <p:sldId id="279" r:id="rId9"/>
    <p:sldId id="260" r:id="rId10"/>
    <p:sldId id="262" r:id="rId11"/>
    <p:sldId id="416" r:id="rId12"/>
    <p:sldId id="417" r:id="rId13"/>
    <p:sldId id="419" r:id="rId14"/>
    <p:sldId id="271" r:id="rId15"/>
    <p:sldId id="415" r:id="rId16"/>
    <p:sldId id="272" r:id="rId17"/>
    <p:sldId id="277" r:id="rId18"/>
    <p:sldId id="278" r:id="rId19"/>
    <p:sldId id="281" r:id="rId20"/>
    <p:sldId id="282" r:id="rId21"/>
    <p:sldId id="403" r:id="rId22"/>
    <p:sldId id="406" r:id="rId23"/>
    <p:sldId id="283" r:id="rId24"/>
    <p:sldId id="284" r:id="rId25"/>
    <p:sldId id="405" r:id="rId26"/>
    <p:sldId id="286" r:id="rId27"/>
    <p:sldId id="418" r:id="rId28"/>
    <p:sldId id="407" r:id="rId29"/>
    <p:sldId id="285" r:id="rId30"/>
    <p:sldId id="408" r:id="rId31"/>
    <p:sldId id="391" r:id="rId32"/>
    <p:sldId id="409" r:id="rId33"/>
    <p:sldId id="412" r:id="rId34"/>
    <p:sldId id="414" r:id="rId35"/>
    <p:sldId id="410" r:id="rId36"/>
    <p:sldId id="373" r:id="rId37"/>
    <p:sldId id="392" r:id="rId38"/>
    <p:sldId id="393" r:id="rId39"/>
    <p:sldId id="371" r:id="rId40"/>
    <p:sldId id="399" r:id="rId41"/>
    <p:sldId id="413" r:id="rId42"/>
    <p:sldId id="265" r:id="rId43"/>
    <p:sldId id="267" r:id="rId44"/>
    <p:sldId id="266" r:id="rId45"/>
    <p:sldId id="268" r:id="rId46"/>
    <p:sldId id="270" r:id="rId47"/>
    <p:sldId id="269" r:id="rId48"/>
    <p:sldId id="340" r:id="rId49"/>
    <p:sldId id="360" r:id="rId50"/>
    <p:sldId id="362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03B"/>
    <a:srgbClr val="9CB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43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2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0 1,'2315'0,"-2256"3,70 12,-25-2,-59-7,0 3,-1 1,-1 2,68 28,156 92,-161-75,132 80,345 275,-493-349,164 149,-204-163,-2 3,-3 2,40 60,2 12,-52-78,-1 2,-3 1,46 102,-46-78,-18-48,-2 0,0 1,-2 0,-1 1,-2 0,4 31,18 151,-16-142,7 133,-20-151,0-5,1 0,2 0,3 0,19 88,-15-98,6 54,5 22,-15-93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3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0 62,'2973'0,"-2934"-2,64-11,-61 6,47-1,-26 5,67-10,-68 5,1 3,0 3,81 7,-130-3,0 1,0 0,0 1,0 0,0 1,25 14,76 52,-56-32,12 8,-2 3,101 96,-146-121,-1 1,-1 2,-2 0,-1 1,-1 1,-1 0,16 43,-10-12,-2 1,25 126,-42-153,-1 1,-2 41,-2-45,2 0,1 0,8 37,-4-37,0 1,0 43,-5-52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1,'102'0,"0"4,0 4,0 5,-2 4,147 45,-184-43,1-3,0-3,1-2,72 2,-86-8,62 16,-66-11,86 8,455-16,-291-5,469 3,-750 1,-1 0,0 0,1 1,-1 1,0 1,0 0,-1 1,22 10,-8 0,0 2,-2 1,26 21,-29-23,49 26,2 1,-31-18,1-1,1-2,54 17,63 31,-3 27,-43-23,85 33,20 12,-148-78,-40-24,-2 1,0 2,56 46,106 101,-174-149,0-1,1-1,1 0,1-2,0 0,1-2,0 0,40 13,40 13,-76-26,1-2,0-1,0 0,57 7,-22-8,124 30,-117-22,105 8,-145-20,1 2,-1 1,0 2,-1 1,0 1,41 22,-25-8,-1 2,-2 2,45 38,-72-50,0 0,-1 0,-1 1,0 1,-1 0,-2 1,0 0,13 37,18 33,79 164,-104-212,-2-1,-2 1,-1 1,6 60,-9-48,3 0,29 84,-24-92,-3 1,-2 0,10 85,-6-15,-3-38,5 4,-12-59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5"/>
    </inkml:context>
    <inkml:brush xml:id="br0">
      <inkml:brushProperty name="width" value="0.05" units="cm"/>
      <inkml:brushProperty name="height" value="0.05" units="cm"/>
      <inkml:brushProperty name="color" value="#66CC00"/>
      <inkml:brushProperty name="ignorePressure" value="1"/>
    </inkml:brush>
  </inkml:definitions>
  <inkml:trace contextRef="#ctx0" brushRef="#br0">5 62,'-4'-4,"11"-5,13-6,-6 9,-1 0,1 1,1 1,-1 0,0 1,1 1,23-2,113 6,-67 2,1609-4,-1673 0,0 2,0 0,0 1,0 1,33 12,90 47,-59-21,105 71,-10 20,-149-106,0 0,-2 2,37 48,-59-68,31 39,-3 1,-1 2,44 97,-24-14,54 124,-40-98,89 326,-79-223,33 127,-82-237,-21-104,2 0,3-1,25 71,-23-80,-2 1,13 71,-19-74,2 0,2-1,26 64,-20-61,-1 1,-2 0,10 58,-18-74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6"/>
    </inkml:context>
    <inkml:brush xml:id="br0">
      <inkml:brushProperty name="width" value="0.05" units="cm"/>
      <inkml:brushProperty name="height" value="0.05" units="cm"/>
      <inkml:brushProperty name="color" value="#FFC114"/>
      <inkml:brushProperty name="ignorePressure" value="1"/>
    </inkml:brush>
  </inkml:definitions>
  <inkml:trace contextRef="#ctx0" brushRef="#br0">1 30,'0'-1,"0"0,1 0,-1 0,1 0,-1 1,1-1,-1 0,1 0,-1 0,1 1,0-1,0 0,-1 1,1-1,0 1,0-1,0 1,-1-1,1 1,0-1,0 1,0 0,0 0,0-1,0 1,0 0,1 0,32-5,-27 5,441-9,-260 12,1704-3,-1865 1,0 1,0 1,0 1,-1 1,0 2,0 1,0 0,-1 2,-1 1,0 2,33 21,83 48,4 3,-102-55,167 123,-171-121,-2 1,-1 2,39 49,123 165,-104-144,-58-69,30 43,-31-37,49 47,17 22,-55-59,-28-34,29 40,6 16,4-3,79 79,161 146,-258-253,62 88,-68-78,47 107,10 19,-55-118,-3 1,-2 2,-4 1,-2 1,14 72,-3-6,-11-52,-4 1,-3 1,8 135,-21-181,9 53,-6-54,3 60,4 47,1 2,-12-85,4-1,1 0,22 78,-23-109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1,'0'2,"1"0,-1 0,1 0,0 0,-1 0,1 0,0 0,0 0,0 0,1-1,-1 1,0 0,1-1,-1 1,1-1,0 1,-1-1,1 0,0 1,0-1,0 0,-1 0,1-1,0 1,0 0,1-1,-1 1,2 0,67 9,-63-9,524 6,-283-11,2120 4,-2339 3,0 0,0 2,-1 1,56 19,43 10,-118-33,46 6,-1 3,-1 3,0 2,81 35,-115-38,-1 1,0 1,-1 1,0 0,-1 2,-1 0,17 25,-17-18,0 1,-1 0,-2 1,-1 1,14 48,-12-35,35 71,-24-62,-2 0,-2 1,-2 1,-2 1,14 85,12 37,-6-32,19 42,-16-55,-5-21,-16-50,3-2,37 72,2 3,-48-104,2-1,28 40,6 9,-35-53,2-2,31 35,13 17,100 118,-114-140,27 29,-4 3,79 123,-120-161,-8-13,-1 0,16 40,120 270,-131-292,42 70,-43-83,-2 1,23 60,-7-9,-24-60,-1 1,-1 1,10 48,-10-33,2 0,23 53,-2-5,0 5,30 102,-40-102,46 238,-56-265,-9-49,-1 1,3 34,-7-31,0-3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52 0,'-5'5,"-7"1,-5 5,-1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9-01T19:44:11.2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0,'0'5,"0"1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055ACA-9B37-4F57-B95D-511463F0C6C2}" type="datetimeFigureOut">
              <a:rPr lang="en-DE" smtClean="0"/>
              <a:t>02/09/2022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D9B2E-463C-430E-8139-EFE93D4B05E2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71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Illustration</a:t>
            </a:r>
            <a:r>
              <a:rPr lang="en-US" baseline="0" dirty="0"/>
              <a:t> of magnetic field profiles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08444-742E-414E-BC71-1AB544ABF894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15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DE"/>
              <a:t>06/09/2022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3757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081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10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BB23AF-DA4B-A43A-1772-A74F7EF0E5F3}"/>
              </a:ext>
            </a:extLst>
          </p:cNvPr>
          <p:cNvSpPr/>
          <p:nvPr userDrawn="1"/>
        </p:nvSpPr>
        <p:spPr>
          <a:xfrm>
            <a:off x="0" y="6419367"/>
            <a:ext cx="12192000" cy="43863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155BAEE-65AC-4C5D-8F43-05DB4B34A78E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435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574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0986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464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8735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132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8109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105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DE"/>
              <a:t>06/09/2022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155BAEE-65AC-4C5D-8F43-05DB4B34A78E}" type="slidenum">
              <a:rPr lang="en-DE" smtClean="0"/>
              <a:t>‹#›</a:t>
            </a:fld>
            <a:endParaRPr lang="en-D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4403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2ApJ...926..140S/abstract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i.adsabs.harvard.edu/abs/2022A%26A...661A.128D/abstract" TargetMode="Externa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0.png"/><Relationship Id="rId18" Type="http://schemas.openxmlformats.org/officeDocument/2006/relationships/customXml" Target="../ink/ink8.xml"/><Relationship Id="rId3" Type="http://schemas.openxmlformats.org/officeDocument/2006/relationships/image" Target="../media/image22.png"/><Relationship Id="rId21" Type="http://schemas.openxmlformats.org/officeDocument/2006/relationships/image" Target="../media/image34.png"/><Relationship Id="rId7" Type="http://schemas.openxmlformats.org/officeDocument/2006/relationships/image" Target="../media/image27.png"/><Relationship Id="rId12" Type="http://schemas.openxmlformats.org/officeDocument/2006/relationships/customXml" Target="../ink/ink5.xml"/><Relationship Id="rId17" Type="http://schemas.openxmlformats.org/officeDocument/2006/relationships/image" Target="../media/image32.png"/><Relationship Id="rId2" Type="http://schemas.openxmlformats.org/officeDocument/2006/relationships/image" Target="../media/image21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customXml" Target="../ink/ink4.xml"/><Relationship Id="rId19" Type="http://schemas.openxmlformats.org/officeDocument/2006/relationships/image" Target="../media/image33.png"/><Relationship Id="rId4" Type="http://schemas.openxmlformats.org/officeDocument/2006/relationships/customXml" Target="../ink/ink1.xml"/><Relationship Id="rId9" Type="http://schemas.openxmlformats.org/officeDocument/2006/relationships/image" Target="../media/image28.png"/><Relationship Id="rId14" Type="http://schemas.openxmlformats.org/officeDocument/2006/relationships/customXml" Target="../ink/ink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comebackalive.in.ua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hyperlink" Target="https://u24.gov.ua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i.adsabs.harvard.edu/abs/2022MNRAS.516..492B/abstract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B639A-C5BC-14C1-99CB-CD755B8FDC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cap="none" dirty="0">
                <a:latin typeface="Liberation Sans" panose="020B0604020202020204" pitchFamily="34" charset="0"/>
              </a:rPr>
              <a:t>Non-thermal emission from supernova remnants in the circumstellar medium</a:t>
            </a:r>
            <a:endParaRPr lang="en-DE" sz="4000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BC41-1D6E-9B4E-F82A-6D4F0C9D1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631163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Iurii Sushch</a:t>
            </a:r>
          </a:p>
          <a:p>
            <a:r>
              <a:rPr lang="en-US" sz="1600" dirty="0"/>
              <a:t>Robert Brose</a:t>
            </a:r>
          </a:p>
          <a:p>
            <a:r>
              <a:rPr lang="en-US" sz="1600" dirty="0"/>
              <a:t>Martin Pohl</a:t>
            </a:r>
          </a:p>
          <a:p>
            <a:r>
              <a:rPr lang="en-US" sz="1600" dirty="0" err="1"/>
              <a:t>Samata</a:t>
            </a:r>
            <a:r>
              <a:rPr lang="en-US" sz="1600" dirty="0"/>
              <a:t> Das</a:t>
            </a:r>
          </a:p>
          <a:p>
            <a:r>
              <a:rPr lang="en-US" sz="1600" dirty="0" err="1"/>
              <a:t>Pavlo</a:t>
            </a:r>
            <a:r>
              <a:rPr lang="en-US" sz="1600" dirty="0"/>
              <a:t> </a:t>
            </a:r>
            <a:r>
              <a:rPr lang="en-US" sz="1600" dirty="0" err="1"/>
              <a:t>Plotko</a:t>
            </a:r>
            <a:endParaRPr lang="en-US" sz="1600" dirty="0"/>
          </a:p>
          <a:p>
            <a:r>
              <a:rPr lang="en-US" sz="1600" dirty="0"/>
              <a:t>Dominique Meyer</a:t>
            </a:r>
          </a:p>
          <a:p>
            <a:endParaRPr lang="en-DE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920181-85AC-5471-E439-8F2E8BC2FAC5}"/>
              </a:ext>
            </a:extLst>
          </p:cNvPr>
          <p:cNvGrpSpPr/>
          <p:nvPr/>
        </p:nvGrpSpPr>
        <p:grpSpPr>
          <a:xfrm>
            <a:off x="6234247" y="398222"/>
            <a:ext cx="2232248" cy="1675348"/>
            <a:chOff x="9497309" y="277539"/>
            <a:chExt cx="2232248" cy="1675348"/>
          </a:xfrm>
        </p:grpSpPr>
        <p:pic>
          <p:nvPicPr>
            <p:cNvPr id="5" name="Picture 2" descr="Image result for nwu logo">
              <a:extLst>
                <a:ext uri="{FF2B5EF4-FFF2-40B4-BE49-F238E27FC236}">
                  <a16:creationId xmlns:a16="http://schemas.microsoft.com/office/drawing/2014/main" id="{DEAB7132-7118-C1F3-8648-4FA9D46A4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5381" y="277539"/>
              <a:ext cx="1017164" cy="1085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44796E-0534-EA2A-9978-91A2388BAA29}"/>
                </a:ext>
              </a:extLst>
            </p:cNvPr>
            <p:cNvSpPr txBox="1"/>
            <p:nvPr/>
          </p:nvSpPr>
          <p:spPr>
            <a:xfrm>
              <a:off x="9497309" y="1429667"/>
              <a:ext cx="223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North-West University </a:t>
              </a:r>
              <a:endParaRPr lang="uk-UA" sz="1400" dirty="0"/>
            </a:p>
            <a:p>
              <a:pPr algn="ctr"/>
              <a:r>
                <a:rPr lang="en-US" sz="1400" b="1" dirty="0"/>
                <a:t>South Africa</a:t>
              </a:r>
              <a:endParaRPr lang="en-DE" sz="1400" b="1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908DD1-121B-BB53-C5CD-28D31439C605}"/>
              </a:ext>
            </a:extLst>
          </p:cNvPr>
          <p:cNvGrpSpPr/>
          <p:nvPr/>
        </p:nvGrpSpPr>
        <p:grpSpPr>
          <a:xfrm>
            <a:off x="9093361" y="341771"/>
            <a:ext cx="2664296" cy="2034808"/>
            <a:chOff x="9353293" y="2077739"/>
            <a:chExt cx="2664296" cy="20348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F11EAB4-48F2-CB34-626E-3F7EEB172B6C}"/>
                </a:ext>
              </a:extLst>
            </p:cNvPr>
            <p:cNvSpPr txBox="1"/>
            <p:nvPr/>
          </p:nvSpPr>
          <p:spPr>
            <a:xfrm>
              <a:off x="9353293" y="3373883"/>
              <a:ext cx="26642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Astronomical Observatory</a:t>
              </a:r>
            </a:p>
            <a:p>
              <a:pPr algn="ctr"/>
              <a:r>
                <a:rPr lang="en-US" sz="1400" dirty="0"/>
                <a:t>Ivan Franko University of </a:t>
              </a:r>
              <a:r>
                <a:rPr lang="en-US" sz="1400" dirty="0" err="1"/>
                <a:t>Lviv</a:t>
              </a:r>
              <a:endParaRPr lang="en-US" sz="1400" dirty="0"/>
            </a:p>
            <a:p>
              <a:pPr algn="ctr"/>
              <a:r>
                <a:rPr lang="en-US" sz="1400" b="1" dirty="0"/>
                <a:t>Ukraine</a:t>
              </a:r>
              <a:endParaRPr lang="en-DE" sz="1400" b="1" dirty="0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26938CFD-51C5-BE50-1875-183B79640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1365" y="2077739"/>
              <a:ext cx="1187760" cy="118776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10D949C-2371-001A-686B-1B77B5A1D9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9CBEB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54319" cy="45813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0B5F411-2274-76F7-6A7D-5636DB3AC9B5}"/>
              </a:ext>
            </a:extLst>
          </p:cNvPr>
          <p:cNvGrpSpPr/>
          <p:nvPr/>
        </p:nvGrpSpPr>
        <p:grpSpPr>
          <a:xfrm>
            <a:off x="7082609" y="2498330"/>
            <a:ext cx="3590798" cy="1931806"/>
            <a:chOff x="7082609" y="2498330"/>
            <a:chExt cx="3590798" cy="193180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221D24A-B499-B4A4-BFC4-7696F0525870}"/>
                </a:ext>
              </a:extLst>
            </p:cNvPr>
            <p:cNvSpPr/>
            <p:nvPr/>
          </p:nvSpPr>
          <p:spPr>
            <a:xfrm>
              <a:off x="7082609" y="2609137"/>
              <a:ext cx="3590798" cy="182099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538" dirty="0"/>
            </a:p>
          </p:txBody>
        </p:sp>
        <p:pic>
          <p:nvPicPr>
            <p:cNvPr id="23" name="Picture 22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57635602-1484-C8B7-E62A-141F0B3CA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42" y="2498330"/>
              <a:ext cx="2907369" cy="15401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C2C8D2-0855-B13B-A2EC-A0F359D954BE}"/>
                </a:ext>
              </a:extLst>
            </p:cNvPr>
            <p:cNvSpPr txBox="1"/>
            <p:nvPr/>
          </p:nvSpPr>
          <p:spPr>
            <a:xfrm>
              <a:off x="7569695" y="2904088"/>
              <a:ext cx="1320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Powered by </a:t>
              </a:r>
              <a:endParaRPr lang="en-DE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812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EE68-613E-C58D-AC47-07258564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RATPaC</a:t>
            </a:r>
            <a:br>
              <a:rPr lang="en-US" dirty="0"/>
            </a:br>
            <a:r>
              <a:rPr lang="en-US" sz="2800" dirty="0">
                <a:solidFill>
                  <a:schemeClr val="accent5"/>
                </a:solidFill>
              </a:rPr>
              <a:t>R</a:t>
            </a:r>
            <a:r>
              <a:rPr lang="en-US" sz="2800" dirty="0"/>
              <a:t>adiation </a:t>
            </a:r>
            <a:r>
              <a:rPr lang="en-US" sz="2800" dirty="0">
                <a:solidFill>
                  <a:schemeClr val="accent5"/>
                </a:solidFill>
              </a:rPr>
              <a:t>A</a:t>
            </a:r>
            <a:r>
              <a:rPr lang="en-US" sz="2800" dirty="0"/>
              <a:t>cceleration </a:t>
            </a:r>
            <a:r>
              <a:rPr lang="en-US" sz="2800" dirty="0">
                <a:solidFill>
                  <a:schemeClr val="accent5"/>
                </a:solidFill>
              </a:rPr>
              <a:t>T</a:t>
            </a:r>
            <a:r>
              <a:rPr lang="en-US" sz="2800" dirty="0"/>
              <a:t>ransport </a:t>
            </a:r>
            <a:r>
              <a:rPr lang="en-US" sz="2800" dirty="0">
                <a:solidFill>
                  <a:schemeClr val="accent5"/>
                </a:solidFill>
              </a:rPr>
              <a:t>Pa</a:t>
            </a:r>
            <a:r>
              <a:rPr lang="en-US" sz="2800" dirty="0"/>
              <a:t>rallel </a:t>
            </a:r>
            <a:r>
              <a:rPr lang="en-US" sz="2800" dirty="0">
                <a:solidFill>
                  <a:schemeClr val="accent5"/>
                </a:solidFill>
              </a:rPr>
              <a:t>C</a:t>
            </a:r>
            <a:r>
              <a:rPr lang="en-US" sz="2800" dirty="0"/>
              <a:t>ode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C793E-545E-2376-5EA6-DB6D2A69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D8C3-F159-DA78-933F-C6435BB4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68444-F528-5990-DC3B-19D7B471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10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F74E9-170A-CB48-2301-C3920102827B}"/>
              </a:ext>
            </a:extLst>
          </p:cNvPr>
          <p:cNvGrpSpPr/>
          <p:nvPr/>
        </p:nvGrpSpPr>
        <p:grpSpPr>
          <a:xfrm>
            <a:off x="7759942" y="203863"/>
            <a:ext cx="3590798" cy="1931806"/>
            <a:chOff x="7082609" y="2498330"/>
            <a:chExt cx="3590798" cy="193180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DB0402-88BB-82AC-2763-F6540D34EC69}"/>
                </a:ext>
              </a:extLst>
            </p:cNvPr>
            <p:cNvSpPr/>
            <p:nvPr/>
          </p:nvSpPr>
          <p:spPr>
            <a:xfrm>
              <a:off x="7082609" y="2609137"/>
              <a:ext cx="3590798" cy="182099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538" dirty="0"/>
            </a:p>
          </p:txBody>
        </p:sp>
        <p:pic>
          <p:nvPicPr>
            <p:cNvPr id="9" name="Picture 8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D14CE7A9-CE75-2BD9-703A-A7754ED4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42" y="2498330"/>
              <a:ext cx="2907369" cy="15401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DEED18-F5C8-1E5E-B5BE-A606F0595005}"/>
                </a:ext>
              </a:extLst>
            </p:cNvPr>
            <p:cNvSpPr txBox="1"/>
            <p:nvPr/>
          </p:nvSpPr>
          <p:spPr>
            <a:xfrm>
              <a:off x="7569695" y="2904088"/>
              <a:ext cx="1320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Powered by </a:t>
              </a:r>
              <a:endParaRPr lang="en-DE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821B2F-85B8-7B81-234C-A2B88F4CF31D}"/>
              </a:ext>
            </a:extLst>
          </p:cNvPr>
          <p:cNvGrpSpPr/>
          <p:nvPr/>
        </p:nvGrpSpPr>
        <p:grpSpPr>
          <a:xfrm>
            <a:off x="1343472" y="2204864"/>
            <a:ext cx="7056784" cy="3800183"/>
            <a:chOff x="2063552" y="1916832"/>
            <a:chExt cx="7056784" cy="3800183"/>
          </a:xfrm>
        </p:grpSpPr>
        <p:sp>
          <p:nvSpPr>
            <p:cNvPr id="28" name="Rechteck: abgerundete Ecken 12">
              <a:extLst>
                <a:ext uri="{FF2B5EF4-FFF2-40B4-BE49-F238E27FC236}">
                  <a16:creationId xmlns:a16="http://schemas.microsoft.com/office/drawing/2014/main" id="{C9C0B41A-CE57-66CF-1895-3A1867FBD2B0}"/>
                </a:ext>
              </a:extLst>
            </p:cNvPr>
            <p:cNvSpPr/>
            <p:nvPr/>
          </p:nvSpPr>
          <p:spPr>
            <a:xfrm>
              <a:off x="4079776" y="1916832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Cosmic-ray transport equation</a:t>
              </a:r>
            </a:p>
          </p:txBody>
        </p:sp>
        <p:sp>
          <p:nvSpPr>
            <p:cNvPr id="29" name="Rechteck: abgerundete Ecken 14">
              <a:extLst>
                <a:ext uri="{FF2B5EF4-FFF2-40B4-BE49-F238E27FC236}">
                  <a16:creationId xmlns:a16="http://schemas.microsoft.com/office/drawing/2014/main" id="{46A576A4-BA32-7022-E5FF-52D6A7961953}"/>
                </a:ext>
              </a:extLst>
            </p:cNvPr>
            <p:cNvSpPr/>
            <p:nvPr/>
          </p:nvSpPr>
          <p:spPr>
            <a:xfrm>
              <a:off x="2063552" y="4234730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Hydro equations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(solved with PLUTO)</a:t>
              </a:r>
            </a:p>
          </p:txBody>
        </p:sp>
        <p:sp>
          <p:nvSpPr>
            <p:cNvPr id="30" name="Rechteck: abgerundete Ecken 16">
              <a:extLst>
                <a:ext uri="{FF2B5EF4-FFF2-40B4-BE49-F238E27FC236}">
                  <a16:creationId xmlns:a16="http://schemas.microsoft.com/office/drawing/2014/main" id="{EC063729-68A4-9D02-5408-D062AF9FB04D}"/>
                </a:ext>
              </a:extLst>
            </p:cNvPr>
            <p:cNvSpPr/>
            <p:nvPr/>
          </p:nvSpPr>
          <p:spPr>
            <a:xfrm>
              <a:off x="6096000" y="4293096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Pfeil: nach rechts 13">
              <a:extLst>
                <a:ext uri="{FF2B5EF4-FFF2-40B4-BE49-F238E27FC236}">
                  <a16:creationId xmlns:a16="http://schemas.microsoft.com/office/drawing/2014/main" id="{EC11068D-EDA6-9260-27C2-A3748D20883D}"/>
                </a:ext>
              </a:extLst>
            </p:cNvPr>
            <p:cNvSpPr/>
            <p:nvPr/>
          </p:nvSpPr>
          <p:spPr>
            <a:xfrm rot="18677138">
              <a:off x="3150371" y="3341086"/>
              <a:ext cx="1102499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Pfeil: nach rechts 19">
              <a:extLst>
                <a:ext uri="{FF2B5EF4-FFF2-40B4-BE49-F238E27FC236}">
                  <a16:creationId xmlns:a16="http://schemas.microsoft.com/office/drawing/2014/main" id="{1E5E06DA-0676-E6BA-2A46-4534DA879382}"/>
                </a:ext>
              </a:extLst>
            </p:cNvPr>
            <p:cNvSpPr/>
            <p:nvPr/>
          </p:nvSpPr>
          <p:spPr>
            <a:xfrm>
              <a:off x="5231904" y="4597488"/>
              <a:ext cx="720080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D7F495-0874-6DF2-BEA2-5413E420A0FB}"/>
                </a:ext>
              </a:extLst>
            </p:cNvPr>
            <p:cNvSpPr txBox="1"/>
            <p:nvPr/>
          </p:nvSpPr>
          <p:spPr>
            <a:xfrm>
              <a:off x="6075334" y="4516686"/>
              <a:ext cx="298799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Transport equation for magnetic turbulence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Pfeil: nach rechts 13">
              <a:extLst>
                <a:ext uri="{FF2B5EF4-FFF2-40B4-BE49-F238E27FC236}">
                  <a16:creationId xmlns:a16="http://schemas.microsoft.com/office/drawing/2014/main" id="{F91EBA6A-C321-081B-3B9F-D88F532F44AC}"/>
                </a:ext>
              </a:extLst>
            </p:cNvPr>
            <p:cNvSpPr/>
            <p:nvPr/>
          </p:nvSpPr>
          <p:spPr>
            <a:xfrm rot="13288869">
              <a:off x="6906628" y="3347446"/>
              <a:ext cx="1102499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320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EE68-613E-C58D-AC47-07258564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RATPaC</a:t>
            </a:r>
            <a:br>
              <a:rPr lang="en-US" dirty="0"/>
            </a:br>
            <a:r>
              <a:rPr lang="en-US" sz="2800" dirty="0">
                <a:solidFill>
                  <a:schemeClr val="accent5"/>
                </a:solidFill>
              </a:rPr>
              <a:t>R</a:t>
            </a:r>
            <a:r>
              <a:rPr lang="en-US" sz="2800" dirty="0"/>
              <a:t>adiation </a:t>
            </a:r>
            <a:r>
              <a:rPr lang="en-US" sz="2800" dirty="0">
                <a:solidFill>
                  <a:schemeClr val="accent5"/>
                </a:solidFill>
              </a:rPr>
              <a:t>A</a:t>
            </a:r>
            <a:r>
              <a:rPr lang="en-US" sz="2800" dirty="0"/>
              <a:t>cceleration </a:t>
            </a:r>
            <a:r>
              <a:rPr lang="en-US" sz="2800" dirty="0">
                <a:solidFill>
                  <a:schemeClr val="accent5"/>
                </a:solidFill>
              </a:rPr>
              <a:t>T</a:t>
            </a:r>
            <a:r>
              <a:rPr lang="en-US" sz="2800" dirty="0"/>
              <a:t>ransport </a:t>
            </a:r>
            <a:r>
              <a:rPr lang="en-US" sz="2800" dirty="0">
                <a:solidFill>
                  <a:schemeClr val="accent5"/>
                </a:solidFill>
              </a:rPr>
              <a:t>Pa</a:t>
            </a:r>
            <a:r>
              <a:rPr lang="en-US" sz="2800" dirty="0"/>
              <a:t>rallel </a:t>
            </a:r>
            <a:r>
              <a:rPr lang="en-US" sz="2800" dirty="0">
                <a:solidFill>
                  <a:schemeClr val="accent5"/>
                </a:solidFill>
              </a:rPr>
              <a:t>C</a:t>
            </a:r>
            <a:r>
              <a:rPr lang="en-US" sz="2800" dirty="0"/>
              <a:t>ode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C793E-545E-2376-5EA6-DB6D2A69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D8C3-F159-DA78-933F-C6435BB4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68444-F528-5990-DC3B-19D7B471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11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F74E9-170A-CB48-2301-C3920102827B}"/>
              </a:ext>
            </a:extLst>
          </p:cNvPr>
          <p:cNvGrpSpPr/>
          <p:nvPr/>
        </p:nvGrpSpPr>
        <p:grpSpPr>
          <a:xfrm>
            <a:off x="7759942" y="203863"/>
            <a:ext cx="3590798" cy="1931806"/>
            <a:chOff x="7082609" y="2498330"/>
            <a:chExt cx="3590798" cy="193180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DB0402-88BB-82AC-2763-F6540D34EC69}"/>
                </a:ext>
              </a:extLst>
            </p:cNvPr>
            <p:cNvSpPr/>
            <p:nvPr/>
          </p:nvSpPr>
          <p:spPr>
            <a:xfrm>
              <a:off x="7082609" y="2609137"/>
              <a:ext cx="3590798" cy="182099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538" dirty="0"/>
            </a:p>
          </p:txBody>
        </p:sp>
        <p:pic>
          <p:nvPicPr>
            <p:cNvPr id="9" name="Picture 8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D14CE7A9-CE75-2BD9-703A-A7754ED4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42" y="2498330"/>
              <a:ext cx="2907369" cy="15401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DEED18-F5C8-1E5E-B5BE-A606F0595005}"/>
                </a:ext>
              </a:extLst>
            </p:cNvPr>
            <p:cNvSpPr txBox="1"/>
            <p:nvPr/>
          </p:nvSpPr>
          <p:spPr>
            <a:xfrm>
              <a:off x="7569695" y="2904088"/>
              <a:ext cx="1320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Powered by </a:t>
              </a:r>
              <a:endParaRPr lang="en-DE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821B2F-85B8-7B81-234C-A2B88F4CF31D}"/>
              </a:ext>
            </a:extLst>
          </p:cNvPr>
          <p:cNvGrpSpPr/>
          <p:nvPr/>
        </p:nvGrpSpPr>
        <p:grpSpPr>
          <a:xfrm>
            <a:off x="1343472" y="2204864"/>
            <a:ext cx="7056784" cy="4169514"/>
            <a:chOff x="2063552" y="1916832"/>
            <a:chExt cx="7056784" cy="4169514"/>
          </a:xfrm>
        </p:grpSpPr>
        <p:sp>
          <p:nvSpPr>
            <p:cNvPr id="28" name="Rechteck: abgerundete Ecken 12">
              <a:extLst>
                <a:ext uri="{FF2B5EF4-FFF2-40B4-BE49-F238E27FC236}">
                  <a16:creationId xmlns:a16="http://schemas.microsoft.com/office/drawing/2014/main" id="{C9C0B41A-CE57-66CF-1895-3A1867FBD2B0}"/>
                </a:ext>
              </a:extLst>
            </p:cNvPr>
            <p:cNvSpPr/>
            <p:nvPr/>
          </p:nvSpPr>
          <p:spPr>
            <a:xfrm>
              <a:off x="4079776" y="1916832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Cosmic-ray transport equation</a:t>
              </a:r>
            </a:p>
          </p:txBody>
        </p:sp>
        <p:sp>
          <p:nvSpPr>
            <p:cNvPr id="29" name="Rechteck: abgerundete Ecken 14">
              <a:extLst>
                <a:ext uri="{FF2B5EF4-FFF2-40B4-BE49-F238E27FC236}">
                  <a16:creationId xmlns:a16="http://schemas.microsoft.com/office/drawing/2014/main" id="{46A576A4-BA32-7022-E5FF-52D6A7961953}"/>
                </a:ext>
              </a:extLst>
            </p:cNvPr>
            <p:cNvSpPr/>
            <p:nvPr/>
          </p:nvSpPr>
          <p:spPr>
            <a:xfrm>
              <a:off x="2063552" y="4234730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Hydro equations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(solved with PLUTO)</a:t>
              </a:r>
            </a:p>
          </p:txBody>
        </p:sp>
        <p:sp>
          <p:nvSpPr>
            <p:cNvPr id="30" name="Rechteck: abgerundete Ecken 16">
              <a:extLst>
                <a:ext uri="{FF2B5EF4-FFF2-40B4-BE49-F238E27FC236}">
                  <a16:creationId xmlns:a16="http://schemas.microsoft.com/office/drawing/2014/main" id="{EC063729-68A4-9D02-5408-D062AF9FB04D}"/>
                </a:ext>
              </a:extLst>
            </p:cNvPr>
            <p:cNvSpPr/>
            <p:nvPr/>
          </p:nvSpPr>
          <p:spPr>
            <a:xfrm>
              <a:off x="6096000" y="4293096"/>
              <a:ext cx="3024336" cy="136815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Pfeil: nach rechts 13">
              <a:extLst>
                <a:ext uri="{FF2B5EF4-FFF2-40B4-BE49-F238E27FC236}">
                  <a16:creationId xmlns:a16="http://schemas.microsoft.com/office/drawing/2014/main" id="{EC11068D-EDA6-9260-27C2-A3748D20883D}"/>
                </a:ext>
              </a:extLst>
            </p:cNvPr>
            <p:cNvSpPr/>
            <p:nvPr/>
          </p:nvSpPr>
          <p:spPr>
            <a:xfrm rot="18677138">
              <a:off x="3150371" y="3341086"/>
              <a:ext cx="1102499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Pfeil: nach rechts 19">
              <a:extLst>
                <a:ext uri="{FF2B5EF4-FFF2-40B4-BE49-F238E27FC236}">
                  <a16:creationId xmlns:a16="http://schemas.microsoft.com/office/drawing/2014/main" id="{1E5E06DA-0676-E6BA-2A46-4534DA879382}"/>
                </a:ext>
              </a:extLst>
            </p:cNvPr>
            <p:cNvSpPr/>
            <p:nvPr/>
          </p:nvSpPr>
          <p:spPr>
            <a:xfrm>
              <a:off x="5231904" y="4597488"/>
              <a:ext cx="720080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D7F495-0874-6DF2-BEA2-5413E420A0FB}"/>
                </a:ext>
              </a:extLst>
            </p:cNvPr>
            <p:cNvSpPr txBox="1"/>
            <p:nvPr/>
          </p:nvSpPr>
          <p:spPr>
            <a:xfrm>
              <a:off x="6075334" y="4516686"/>
              <a:ext cx="298799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Transport equation for magnetic turbulence</a:t>
              </a:r>
            </a:p>
            <a:p>
              <a:pPr algn="ctr" defTabSz="914400"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</a:rPr>
                <a:t>(not used in this study)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Pfeil: nach rechts 13">
              <a:extLst>
                <a:ext uri="{FF2B5EF4-FFF2-40B4-BE49-F238E27FC236}">
                  <a16:creationId xmlns:a16="http://schemas.microsoft.com/office/drawing/2014/main" id="{F91EBA6A-C321-081B-3B9F-D88F532F44AC}"/>
                </a:ext>
              </a:extLst>
            </p:cNvPr>
            <p:cNvSpPr/>
            <p:nvPr/>
          </p:nvSpPr>
          <p:spPr>
            <a:xfrm rot="13288869">
              <a:off x="6906628" y="3347446"/>
              <a:ext cx="1102499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Sticky Note">
            <a:extLst>
              <a:ext uri="{FF2B5EF4-FFF2-40B4-BE49-F238E27FC236}">
                <a16:creationId xmlns:a16="http://schemas.microsoft.com/office/drawing/2014/main" id="{9D63F082-C4EF-E1B7-DCC2-253122CF780D}"/>
              </a:ext>
            </a:extLst>
          </p:cNvPr>
          <p:cNvGrpSpPr>
            <a:grpSpLocks noChangeAspect="1"/>
          </p:cNvGrpSpPr>
          <p:nvPr/>
        </p:nvGrpSpPr>
        <p:grpSpPr>
          <a:xfrm>
            <a:off x="9101597" y="3774588"/>
            <a:ext cx="2301875" cy="2370696"/>
            <a:chOff x="5881243" y="3042558"/>
            <a:chExt cx="2301875" cy="2370696"/>
          </a:xfrm>
        </p:grpSpPr>
        <p:sp>
          <p:nvSpPr>
            <p:cNvPr id="11" name="Shadow">
              <a:extLst>
                <a:ext uri="{FF2B5EF4-FFF2-40B4-BE49-F238E27FC236}">
                  <a16:creationId xmlns:a16="http://schemas.microsoft.com/office/drawing/2014/main" id="{AFB9C02F-6973-F09D-00FC-23B69ADC4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882" y="3313462"/>
              <a:ext cx="2281236" cy="2099792"/>
            </a:xfrm>
            <a:custGeom>
              <a:avLst/>
              <a:gdLst>
                <a:gd name="T0" fmla="*/ 7018 w 7018"/>
                <a:gd name="T1" fmla="*/ 3341 h 6457"/>
                <a:gd name="T2" fmla="*/ 3594 w 7018"/>
                <a:gd name="T3" fmla="*/ 6457 h 6457"/>
                <a:gd name="T4" fmla="*/ 0 w 7018"/>
                <a:gd name="T5" fmla="*/ 3257 h 6457"/>
                <a:gd name="T6" fmla="*/ 3594 w 7018"/>
                <a:gd name="T7" fmla="*/ 0 h 6457"/>
                <a:gd name="T8" fmla="*/ 7018 w 7018"/>
                <a:gd name="T9" fmla="*/ 3341 h 6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18" h="6457">
                  <a:moveTo>
                    <a:pt x="7018" y="3341"/>
                  </a:moveTo>
                  <a:cubicBezTo>
                    <a:pt x="7018" y="5140"/>
                    <a:pt x="5578" y="6457"/>
                    <a:pt x="3594" y="6457"/>
                  </a:cubicBezTo>
                  <a:cubicBezTo>
                    <a:pt x="1609" y="6457"/>
                    <a:pt x="0" y="5055"/>
                    <a:pt x="0" y="3257"/>
                  </a:cubicBezTo>
                  <a:cubicBezTo>
                    <a:pt x="0" y="1458"/>
                    <a:pt x="1609" y="0"/>
                    <a:pt x="3594" y="0"/>
                  </a:cubicBezTo>
                  <a:cubicBezTo>
                    <a:pt x="5578" y="0"/>
                    <a:pt x="7018" y="1543"/>
                    <a:pt x="7018" y="3341"/>
                  </a:cubicBezTo>
                  <a:close/>
                </a:path>
              </a:pathLst>
            </a:custGeom>
            <a:solidFill>
              <a:srgbClr val="808080"/>
            </a:solidFill>
            <a:ln w="0">
              <a:noFill/>
              <a:prstDash val="solid"/>
              <a:round/>
              <a:headEnd/>
              <a:tailEnd/>
            </a:ln>
            <a:effectLst>
              <a:softEdge rad="1651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Paper">
              <a:extLst>
                <a:ext uri="{FF2B5EF4-FFF2-40B4-BE49-F238E27FC236}">
                  <a16:creationId xmlns:a16="http://schemas.microsoft.com/office/drawing/2014/main" id="{B43865BE-514F-FF49-9A8E-FA6443480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243" y="3042558"/>
              <a:ext cx="2166938" cy="2133600"/>
            </a:xfrm>
            <a:prstGeom prst="ellipse">
              <a:avLst/>
            </a:prstGeom>
            <a:gradFill>
              <a:gsLst>
                <a:gs pos="0">
                  <a:srgbClr val="E3645D"/>
                </a:gs>
                <a:gs pos="100000">
                  <a:srgbClr val="F7999A"/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182880" numCol="1" anchor="ctr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>
                <a:latin typeface="Freestyle Script" panose="030804020302050B0404" pitchFamily="66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E10645C-761E-D562-4DE6-E9FC99A5FEBF}"/>
              </a:ext>
            </a:extLst>
          </p:cNvPr>
          <p:cNvSpPr txBox="1"/>
          <p:nvPr/>
        </p:nvSpPr>
        <p:spPr>
          <a:xfrm>
            <a:off x="9200949" y="4254840"/>
            <a:ext cx="19528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See the talk by Robert Brose for details on this block</a:t>
            </a:r>
            <a:endParaRPr lang="en-DE" sz="2000" b="1" dirty="0">
              <a:solidFill>
                <a:schemeClr val="bg2"/>
              </a:solidFill>
            </a:endParaRPr>
          </a:p>
        </p:txBody>
      </p:sp>
      <p:grpSp>
        <p:nvGrpSpPr>
          <p:cNvPr id="14" name="Pin">
            <a:extLst>
              <a:ext uri="{FF2B5EF4-FFF2-40B4-BE49-F238E27FC236}">
                <a16:creationId xmlns:a16="http://schemas.microsoft.com/office/drawing/2014/main" id="{C22B8117-F603-AF1D-8423-387DD008448A}"/>
              </a:ext>
            </a:extLst>
          </p:cNvPr>
          <p:cNvGrpSpPr>
            <a:grpSpLocks noChangeAspect="1"/>
          </p:cNvGrpSpPr>
          <p:nvPr/>
        </p:nvGrpSpPr>
        <p:grpSpPr>
          <a:xfrm>
            <a:off x="10204818" y="3557649"/>
            <a:ext cx="319088" cy="392113"/>
            <a:chOff x="8405813" y="5046663"/>
            <a:chExt cx="319088" cy="392113"/>
          </a:xfrm>
        </p:grpSpPr>
        <p:sp>
          <p:nvSpPr>
            <p:cNvPr id="15" name="Needle">
              <a:extLst>
                <a:ext uri="{FF2B5EF4-FFF2-40B4-BE49-F238E27FC236}">
                  <a16:creationId xmlns:a16="http://schemas.microsoft.com/office/drawing/2014/main" id="{AAAD6024-6DA6-6E3D-BC02-9F3F33B8B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5259388"/>
              <a:ext cx="141288" cy="179388"/>
            </a:xfrm>
            <a:custGeom>
              <a:avLst/>
              <a:gdLst>
                <a:gd name="T0" fmla="*/ 0 w 482"/>
                <a:gd name="T1" fmla="*/ 598 h 609"/>
                <a:gd name="T2" fmla="*/ 375 w 482"/>
                <a:gd name="T3" fmla="*/ 0 h 609"/>
                <a:gd name="T4" fmla="*/ 482 w 482"/>
                <a:gd name="T5" fmla="*/ 74 h 609"/>
                <a:gd name="T6" fmla="*/ 18 w 482"/>
                <a:gd name="T7" fmla="*/ 609 h 609"/>
                <a:gd name="T8" fmla="*/ 0 w 482"/>
                <a:gd name="T9" fmla="*/ 59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609">
                  <a:moveTo>
                    <a:pt x="0" y="598"/>
                  </a:moveTo>
                  <a:cubicBezTo>
                    <a:pt x="143" y="363"/>
                    <a:pt x="239" y="196"/>
                    <a:pt x="375" y="0"/>
                  </a:cubicBezTo>
                  <a:lnTo>
                    <a:pt x="482" y="74"/>
                  </a:lnTo>
                  <a:cubicBezTo>
                    <a:pt x="330" y="261"/>
                    <a:pt x="213" y="395"/>
                    <a:pt x="18" y="609"/>
                  </a:cubicBezTo>
                  <a:cubicBezTo>
                    <a:pt x="8" y="606"/>
                    <a:pt x="6" y="604"/>
                    <a:pt x="0" y="598"/>
                  </a:cubicBezTo>
                  <a:close/>
                </a:path>
              </a:pathLst>
            </a:custGeom>
            <a:solidFill>
              <a:srgbClr val="B3B3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Head">
              <a:extLst>
                <a:ext uri="{FF2B5EF4-FFF2-40B4-BE49-F238E27FC236}">
                  <a16:creationId xmlns:a16="http://schemas.microsoft.com/office/drawing/2014/main" id="{263BB97F-0956-DBFF-E20B-FD0B89DB8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613" y="5046663"/>
              <a:ext cx="268288" cy="268288"/>
            </a:xfrm>
            <a:prstGeom prst="ellipse">
              <a:avLst/>
            </a:prstGeom>
            <a:gradFill flip="none" rotWithShape="1">
              <a:gsLst>
                <a:gs pos="0">
                  <a:srgbClr val="FF4B4F"/>
                </a:gs>
                <a:gs pos="70000">
                  <a:srgbClr val="B20501"/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0021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EE68-613E-C58D-AC47-07258564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RATPaC</a:t>
            </a:r>
            <a:br>
              <a:rPr lang="en-US" dirty="0"/>
            </a:br>
            <a:r>
              <a:rPr lang="en-US" sz="2800" dirty="0">
                <a:solidFill>
                  <a:schemeClr val="accent5"/>
                </a:solidFill>
              </a:rPr>
              <a:t>R</a:t>
            </a:r>
            <a:r>
              <a:rPr lang="en-US" sz="2800" dirty="0"/>
              <a:t>adiation </a:t>
            </a:r>
            <a:r>
              <a:rPr lang="en-US" sz="2800" dirty="0">
                <a:solidFill>
                  <a:schemeClr val="accent5"/>
                </a:solidFill>
              </a:rPr>
              <a:t>A</a:t>
            </a:r>
            <a:r>
              <a:rPr lang="en-US" sz="2800" dirty="0"/>
              <a:t>cceleration </a:t>
            </a:r>
            <a:r>
              <a:rPr lang="en-US" sz="2800" dirty="0">
                <a:solidFill>
                  <a:schemeClr val="accent5"/>
                </a:solidFill>
              </a:rPr>
              <a:t>T</a:t>
            </a:r>
            <a:r>
              <a:rPr lang="en-US" sz="2800" dirty="0"/>
              <a:t>ransport </a:t>
            </a:r>
            <a:r>
              <a:rPr lang="en-US" sz="2800" dirty="0">
                <a:solidFill>
                  <a:schemeClr val="accent5"/>
                </a:solidFill>
              </a:rPr>
              <a:t>Pa</a:t>
            </a:r>
            <a:r>
              <a:rPr lang="en-US" sz="2800" dirty="0"/>
              <a:t>rallel </a:t>
            </a:r>
            <a:r>
              <a:rPr lang="en-US" sz="2800" dirty="0">
                <a:solidFill>
                  <a:schemeClr val="accent5"/>
                </a:solidFill>
              </a:rPr>
              <a:t>C</a:t>
            </a:r>
            <a:r>
              <a:rPr lang="en-US" sz="2800" dirty="0"/>
              <a:t>ode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C793E-545E-2376-5EA6-DB6D2A693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D8C3-F159-DA78-933F-C6435BB4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68444-F528-5990-DC3B-19D7B471C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12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F74E9-170A-CB48-2301-C3920102827B}"/>
              </a:ext>
            </a:extLst>
          </p:cNvPr>
          <p:cNvGrpSpPr/>
          <p:nvPr/>
        </p:nvGrpSpPr>
        <p:grpSpPr>
          <a:xfrm>
            <a:off x="7759942" y="203863"/>
            <a:ext cx="3590798" cy="1931806"/>
            <a:chOff x="7082609" y="2498330"/>
            <a:chExt cx="3590798" cy="193180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8DB0402-88BB-82AC-2763-F6540D34EC69}"/>
                </a:ext>
              </a:extLst>
            </p:cNvPr>
            <p:cNvSpPr/>
            <p:nvPr/>
          </p:nvSpPr>
          <p:spPr>
            <a:xfrm>
              <a:off x="7082609" y="2609137"/>
              <a:ext cx="3590798" cy="182099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538" dirty="0"/>
            </a:p>
          </p:txBody>
        </p:sp>
        <p:pic>
          <p:nvPicPr>
            <p:cNvPr id="9" name="Picture 8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D14CE7A9-CE75-2BD9-703A-A7754ED47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42" y="2498330"/>
              <a:ext cx="2907369" cy="15401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DEED18-F5C8-1E5E-B5BE-A606F0595005}"/>
                </a:ext>
              </a:extLst>
            </p:cNvPr>
            <p:cNvSpPr txBox="1"/>
            <p:nvPr/>
          </p:nvSpPr>
          <p:spPr>
            <a:xfrm>
              <a:off x="7569695" y="2904088"/>
              <a:ext cx="1320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Powered by </a:t>
              </a:r>
              <a:endParaRPr lang="en-DE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821B2F-85B8-7B81-234C-A2B88F4CF31D}"/>
              </a:ext>
            </a:extLst>
          </p:cNvPr>
          <p:cNvGrpSpPr/>
          <p:nvPr/>
        </p:nvGrpSpPr>
        <p:grpSpPr>
          <a:xfrm>
            <a:off x="1343472" y="2204864"/>
            <a:ext cx="7056784" cy="3800183"/>
            <a:chOff x="2063552" y="1916832"/>
            <a:chExt cx="7056784" cy="3800183"/>
          </a:xfrm>
        </p:grpSpPr>
        <p:sp>
          <p:nvSpPr>
            <p:cNvPr id="28" name="Rechteck: abgerundete Ecken 12">
              <a:extLst>
                <a:ext uri="{FF2B5EF4-FFF2-40B4-BE49-F238E27FC236}">
                  <a16:creationId xmlns:a16="http://schemas.microsoft.com/office/drawing/2014/main" id="{C9C0B41A-CE57-66CF-1895-3A1867FBD2B0}"/>
                </a:ext>
              </a:extLst>
            </p:cNvPr>
            <p:cNvSpPr/>
            <p:nvPr/>
          </p:nvSpPr>
          <p:spPr>
            <a:xfrm>
              <a:off x="4079776" y="1916832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Cosmic-ray transport equation</a:t>
              </a:r>
            </a:p>
          </p:txBody>
        </p:sp>
        <p:sp>
          <p:nvSpPr>
            <p:cNvPr id="29" name="Rechteck: abgerundete Ecken 14">
              <a:extLst>
                <a:ext uri="{FF2B5EF4-FFF2-40B4-BE49-F238E27FC236}">
                  <a16:creationId xmlns:a16="http://schemas.microsoft.com/office/drawing/2014/main" id="{46A576A4-BA32-7022-E5FF-52D6A7961953}"/>
                </a:ext>
              </a:extLst>
            </p:cNvPr>
            <p:cNvSpPr/>
            <p:nvPr/>
          </p:nvSpPr>
          <p:spPr>
            <a:xfrm>
              <a:off x="2063552" y="4234730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Hydro equations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(solved with PLUTO)</a:t>
              </a:r>
            </a:p>
          </p:txBody>
        </p:sp>
        <p:sp>
          <p:nvSpPr>
            <p:cNvPr id="30" name="Rechteck: abgerundete Ecken 16">
              <a:extLst>
                <a:ext uri="{FF2B5EF4-FFF2-40B4-BE49-F238E27FC236}">
                  <a16:creationId xmlns:a16="http://schemas.microsoft.com/office/drawing/2014/main" id="{EC063729-68A4-9D02-5408-D062AF9FB04D}"/>
                </a:ext>
              </a:extLst>
            </p:cNvPr>
            <p:cNvSpPr/>
            <p:nvPr/>
          </p:nvSpPr>
          <p:spPr>
            <a:xfrm>
              <a:off x="6096000" y="4293096"/>
              <a:ext cx="3024336" cy="1368152"/>
            </a:xfrm>
            <a:prstGeom prst="roundRect">
              <a:avLst/>
            </a:prstGeom>
            <a:solidFill>
              <a:srgbClr val="759AA5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Pfeil: nach rechts 13">
              <a:extLst>
                <a:ext uri="{FF2B5EF4-FFF2-40B4-BE49-F238E27FC236}">
                  <a16:creationId xmlns:a16="http://schemas.microsoft.com/office/drawing/2014/main" id="{EC11068D-EDA6-9260-27C2-A3748D20883D}"/>
                </a:ext>
              </a:extLst>
            </p:cNvPr>
            <p:cNvSpPr/>
            <p:nvPr/>
          </p:nvSpPr>
          <p:spPr>
            <a:xfrm rot="18677138">
              <a:off x="3150371" y="3341086"/>
              <a:ext cx="1102499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Pfeil: nach rechts 19">
              <a:extLst>
                <a:ext uri="{FF2B5EF4-FFF2-40B4-BE49-F238E27FC236}">
                  <a16:creationId xmlns:a16="http://schemas.microsoft.com/office/drawing/2014/main" id="{1E5E06DA-0676-E6BA-2A46-4534DA879382}"/>
                </a:ext>
              </a:extLst>
            </p:cNvPr>
            <p:cNvSpPr/>
            <p:nvPr/>
          </p:nvSpPr>
          <p:spPr>
            <a:xfrm>
              <a:off x="5231904" y="4597488"/>
              <a:ext cx="720080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6D7F495-0874-6DF2-BEA2-5413E420A0FB}"/>
                </a:ext>
              </a:extLst>
            </p:cNvPr>
            <p:cNvSpPr txBox="1"/>
            <p:nvPr/>
          </p:nvSpPr>
          <p:spPr>
            <a:xfrm>
              <a:off x="6075334" y="4516686"/>
              <a:ext cx="298799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Transport equation for magnetic turbulence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Pfeil: nach rechts 13">
              <a:extLst>
                <a:ext uri="{FF2B5EF4-FFF2-40B4-BE49-F238E27FC236}">
                  <a16:creationId xmlns:a16="http://schemas.microsoft.com/office/drawing/2014/main" id="{F91EBA6A-C321-081B-3B9F-D88F532F44AC}"/>
                </a:ext>
              </a:extLst>
            </p:cNvPr>
            <p:cNvSpPr/>
            <p:nvPr/>
          </p:nvSpPr>
          <p:spPr>
            <a:xfrm rot="13288869">
              <a:off x="6906628" y="3347446"/>
              <a:ext cx="1102499" cy="690897"/>
            </a:xfrm>
            <a:prstGeom prst="rightArrow">
              <a:avLst/>
            </a:prstGeom>
            <a:solidFill>
              <a:srgbClr val="CFC60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Pfeil: nach rechts 13">
            <a:extLst>
              <a:ext uri="{FF2B5EF4-FFF2-40B4-BE49-F238E27FC236}">
                <a16:creationId xmlns:a16="http://schemas.microsoft.com/office/drawing/2014/main" id="{B351E522-3B57-5C00-B33F-6DA12C3786C3}"/>
              </a:ext>
            </a:extLst>
          </p:cNvPr>
          <p:cNvSpPr/>
          <p:nvPr/>
        </p:nvSpPr>
        <p:spPr>
          <a:xfrm>
            <a:off x="7776561" y="2907707"/>
            <a:ext cx="1102499" cy="690897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66733206-E8C2-D4A6-7213-4D9BF7EDDFDC}"/>
              </a:ext>
            </a:extLst>
          </p:cNvPr>
          <p:cNvSpPr/>
          <p:nvPr/>
        </p:nvSpPr>
        <p:spPr>
          <a:xfrm>
            <a:off x="9062064" y="2440392"/>
            <a:ext cx="3015840" cy="1632844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Output: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black"/>
                </a:solidFill>
              </a:rPr>
              <a:t>Spectrum of CRs as a function of location and time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864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EE55B-EC09-7CFA-A2F3-88535FB26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brief description</a:t>
            </a:r>
            <a:br>
              <a:rPr lang="en-US" dirty="0"/>
            </a:br>
            <a:r>
              <a:rPr lang="en-US" sz="3600" dirty="0"/>
              <a:t>(more in backup slides)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54CA-DCFF-513C-5815-7F9E74C57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We solve all equations numerically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Time-dependently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In 1D with spherical symmetry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Thermal particles are injected at the same injection momentum (multiple of thermal momentum) at every time step at the shock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Then we evolve those particles in space and time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Magnetic field: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Amplification – either by hand or self-consistently from turbulence transport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Diffusion – either Bohm-like or self-consistently from </a:t>
            </a:r>
            <a:r>
              <a:rPr lang="en-US"/>
              <a:t>turbulence transport</a:t>
            </a:r>
            <a:endParaRPr lang="en-US" dirty="0"/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Passively transported downstream solving induction equation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B976F-8F29-1ED4-B141-F364B9F9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60801-0547-4809-9A3B-2F59A615A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170CE-15DF-BB24-008E-21E68AAA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13</a:t>
            </a:fld>
            <a:endParaRPr lang="en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91F99-8601-9459-BFD3-E7069FC51D40}"/>
              </a:ext>
            </a:extLst>
          </p:cNvPr>
          <p:cNvGrpSpPr/>
          <p:nvPr/>
        </p:nvGrpSpPr>
        <p:grpSpPr>
          <a:xfrm>
            <a:off x="7759942" y="203863"/>
            <a:ext cx="3590798" cy="1931806"/>
            <a:chOff x="7082609" y="2498330"/>
            <a:chExt cx="3590798" cy="193180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F8F6792-32AF-02A2-6CA5-5003412B8DF2}"/>
                </a:ext>
              </a:extLst>
            </p:cNvPr>
            <p:cNvSpPr/>
            <p:nvPr/>
          </p:nvSpPr>
          <p:spPr>
            <a:xfrm>
              <a:off x="7082609" y="2609137"/>
              <a:ext cx="3590798" cy="1820999"/>
            </a:xfrm>
            <a:prstGeom prst="ellipse">
              <a:avLst/>
            </a:prstGeom>
            <a:solidFill>
              <a:schemeClr val="bg1"/>
            </a:solidFill>
            <a:ln w="3492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 sz="538" dirty="0"/>
            </a:p>
          </p:txBody>
        </p:sp>
        <p:pic>
          <p:nvPicPr>
            <p:cNvPr id="9" name="Picture 8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FC7D9D6E-56AA-D8CE-3537-CE14725D7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5642" y="2498330"/>
              <a:ext cx="2907369" cy="15401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E4C701-F888-9AFD-5934-A7A2E8394591}"/>
                </a:ext>
              </a:extLst>
            </p:cNvPr>
            <p:cNvSpPr txBox="1"/>
            <p:nvPr/>
          </p:nvSpPr>
          <p:spPr>
            <a:xfrm>
              <a:off x="7569695" y="2904088"/>
              <a:ext cx="132016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Powered by </a:t>
              </a:r>
              <a:endParaRPr lang="en-DE" dirty="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71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9A06D1-E047-DAA4-07E4-2BBB3F5F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Circumstellar medium</a:t>
            </a:r>
            <a:endParaRPr lang="en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5A52EE-F3C0-9992-CA43-A968DFD3B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it change anything?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FE9A2-50FD-3BED-BC2F-CA5359E3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CE62E-95E7-E3B9-3B2B-A7B44A63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A2E24-4CCF-DE62-18C4-1818E448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14</a:t>
            </a:fld>
            <a:endParaRPr lang="en-DE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C71EB42-32F3-5AE1-2BD6-46896011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52" y="0"/>
            <a:ext cx="4032448" cy="40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F9CF2A-CC16-04DF-91C1-5C15451A82CE}"/>
              </a:ext>
            </a:extLst>
          </p:cNvPr>
          <p:cNvSpPr txBox="1"/>
          <p:nvPr/>
        </p:nvSpPr>
        <p:spPr>
          <a:xfrm>
            <a:off x="8137042" y="4073771"/>
            <a:ext cx="400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bubble blown by the massive Wolf-</a:t>
            </a:r>
            <a:r>
              <a:rPr lang="en-US" sz="1400" dirty="0" err="1"/>
              <a:t>Rayet</a:t>
            </a:r>
            <a:r>
              <a:rPr lang="en-US" sz="1400" dirty="0"/>
              <a:t> star HD 50896, the pink star in the </a:t>
            </a:r>
            <a:r>
              <a:rPr lang="en-US" sz="1400" dirty="0" err="1"/>
              <a:t>centre</a:t>
            </a:r>
            <a:r>
              <a:rPr lang="en-US" sz="1400" dirty="0"/>
              <a:t>. Credit: ESA</a:t>
            </a:r>
            <a:endParaRPr lang="en-DE" sz="1400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11067A2-A316-9F59-5AF1-0BF1F8B04A13}"/>
              </a:ext>
            </a:extLst>
          </p:cNvPr>
          <p:cNvSpPr txBox="1">
            <a:spLocks/>
          </p:cNvSpPr>
          <p:nvPr/>
        </p:nvSpPr>
        <p:spPr>
          <a:xfrm>
            <a:off x="790444" y="0"/>
            <a:ext cx="6363391" cy="437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About 80% of all SNRs are core-collapse evolving in stellar wind bubbles of progenitor stars</a:t>
            </a:r>
          </a:p>
          <a:p>
            <a:pPr marL="4572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79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9A06D1-E047-DAA4-07E4-2BBB3F5F4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Circumstellar medium</a:t>
            </a:r>
            <a:endParaRPr lang="en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5A52EE-F3C0-9992-CA43-A968DFD3B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it change anything?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FE9A2-50FD-3BED-BC2F-CA5359E3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CE62E-95E7-E3B9-3B2B-A7B44A63A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A2E24-4CCF-DE62-18C4-1818E448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15</a:t>
            </a:fld>
            <a:endParaRPr lang="en-DE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C71EB42-32F3-5AE1-2BD6-468960118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552" y="0"/>
            <a:ext cx="4032448" cy="403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F9CF2A-CC16-04DF-91C1-5C15451A82CE}"/>
              </a:ext>
            </a:extLst>
          </p:cNvPr>
          <p:cNvSpPr txBox="1"/>
          <p:nvPr/>
        </p:nvSpPr>
        <p:spPr>
          <a:xfrm>
            <a:off x="8137042" y="4073771"/>
            <a:ext cx="4009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bubble blown by the massive Wolf-</a:t>
            </a:r>
            <a:r>
              <a:rPr lang="en-US" sz="1400" dirty="0" err="1"/>
              <a:t>Rayet</a:t>
            </a:r>
            <a:r>
              <a:rPr lang="en-US" sz="1400" dirty="0"/>
              <a:t> star HD 50896, the pink star in the </a:t>
            </a:r>
            <a:r>
              <a:rPr lang="en-US" sz="1400" dirty="0" err="1"/>
              <a:t>centre</a:t>
            </a:r>
            <a:r>
              <a:rPr lang="en-US" sz="1400" dirty="0"/>
              <a:t>. Credit: ESA</a:t>
            </a:r>
            <a:endParaRPr lang="en-DE" sz="1400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11067A2-A316-9F59-5AF1-0BF1F8B04A13}"/>
              </a:ext>
            </a:extLst>
          </p:cNvPr>
          <p:cNvSpPr txBox="1">
            <a:spLocks/>
          </p:cNvSpPr>
          <p:nvPr/>
        </p:nvSpPr>
        <p:spPr>
          <a:xfrm>
            <a:off x="790444" y="0"/>
            <a:ext cx="6363391" cy="4374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About 80% of all SNRs are core-collapse evolving in stellar wind bubbles of progenitor stars</a:t>
            </a:r>
          </a:p>
          <a:p>
            <a:pPr marL="45720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5DD573-C6FC-0F95-B213-11A1713525EB}"/>
              </a:ext>
            </a:extLst>
          </p:cNvPr>
          <p:cNvSpPr/>
          <p:nvPr/>
        </p:nvSpPr>
        <p:spPr>
          <a:xfrm>
            <a:off x="2629546" y="2645325"/>
            <a:ext cx="6452461" cy="1766526"/>
          </a:xfrm>
          <a:prstGeom prst="roundRect">
            <a:avLst/>
          </a:prstGeom>
          <a:solidFill>
            <a:srgbClr val="FFD03B"/>
          </a:solidFill>
          <a:effectLst>
            <a:outerShdw blurRad="88900" dist="228600" dir="2400000" algn="tl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61BDCE-0D45-FAF2-6578-A5F3AADB4401}"/>
              </a:ext>
            </a:extLst>
          </p:cNvPr>
          <p:cNvSpPr txBox="1"/>
          <p:nvPr/>
        </p:nvSpPr>
        <p:spPr>
          <a:xfrm>
            <a:off x="2821189" y="2712467"/>
            <a:ext cx="63228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Mostly based on the paper:</a:t>
            </a:r>
          </a:p>
          <a:p>
            <a:r>
              <a:rPr lang="en-US" sz="2000" dirty="0">
                <a:solidFill>
                  <a:schemeClr val="bg2"/>
                </a:solidFill>
              </a:rPr>
              <a:t>“</a:t>
            </a:r>
            <a:r>
              <a:rPr lang="en-US" sz="2000" dirty="0">
                <a:solidFill>
                  <a:schemeClr val="bg2"/>
                </a:solidFill>
                <a:hlinkClick r:id="rId3"/>
              </a:rPr>
              <a:t>Leptonic Nonthermal Emission from Supernova Remnants Evolving in the Circumstellar Magnetic Field</a:t>
            </a:r>
            <a:r>
              <a:rPr lang="en-US" sz="2000" dirty="0">
                <a:solidFill>
                  <a:schemeClr val="bg2"/>
                </a:solidFill>
              </a:rPr>
              <a:t>”</a:t>
            </a:r>
          </a:p>
          <a:p>
            <a:r>
              <a:rPr lang="en-US" sz="2000" dirty="0">
                <a:solidFill>
                  <a:schemeClr val="bg2"/>
                </a:solidFill>
              </a:rPr>
              <a:t>Sushch, I., Brose, R., Pohl, M., </a:t>
            </a:r>
            <a:r>
              <a:rPr lang="en-US" sz="2000" dirty="0" err="1">
                <a:solidFill>
                  <a:schemeClr val="bg2"/>
                </a:solidFill>
              </a:rPr>
              <a:t>Plotko</a:t>
            </a:r>
            <a:r>
              <a:rPr lang="en-US" sz="2000" dirty="0">
                <a:solidFill>
                  <a:schemeClr val="bg2"/>
                </a:solidFill>
              </a:rPr>
              <a:t>, P., and Das S. (2022)</a:t>
            </a:r>
          </a:p>
          <a:p>
            <a:r>
              <a:rPr lang="en-US" sz="2000" dirty="0">
                <a:solidFill>
                  <a:schemeClr val="bg2"/>
                </a:solidFill>
              </a:rPr>
              <a:t>The Astrophysical Journal, Volume 926, id. 140, 14 pp.</a:t>
            </a:r>
          </a:p>
          <a:p>
            <a:r>
              <a:rPr lang="en-US" sz="2000" dirty="0">
                <a:solidFill>
                  <a:schemeClr val="bg2"/>
                </a:solidFill>
              </a:rPr>
              <a:t> </a:t>
            </a:r>
            <a:endParaRPr lang="en-DE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01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ED0426-9BD8-9D11-72D0-D1BB9639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MHD profiles of the medium</a:t>
            </a:r>
            <a:endParaRPr lang="en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7E406F-F9E1-679D-C5EB-8AEF8E63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93" y="3778942"/>
            <a:ext cx="4717957" cy="2448512"/>
          </a:xfrm>
        </p:spPr>
        <p:txBody>
          <a:bodyPr/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Stellar winds </a:t>
            </a:r>
            <a:r>
              <a:rPr lang="en-GB" dirty="0"/>
              <a:t>throughout the stellar evolution shape </a:t>
            </a:r>
            <a:r>
              <a:rPr lang="en-US" dirty="0"/>
              <a:t>strongly inhomogeneous </a:t>
            </a:r>
            <a:r>
              <a:rPr lang="en-GB" dirty="0"/>
              <a:t>environments in which later evolve SNRs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GB" dirty="0"/>
              <a:t>This should have a strong impact on the spectrum of accelerated particles and on emission spectrum </a:t>
            </a:r>
            <a:r>
              <a:rPr lang="en-US" dirty="0"/>
              <a:t> 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B7E7-B918-FD7C-E0AD-1C57CA21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2F176-F7FA-7BB4-9E60-DEAF074C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44D78-4F61-C270-548D-C0F08801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16</a:t>
            </a:fld>
            <a:endParaRPr lang="en-DE"/>
          </a:p>
        </p:txBody>
      </p:sp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764BC724-9BEE-0CCD-2483-097FB685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57" y="4741063"/>
            <a:ext cx="4469795" cy="138701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F3C4AB0B-4345-F004-4869-3CDAE84E8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41" y="1875948"/>
            <a:ext cx="4482245" cy="2766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C46109-CCE7-9E1C-3B8C-2CD6D52DB661}"/>
                  </a:ext>
                </a:extLst>
              </p:cNvPr>
              <p:cNvSpPr txBox="1"/>
              <p:nvPr/>
            </p:nvSpPr>
            <p:spPr>
              <a:xfrm>
                <a:off x="918733" y="1906806"/>
                <a:ext cx="3991291" cy="1394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MHD profiles right after the explosion of the 60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 star with WR as a final stage (Das et al., 2022):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Hydro profiles are obtained from 1D numeric simulations following the stellar evolution track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Magnetic field – prescribed approximation following the idea of frozen field</a:t>
                </a:r>
                <a:endParaRPr lang="en-DE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C46109-CCE7-9E1C-3B8C-2CD6D52D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33" y="1906806"/>
                <a:ext cx="3991291" cy="1394421"/>
              </a:xfrm>
              <a:prstGeom prst="rect">
                <a:avLst/>
              </a:prstGeom>
              <a:blipFill>
                <a:blip r:embed="rId4"/>
                <a:stretch>
                  <a:fillRect l="-459" t="-437" b="-3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EC2F9502-9CFA-51D1-EE08-D1A040D878F0}"/>
              </a:ext>
            </a:extLst>
          </p:cNvPr>
          <p:cNvSpPr/>
          <p:nvPr/>
        </p:nvSpPr>
        <p:spPr>
          <a:xfrm>
            <a:off x="5061701" y="2240496"/>
            <a:ext cx="953403" cy="7193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427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ED0426-9BD8-9D11-72D0-D1BB9639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MHD profiles of the medium</a:t>
            </a:r>
            <a:endParaRPr lang="en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7E406F-F9E1-679D-C5EB-8AEF8E63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93" y="3778942"/>
            <a:ext cx="4717957" cy="2448512"/>
          </a:xfrm>
        </p:spPr>
        <p:txBody>
          <a:bodyPr/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Stellar winds </a:t>
            </a:r>
            <a:r>
              <a:rPr lang="en-GB" dirty="0"/>
              <a:t>throughout the stellar evolution shape </a:t>
            </a:r>
            <a:r>
              <a:rPr lang="en-US" dirty="0"/>
              <a:t>strongly inhomogeneous </a:t>
            </a:r>
            <a:r>
              <a:rPr lang="en-GB" dirty="0"/>
              <a:t>environments in which later evolve SNRs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GB" dirty="0"/>
              <a:t>This should have a strong impact on the spectrum of accelerated particles and on emission spectrum </a:t>
            </a:r>
            <a:r>
              <a:rPr lang="en-US" dirty="0"/>
              <a:t> 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4B7E7-B918-FD7C-E0AD-1C57CA21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2F176-F7FA-7BB4-9E60-DEAF074C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44D78-4F61-C270-548D-C0F08801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17</a:t>
            </a:fld>
            <a:endParaRPr lang="en-DE"/>
          </a:p>
        </p:txBody>
      </p:sp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764BC724-9BEE-0CCD-2483-097FB6855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657" y="4741063"/>
            <a:ext cx="4469795" cy="138701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F3C4AB0B-4345-F004-4869-3CDAE84E81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541" y="1875948"/>
            <a:ext cx="4482245" cy="2766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C46109-CCE7-9E1C-3B8C-2CD6D52DB661}"/>
                  </a:ext>
                </a:extLst>
              </p:cNvPr>
              <p:cNvSpPr txBox="1"/>
              <p:nvPr/>
            </p:nvSpPr>
            <p:spPr>
              <a:xfrm>
                <a:off x="918733" y="1906806"/>
                <a:ext cx="3991291" cy="1394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MHD profiles right after the explosion of the 60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sz="1400" dirty="0"/>
                  <a:t> star with WR as a final stage (Das et al., 2022):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Hydro profiles are obtained from 1D numeric simulations following the stellar evolution track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Magnetic field – prescribed approximation following the idea of frozen field</a:t>
                </a:r>
                <a:endParaRPr lang="en-DE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C46109-CCE7-9E1C-3B8C-2CD6D52DB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733" y="1906806"/>
                <a:ext cx="3991291" cy="1394421"/>
              </a:xfrm>
              <a:prstGeom prst="rect">
                <a:avLst/>
              </a:prstGeom>
              <a:blipFill>
                <a:blip r:embed="rId4"/>
                <a:stretch>
                  <a:fillRect l="-459" t="-437" b="-3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Arrow: Right 17">
            <a:extLst>
              <a:ext uri="{FF2B5EF4-FFF2-40B4-BE49-F238E27FC236}">
                <a16:creationId xmlns:a16="http://schemas.microsoft.com/office/drawing/2014/main" id="{EC2F9502-9CFA-51D1-EE08-D1A040D878F0}"/>
              </a:ext>
            </a:extLst>
          </p:cNvPr>
          <p:cNvSpPr/>
          <p:nvPr/>
        </p:nvSpPr>
        <p:spPr>
          <a:xfrm>
            <a:off x="5061701" y="2240496"/>
            <a:ext cx="953403" cy="71938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9BFBFC-D41A-699E-4DC8-718F728E816A}"/>
              </a:ext>
            </a:extLst>
          </p:cNvPr>
          <p:cNvSpPr/>
          <p:nvPr/>
        </p:nvSpPr>
        <p:spPr>
          <a:xfrm>
            <a:off x="2564584" y="2645325"/>
            <a:ext cx="6639151" cy="2056562"/>
          </a:xfrm>
          <a:prstGeom prst="roundRect">
            <a:avLst/>
          </a:prstGeom>
          <a:solidFill>
            <a:srgbClr val="FFD03B"/>
          </a:solidFill>
          <a:effectLst>
            <a:outerShdw blurRad="88900" dist="228600" dir="2400000" algn="tl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2FC56-FDFE-A30D-E338-D765FFC8456E}"/>
              </a:ext>
            </a:extLst>
          </p:cNvPr>
          <p:cNvSpPr txBox="1"/>
          <p:nvPr/>
        </p:nvSpPr>
        <p:spPr>
          <a:xfrm>
            <a:off x="2831522" y="2789959"/>
            <a:ext cx="63228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Check our paper for full time-dependent simulations of particle acceleration at the shock of the SNR expanding into this medium:</a:t>
            </a:r>
          </a:p>
          <a:p>
            <a:r>
              <a:rPr lang="en-US" dirty="0">
                <a:solidFill>
                  <a:schemeClr val="bg2"/>
                </a:solidFill>
              </a:rPr>
              <a:t>“</a:t>
            </a:r>
            <a:r>
              <a:rPr lang="en-US" dirty="0">
                <a:solidFill>
                  <a:schemeClr val="bg2"/>
                </a:solidFill>
                <a:hlinkClick r:id="rId5"/>
              </a:rPr>
              <a:t>Spectral softening in core-collapse supernova remnant expanding inside wind-blown bubble</a:t>
            </a:r>
            <a:r>
              <a:rPr lang="en-US" dirty="0">
                <a:solidFill>
                  <a:schemeClr val="bg2"/>
                </a:solidFill>
              </a:rPr>
              <a:t>”</a:t>
            </a:r>
          </a:p>
          <a:p>
            <a:r>
              <a:rPr lang="en-US" dirty="0">
                <a:solidFill>
                  <a:schemeClr val="bg2"/>
                </a:solidFill>
              </a:rPr>
              <a:t>Das S., Brose, R., Meyer, D., Pohl, M., Sushch, I., and </a:t>
            </a:r>
            <a:r>
              <a:rPr lang="en-US" dirty="0" err="1">
                <a:solidFill>
                  <a:schemeClr val="bg2"/>
                </a:solidFill>
              </a:rPr>
              <a:t>Plotko</a:t>
            </a:r>
            <a:r>
              <a:rPr lang="en-US" dirty="0">
                <a:solidFill>
                  <a:schemeClr val="bg2"/>
                </a:solidFill>
              </a:rPr>
              <a:t>, P.</a:t>
            </a:r>
          </a:p>
          <a:p>
            <a:r>
              <a:rPr lang="en-US" dirty="0">
                <a:solidFill>
                  <a:schemeClr val="bg2"/>
                </a:solidFill>
              </a:rPr>
              <a:t>Astronomy &amp; Astrophysics, Volume 661, id.A128, 13 pp.</a:t>
            </a:r>
          </a:p>
          <a:p>
            <a:r>
              <a:rPr lang="en-US" dirty="0">
                <a:solidFill>
                  <a:schemeClr val="bg2"/>
                </a:solidFill>
              </a:rPr>
              <a:t> </a:t>
            </a:r>
            <a:endParaRPr lang="en-DE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97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1A64E9-D1BC-44A5-577A-9F8962FE98AD}"/>
              </a:ext>
            </a:extLst>
          </p:cNvPr>
          <p:cNvSpPr/>
          <p:nvPr/>
        </p:nvSpPr>
        <p:spPr>
          <a:xfrm>
            <a:off x="4603173" y="0"/>
            <a:ext cx="7588827" cy="6431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BB72A-346C-48AE-2586-486D69E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setup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C4450-B602-A9E9-1276-637D53934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88" y="2265218"/>
            <a:ext cx="3298490" cy="402336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describing the inner part of the stellar wind bubble for RSG and WR cases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transition from the free wind to the shocked wind is assumed to be at 5 pc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corresponds to the early stages of the SNR evolution</a:t>
            </a:r>
            <a:endParaRPr lang="en-DE" dirty="0"/>
          </a:p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5C539-9269-EFA8-EC02-19211E97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7FEF-0F73-E679-2135-13618233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22A06-358D-E389-F6B3-D7759AB1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18</a:t>
            </a:fld>
            <a:endParaRPr lang="en-DE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367603C-CA78-88FF-06FC-62E4E31B9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93" y="249382"/>
            <a:ext cx="3857625" cy="6000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A3459-F868-BC97-3B4B-7497A61A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749" y="553326"/>
            <a:ext cx="3322994" cy="2309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5481D-7CF2-6EC9-AF1B-D4FA25DEF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860" y="3530724"/>
            <a:ext cx="3528392" cy="2814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596A78-22E1-D86B-02A2-F113BB044037}"/>
              </a:ext>
            </a:extLst>
          </p:cNvPr>
          <p:cNvSpPr txBox="1"/>
          <p:nvPr/>
        </p:nvSpPr>
        <p:spPr>
          <a:xfrm>
            <a:off x="4940958" y="1470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Red Supergiant:</a:t>
            </a:r>
            <a:endParaRPr lang="en-DE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DCFD90-DABB-C2F6-0178-8E6336FE6FDA}"/>
              </a:ext>
            </a:extLst>
          </p:cNvPr>
          <p:cNvSpPr txBox="1"/>
          <p:nvPr/>
        </p:nvSpPr>
        <p:spPr>
          <a:xfrm>
            <a:off x="4987718" y="319738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Wolf-</a:t>
            </a:r>
            <a:r>
              <a:rPr lang="en-US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Rayet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:</a:t>
            </a:r>
            <a:endParaRPr lang="en-DE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1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1A64E9-D1BC-44A5-577A-9F8962FE98AD}"/>
              </a:ext>
            </a:extLst>
          </p:cNvPr>
          <p:cNvSpPr/>
          <p:nvPr/>
        </p:nvSpPr>
        <p:spPr>
          <a:xfrm>
            <a:off x="4603173" y="0"/>
            <a:ext cx="7588827" cy="6431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BB72A-346C-48AE-2586-486D69E83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Simplified setup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C4450-B602-A9E9-1276-637D53934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88" y="2265218"/>
            <a:ext cx="3298490" cy="402336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describing the inner part of the stellar wind bubble for RSG and WR cases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transition from the free wind to the shocked wind is assumed to be at 5 pc</a:t>
            </a:r>
          </a:p>
          <a:p>
            <a:pPr marL="285750" indent="-285750">
              <a:buFontTx/>
              <a:buChar char="-"/>
            </a:pPr>
            <a:r>
              <a:rPr lang="en-US" dirty="0"/>
              <a:t>corresponds to the early stages of the SNR evolution</a:t>
            </a:r>
            <a:endParaRPr lang="en-DE" dirty="0"/>
          </a:p>
          <a:p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5C539-9269-EFA8-EC02-19211E97E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57FEF-0F73-E679-2135-13618233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22A06-358D-E389-F6B3-D7759AB1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19</a:t>
            </a:fld>
            <a:endParaRPr lang="en-DE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367603C-CA78-88FF-06FC-62E4E31B9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693" y="249382"/>
            <a:ext cx="3857625" cy="60007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1596A78-22E1-D86B-02A2-F113BB044037}"/>
              </a:ext>
            </a:extLst>
          </p:cNvPr>
          <p:cNvSpPr txBox="1"/>
          <p:nvPr/>
        </p:nvSpPr>
        <p:spPr>
          <a:xfrm>
            <a:off x="4940958" y="1470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Red Supergiant:</a:t>
            </a:r>
            <a:endParaRPr lang="en-DE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DCFD90-DABB-C2F6-0178-8E6336FE6FDA}"/>
              </a:ext>
            </a:extLst>
          </p:cNvPr>
          <p:cNvSpPr txBox="1"/>
          <p:nvPr/>
        </p:nvSpPr>
        <p:spPr>
          <a:xfrm>
            <a:off x="4987718" y="3197389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Wolf-</a:t>
            </a:r>
            <a:r>
              <a:rPr lang="en-US" dirty="0" err="1">
                <a:solidFill>
                  <a:schemeClr val="bg2">
                    <a:lumMod val="90000"/>
                    <a:lumOff val="10000"/>
                  </a:schemeClr>
                </a:solidFill>
              </a:rPr>
              <a:t>Rayet</a:t>
            </a:r>
            <a:r>
              <a:rPr lang="en-US" dirty="0">
                <a:solidFill>
                  <a:schemeClr val="bg2">
                    <a:lumMod val="90000"/>
                    <a:lumOff val="10000"/>
                  </a:schemeClr>
                </a:solidFill>
              </a:rPr>
              <a:t>:</a:t>
            </a:r>
            <a:endParaRPr lang="en-DE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5A2546-651C-7126-B16E-05B046107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433" y="1196752"/>
            <a:ext cx="3528392" cy="1377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3AC86C-BB48-F459-6855-BE4DCB492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425" y="4293096"/>
            <a:ext cx="3456384" cy="140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6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95903387-97AE-97FE-2032-DFAB643322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E1132D-DD4E-8970-0AC7-644BE7F19C59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9576EA0-BAC1-B2CE-2D3D-F4CCD2C88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AE166D3-6DC4-E6E0-A69E-5FD8AF4D5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53643E-E6F5-6004-798A-A57E00DE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74710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1988-B9B4-D805-F51E-2BECD9071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for electrons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EBA3-4C68-4CE6-280D-8EE8E16BB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091CF-53A3-69C8-5883-753037B9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C8BE2-1E3C-3A07-93E3-65D7A6C8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20</a:t>
            </a:fld>
            <a:endParaRPr lang="en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0476A-ACDE-B209-795D-16544DEA70C9}"/>
              </a:ext>
            </a:extLst>
          </p:cNvPr>
          <p:cNvSpPr txBox="1"/>
          <p:nvPr/>
        </p:nvSpPr>
        <p:spPr>
          <a:xfrm>
            <a:off x="35707" y="183712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RSG</a:t>
            </a:r>
            <a:endParaRPr lang="en-DE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C1D4F-C395-470D-C0EF-673CBE88E764}"/>
              </a:ext>
            </a:extLst>
          </p:cNvPr>
          <p:cNvSpPr txBox="1"/>
          <p:nvPr/>
        </p:nvSpPr>
        <p:spPr>
          <a:xfrm>
            <a:off x="5881408" y="1821172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</a:t>
            </a:r>
            <a:endParaRPr lang="en-DE" sz="3200" dirty="0"/>
          </a:p>
        </p:txBody>
      </p:sp>
      <p:pic>
        <p:nvPicPr>
          <p:cNvPr id="9" name="RSG_movie">
            <a:hlinkClick r:id="" action="ppaction://media"/>
            <a:extLst>
              <a:ext uri="{FF2B5EF4-FFF2-40B4-BE49-F238E27FC236}">
                <a16:creationId xmlns:a16="http://schemas.microsoft.com/office/drawing/2014/main" id="{E611AE6E-A192-DDFD-9181-814D4130B1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39" y="1821210"/>
            <a:ext cx="4586217" cy="4586217"/>
          </a:xfrm>
        </p:spPr>
      </p:pic>
      <p:pic>
        <p:nvPicPr>
          <p:cNvPr id="10" name="WR_movie">
            <a:hlinkClick r:id="" action="ppaction://media"/>
            <a:extLst>
              <a:ext uri="{FF2B5EF4-FFF2-40B4-BE49-F238E27FC236}">
                <a16:creationId xmlns:a16="http://schemas.microsoft.com/office/drawing/2014/main" id="{D17ABB8A-33AF-67EA-4EB8-FF5DB5A5772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49331" y="1774358"/>
            <a:ext cx="4647740" cy="46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7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1998135"/>
            <a:ext cx="10427039" cy="4433993"/>
          </a:xfrm>
        </p:spPr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>
              <a:solidFill>
                <a:srgbClr val="FFD03B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85294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2023535"/>
            <a:ext cx="10427039" cy="1837266"/>
          </a:xfrm>
        </p:spPr>
        <p:txBody>
          <a:bodyPr>
            <a:normAutofit lnSpcReduction="10000"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Formation of two energetically distinct and spatially separated components of particles as the shock passes the transition point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Caused by a combination of cooling and confinement effects and the change of the shock velocity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Results in concave particle and emission spectra and complex morphologies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45601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C517-7C46-7FC3-C298-7A2F3BE3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51669-D19A-41A0-ABBD-A98CA62B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9A97B-1B05-FCA3-F646-C383D534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33AE1-52B6-CBF4-BE20-11295075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23</a:t>
            </a:fld>
            <a:endParaRPr lang="en-DE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BCDDC259-4E25-C294-E47F-2C48B7B4B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08" y="931485"/>
            <a:ext cx="2554681" cy="5109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670C4-A0F3-A15D-F42D-E286D1F6B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84" y="905870"/>
            <a:ext cx="2576941" cy="515388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6512D5-5C14-4672-E569-6F3A84EF759A}"/>
                  </a:ext>
                </a:extLst>
              </p14:cNvPr>
              <p14:cNvContentPartPr/>
              <p14:nvPr/>
            </p14:nvContentPartPr>
            <p14:xfrm>
              <a:off x="495042" y="3428122"/>
              <a:ext cx="1858320" cy="1162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6512D5-5C14-4672-E569-6F3A84EF75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042" y="3419122"/>
                <a:ext cx="1875960" cy="11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B1DA038-A5E0-B7F3-8DC7-A3A3CAEC36CE}"/>
                  </a:ext>
                </a:extLst>
              </p14:cNvPr>
              <p14:cNvContentPartPr/>
              <p14:nvPr/>
            </p14:nvContentPartPr>
            <p14:xfrm>
              <a:off x="1080402" y="3981802"/>
              <a:ext cx="1686240" cy="524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B1DA038-A5E0-B7F3-8DC7-A3A3CAEC36C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1402" y="3972802"/>
                <a:ext cx="170388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5467FF7-2BDB-F2B3-7BA5-F0272BED6DC8}"/>
                  </a:ext>
                </a:extLst>
              </p14:cNvPr>
              <p14:cNvContentPartPr/>
              <p14:nvPr/>
            </p14:nvContentPartPr>
            <p14:xfrm>
              <a:off x="463722" y="3263962"/>
              <a:ext cx="2577600" cy="1283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5467FF7-2BDB-F2B3-7BA5-F0272BED6D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722" y="3254962"/>
                <a:ext cx="2595240" cy="130104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0947B02-99E0-9A34-9CEA-6547A1A8D96E}"/>
              </a:ext>
            </a:extLst>
          </p:cNvPr>
          <p:cNvSpPr txBox="1"/>
          <p:nvPr/>
        </p:nvSpPr>
        <p:spPr>
          <a:xfrm>
            <a:off x="248897" y="242805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“old” cooled particles farther downstream</a:t>
            </a:r>
            <a:endParaRPr lang="en-DE" dirty="0">
              <a:solidFill>
                <a:srgbClr val="92D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7BB3F-7D19-1063-EDBA-EC3B659DA879}"/>
              </a:ext>
            </a:extLst>
          </p:cNvPr>
          <p:cNvSpPr txBox="1"/>
          <p:nvPr/>
        </p:nvSpPr>
        <p:spPr>
          <a:xfrm>
            <a:off x="1040985" y="473231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“new” particles close to the shock  accelerated to higher energies</a:t>
            </a:r>
            <a:endParaRPr lang="en-DE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BF3111-072B-E838-A553-38F7A2A3AD2B}"/>
                  </a:ext>
                </a:extLst>
              </p14:cNvPr>
              <p14:cNvContentPartPr/>
              <p14:nvPr/>
            </p14:nvContentPartPr>
            <p14:xfrm>
              <a:off x="9796231" y="2163737"/>
              <a:ext cx="1449720" cy="1296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BF3111-072B-E838-A553-38F7A2A3AD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787231" y="2154737"/>
                <a:ext cx="1467360" cy="13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9C22701-BE94-82CB-013B-BE6A59A9F86C}"/>
                  </a:ext>
                </a:extLst>
              </p14:cNvPr>
              <p14:cNvContentPartPr/>
              <p14:nvPr/>
            </p14:nvContentPartPr>
            <p14:xfrm>
              <a:off x="9633511" y="1918217"/>
              <a:ext cx="2032200" cy="1644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9C22701-BE94-82CB-013B-BE6A59A9F8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24511" y="1909217"/>
                <a:ext cx="2049840" cy="166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B9097D-A412-DE3B-1483-A273EA839115}"/>
                  </a:ext>
                </a:extLst>
              </p14:cNvPr>
              <p14:cNvContentPartPr/>
              <p14:nvPr/>
            </p14:nvContentPartPr>
            <p14:xfrm>
              <a:off x="9530551" y="1589897"/>
              <a:ext cx="2302560" cy="20228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B9097D-A412-DE3B-1483-A273EA8391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21551" y="1580895"/>
                <a:ext cx="2320200" cy="2040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90E6E0B-2DE9-B06D-9C4E-8D8540B198A6}"/>
                  </a:ext>
                </a:extLst>
              </p14:cNvPr>
              <p14:cNvContentPartPr/>
              <p14:nvPr/>
            </p14:nvContentPartPr>
            <p14:xfrm>
              <a:off x="10455751" y="1034777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90E6E0B-2DE9-B06D-9C4E-8D8540B198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46751" y="10257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8A26887-2965-2419-5D4F-1A0A1A6F427F}"/>
                  </a:ext>
                </a:extLst>
              </p14:cNvPr>
              <p14:cNvContentPartPr/>
              <p14:nvPr/>
            </p14:nvContentPartPr>
            <p14:xfrm>
              <a:off x="10354951" y="1600697"/>
              <a:ext cx="19080" cy="12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8A26887-2965-2419-5D4F-1A0A1A6F42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45951" y="1591697"/>
                <a:ext cx="367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54065F1-AE07-0C56-F623-6A42E09512C5}"/>
                  </a:ext>
                </a:extLst>
              </p14:cNvPr>
              <p14:cNvContentPartPr/>
              <p14:nvPr/>
            </p14:nvContentPartPr>
            <p14:xfrm>
              <a:off x="1697126" y="3398242"/>
              <a:ext cx="360" cy="43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54065F1-AE07-0C56-F623-6A42E09512C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88126" y="3389242"/>
                <a:ext cx="18000" cy="2196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D278BAE-A603-4FE7-6565-33486A7BD70B}"/>
              </a:ext>
            </a:extLst>
          </p:cNvPr>
          <p:cNvSpPr txBox="1"/>
          <p:nvPr/>
        </p:nvSpPr>
        <p:spPr>
          <a:xfrm>
            <a:off x="9014274" y="3160463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“old” particles farther downstream with lower </a:t>
            </a:r>
          </a:p>
          <a:p>
            <a:r>
              <a:rPr lang="en-US" dirty="0">
                <a:solidFill>
                  <a:srgbClr val="92D050"/>
                </a:solidFill>
              </a:rPr>
              <a:t>maximum energy</a:t>
            </a:r>
            <a:endParaRPr lang="en-DE" dirty="0">
              <a:solidFill>
                <a:srgbClr val="92D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5AEA33-4D6A-A184-0924-B91D764D499B}"/>
              </a:ext>
            </a:extLst>
          </p:cNvPr>
          <p:cNvSpPr txBox="1"/>
          <p:nvPr/>
        </p:nvSpPr>
        <p:spPr>
          <a:xfrm>
            <a:off x="9302306" y="856207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“new” effectively cooled particles close to the shock </a:t>
            </a:r>
            <a:endParaRPr lang="en-DE" dirty="0">
              <a:solidFill>
                <a:srgbClr val="FFC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ADAB27-4E39-1D95-DBC0-948F72D5245E}"/>
              </a:ext>
            </a:extLst>
          </p:cNvPr>
          <p:cNvSpPr txBox="1"/>
          <p:nvPr/>
        </p:nvSpPr>
        <p:spPr>
          <a:xfrm>
            <a:off x="2337129" y="336416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96A02C-0457-4988-8D88-F937570F4939}"/>
              </a:ext>
            </a:extLst>
          </p:cNvPr>
          <p:cNvSpPr txBox="1"/>
          <p:nvPr/>
        </p:nvSpPr>
        <p:spPr>
          <a:xfrm>
            <a:off x="11390538" y="208034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SUM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CA9E-521E-33AF-1A2E-739151C4A3B4}"/>
              </a:ext>
            </a:extLst>
          </p:cNvPr>
          <p:cNvSpPr txBox="1"/>
          <p:nvPr/>
        </p:nvSpPr>
        <p:spPr>
          <a:xfrm>
            <a:off x="4120966" y="24487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RSG</a:t>
            </a:r>
            <a:endParaRPr lang="en-DE" sz="3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D1A19C-0503-4A9E-81F3-285CA54E4AC0}"/>
              </a:ext>
            </a:extLst>
          </p:cNvPr>
          <p:cNvSpPr txBox="1"/>
          <p:nvPr/>
        </p:nvSpPr>
        <p:spPr>
          <a:xfrm>
            <a:off x="7041497" y="21982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</a:t>
            </a:r>
            <a:endParaRPr lang="en-DE" sz="3200" dirty="0"/>
          </a:p>
        </p:txBody>
      </p:sp>
    </p:spTree>
    <p:extLst>
      <p:ext uri="{BB962C8B-B14F-4D97-AF65-F5344CB8AC3E}">
        <p14:creationId xmlns:p14="http://schemas.microsoft.com/office/powerpoint/2010/main" val="1870479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FF28-9B6D-EF85-B706-1CB38F479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Morpholog</a:t>
            </a:r>
            <a:r>
              <a:rPr lang="en-US" dirty="0"/>
              <a:t>y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F84D0-EEEC-6ECF-A84C-D80F10DF9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F16BA-2B09-3C31-84FB-9033915C3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2248F-7903-C821-814C-30B0028FF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24</a:t>
            </a:fld>
            <a:endParaRPr lang="en-DE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601CF8-14C7-2EB1-79F8-D9B3FC2AE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63" y="1983950"/>
            <a:ext cx="4220274" cy="3553915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002F8E-5077-8C65-64EF-2DDDD3A42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23" y="1936391"/>
            <a:ext cx="4248472" cy="35776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52CB37-6BF7-1945-DD52-AF9E398808D9}"/>
              </a:ext>
            </a:extLst>
          </p:cNvPr>
          <p:cNvSpPr txBox="1"/>
          <p:nvPr/>
        </p:nvSpPr>
        <p:spPr>
          <a:xfrm>
            <a:off x="2567608" y="580526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emission is normalized to the projected emission from the </a:t>
            </a:r>
            <a:r>
              <a:rPr lang="en-US" dirty="0" err="1"/>
              <a:t>centre</a:t>
            </a:r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7BD4D-A82B-6491-64BE-086410C61FAB}"/>
              </a:ext>
            </a:extLst>
          </p:cNvPr>
          <p:cNvSpPr txBox="1"/>
          <p:nvPr/>
        </p:nvSpPr>
        <p:spPr>
          <a:xfrm>
            <a:off x="463340" y="195995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RSG</a:t>
            </a:r>
            <a:endParaRPr lang="en-DE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579E21-8267-204A-EB72-07BF143A4E2F}"/>
              </a:ext>
            </a:extLst>
          </p:cNvPr>
          <p:cNvSpPr txBox="1"/>
          <p:nvPr/>
        </p:nvSpPr>
        <p:spPr>
          <a:xfrm>
            <a:off x="6309041" y="194400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</a:t>
            </a:r>
            <a:endParaRPr lang="en-DE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CF815A-CB21-99E5-7B6B-182F0B8BE46A}"/>
              </a:ext>
            </a:extLst>
          </p:cNvPr>
          <p:cNvSpPr txBox="1"/>
          <p:nvPr/>
        </p:nvSpPr>
        <p:spPr>
          <a:xfrm>
            <a:off x="5786651" y="382137"/>
            <a:ext cx="595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Formation of two spatially separated components of electrons is reflected in formation “double-ring” morphologies at different </a:t>
            </a:r>
            <a:r>
              <a:rPr lang="en-US" dirty="0" err="1"/>
              <a:t>enegies</a:t>
            </a:r>
            <a:r>
              <a:rPr lang="en-US" dirty="0"/>
              <a:t> 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128108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2023534"/>
            <a:ext cx="10427039" cy="2315633"/>
          </a:xfrm>
        </p:spPr>
        <p:txBody>
          <a:bodyPr>
            <a:normAutofit lnSpcReduction="10000"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two energetically distinct and spatially separated components of particles as the shock passes the transition point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Caused by a combination of cooling and confinement effects and the change of the shock velocity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concave particle and emission spectra and complex morphologies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Strong and fast change of luminosity at the transition point, especially in X-rays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6093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8B93-F6DA-0928-8D75-C214E62E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curves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1F514-8D21-055A-A5ED-7CED45D3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18887-FD7B-21A4-C82C-512FD150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4750-37DA-33E5-5235-01810217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26</a:t>
            </a:fld>
            <a:endParaRPr lang="en-DE"/>
          </a:p>
        </p:txBody>
      </p:sp>
      <p:pic>
        <p:nvPicPr>
          <p:cNvPr id="7" name="Content Placeholder 7" descr="Chart&#10;&#10;Description automatically generated with low confidence">
            <a:extLst>
              <a:ext uri="{FF2B5EF4-FFF2-40B4-BE49-F238E27FC236}">
                <a16:creationId xmlns:a16="http://schemas.microsoft.com/office/drawing/2014/main" id="{C40100FF-6497-8DFE-E35A-A3C09CB5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76564" y="97798"/>
            <a:ext cx="3129497" cy="625899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554CB-7862-5958-AD4A-D0AF3BF212B7}"/>
              </a:ext>
            </a:extLst>
          </p:cNvPr>
          <p:cNvSpPr txBox="1"/>
          <p:nvPr/>
        </p:nvSpPr>
        <p:spPr>
          <a:xfrm>
            <a:off x="1066800" y="2281767"/>
            <a:ext cx="50757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D03B"/>
                </a:solidFill>
              </a:rPr>
              <a:t>Rapid decrease/increase of the X-ray and gamma-ray emission during the transition stage that can be well detectable on a 10-years time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D03B"/>
                </a:solidFill>
              </a:rPr>
              <a:t>The average rate of dimming in the RSG case is about 1.5 % per year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91063-4442-158F-34F8-E45331986B8C}"/>
              </a:ext>
            </a:extLst>
          </p:cNvPr>
          <p:cNvCxnSpPr>
            <a:cxnSpLocks/>
          </p:cNvCxnSpPr>
          <p:nvPr/>
        </p:nvCxnSpPr>
        <p:spPr>
          <a:xfrm flipV="1">
            <a:off x="5916706" y="1374045"/>
            <a:ext cx="2953463" cy="2171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89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8B93-F6DA-0928-8D75-C214E62E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 A: observed decrease of X-ray flux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1F514-8D21-055A-A5ED-7CED45D3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18887-FD7B-21A4-C82C-512FD150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4750-37DA-33E5-5235-01810217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27</a:t>
            </a:fld>
            <a:endParaRPr lang="en-DE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45AD9E-94E0-7FAC-6741-1C940325D1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8575" y="2089817"/>
            <a:ext cx="2764858" cy="277110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5466D-2555-58B4-0C5D-DE41DDC0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19" y="2162282"/>
            <a:ext cx="3076083" cy="2695178"/>
          </a:xfrm>
          <a:prstGeom prst="rect">
            <a:avLst/>
          </a:prstGeom>
        </p:spPr>
      </p:pic>
      <p:sp>
        <p:nvSpPr>
          <p:cNvPr id="10" name="ZoneTexte 4">
            <a:extLst>
              <a:ext uri="{FF2B5EF4-FFF2-40B4-BE49-F238E27FC236}">
                <a16:creationId xmlns:a16="http://schemas.microsoft.com/office/drawing/2014/main" id="{9FCFD254-7638-4C71-4E81-3861CA3C2F74}"/>
              </a:ext>
            </a:extLst>
          </p:cNvPr>
          <p:cNvSpPr txBox="1"/>
          <p:nvPr/>
        </p:nvSpPr>
        <p:spPr>
          <a:xfrm>
            <a:off x="425417" y="1793734"/>
            <a:ext cx="2069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i="1" dirty="0" err="1"/>
              <a:t>Patnaude</a:t>
            </a:r>
            <a:r>
              <a:rPr lang="fr-FR" sz="1400" i="1" dirty="0"/>
              <a:t>, et al. 2011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534C59-BD9D-3CF2-8CA5-578F4FE90996}"/>
              </a:ext>
            </a:extLst>
          </p:cNvPr>
          <p:cNvSpPr txBox="1"/>
          <p:nvPr/>
        </p:nvSpPr>
        <p:spPr>
          <a:xfrm>
            <a:off x="547315" y="5237419"/>
            <a:ext cx="604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Believed to be a result of the explosion of the RSG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Decline of the X</a:t>
            </a:r>
            <a:r>
              <a:rPr lang="en-US" dirty="0"/>
              <a:t>-ray emission at the level of </a:t>
            </a:r>
            <a:r>
              <a:rPr lang="en-US" dirty="0">
                <a:solidFill>
                  <a:srgbClr val="FFC000"/>
                </a:solidFill>
              </a:rPr>
              <a:t>1.5% per year</a:t>
            </a:r>
            <a:endParaRPr lang="en-DE" dirty="0">
              <a:solidFill>
                <a:srgbClr val="FFC000"/>
              </a:solidFill>
            </a:endParaRPr>
          </a:p>
        </p:txBody>
      </p:sp>
      <p:pic>
        <p:nvPicPr>
          <p:cNvPr id="13" name="Content Placeholder 7" descr="Chart&#10;&#10;Description automatically generated with low confidence">
            <a:extLst>
              <a:ext uri="{FF2B5EF4-FFF2-40B4-BE49-F238E27FC236}">
                <a16:creationId xmlns:a16="http://schemas.microsoft.com/office/drawing/2014/main" id="{3EBB58C7-4102-537B-107C-5C7A6C9F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07" b="67240"/>
          <a:stretch/>
        </p:blipFill>
        <p:spPr>
          <a:xfrm>
            <a:off x="7229723" y="2058623"/>
            <a:ext cx="4514220" cy="2990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570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2023534"/>
            <a:ext cx="10427039" cy="3619500"/>
          </a:xfrm>
        </p:spPr>
        <p:txBody>
          <a:bodyPr>
            <a:normAutofit lnSpcReduction="10000"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two energetically distinct and spatially separated components of particles as the shock passes the transition point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Caused by a combination of cooling and confinement effects and the change of the shock velocity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concave particle and emission spectra and complex morphologies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 and fast change of luminosity at the transition point, especially in X-rays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Formation of a reflected shock that propagates and get deflected back and forth in the downstream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Results in sporadic boosts of the forward shock velocity that increases the maximum energy and hence also X-ray and very high energy gamma-ray emission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08259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2C517-7C46-7FC3-C298-7A2F3BE3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51669-D19A-41A0-ABBD-A98CA62B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9A97B-1B05-FCA3-F646-C383D534C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33AE1-52B6-CBF4-BE20-112950755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29</a:t>
            </a:fld>
            <a:endParaRPr lang="en-D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1670C4-A0F3-A15D-F42D-E286D1F6B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4" y="1032870"/>
            <a:ext cx="2576941" cy="515388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DD1A19C-0503-4A9E-81F3-285CA54E4AC0}"/>
              </a:ext>
            </a:extLst>
          </p:cNvPr>
          <p:cNvSpPr txBox="1"/>
          <p:nvPr/>
        </p:nvSpPr>
        <p:spPr>
          <a:xfrm>
            <a:off x="4387197" y="249456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</a:t>
            </a:r>
            <a:endParaRPr lang="en-DE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609423-94B8-C0F9-3CF5-3C33C9F3EDD5}"/>
              </a:ext>
            </a:extLst>
          </p:cNvPr>
          <p:cNvSpPr txBox="1"/>
          <p:nvPr/>
        </p:nvSpPr>
        <p:spPr>
          <a:xfrm>
            <a:off x="7348274" y="2083855"/>
            <a:ext cx="38150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Interaction of the reflected shock with the forward shock speeds the latter one up which results in an instantaneous increase of the maximum energy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“Heart-beat” behavior of the spectrum</a:t>
            </a:r>
            <a:endParaRPr lang="en-DE" dirty="0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846D0D1-DACC-707D-C600-AB7CED8E35A6}"/>
              </a:ext>
            </a:extLst>
          </p:cNvPr>
          <p:cNvSpPr/>
          <p:nvPr/>
        </p:nvSpPr>
        <p:spPr>
          <a:xfrm>
            <a:off x="8779934" y="3357032"/>
            <a:ext cx="825499" cy="88476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8B5F080-3E19-C393-6905-8B49611C8AD5}"/>
              </a:ext>
            </a:extLst>
          </p:cNvPr>
          <p:cNvCxnSpPr/>
          <p:nvPr/>
        </p:nvCxnSpPr>
        <p:spPr>
          <a:xfrm flipH="1">
            <a:off x="5566833" y="3119967"/>
            <a:ext cx="1540934" cy="3937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543E5D-37EA-AA20-AAA8-5BE4F76C16A2}"/>
              </a:ext>
            </a:extLst>
          </p:cNvPr>
          <p:cNvCxnSpPr>
            <a:cxnSpLocks/>
          </p:cNvCxnSpPr>
          <p:nvPr/>
        </p:nvCxnSpPr>
        <p:spPr>
          <a:xfrm flipH="1">
            <a:off x="5731933" y="3272367"/>
            <a:ext cx="1528234" cy="1549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788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9DD9D-6F15-572F-911B-FAC841A01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4372" y="1800971"/>
            <a:ext cx="5500316" cy="4023360"/>
          </a:xfrm>
        </p:spPr>
        <p:txBody>
          <a:bodyPr>
            <a:normAutofit/>
          </a:bodyPr>
          <a:lstStyle/>
          <a:p>
            <a:r>
              <a:rPr lang="en-GB" sz="2800" dirty="0"/>
              <a:t>Main argument</a:t>
            </a:r>
            <a:r>
              <a:rPr lang="en-US" sz="2800" dirty="0"/>
              <a:t>: enough energy</a:t>
            </a:r>
            <a:endParaRPr lang="en-DE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7383E-9DA5-AB31-6E87-E1F7269A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2DDC7-F384-B616-1C0F-F2B1DDB6A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6ADA2-862C-635C-DA2A-65BD01FB6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3</a:t>
            </a:fld>
            <a:endParaRPr lang="en-DE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4AED818-DE91-17A3-5690-5475FE9BF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F12338-BBB4-27D3-6302-62831B813808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989031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48B93-F6DA-0928-8D75-C214E62EA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curves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1F514-8D21-055A-A5ED-7CED45D3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18887-FD7B-21A4-C82C-512FD150D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04750-37DA-33E5-5235-018102175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30</a:t>
            </a:fld>
            <a:endParaRPr lang="en-DE"/>
          </a:p>
        </p:txBody>
      </p:sp>
      <p:pic>
        <p:nvPicPr>
          <p:cNvPr id="7" name="Content Placeholder 7" descr="Chart&#10;&#10;Description automatically generated with low confidence">
            <a:extLst>
              <a:ext uri="{FF2B5EF4-FFF2-40B4-BE49-F238E27FC236}">
                <a16:creationId xmlns:a16="http://schemas.microsoft.com/office/drawing/2014/main" id="{C40100FF-6497-8DFE-E35A-A3C09CB5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476564" y="97798"/>
            <a:ext cx="3129497" cy="625899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F554CB-7862-5958-AD4A-D0AF3BF212B7}"/>
              </a:ext>
            </a:extLst>
          </p:cNvPr>
          <p:cNvSpPr txBox="1"/>
          <p:nvPr/>
        </p:nvSpPr>
        <p:spPr>
          <a:xfrm>
            <a:off x="1096139" y="3489557"/>
            <a:ext cx="50757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D03B"/>
                </a:solidFill>
              </a:rPr>
              <a:t>Sporadic spikes in WR light curves connected to the interaction of the reflected shock with the forward shock. Should be detectable in both X-rays and gamma-rays</a:t>
            </a:r>
            <a:endParaRPr lang="en-DE" dirty="0">
              <a:solidFill>
                <a:srgbClr val="FFD03B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D8DC01-61CF-2A32-53A9-7759FBC35407}"/>
              </a:ext>
            </a:extLst>
          </p:cNvPr>
          <p:cNvCxnSpPr/>
          <p:nvPr/>
        </p:nvCxnSpPr>
        <p:spPr>
          <a:xfrm>
            <a:off x="5990167" y="4072467"/>
            <a:ext cx="3606800" cy="6773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A4D314-068A-EB67-BB25-E4F0A5252972}"/>
              </a:ext>
            </a:extLst>
          </p:cNvPr>
          <p:cNvCxnSpPr>
            <a:cxnSpLocks/>
          </p:cNvCxnSpPr>
          <p:nvPr/>
        </p:nvCxnSpPr>
        <p:spPr>
          <a:xfrm flipV="1">
            <a:off x="5990167" y="1519767"/>
            <a:ext cx="3496733" cy="216746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8598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E586097-9AF4-2F7F-8A35-123FD301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variability of X-ray stripes in Tycho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A1F60-4BB9-56AE-F676-6FFF1BDF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44652-5B3A-DC0C-0546-13C127C53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48DA-E28B-DC27-D510-AE9C772C2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E25B58-1BDE-10DD-5F0D-840A781A2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4" y="1967261"/>
            <a:ext cx="5622877" cy="24045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2E492-F3FF-E0C3-624C-8348860D1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77" y="4368924"/>
            <a:ext cx="3384376" cy="4124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38C77C-9798-EFD6-CA89-86194FABC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775" y="4339290"/>
            <a:ext cx="2279460" cy="248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4B64F3-4151-97B0-8B67-E3571E0E25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710" y="1421159"/>
            <a:ext cx="2537176" cy="2433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929D1D-F875-5E8C-6987-14D682DD8EC4}"/>
              </a:ext>
            </a:extLst>
          </p:cNvPr>
          <p:cNvSpPr txBox="1"/>
          <p:nvPr/>
        </p:nvSpPr>
        <p:spPr>
          <a:xfrm>
            <a:off x="4028810" y="4661189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Okuno</a:t>
            </a:r>
            <a:r>
              <a:rPr lang="en-US" sz="1600" dirty="0"/>
              <a:t> et al., 2020</a:t>
            </a:r>
            <a:endParaRPr lang="en-DE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8A535C-069D-2F0C-70F4-313963ABCCC5}"/>
              </a:ext>
            </a:extLst>
          </p:cNvPr>
          <p:cNvSpPr txBox="1"/>
          <p:nvPr/>
        </p:nvSpPr>
        <p:spPr>
          <a:xfrm>
            <a:off x="6011333" y="2136718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Observed brightening of the knot is accompanied by hardening of the spectrum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883888-FDDA-CD0A-AFA8-B699C6047AA4}"/>
              </a:ext>
            </a:extLst>
          </p:cNvPr>
          <p:cNvSpPr txBox="1"/>
          <p:nvPr/>
        </p:nvSpPr>
        <p:spPr>
          <a:xfrm>
            <a:off x="691249" y="5449126"/>
            <a:ext cx="6700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C000"/>
                </a:solidFill>
              </a:rPr>
              <a:t>T</a:t>
            </a:r>
            <a:r>
              <a:rPr lang="en-US" sz="2400" dirty="0">
                <a:solidFill>
                  <a:srgbClr val="FFC000"/>
                </a:solidFill>
              </a:rPr>
              <a:t>his is exactly what you expect in the event of the forward shock boosting by the reflected shock</a:t>
            </a:r>
            <a:endParaRPr lang="en-DE" sz="2400" dirty="0">
              <a:solidFill>
                <a:srgbClr val="FFC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79E576-EB3C-F1AD-9F86-CCEF6760DE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9"/>
          <a:stretch/>
        </p:blipFill>
        <p:spPr>
          <a:xfrm>
            <a:off x="7328892" y="3950837"/>
            <a:ext cx="3600400" cy="242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8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2023534"/>
            <a:ext cx="10427039" cy="3877734"/>
          </a:xfrm>
        </p:spPr>
        <p:txBody>
          <a:bodyPr>
            <a:normAutofit lnSpcReduction="10000"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two energetically distinct and spatially separated components of particles as the shock passes the transition point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Caused by a combination of cooling and confinement effects and the change of the shock velocity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concave particle and emission spectra and complex morphologies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 and fast change of luminosity at the transition point, especially in X-rays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a reflected shock that propagates and get deflected back and forth in the downstream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sporadic boosts of the forward shock velocity that increases the maximum energy and hence also X-ray and very high energy gamma-ray emission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Additional acceleration at the reflected shock?  </a:t>
            </a:r>
            <a:endParaRPr lang="en-DE" dirty="0">
              <a:solidFill>
                <a:srgbClr val="FFD03B"/>
              </a:solidFill>
            </a:endParaRP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38420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2023534"/>
            <a:ext cx="10427039" cy="3877734"/>
          </a:xfrm>
        </p:spPr>
        <p:txBody>
          <a:bodyPr>
            <a:normAutofit lnSpcReduction="10000"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two energetically distinct and spatially separated components of particles as the shock passes the transition point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Caused by a combination of cooling and confinement effects and the change of the shock velocity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concave particle and emission spectra and complex morphologies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 and fast change of luminosity at the transition point, especially in X-rays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a reflected shock that propagates and get deflected back and forth in the downstream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sporadic boosts of the forward shock velocity that increases the maximum energy and hence also X-ray and very high energy gamma-ray emission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Additional acceleration at the reflected shock?  </a:t>
            </a:r>
            <a:endParaRPr lang="en-DE" dirty="0">
              <a:solidFill>
                <a:srgbClr val="FFD03B"/>
              </a:solidFill>
            </a:endParaRP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33</a:t>
            </a:fld>
            <a:endParaRPr lang="en-D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7DA15B-B101-7C91-AC0A-53FFFC602831}"/>
              </a:ext>
            </a:extLst>
          </p:cNvPr>
          <p:cNvGrpSpPr/>
          <p:nvPr/>
        </p:nvGrpSpPr>
        <p:grpSpPr>
          <a:xfrm>
            <a:off x="5390279" y="5078932"/>
            <a:ext cx="2145053" cy="1779068"/>
            <a:chOff x="7862546" y="4257665"/>
            <a:chExt cx="2145053" cy="1779068"/>
          </a:xfrm>
        </p:grpSpPr>
        <p:grpSp>
          <p:nvGrpSpPr>
            <p:cNvPr id="7" name="Sticky Note">
              <a:extLst>
                <a:ext uri="{FF2B5EF4-FFF2-40B4-BE49-F238E27FC236}">
                  <a16:creationId xmlns:a16="http://schemas.microsoft.com/office/drawing/2014/main" id="{B2A305A1-154F-624E-E296-A623AF56F4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62546" y="4345610"/>
              <a:ext cx="2145053" cy="1691123"/>
              <a:chOff x="5881243" y="3042558"/>
              <a:chExt cx="2301875" cy="2370696"/>
            </a:xfrm>
          </p:grpSpPr>
          <p:sp>
            <p:nvSpPr>
              <p:cNvPr id="8" name="Shadow">
                <a:extLst>
                  <a:ext uri="{FF2B5EF4-FFF2-40B4-BE49-F238E27FC236}">
                    <a16:creationId xmlns:a16="http://schemas.microsoft.com/office/drawing/2014/main" id="{9C9DF114-4F6B-C414-3D86-B2D3C0E7A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1882" y="3313462"/>
                <a:ext cx="2281236" cy="2099792"/>
              </a:xfrm>
              <a:custGeom>
                <a:avLst/>
                <a:gdLst>
                  <a:gd name="T0" fmla="*/ 7018 w 7018"/>
                  <a:gd name="T1" fmla="*/ 3341 h 6457"/>
                  <a:gd name="T2" fmla="*/ 3594 w 7018"/>
                  <a:gd name="T3" fmla="*/ 6457 h 6457"/>
                  <a:gd name="T4" fmla="*/ 0 w 7018"/>
                  <a:gd name="T5" fmla="*/ 3257 h 6457"/>
                  <a:gd name="T6" fmla="*/ 3594 w 7018"/>
                  <a:gd name="T7" fmla="*/ 0 h 6457"/>
                  <a:gd name="T8" fmla="*/ 7018 w 7018"/>
                  <a:gd name="T9" fmla="*/ 3341 h 6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18" h="6457">
                    <a:moveTo>
                      <a:pt x="7018" y="3341"/>
                    </a:moveTo>
                    <a:cubicBezTo>
                      <a:pt x="7018" y="5140"/>
                      <a:pt x="5578" y="6457"/>
                      <a:pt x="3594" y="6457"/>
                    </a:cubicBezTo>
                    <a:cubicBezTo>
                      <a:pt x="1609" y="6457"/>
                      <a:pt x="0" y="5055"/>
                      <a:pt x="0" y="3257"/>
                    </a:cubicBezTo>
                    <a:cubicBezTo>
                      <a:pt x="0" y="1458"/>
                      <a:pt x="1609" y="0"/>
                      <a:pt x="3594" y="0"/>
                    </a:cubicBezTo>
                    <a:cubicBezTo>
                      <a:pt x="5578" y="0"/>
                      <a:pt x="7018" y="1543"/>
                      <a:pt x="7018" y="3341"/>
                    </a:cubicBez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softEdge rad="1651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9" name="Paper">
                <a:extLst>
                  <a:ext uri="{FF2B5EF4-FFF2-40B4-BE49-F238E27FC236}">
                    <a16:creationId xmlns:a16="http://schemas.microsoft.com/office/drawing/2014/main" id="{895A0996-4357-EE46-4148-6138FEDF1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1243" y="3042558"/>
                <a:ext cx="2166938" cy="2133600"/>
              </a:xfrm>
              <a:prstGeom prst="ellipse">
                <a:avLst/>
              </a:prstGeom>
              <a:gradFill>
                <a:gsLst>
                  <a:gs pos="0">
                    <a:srgbClr val="E3645D"/>
                  </a:gs>
                  <a:gs pos="100000">
                    <a:srgbClr val="F7999A"/>
                  </a:gs>
                </a:gsLst>
                <a:lin ang="2700000" scaled="0"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82880" tIns="91440" rIns="182880" bIns="182880" numCol="1" anchor="ctr" anchorCtr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3200" dirty="0">
                  <a:latin typeface="Freestyle Script" panose="030804020302050B0404" pitchFamily="66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CDA0F7-4EC3-634D-AC67-A08E4C1C0DBD}"/>
                </a:ext>
              </a:extLst>
            </p:cNvPr>
            <p:cNvSpPr txBox="1"/>
            <p:nvPr/>
          </p:nvSpPr>
          <p:spPr>
            <a:xfrm>
              <a:off x="7953407" y="4737960"/>
              <a:ext cx="178749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2"/>
                  </a:solidFill>
                </a:rPr>
                <a:t>See the talk by Kobus Le Roux</a:t>
              </a:r>
              <a:endParaRPr lang="en-DE" sz="2000" b="1" dirty="0">
                <a:solidFill>
                  <a:schemeClr val="bg2"/>
                </a:solidFill>
              </a:endParaRPr>
            </a:p>
          </p:txBody>
        </p:sp>
        <p:grpSp>
          <p:nvGrpSpPr>
            <p:cNvPr id="11" name="Pin">
              <a:extLst>
                <a:ext uri="{FF2B5EF4-FFF2-40B4-BE49-F238E27FC236}">
                  <a16:creationId xmlns:a16="http://schemas.microsoft.com/office/drawing/2014/main" id="{3B96E33A-E289-70D5-66E4-3B629246FD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41836" y="4257665"/>
              <a:ext cx="319088" cy="392113"/>
              <a:chOff x="8405813" y="5046663"/>
              <a:chExt cx="319088" cy="392113"/>
            </a:xfrm>
          </p:grpSpPr>
          <p:sp>
            <p:nvSpPr>
              <p:cNvPr id="12" name="Needle">
                <a:extLst>
                  <a:ext uri="{FF2B5EF4-FFF2-40B4-BE49-F238E27FC236}">
                    <a16:creationId xmlns:a16="http://schemas.microsoft.com/office/drawing/2014/main" id="{7F71DCF6-C79B-E75A-0E53-7F374103F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5813" y="5259388"/>
                <a:ext cx="141288" cy="179388"/>
              </a:xfrm>
              <a:custGeom>
                <a:avLst/>
                <a:gdLst>
                  <a:gd name="T0" fmla="*/ 0 w 482"/>
                  <a:gd name="T1" fmla="*/ 598 h 609"/>
                  <a:gd name="T2" fmla="*/ 375 w 482"/>
                  <a:gd name="T3" fmla="*/ 0 h 609"/>
                  <a:gd name="T4" fmla="*/ 482 w 482"/>
                  <a:gd name="T5" fmla="*/ 74 h 609"/>
                  <a:gd name="T6" fmla="*/ 18 w 482"/>
                  <a:gd name="T7" fmla="*/ 609 h 609"/>
                  <a:gd name="T8" fmla="*/ 0 w 482"/>
                  <a:gd name="T9" fmla="*/ 59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2" h="609">
                    <a:moveTo>
                      <a:pt x="0" y="598"/>
                    </a:moveTo>
                    <a:cubicBezTo>
                      <a:pt x="143" y="363"/>
                      <a:pt x="239" y="196"/>
                      <a:pt x="375" y="0"/>
                    </a:cubicBezTo>
                    <a:lnTo>
                      <a:pt x="482" y="74"/>
                    </a:lnTo>
                    <a:cubicBezTo>
                      <a:pt x="330" y="261"/>
                      <a:pt x="213" y="395"/>
                      <a:pt x="18" y="609"/>
                    </a:cubicBezTo>
                    <a:cubicBezTo>
                      <a:pt x="8" y="606"/>
                      <a:pt x="6" y="604"/>
                      <a:pt x="0" y="598"/>
                    </a:cubicBezTo>
                    <a:close/>
                  </a:path>
                </a:pathLst>
              </a:custGeom>
              <a:solidFill>
                <a:srgbClr val="B3B3B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3" name="Head">
                <a:extLst>
                  <a:ext uri="{FF2B5EF4-FFF2-40B4-BE49-F238E27FC236}">
                    <a16:creationId xmlns:a16="http://schemas.microsoft.com/office/drawing/2014/main" id="{D439AD94-4E36-49A5-26A7-706ADA67D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6613" y="5046663"/>
                <a:ext cx="268288" cy="268288"/>
              </a:xfrm>
              <a:prstGeom prst="ellipse">
                <a:avLst/>
              </a:prstGeom>
              <a:gradFill flip="none" rotWithShape="1">
                <a:gsLst>
                  <a:gs pos="0">
                    <a:srgbClr val="FF4B4F"/>
                  </a:gs>
                  <a:gs pos="70000">
                    <a:srgbClr val="B20501"/>
                  </a:gs>
                </a:gsLst>
                <a:path path="circle">
                  <a:fillToRect l="50000" t="50000" r="50000" b="50000"/>
                </a:path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5477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E753B-A16C-CE68-DB2F-1BA918B35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Reflected shock</a:t>
            </a:r>
            <a:endParaRPr lang="en-DE" dirty="0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9C4C90ED-01E1-31D0-5F48-0CA5547D0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50" y="1941176"/>
            <a:ext cx="5363633" cy="40227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A27E6-7EA3-DDB3-FBC3-9A8F6283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4F40B-E67E-95FC-4DFD-8023D0D1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F47E7-6105-3820-14DF-A4FA1748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34</a:t>
            </a:fld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FC611-F17D-E940-236E-E3B673A5EF03}"/>
              </a:ext>
            </a:extLst>
          </p:cNvPr>
          <p:cNvSpPr txBox="1"/>
          <p:nvPr/>
        </p:nvSpPr>
        <p:spPr>
          <a:xfrm>
            <a:off x="1213224" y="2498165"/>
            <a:ext cx="4147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 pile up of particles corresponds to the location of the reflected shock</a:t>
            </a:r>
            <a:endParaRPr lang="en-DE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A02B2A-232B-BB18-D958-2A3B72078209}"/>
              </a:ext>
            </a:extLst>
          </p:cNvPr>
          <p:cNvSpPr txBox="1"/>
          <p:nvPr/>
        </p:nvSpPr>
        <p:spPr>
          <a:xfrm>
            <a:off x="6024282" y="1398494"/>
            <a:ext cx="5047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Radial profile for 1 </a:t>
            </a:r>
            <a:r>
              <a:rPr lang="en-GB" sz="2800" dirty="0" err="1"/>
              <a:t>TeV</a:t>
            </a:r>
            <a:r>
              <a:rPr lang="en-GB" sz="2800" dirty="0"/>
              <a:t> electrons</a:t>
            </a:r>
            <a:endParaRPr lang="en-DE" sz="28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DDF77B-DE46-E986-8660-E7FD8B681622}"/>
              </a:ext>
            </a:extLst>
          </p:cNvPr>
          <p:cNvCxnSpPr/>
          <p:nvPr/>
        </p:nvCxnSpPr>
        <p:spPr>
          <a:xfrm>
            <a:off x="5277224" y="2958353"/>
            <a:ext cx="3430494" cy="131482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180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F79B2-AF32-AE88-A0B5-447A1ADEB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Main features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94683-8700-6704-2D02-C506367BA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528" y="2023533"/>
            <a:ext cx="10427039" cy="4433993"/>
          </a:xfrm>
        </p:spPr>
        <p:txBody>
          <a:bodyPr>
            <a:normAutofit lnSpcReduction="10000"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Strongly cooled spectrum at the early stages due to the high magnetic field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two energetically distinct and spatially separated components of particles as the shock passes the transition point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Caused by a combination of cooling and confinement effects and the change of the shock velocity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concave particle and emission spectra and complex morphologies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Strong and fast change of luminosity at the transition point, especially in X-rays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/>
              <a:t>Formation of a reflected shock that propagates and get deflected back and forth in the downstream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Results in sporadic boosts of the forward shock velocity that increases the maximum energy and hence also X-ray and very high energy gamma-ray emission</a:t>
            </a:r>
          </a:p>
          <a:p>
            <a:pPr marL="533736" lvl="1" indent="-360000">
              <a:buFont typeface="Wingdings" panose="05000000000000000000" pitchFamily="2" charset="2"/>
              <a:buChar char="§"/>
            </a:pPr>
            <a:r>
              <a:rPr lang="en-US" dirty="0"/>
              <a:t>Additional acceleration at the reflected shock?  </a:t>
            </a:r>
            <a:endParaRPr lang="en-DE" dirty="0"/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D03B"/>
                </a:solidFill>
              </a:rPr>
              <a:t>Softening of the spectrum as the forward shock propagates into the hot medium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907DB-04FA-4963-B07B-AF4B66556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8C5BB-3F5B-EB41-A540-51C3A38B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BA42F-932B-6E9C-3A4A-3D1C7988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76355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BE913E2-BC3E-271D-6C9A-290D79FED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Softening of the spectrum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38338-B982-3CD7-6F07-84AB61D6C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3F74A-471E-9D3B-D1BD-9BB0983E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C190E7-E980-086D-333C-742D833C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5E339C0C-AC03-8D65-EFF0-49F9C3F4E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11" b="23294"/>
          <a:stretch/>
        </p:blipFill>
        <p:spPr>
          <a:xfrm>
            <a:off x="7590418" y="1103577"/>
            <a:ext cx="4435656" cy="5260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93F3EC-2EAD-8A90-FFA2-FDB144C02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 b="65648"/>
          <a:stretch/>
        </p:blipFill>
        <p:spPr>
          <a:xfrm>
            <a:off x="588640" y="2924779"/>
            <a:ext cx="5015619" cy="345638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623B29-DB36-F011-8D35-C95A3B34DA04}"/>
              </a:ext>
            </a:extLst>
          </p:cNvPr>
          <p:cNvCxnSpPr>
            <a:cxnSpLocks/>
          </p:cNvCxnSpPr>
          <p:nvPr/>
        </p:nvCxnSpPr>
        <p:spPr>
          <a:xfrm>
            <a:off x="3602567" y="2175933"/>
            <a:ext cx="6286500" cy="3458634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A32C3EA-6B35-EBA8-3AF8-73E8428BEA06}"/>
              </a:ext>
            </a:extLst>
          </p:cNvPr>
          <p:cNvSpPr txBox="1"/>
          <p:nvPr/>
        </p:nvSpPr>
        <p:spPr>
          <a:xfrm>
            <a:off x="841731" y="1802160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Shock propagates in the </a:t>
            </a:r>
            <a:r>
              <a:rPr lang="en-US" sz="2000" dirty="0">
                <a:solidFill>
                  <a:srgbClr val="FFC000"/>
                </a:solidFill>
              </a:rPr>
              <a:t>hot</a:t>
            </a:r>
            <a:r>
              <a:rPr lang="en-US" sz="2000" dirty="0"/>
              <a:t> shocked wind → Mach number decreases → compression ratio decreases → the particle spectrum becomes </a:t>
            </a:r>
            <a:r>
              <a:rPr lang="en-US" sz="2000" dirty="0">
                <a:solidFill>
                  <a:srgbClr val="FFC000"/>
                </a:solidFill>
              </a:rPr>
              <a:t>softer</a:t>
            </a:r>
            <a:endParaRPr lang="en-DE" sz="2000" dirty="0">
              <a:solidFill>
                <a:srgbClr val="FFC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DFECADF-5226-87BF-D669-DB0FC94D36C9}"/>
              </a:ext>
            </a:extLst>
          </p:cNvPr>
          <p:cNvCxnSpPr>
            <a:cxnSpLocks/>
          </p:cNvCxnSpPr>
          <p:nvPr/>
        </p:nvCxnSpPr>
        <p:spPr>
          <a:xfrm flipH="1">
            <a:off x="2120900" y="2759431"/>
            <a:ext cx="974410" cy="758469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466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4DB3-1631-72CC-E0A0-EB5B0057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Softening of the spectrum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53EDB-680E-655B-3246-5B00A2D4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3CDFB-CEDA-08E6-7892-9C1E4F3A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9DF4-A17A-BB45-6948-14187C30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37</a:t>
            </a:fld>
            <a:endParaRPr lang="en-DE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BC4879-276F-1C36-A9AA-BBDDB697B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2" y="2460062"/>
            <a:ext cx="5055256" cy="32517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267024-165E-5B0D-59E7-84A3E39ED539}"/>
              </a:ext>
            </a:extLst>
          </p:cNvPr>
          <p:cNvSpPr txBox="1"/>
          <p:nvPr/>
        </p:nvSpPr>
        <p:spPr>
          <a:xfrm>
            <a:off x="6651448" y="2190847"/>
            <a:ext cx="479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 more prominent at later stages! </a:t>
            </a:r>
          </a:p>
          <a:p>
            <a:r>
              <a:rPr lang="en-GB" dirty="0"/>
              <a:t>Up to the spectral index of 2.5</a:t>
            </a:r>
            <a:endParaRPr lang="en-DE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EED22-5240-A8CC-602A-D1172A788196}"/>
              </a:ext>
            </a:extLst>
          </p:cNvPr>
          <p:cNvCxnSpPr/>
          <p:nvPr/>
        </p:nvCxnSpPr>
        <p:spPr>
          <a:xfrm flipH="1">
            <a:off x="4711249" y="2910298"/>
            <a:ext cx="2798899" cy="1907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CB8954-C829-33CF-20B3-0F8E61ED5A72}"/>
                  </a:ext>
                </a:extLst>
              </p:cNvPr>
              <p:cNvSpPr txBox="1"/>
              <p:nvPr/>
            </p:nvSpPr>
            <p:spPr>
              <a:xfrm>
                <a:off x="6273800" y="5003800"/>
                <a:ext cx="5448300" cy="65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plot from simulations for the SNR evolving in the stellar wind bubble of the 60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 star (Das et al. 2022)</a:t>
                </a:r>
                <a:endParaRPr lang="en-DE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CB8954-C829-33CF-20B3-0F8E61ED5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800" y="5003800"/>
                <a:ext cx="5448300" cy="658450"/>
              </a:xfrm>
              <a:prstGeom prst="rect">
                <a:avLst/>
              </a:prstGeom>
              <a:blipFill>
                <a:blip r:embed="rId3"/>
                <a:stretch>
                  <a:fillRect l="-895" t="-5556" b="-129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4703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4DB3-1631-72CC-E0A0-EB5B0057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Softening of the spectrum</a:t>
            </a: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53EDB-680E-655B-3246-5B00A2D49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3CDFB-CEDA-08E6-7892-9C1E4F3A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19DF4-A17A-BB45-6948-14187C30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38</a:t>
            </a:fld>
            <a:endParaRPr lang="en-DE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36BC4879-276F-1C36-A9AA-BBDDB697B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22" y="2460062"/>
            <a:ext cx="5055256" cy="32517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267024-165E-5B0D-59E7-84A3E39ED539}"/>
              </a:ext>
            </a:extLst>
          </p:cNvPr>
          <p:cNvSpPr txBox="1"/>
          <p:nvPr/>
        </p:nvSpPr>
        <p:spPr>
          <a:xfrm>
            <a:off x="6651448" y="2190847"/>
            <a:ext cx="4799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Even more prominent at later stages! </a:t>
            </a:r>
          </a:p>
          <a:p>
            <a:r>
              <a:rPr lang="en-GB" dirty="0"/>
              <a:t>Up to the spectral index of 2.5</a:t>
            </a:r>
            <a:endParaRPr lang="en-DE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EED22-5240-A8CC-602A-D1172A788196}"/>
              </a:ext>
            </a:extLst>
          </p:cNvPr>
          <p:cNvCxnSpPr/>
          <p:nvPr/>
        </p:nvCxnSpPr>
        <p:spPr>
          <a:xfrm flipH="1">
            <a:off x="4711249" y="2910298"/>
            <a:ext cx="2798899" cy="1907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78B2C4-A790-2046-45B5-07310448CC5E}"/>
                  </a:ext>
                </a:extLst>
              </p:cNvPr>
              <p:cNvSpPr txBox="1"/>
              <p:nvPr/>
            </p:nvSpPr>
            <p:spPr>
              <a:xfrm>
                <a:off x="6273800" y="5003800"/>
                <a:ext cx="5448300" cy="65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The plot from simulations for the SNR evolving in the stellar wind bubble of the 60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dirty="0"/>
                  <a:t> star (Das et al. 2022)</a:t>
                </a:r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78B2C4-A790-2046-45B5-07310448C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800" y="5003800"/>
                <a:ext cx="5448300" cy="658450"/>
              </a:xfrm>
              <a:prstGeom prst="rect">
                <a:avLst/>
              </a:prstGeom>
              <a:blipFill>
                <a:blip r:embed="rId3"/>
                <a:stretch>
                  <a:fillRect l="-895" t="-5556" b="-1296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Sticky Note">
            <a:extLst>
              <a:ext uri="{FF2B5EF4-FFF2-40B4-BE49-F238E27FC236}">
                <a16:creationId xmlns:a16="http://schemas.microsoft.com/office/drawing/2014/main" id="{3C3455CE-FC0A-D1DB-52EB-81B8D771CE58}"/>
              </a:ext>
            </a:extLst>
          </p:cNvPr>
          <p:cNvGrpSpPr>
            <a:grpSpLocks noChangeAspect="1"/>
          </p:cNvGrpSpPr>
          <p:nvPr/>
        </p:nvGrpSpPr>
        <p:grpSpPr>
          <a:xfrm>
            <a:off x="9847925" y="2844489"/>
            <a:ext cx="2088405" cy="2150844"/>
            <a:chOff x="5881243" y="3042558"/>
            <a:chExt cx="2301875" cy="2370696"/>
          </a:xfrm>
        </p:grpSpPr>
        <p:sp>
          <p:nvSpPr>
            <p:cNvPr id="7" name="Shadow">
              <a:extLst>
                <a:ext uri="{FF2B5EF4-FFF2-40B4-BE49-F238E27FC236}">
                  <a16:creationId xmlns:a16="http://schemas.microsoft.com/office/drawing/2014/main" id="{84A855F1-A6F9-C303-5571-1F3B38E4A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882" y="3313462"/>
              <a:ext cx="2281236" cy="2099792"/>
            </a:xfrm>
            <a:custGeom>
              <a:avLst/>
              <a:gdLst>
                <a:gd name="T0" fmla="*/ 7018 w 7018"/>
                <a:gd name="T1" fmla="*/ 3341 h 6457"/>
                <a:gd name="T2" fmla="*/ 3594 w 7018"/>
                <a:gd name="T3" fmla="*/ 6457 h 6457"/>
                <a:gd name="T4" fmla="*/ 0 w 7018"/>
                <a:gd name="T5" fmla="*/ 3257 h 6457"/>
                <a:gd name="T6" fmla="*/ 3594 w 7018"/>
                <a:gd name="T7" fmla="*/ 0 h 6457"/>
                <a:gd name="T8" fmla="*/ 7018 w 7018"/>
                <a:gd name="T9" fmla="*/ 3341 h 6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18" h="6457">
                  <a:moveTo>
                    <a:pt x="7018" y="3341"/>
                  </a:moveTo>
                  <a:cubicBezTo>
                    <a:pt x="7018" y="5140"/>
                    <a:pt x="5578" y="6457"/>
                    <a:pt x="3594" y="6457"/>
                  </a:cubicBezTo>
                  <a:cubicBezTo>
                    <a:pt x="1609" y="6457"/>
                    <a:pt x="0" y="5055"/>
                    <a:pt x="0" y="3257"/>
                  </a:cubicBezTo>
                  <a:cubicBezTo>
                    <a:pt x="0" y="1458"/>
                    <a:pt x="1609" y="0"/>
                    <a:pt x="3594" y="0"/>
                  </a:cubicBezTo>
                  <a:cubicBezTo>
                    <a:pt x="5578" y="0"/>
                    <a:pt x="7018" y="1543"/>
                    <a:pt x="7018" y="3341"/>
                  </a:cubicBezTo>
                  <a:close/>
                </a:path>
              </a:pathLst>
            </a:custGeom>
            <a:solidFill>
              <a:srgbClr val="808080"/>
            </a:solidFill>
            <a:ln w="0">
              <a:noFill/>
              <a:prstDash val="solid"/>
              <a:round/>
              <a:headEnd/>
              <a:tailEnd/>
            </a:ln>
            <a:effectLst>
              <a:softEdge rad="1651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" name="Paper">
              <a:extLst>
                <a:ext uri="{FF2B5EF4-FFF2-40B4-BE49-F238E27FC236}">
                  <a16:creationId xmlns:a16="http://schemas.microsoft.com/office/drawing/2014/main" id="{2E104E7D-3A88-A95A-1F54-B22FBBF20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243" y="3042558"/>
              <a:ext cx="2166938" cy="2133600"/>
            </a:xfrm>
            <a:prstGeom prst="ellipse">
              <a:avLst/>
            </a:prstGeom>
            <a:gradFill>
              <a:gsLst>
                <a:gs pos="0">
                  <a:srgbClr val="E3645D"/>
                </a:gs>
                <a:gs pos="100000">
                  <a:srgbClr val="F7999A"/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182880" numCol="1" anchor="ctr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>
                <a:latin typeface="Freestyle Script" panose="030804020302050B0404" pitchFamily="66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B6615CF-0E7E-C859-1503-5DD5B3443284}"/>
              </a:ext>
            </a:extLst>
          </p:cNvPr>
          <p:cNvSpPr txBox="1"/>
          <p:nvPr/>
        </p:nvSpPr>
        <p:spPr>
          <a:xfrm>
            <a:off x="9983068" y="3212086"/>
            <a:ext cx="16162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Recall the spectral index problem mentioned at the beginning</a:t>
            </a:r>
            <a:endParaRPr lang="en-DE" sz="1600" b="1" dirty="0">
              <a:solidFill>
                <a:schemeClr val="bg2"/>
              </a:solidFill>
            </a:endParaRPr>
          </a:p>
        </p:txBody>
      </p:sp>
      <p:grpSp>
        <p:nvGrpSpPr>
          <p:cNvPr id="11" name="Pin">
            <a:extLst>
              <a:ext uri="{FF2B5EF4-FFF2-40B4-BE49-F238E27FC236}">
                <a16:creationId xmlns:a16="http://schemas.microsoft.com/office/drawing/2014/main" id="{7E1D634C-C0BA-2311-BDCC-80FCF4D4B0BF}"/>
              </a:ext>
            </a:extLst>
          </p:cNvPr>
          <p:cNvGrpSpPr>
            <a:grpSpLocks noChangeAspect="1"/>
          </p:cNvGrpSpPr>
          <p:nvPr/>
        </p:nvGrpSpPr>
        <p:grpSpPr>
          <a:xfrm>
            <a:off x="10753222" y="2824891"/>
            <a:ext cx="222746" cy="273723"/>
            <a:chOff x="8405813" y="5046663"/>
            <a:chExt cx="319088" cy="392113"/>
          </a:xfrm>
        </p:grpSpPr>
        <p:sp>
          <p:nvSpPr>
            <p:cNvPr id="12" name="Needle">
              <a:extLst>
                <a:ext uri="{FF2B5EF4-FFF2-40B4-BE49-F238E27FC236}">
                  <a16:creationId xmlns:a16="http://schemas.microsoft.com/office/drawing/2014/main" id="{33733EF1-2CC7-E794-BEE2-2E2962608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5259388"/>
              <a:ext cx="141288" cy="179388"/>
            </a:xfrm>
            <a:custGeom>
              <a:avLst/>
              <a:gdLst>
                <a:gd name="T0" fmla="*/ 0 w 482"/>
                <a:gd name="T1" fmla="*/ 598 h 609"/>
                <a:gd name="T2" fmla="*/ 375 w 482"/>
                <a:gd name="T3" fmla="*/ 0 h 609"/>
                <a:gd name="T4" fmla="*/ 482 w 482"/>
                <a:gd name="T5" fmla="*/ 74 h 609"/>
                <a:gd name="T6" fmla="*/ 18 w 482"/>
                <a:gd name="T7" fmla="*/ 609 h 609"/>
                <a:gd name="T8" fmla="*/ 0 w 482"/>
                <a:gd name="T9" fmla="*/ 59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609">
                  <a:moveTo>
                    <a:pt x="0" y="598"/>
                  </a:moveTo>
                  <a:cubicBezTo>
                    <a:pt x="143" y="363"/>
                    <a:pt x="239" y="196"/>
                    <a:pt x="375" y="0"/>
                  </a:cubicBezTo>
                  <a:lnTo>
                    <a:pt x="482" y="74"/>
                  </a:lnTo>
                  <a:cubicBezTo>
                    <a:pt x="330" y="261"/>
                    <a:pt x="213" y="395"/>
                    <a:pt x="18" y="609"/>
                  </a:cubicBezTo>
                  <a:cubicBezTo>
                    <a:pt x="8" y="606"/>
                    <a:pt x="6" y="604"/>
                    <a:pt x="0" y="598"/>
                  </a:cubicBezTo>
                  <a:close/>
                </a:path>
              </a:pathLst>
            </a:custGeom>
            <a:solidFill>
              <a:srgbClr val="B3B3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Head">
              <a:extLst>
                <a:ext uri="{FF2B5EF4-FFF2-40B4-BE49-F238E27FC236}">
                  <a16:creationId xmlns:a16="http://schemas.microsoft.com/office/drawing/2014/main" id="{75FD4678-7911-F690-7406-98CAC53DA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613" y="5046663"/>
              <a:ext cx="268288" cy="268288"/>
            </a:xfrm>
            <a:prstGeom prst="ellipse">
              <a:avLst/>
            </a:prstGeom>
            <a:gradFill flip="none" rotWithShape="1">
              <a:gsLst>
                <a:gs pos="0">
                  <a:srgbClr val="FF4B4F"/>
                </a:gs>
                <a:gs pos="70000">
                  <a:srgbClr val="B20501"/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6097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D02A05F-D7DD-233C-403A-33C3288A4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DE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43D584-A756-DDBD-33D4-5756F6FB4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4196" y="2298700"/>
            <a:ext cx="9389872" cy="4023360"/>
          </a:xfrm>
        </p:spPr>
        <p:txBody>
          <a:bodyPr>
            <a:noAutofit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200" dirty="0"/>
              <a:t>Formation of energeticall</a:t>
            </a:r>
            <a:r>
              <a:rPr lang="en-US" dirty="0"/>
              <a:t>y </a:t>
            </a:r>
            <a:r>
              <a:rPr lang="en-US" sz="2200" dirty="0"/>
              <a:t>distinct and spatially separated components of particles that results in a concave emission spectrum and complex morphology 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200" dirty="0"/>
              <a:t>Potential strong brightening/dimming of the X-ray/gamma-ray emission. Possibly</a:t>
            </a:r>
            <a:r>
              <a:rPr lang="en-US" dirty="0"/>
              <a:t> what we see in Cas A.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200" dirty="0"/>
              <a:t>Sporadic spikes in X-ray/gamma-ray ligh</a:t>
            </a:r>
            <a:r>
              <a:rPr lang="en-US" dirty="0"/>
              <a:t>t curves connected to reflected-forward shocks interaction</a:t>
            </a:r>
            <a:endParaRPr lang="en-US" sz="2200" dirty="0"/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200" dirty="0"/>
              <a:t>Propagation of the forward shock in the hot shocked wind medium results in a softer particle spectrum</a:t>
            </a:r>
            <a:endParaRPr lang="en-DE" sz="2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BF8EE-FD08-82E8-F05E-84AEC70FD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C48F-8D12-02D9-A2F4-26F99F1B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5FE25-169F-61B9-C50B-5968E2682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85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4371" y="1800971"/>
                <a:ext cx="6662158" cy="1479602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PROBLEMS (just a few of many):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The CR spectral index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Propagation models require the injection particle spectrum with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∼2.4</m:t>
                    </m:r>
                  </m:oMath>
                </a14:m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DSA at strong shocks provides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4371" y="1800971"/>
                <a:ext cx="6662158" cy="1479602"/>
              </a:xfrm>
              <a:blipFill>
                <a:blip r:embed="rId2"/>
                <a:stretch>
                  <a:fillRect l="-1647" t="-74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EF32-C1DF-9816-2563-7014BC15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873B6-C9FA-E2D7-7017-10D762BE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945161-1D06-0A72-7C6D-9BF72FCF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4</a:t>
            </a:fld>
            <a:endParaRPr lang="en-DE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90E6219-68A4-2D95-F829-A947C27EB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96E21-587D-3E2F-2369-CC28DEE18932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7857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AD6EFC-F6CD-CFCC-C282-3D44448D4E9E}"/>
              </a:ext>
            </a:extLst>
          </p:cNvPr>
          <p:cNvSpPr txBox="1"/>
          <p:nvPr/>
        </p:nvSpPr>
        <p:spPr>
          <a:xfrm>
            <a:off x="1102214" y="913284"/>
            <a:ext cx="9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#</a:t>
            </a:r>
            <a:r>
              <a:rPr lang="en-US" sz="3600" dirty="0">
                <a:solidFill>
                  <a:srgbClr val="FFFF00"/>
                </a:solidFill>
              </a:rPr>
              <a:t>Stand</a:t>
            </a:r>
            <a:r>
              <a:rPr lang="en-US" sz="3600" dirty="0">
                <a:solidFill>
                  <a:srgbClr val="00B0F0"/>
                </a:solidFill>
              </a:rPr>
              <a:t>With</a:t>
            </a:r>
            <a:r>
              <a:rPr lang="en-US" sz="3600" dirty="0">
                <a:solidFill>
                  <a:srgbClr val="FFFF00"/>
                </a:solidFill>
              </a:rPr>
              <a:t>Ukraine</a:t>
            </a:r>
            <a:r>
              <a:rPr lang="en-US" sz="3600" dirty="0"/>
              <a:t> !</a:t>
            </a:r>
            <a:endParaRPr lang="en-DE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96196-39F7-03C2-E6C1-9267B42561C0}"/>
              </a:ext>
            </a:extLst>
          </p:cNvPr>
          <p:cNvSpPr txBox="1"/>
          <p:nvPr/>
        </p:nvSpPr>
        <p:spPr>
          <a:xfrm>
            <a:off x="551384" y="3573016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Donate to:</a:t>
            </a:r>
          </a:p>
          <a:p>
            <a:endParaRPr lang="en-US" dirty="0"/>
          </a:p>
          <a:p>
            <a:r>
              <a:rPr lang="en-US" dirty="0"/>
              <a:t>Charity foundation “Come back alive” </a:t>
            </a:r>
          </a:p>
          <a:p>
            <a:r>
              <a:rPr lang="en-US" dirty="0"/>
              <a:t>Organization launched back in 2014 providing support to the Armed forces of Ukraine</a:t>
            </a:r>
          </a:p>
          <a:p>
            <a:r>
              <a:rPr lang="en-US" dirty="0">
                <a:hlinkClick r:id="rId2"/>
              </a:rPr>
              <a:t>www.comebackalive.in.ua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5AA71A-F6AF-6851-27EA-9E7C10248D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736" y="5157192"/>
            <a:ext cx="937351" cy="9538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E2C52C-9CFC-AFAC-A9F1-66B1E78204A8}"/>
              </a:ext>
            </a:extLst>
          </p:cNvPr>
          <p:cNvSpPr txBox="1"/>
          <p:nvPr/>
        </p:nvSpPr>
        <p:spPr>
          <a:xfrm>
            <a:off x="5951984" y="4005064"/>
            <a:ext cx="3672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UNITED24 – a charity fund </a:t>
            </a:r>
            <a:r>
              <a:rPr lang="en-US" b="0" i="0" dirty="0">
                <a:solidFill>
                  <a:srgbClr val="FFFFFF"/>
                </a:solidFill>
                <a:effectLst/>
                <a:latin typeface="NuberNext"/>
              </a:rPr>
              <a:t>launched by the President of Ukraine </a:t>
            </a:r>
            <a:r>
              <a:rPr lang="en-US" dirty="0">
                <a:solidFill>
                  <a:srgbClr val="FFFFFF"/>
                </a:solidFill>
                <a:latin typeface="NuberNext"/>
              </a:rPr>
              <a:t>to cover most pressing needs: </a:t>
            </a:r>
            <a:r>
              <a:rPr lang="en-US" dirty="0">
                <a:solidFill>
                  <a:srgbClr val="FFFFFF"/>
                </a:solidFill>
                <a:latin typeface="NuberNext"/>
                <a:hlinkClick r:id="rId4"/>
              </a:rPr>
              <a:t>https://u24.gov.ua/</a:t>
            </a:r>
            <a:endParaRPr lang="en-US" dirty="0">
              <a:solidFill>
                <a:srgbClr val="FFFFFF"/>
              </a:solidFill>
              <a:latin typeface="NuberNext"/>
            </a:endParaRPr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5526774A-3985-04AF-CFAD-9589B3C50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5013176"/>
            <a:ext cx="980728" cy="98072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DEF04F0-C901-44A2-F06B-21278399E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41" y="275165"/>
            <a:ext cx="5420226" cy="347133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3EFD2-984E-2E38-DF28-73BE99D8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BEDF0-AEFD-2FE4-BC48-CD48BD57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AA4AB-CC80-D90F-628D-BC623B84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478251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7D2010-4A1E-96A1-D039-106492E6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  <a:endParaRPr lang="en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FBEC5-710F-9E3D-4655-A87D387F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A5B532-EF14-EC5A-00D9-603FA6CD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25BB-1937-4E4E-80BB-848A10C2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41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1235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51634-7272-F450-592D-2AE73F008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Hydrodynamics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FAD12-C7F9-7ECF-B1C2-E69E0DA96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078" y="2121125"/>
            <a:ext cx="6112300" cy="4023360"/>
          </a:xfrm>
        </p:spPr>
        <p:txBody>
          <a:bodyPr>
            <a:normAutofit/>
          </a:bodyPr>
          <a:lstStyle/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000" dirty="0"/>
              <a:t>Numerically solve standard gas-dynamical equations (Pluto) for the SNR propagating in the pre-defined medium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000" dirty="0"/>
              <a:t>1D and spherically symmetric</a:t>
            </a:r>
          </a:p>
          <a:p>
            <a:pPr marL="360000" indent="-360000">
              <a:buFont typeface="Wingdings" panose="05000000000000000000" pitchFamily="2" charset="2"/>
              <a:buChar char="§"/>
            </a:pPr>
            <a:r>
              <a:rPr lang="en-US" sz="2000" dirty="0"/>
              <a:t>The choice of ejecta/medium profiles is based on the type of he SN</a:t>
            </a:r>
          </a:p>
          <a:p>
            <a:pPr marL="0" indent="0">
              <a:buNone/>
            </a:pPr>
            <a:endParaRPr lang="en-US" sz="2000" dirty="0"/>
          </a:p>
          <a:p>
            <a:endParaRPr lang="en-DE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53189-2E07-E26E-0BA5-990498DC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52DF2-24CD-32F9-D0AE-E8AE5E2A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5B67D-D665-11A9-73E9-3F4D0860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42</a:t>
            </a:fld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4">
                <a:extLst>
                  <a:ext uri="{FF2B5EF4-FFF2-40B4-BE49-F238E27FC236}">
                    <a16:creationId xmlns:a16="http://schemas.microsoft.com/office/drawing/2014/main" id="{3C218D58-2D3D-BFA2-C595-ED4D0B6BE2D0}"/>
                  </a:ext>
                </a:extLst>
              </p:cNvPr>
              <p:cNvSpPr txBox="1"/>
              <p:nvPr/>
            </p:nvSpPr>
            <p:spPr>
              <a:xfrm>
                <a:off x="6627723" y="3382147"/>
                <a:ext cx="5400600" cy="213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b="1" i="1">
                                    <a:latin typeface="Cambria Math" panose="02040503050406030204" pitchFamily="18" charset="0"/>
                                  </a:rPr>
                                  <m:t>𝒎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sz="2400" i="1">
                                        <a:latin typeface="Cambria Math"/>
                                        <a:ea typeface="Cambria Math"/>
                                      </a:rPr>
                                      <m:t>𝜌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𝒎𝒗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𝑰</m:t>
                                    </m:r>
                                  </m:e>
                                </m:mr>
                                <m:mr>
                                  <m:e>
                                    <m:d>
                                      <m:dPr>
                                        <m:ctrlP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de-DE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</m:d>
                                    <m:r>
                                      <a:rPr lang="de-DE" sz="2400" b="1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2400" dirty="0">
                  <a:ea typeface="Cambria Math" panose="02040503050406030204" pitchFamily="18" charset="0"/>
                </a:endParaRPr>
              </a:p>
              <a:p>
                <a:endParaRPr lang="de-DE" sz="240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400" dirty="0"/>
                  <a:t>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de-DE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de-D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de-DE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de-DE" sz="2400" dirty="0" err="1"/>
              </a:p>
            </p:txBody>
          </p:sp>
        </mc:Choice>
        <mc:Fallback xmlns="">
          <p:sp>
            <p:nvSpPr>
              <p:cNvPr id="8" name="Textfeld 4">
                <a:extLst>
                  <a:ext uri="{FF2B5EF4-FFF2-40B4-BE49-F238E27FC236}">
                    <a16:creationId xmlns:a16="http://schemas.microsoft.com/office/drawing/2014/main" id="{3C218D58-2D3D-BFA2-C595-ED4D0B6BE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7723" y="3382147"/>
                <a:ext cx="5400600" cy="213263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8390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72A3B-ACFA-0914-93D0-DF8DBF7B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Injection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1671A-6B71-285A-4B1A-C52DE9E9D7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24129" y="2286000"/>
                <a:ext cx="5217112" cy="4023360"/>
              </a:xfrm>
            </p:spPr>
            <p:txBody>
              <a:bodyPr/>
              <a:lstStyle/>
              <a:p>
                <a:pPr marL="360000" indent="-360000">
                  <a:buFont typeface="Wingdings" panose="05000000000000000000" pitchFamily="2" charset="2"/>
                  <a:buChar char="§"/>
                </a:pPr>
                <a:r>
                  <a:rPr lang="en-GB" dirty="0"/>
                  <a:t>Inject particles with the injection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</m:oMath>
                </a14:m>
                <a:r>
                  <a:rPr lang="en-US" dirty="0"/>
                  <a:t> at the shock at every time step</a:t>
                </a:r>
              </a:p>
              <a:p>
                <a:pPr marL="360000" indent="-3600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𝑡h𝑒𝑟𝑚𝑎𝑙</m:t>
                        </m:r>
                      </m:sub>
                    </m:sSub>
                  </m:oMath>
                </a14:m>
                <a:r>
                  <a:rPr lang="en-US" dirty="0"/>
                  <a:t>; the tail of the Maxwellian distribution</a:t>
                </a:r>
              </a:p>
              <a:p>
                <a:pPr marL="360000" indent="-3600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𝑢𝑝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𝑠h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441671A-6B71-285A-4B1A-C52DE9E9D7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24129" y="2286000"/>
                <a:ext cx="5217112" cy="4023360"/>
              </a:xfrm>
              <a:blipFill>
                <a:blip r:embed="rId2"/>
                <a:stretch>
                  <a:fillRect l="-2103" t="-1818" r="-3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24972-7D4A-2FEF-4DC2-6A13D532E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7A837-EFF5-E952-BCDA-E23F49FF3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FC9DB8-7796-5DC7-8300-5B830699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43</a:t>
            </a:fld>
            <a:endParaRPr lang="en-DE"/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DCAAE9EE-13EB-9AE5-4383-5E3F55B8C9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622" y="2340174"/>
            <a:ext cx="4863372" cy="34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DF73-E0E3-4BDF-18F4-E720DB23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equation for particles</a:t>
            </a:r>
            <a:endParaRPr lang="en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7985E5-30A3-D61E-37D1-CDC6768E4F2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4736" y="3324909"/>
                <a:ext cx="10632332" cy="4153710"/>
              </a:xfrm>
            </p:spPr>
            <p:txBody>
              <a:bodyPr>
                <a:normAutofit/>
              </a:bodyPr>
              <a:lstStyle/>
              <a:p>
                <a:pPr marL="360000" indent="-360000">
                  <a:buFont typeface="Wingdings" panose="05000000000000000000" pitchFamily="2" charset="2"/>
                  <a:buChar char="§"/>
                </a:pPr>
                <a:r>
                  <a:rPr lang="en-US" dirty="0"/>
                  <a:t>1D in spherical symmetry</a:t>
                </a:r>
              </a:p>
              <a:p>
                <a:pPr marL="360000" indent="-360000">
                  <a:buFont typeface="Wingdings" panose="05000000000000000000" pitchFamily="2" charset="2"/>
                  <a:buChar char="§"/>
                </a:pPr>
                <a:r>
                  <a:rPr lang="en-US" dirty="0"/>
                  <a:t>Test-particle</a:t>
                </a:r>
              </a:p>
              <a:p>
                <a:pPr marL="360000" indent="-360000">
                  <a:buFont typeface="Wingdings" panose="05000000000000000000" pitchFamily="2" charset="2"/>
                  <a:buChar char="§"/>
                </a:pPr>
                <a:r>
                  <a:rPr lang="en-US" dirty="0"/>
                  <a:t>Synchrotron cooling for electrons</a:t>
                </a:r>
              </a:p>
              <a:p>
                <a:pPr marL="360000" indent="-360000">
                  <a:buFont typeface="Wingdings" panose="05000000000000000000" pitchFamily="2" charset="2"/>
                  <a:buChar char="§"/>
                </a:pPr>
                <a:r>
                  <a:rPr lang="en-US" dirty="0"/>
                  <a:t>On a co-moving, expanding grid </a:t>
                </a:r>
                <a:r>
                  <a:rPr lang="en-US" sz="2400" dirty="0"/>
                  <a:t>→</a:t>
                </a:r>
                <a:r>
                  <a:rPr lang="en-US" dirty="0">
                    <a:sym typeface="Wingdings" panose="05000000000000000000" pitchFamily="2" charset="2"/>
                  </a:rPr>
                  <a:t> no free escape boundary</a:t>
                </a:r>
                <a:r>
                  <a:rPr lang="en-GB" dirty="0">
                    <a:sym typeface="Wingdings" panose="05000000000000000000" pitchFamily="2" charset="2"/>
                  </a:rPr>
                  <a:t>, all particles are kept in simulations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pPr marL="360000" indent="-360000">
                  <a:buFont typeface="Wingdings" panose="05000000000000000000" pitchFamily="2" charset="2"/>
                  <a:buChar char="§"/>
                </a:pPr>
                <a:r>
                  <a:rPr lang="en-US" dirty="0"/>
                  <a:t>Change of variables: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𝑥</m:t>
                        </m:r>
                        <m:r>
                          <a:rPr lang="en-US" i="1">
                            <a:latin typeface="Cambria Math"/>
                          </a:rPr>
                          <m:t>−1=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𝑟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𝑠h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/>
                          </a:rPr>
                          <m:t>−1= 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−1)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/>
                  <a:t> →</a:t>
                </a:r>
                <a:r>
                  <a:rPr lang="en-US" dirty="0"/>
                  <a:t> fine resolution at the shock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D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C7985E5-30A3-D61E-37D1-CDC6768E4F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4736" y="3324909"/>
                <a:ext cx="10632332" cy="4153710"/>
              </a:xfrm>
              <a:blipFill>
                <a:blip r:embed="rId2"/>
                <a:stretch>
                  <a:fillRect l="-1089" t="-16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B7A96-EE26-D748-9D5A-770E2025A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C5BC5-23E0-405D-0A0D-244C9A542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6B164-7233-3C95-8412-73ADBC046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44</a:t>
            </a:fld>
            <a:endParaRPr lang="en-DE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DA54E3-0D27-12D5-A18F-550F1FCA1B09}"/>
              </a:ext>
            </a:extLst>
          </p:cNvPr>
          <p:cNvGrpSpPr/>
          <p:nvPr/>
        </p:nvGrpSpPr>
        <p:grpSpPr>
          <a:xfrm>
            <a:off x="2745834" y="1899606"/>
            <a:ext cx="6992471" cy="1135529"/>
            <a:chOff x="5032188" y="1810871"/>
            <a:chExt cx="6992471" cy="113552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0F53B00-662E-FE23-FBF9-9627F70B186F}"/>
                </a:ext>
              </a:extLst>
            </p:cNvPr>
            <p:cNvGrpSpPr>
              <a:grpSpLocks/>
            </p:cNvGrpSpPr>
            <p:nvPr/>
          </p:nvGrpSpPr>
          <p:grpSpPr>
            <a:xfrm>
              <a:off x="5101876" y="1879217"/>
              <a:ext cx="6863145" cy="1015375"/>
              <a:chOff x="2689708" y="1561534"/>
              <a:chExt cx="6956285" cy="1001377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1" name="Textfeld 6">
                    <a:extLst>
                      <a:ext uri="{FF2B5EF4-FFF2-40B4-BE49-F238E27FC236}">
                        <a16:creationId xmlns:a16="http://schemas.microsoft.com/office/drawing/2014/main" id="{1660D63D-45F1-4B01-1D5A-3B488A365AB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88472" y="1561534"/>
                    <a:ext cx="6561012" cy="68200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dirty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de-DE" sz="2000" dirty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de-DE" sz="2000" dirty="0">
                              <a:latin typeface="Cambria Math" panose="02040503050406030204" pitchFamily="18" charset="0"/>
                            </a:rPr>
                            <m:t>=  </m:t>
                          </m:r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d>
                            <m:d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−  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𝑣𝑁</m:t>
                              </m:r>
                            </m:e>
                          </m:d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−  </m:t>
                          </m:r>
                          <m:f>
                            <m:f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  <m:d>
                            <m:dPr>
                              <m:ctrlP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acc>
                                <m:accPr>
                                  <m:chr m:val="̇"/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de-DE" sz="2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−  </m:t>
                              </m:r>
                              <m:f>
                                <m:fPr>
                                  <m:ctrlPr>
                                    <a:rPr lang="de-DE" sz="20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𝛻</m:t>
                                  </m:r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num>
                                <m:den>
                                  <m:r>
                                    <a:rPr lang="de-DE" sz="2000" i="1" dirty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de-DE" sz="2000" i="1" dirty="0">
                                  <a:latin typeface="Cambria Math" panose="02040503050406030204" pitchFamily="18" charset="0"/>
                                </a:rPr>
                                <m:t>𝑁𝑝</m:t>
                              </m:r>
                            </m:e>
                          </m:d>
                          <m:r>
                            <a:rPr lang="de-DE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+  </m:t>
                          </m:r>
                          <m:r>
                            <a:rPr lang="de-DE" sz="2000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oMath>
                      </m:oMathPara>
                    </a14:m>
                    <a:endParaRPr lang="de-DE" sz="2000" dirty="0"/>
                  </a:p>
                </p:txBody>
              </p:sp>
            </mc:Choice>
            <mc:Fallback>
              <p:sp>
                <p:nvSpPr>
                  <p:cNvPr id="11" name="Textfeld 6">
                    <a:extLst>
                      <a:ext uri="{FF2B5EF4-FFF2-40B4-BE49-F238E27FC236}">
                        <a16:creationId xmlns:a16="http://schemas.microsoft.com/office/drawing/2014/main" id="{1660D63D-45F1-4B01-1D5A-3B488A365A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88472" y="1561534"/>
                    <a:ext cx="6561012" cy="68200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Textfeld 9">
                    <a:extLst>
                      <a:ext uri="{FF2B5EF4-FFF2-40B4-BE49-F238E27FC236}">
                        <a16:creationId xmlns:a16="http://schemas.microsoft.com/office/drawing/2014/main" id="{A7BB847F-2585-F05D-C9C6-3ADE8BE18C3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689708" y="1956034"/>
                    <a:ext cx="6956285" cy="60687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sz="2000" dirty="0"/>
                      <a:t>                 </a:t>
                    </a:r>
                    <a14:m>
                      <m:oMath xmlns:m="http://schemas.openxmlformats.org/officeDocument/2006/math">
                        <m:groupChr>
                          <m:groupChrPr>
                            <m:chr m:val="⏟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           </m:t>
                            </m:r>
                          </m:e>
                        </m:groupCh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     </m:t>
                        </m:r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            </m:t>
                            </m:r>
                          </m:e>
                        </m:groupCh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           </m:t>
                            </m:r>
                          </m:e>
                        </m:groupCh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   </m:t>
                        </m:r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              </m:t>
                            </m:r>
                          </m:e>
                        </m:groupCh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       </m:t>
                        </m:r>
                        <m:groupChr>
                          <m:groupChrPr>
                            <m:chr m:val="⏟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</m:e>
                        </m:groupChr>
                      </m:oMath>
                    </a14:m>
                    <a:endParaRPr lang="en-US" sz="2000" dirty="0"/>
                  </a:p>
                  <a:p>
                    <a:r>
                      <a:rPr lang="en-US" sz="1600" dirty="0"/>
                      <a:t>                      Diffusion	 Advection               Cooling    Acceleration     Injection</a:t>
                    </a:r>
                  </a:p>
                </p:txBody>
              </p:sp>
            </mc:Choice>
            <mc:Fallback>
              <p:sp>
                <p:nvSpPr>
                  <p:cNvPr id="13" name="Textfeld 9">
                    <a:extLst>
                      <a:ext uri="{FF2B5EF4-FFF2-40B4-BE49-F238E27FC236}">
                        <a16:creationId xmlns:a16="http://schemas.microsoft.com/office/drawing/2014/main" id="{A7BB847F-2585-F05D-C9C6-3ADE8BE18C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9708" y="1956034"/>
                    <a:ext cx="6956285" cy="6068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13766" b="-1980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DAF578-761D-1DFB-0886-26D25BD00917}"/>
                </a:ext>
              </a:extLst>
            </p:cNvPr>
            <p:cNvSpPr/>
            <p:nvPr/>
          </p:nvSpPr>
          <p:spPr>
            <a:xfrm>
              <a:off x="5032188" y="1810871"/>
              <a:ext cx="6992471" cy="11355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385105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43DE-DC29-F567-2BC8-7A150C95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217613" cy="1499616"/>
          </a:xfrm>
        </p:spPr>
        <p:txBody>
          <a:bodyPr/>
          <a:lstStyle/>
          <a:p>
            <a:r>
              <a:rPr lang="en-US" dirty="0"/>
              <a:t>Magnetic field/Amplification/Diffusion coefficient</a:t>
            </a:r>
            <a:endParaRPr lang="en-DE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427D8D-DF6C-3C70-F7C4-F08A4ABABC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6243" y="2973294"/>
          <a:ext cx="1012218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090">
                  <a:extLst>
                    <a:ext uri="{9D8B030D-6E8A-4147-A177-3AD203B41FA5}">
                      <a16:colId xmlns:a16="http://schemas.microsoft.com/office/drawing/2014/main" val="3167250047"/>
                    </a:ext>
                  </a:extLst>
                </a:gridCol>
                <a:gridCol w="5061090">
                  <a:extLst>
                    <a:ext uri="{9D8B030D-6E8A-4147-A177-3AD203B41FA5}">
                      <a16:colId xmlns:a16="http://schemas.microsoft.com/office/drawing/2014/main" val="2487705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Prescribed large-scale magnetic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Amplification of the magnetic field upstream by a linear scaling factor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Compression at the shock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Passively transported downstream; induction equation solved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Bohm-like diffusion </a:t>
                      </a:r>
                      <a:endParaRPr lang="en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Prescribed large-scale magnetic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Turbulent magnetic field due to resonant streaming instability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transport equation for the magnetic turbulence assuming Alfven waves is solved in parallel to the transport equation of particles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Amplification and diffusion coefficient are calculated self-consistently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54401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BA1EF-4760-08A6-6096-E16A5578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204C9-0843-C39E-6112-EC5B8CA9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BDB90-516C-8345-F9F9-45B89986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45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D6F4A-1AC8-E907-66AF-5B00FB0194A2}"/>
              </a:ext>
            </a:extLst>
          </p:cNvPr>
          <p:cNvSpPr txBox="1"/>
          <p:nvPr/>
        </p:nvSpPr>
        <p:spPr>
          <a:xfrm>
            <a:off x="2874683" y="18114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Two ways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2A2111-0561-5317-0337-C29F8C79248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914588" y="2457806"/>
            <a:ext cx="2008095" cy="37504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C9E3C8-39A0-FD18-CD15-BF20E7F83BA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922683" y="2457806"/>
            <a:ext cx="1990164" cy="381018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60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43DE-DC29-F567-2BC8-7A150C95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217613" cy="1499616"/>
          </a:xfrm>
        </p:spPr>
        <p:txBody>
          <a:bodyPr/>
          <a:lstStyle/>
          <a:p>
            <a:r>
              <a:rPr lang="en-US" dirty="0"/>
              <a:t>Magnetic field/Amplification/Diffusion coefficient</a:t>
            </a:r>
            <a:endParaRPr lang="en-DE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427D8D-DF6C-3C70-F7C4-F08A4ABABC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6243" y="2973294"/>
          <a:ext cx="1012218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090">
                  <a:extLst>
                    <a:ext uri="{9D8B030D-6E8A-4147-A177-3AD203B41FA5}">
                      <a16:colId xmlns:a16="http://schemas.microsoft.com/office/drawing/2014/main" val="3167250047"/>
                    </a:ext>
                  </a:extLst>
                </a:gridCol>
                <a:gridCol w="5061090">
                  <a:extLst>
                    <a:ext uri="{9D8B030D-6E8A-4147-A177-3AD203B41FA5}">
                      <a16:colId xmlns:a16="http://schemas.microsoft.com/office/drawing/2014/main" val="2487705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Prescribed large-scale magnetic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Amplification of the magnetic field upstream by a linear scaling factor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Compression at the shock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Passively transported downstream; induction equation solved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Bohm-like diffusion </a:t>
                      </a:r>
                      <a:endParaRPr lang="en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Prescribed large-scale magnetic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Turbulent magnetic field due to resonant streaming instability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transport equation for the magnetic turbulence assuming Alfven waves is solved in parallel to the transport equation of particles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Amplification and diffusion coefficient are calculated self-consistently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54401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BA1EF-4760-08A6-6096-E16A5578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204C9-0843-C39E-6112-EC5B8CA9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4768" y="6471927"/>
            <a:ext cx="5901459" cy="274320"/>
          </a:xfrm>
        </p:spPr>
        <p:txBody>
          <a:bodyPr/>
          <a:lstStyle/>
          <a:p>
            <a:r>
              <a:rPr lang="en-US" dirty="0"/>
              <a:t>Iurii Sushch | PASTO | SNRs in circumstellar environments</a:t>
            </a:r>
            <a:endParaRPr lang="en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BDB90-516C-8345-F9F9-45B89986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46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D6F4A-1AC8-E907-66AF-5B00FB0194A2}"/>
              </a:ext>
            </a:extLst>
          </p:cNvPr>
          <p:cNvSpPr txBox="1"/>
          <p:nvPr/>
        </p:nvSpPr>
        <p:spPr>
          <a:xfrm>
            <a:off x="2874683" y="18114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Two ways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2A2111-0561-5317-0337-C29F8C79248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914588" y="2457806"/>
            <a:ext cx="2008095" cy="37504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C9E3C8-39A0-FD18-CD15-BF20E7F83BA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922683" y="2457806"/>
            <a:ext cx="1990164" cy="381018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1D47295-9237-4C88-457D-3181624E9FAE}"/>
              </a:ext>
            </a:extLst>
          </p:cNvPr>
          <p:cNvSpPr/>
          <p:nvPr/>
        </p:nvSpPr>
        <p:spPr>
          <a:xfrm>
            <a:off x="836706" y="2958353"/>
            <a:ext cx="5151718" cy="2432423"/>
          </a:xfrm>
          <a:prstGeom prst="round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35B7A-BC43-44B2-92CC-059A7DB67C9C}"/>
              </a:ext>
            </a:extLst>
          </p:cNvPr>
          <p:cNvSpPr txBox="1"/>
          <p:nvPr/>
        </p:nvSpPr>
        <p:spPr>
          <a:xfrm>
            <a:off x="926353" y="5486401"/>
            <a:ext cx="502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is what we used for this study</a:t>
            </a:r>
            <a:endParaRPr lang="en-DE" sz="2400" dirty="0"/>
          </a:p>
        </p:txBody>
      </p:sp>
    </p:spTree>
    <p:extLst>
      <p:ext uri="{BB962C8B-B14F-4D97-AF65-F5344CB8AC3E}">
        <p14:creationId xmlns:p14="http://schemas.microsoft.com/office/powerpoint/2010/main" val="2410186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243DE-DC29-F567-2BC8-7A150C95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217613" cy="1499616"/>
          </a:xfrm>
        </p:spPr>
        <p:txBody>
          <a:bodyPr/>
          <a:lstStyle/>
          <a:p>
            <a:r>
              <a:rPr lang="en-US" dirty="0"/>
              <a:t>Magnetic field/Amplification/Diffusion coefficient</a:t>
            </a:r>
            <a:endParaRPr lang="en-DE" dirty="0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2427D8D-DF6C-3C70-F7C4-F08A4ABABC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6243" y="2973294"/>
          <a:ext cx="1012218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1090">
                  <a:extLst>
                    <a:ext uri="{9D8B030D-6E8A-4147-A177-3AD203B41FA5}">
                      <a16:colId xmlns:a16="http://schemas.microsoft.com/office/drawing/2014/main" val="3167250047"/>
                    </a:ext>
                  </a:extLst>
                </a:gridCol>
                <a:gridCol w="5061090">
                  <a:extLst>
                    <a:ext uri="{9D8B030D-6E8A-4147-A177-3AD203B41FA5}">
                      <a16:colId xmlns:a16="http://schemas.microsoft.com/office/drawing/2014/main" val="2487705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Prescribed large-scale magnetic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Amplification of the magnetic field upstream by a linear scaling factor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Compression at the shock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Passively transported downstream; induction equation solved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Bohm-like diffusion </a:t>
                      </a:r>
                      <a:endParaRPr lang="en-DE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Prescribed large-scale magnetic field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Turbulent magnetic field due to resonant streaming instability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transport equation for the magnetic turbulence assuming Alfven waves is solved in parallel to the transport equation of particles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Amplification and diffusion coefficient are calculated self-consistently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54401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BA1EF-4760-08A6-6096-E16A5578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204C9-0843-C39E-6112-EC5B8CA9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BDB90-516C-8345-F9F9-45B89986E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pPr/>
              <a:t>47</a:t>
            </a:fld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D6F4A-1AC8-E907-66AF-5B00FB0194A2}"/>
              </a:ext>
            </a:extLst>
          </p:cNvPr>
          <p:cNvSpPr txBox="1"/>
          <p:nvPr/>
        </p:nvSpPr>
        <p:spPr>
          <a:xfrm>
            <a:off x="2874683" y="181147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Two ways</a:t>
            </a:r>
          </a:p>
        </p:txBody>
      </p:sp>
      <p:grpSp>
        <p:nvGrpSpPr>
          <p:cNvPr id="10" name="Sticky Note">
            <a:extLst>
              <a:ext uri="{FF2B5EF4-FFF2-40B4-BE49-F238E27FC236}">
                <a16:creationId xmlns:a16="http://schemas.microsoft.com/office/drawing/2014/main" id="{C0A0C771-72A3-9FCD-1E80-E73DB6A58350}"/>
              </a:ext>
            </a:extLst>
          </p:cNvPr>
          <p:cNvGrpSpPr>
            <a:grpSpLocks noChangeAspect="1"/>
          </p:cNvGrpSpPr>
          <p:nvPr/>
        </p:nvGrpSpPr>
        <p:grpSpPr>
          <a:xfrm>
            <a:off x="10106213" y="4553044"/>
            <a:ext cx="2079250" cy="2141415"/>
            <a:chOff x="5881243" y="3042558"/>
            <a:chExt cx="2301875" cy="2370696"/>
          </a:xfrm>
        </p:grpSpPr>
        <p:sp>
          <p:nvSpPr>
            <p:cNvPr id="11" name="Shadow">
              <a:extLst>
                <a:ext uri="{FF2B5EF4-FFF2-40B4-BE49-F238E27FC236}">
                  <a16:creationId xmlns:a16="http://schemas.microsoft.com/office/drawing/2014/main" id="{F870FE7A-67D5-0FD4-E28D-90EED5F6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882" y="3313462"/>
              <a:ext cx="2281236" cy="2099792"/>
            </a:xfrm>
            <a:custGeom>
              <a:avLst/>
              <a:gdLst>
                <a:gd name="T0" fmla="*/ 7018 w 7018"/>
                <a:gd name="T1" fmla="*/ 3341 h 6457"/>
                <a:gd name="T2" fmla="*/ 3594 w 7018"/>
                <a:gd name="T3" fmla="*/ 6457 h 6457"/>
                <a:gd name="T4" fmla="*/ 0 w 7018"/>
                <a:gd name="T5" fmla="*/ 3257 h 6457"/>
                <a:gd name="T6" fmla="*/ 3594 w 7018"/>
                <a:gd name="T7" fmla="*/ 0 h 6457"/>
                <a:gd name="T8" fmla="*/ 7018 w 7018"/>
                <a:gd name="T9" fmla="*/ 3341 h 6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18" h="6457">
                  <a:moveTo>
                    <a:pt x="7018" y="3341"/>
                  </a:moveTo>
                  <a:cubicBezTo>
                    <a:pt x="7018" y="5140"/>
                    <a:pt x="5578" y="6457"/>
                    <a:pt x="3594" y="6457"/>
                  </a:cubicBezTo>
                  <a:cubicBezTo>
                    <a:pt x="1609" y="6457"/>
                    <a:pt x="0" y="5055"/>
                    <a:pt x="0" y="3257"/>
                  </a:cubicBezTo>
                  <a:cubicBezTo>
                    <a:pt x="0" y="1458"/>
                    <a:pt x="1609" y="0"/>
                    <a:pt x="3594" y="0"/>
                  </a:cubicBezTo>
                  <a:cubicBezTo>
                    <a:pt x="5578" y="0"/>
                    <a:pt x="7018" y="1543"/>
                    <a:pt x="7018" y="3341"/>
                  </a:cubicBezTo>
                  <a:close/>
                </a:path>
              </a:pathLst>
            </a:custGeom>
            <a:solidFill>
              <a:srgbClr val="808080"/>
            </a:solidFill>
            <a:ln w="0">
              <a:noFill/>
              <a:prstDash val="solid"/>
              <a:round/>
              <a:headEnd/>
              <a:tailEnd/>
            </a:ln>
            <a:effectLst>
              <a:softEdge rad="1651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Paper">
              <a:extLst>
                <a:ext uri="{FF2B5EF4-FFF2-40B4-BE49-F238E27FC236}">
                  <a16:creationId xmlns:a16="http://schemas.microsoft.com/office/drawing/2014/main" id="{E7734606-FEDA-A60A-29A8-131DE4CBA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243" y="3042558"/>
              <a:ext cx="2166938" cy="2133600"/>
            </a:xfrm>
            <a:prstGeom prst="ellipse">
              <a:avLst/>
            </a:prstGeom>
            <a:gradFill>
              <a:gsLst>
                <a:gs pos="0">
                  <a:srgbClr val="E3645D"/>
                </a:gs>
                <a:gs pos="100000">
                  <a:srgbClr val="F7999A"/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182880" numCol="1" anchor="ctr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>
                <a:latin typeface="Freestyle Script" panose="030804020302050B0404" pitchFamily="66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917E29-3329-B779-198D-B19E529BCF77}"/>
              </a:ext>
            </a:extLst>
          </p:cNvPr>
          <p:cNvSpPr txBox="1"/>
          <p:nvPr/>
        </p:nvSpPr>
        <p:spPr>
          <a:xfrm>
            <a:off x="10205540" y="4848027"/>
            <a:ext cx="18250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2"/>
                </a:solidFill>
              </a:rPr>
              <a:t>See more details in the talk by Robert Brose</a:t>
            </a:r>
            <a:endParaRPr lang="en-DE" sz="2000" b="1" dirty="0">
              <a:solidFill>
                <a:schemeClr val="bg2"/>
              </a:solidFill>
            </a:endParaRPr>
          </a:p>
        </p:txBody>
      </p:sp>
      <p:grpSp>
        <p:nvGrpSpPr>
          <p:cNvPr id="14" name="Pin">
            <a:extLst>
              <a:ext uri="{FF2B5EF4-FFF2-40B4-BE49-F238E27FC236}">
                <a16:creationId xmlns:a16="http://schemas.microsoft.com/office/drawing/2014/main" id="{D2E9A188-7030-D7C4-42F0-8EFBEB2D1BED}"/>
              </a:ext>
            </a:extLst>
          </p:cNvPr>
          <p:cNvGrpSpPr>
            <a:grpSpLocks noChangeAspect="1"/>
          </p:cNvGrpSpPr>
          <p:nvPr/>
        </p:nvGrpSpPr>
        <p:grpSpPr>
          <a:xfrm>
            <a:off x="11185502" y="4270365"/>
            <a:ext cx="319088" cy="392113"/>
            <a:chOff x="8405813" y="5046663"/>
            <a:chExt cx="319088" cy="392113"/>
          </a:xfrm>
        </p:grpSpPr>
        <p:sp>
          <p:nvSpPr>
            <p:cNvPr id="15" name="Needle">
              <a:extLst>
                <a:ext uri="{FF2B5EF4-FFF2-40B4-BE49-F238E27FC236}">
                  <a16:creationId xmlns:a16="http://schemas.microsoft.com/office/drawing/2014/main" id="{725D1482-603E-A131-2BCC-3017A1173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5259388"/>
              <a:ext cx="141288" cy="179388"/>
            </a:xfrm>
            <a:custGeom>
              <a:avLst/>
              <a:gdLst>
                <a:gd name="T0" fmla="*/ 0 w 482"/>
                <a:gd name="T1" fmla="*/ 598 h 609"/>
                <a:gd name="T2" fmla="*/ 375 w 482"/>
                <a:gd name="T3" fmla="*/ 0 h 609"/>
                <a:gd name="T4" fmla="*/ 482 w 482"/>
                <a:gd name="T5" fmla="*/ 74 h 609"/>
                <a:gd name="T6" fmla="*/ 18 w 482"/>
                <a:gd name="T7" fmla="*/ 609 h 609"/>
                <a:gd name="T8" fmla="*/ 0 w 482"/>
                <a:gd name="T9" fmla="*/ 59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609">
                  <a:moveTo>
                    <a:pt x="0" y="598"/>
                  </a:moveTo>
                  <a:cubicBezTo>
                    <a:pt x="143" y="363"/>
                    <a:pt x="239" y="196"/>
                    <a:pt x="375" y="0"/>
                  </a:cubicBezTo>
                  <a:lnTo>
                    <a:pt x="482" y="74"/>
                  </a:lnTo>
                  <a:cubicBezTo>
                    <a:pt x="330" y="261"/>
                    <a:pt x="213" y="395"/>
                    <a:pt x="18" y="609"/>
                  </a:cubicBezTo>
                  <a:cubicBezTo>
                    <a:pt x="8" y="606"/>
                    <a:pt x="6" y="604"/>
                    <a:pt x="0" y="598"/>
                  </a:cubicBezTo>
                  <a:close/>
                </a:path>
              </a:pathLst>
            </a:custGeom>
            <a:solidFill>
              <a:srgbClr val="B3B3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Head">
              <a:extLst>
                <a:ext uri="{FF2B5EF4-FFF2-40B4-BE49-F238E27FC236}">
                  <a16:creationId xmlns:a16="http://schemas.microsoft.com/office/drawing/2014/main" id="{E55EE3EA-EE8C-6426-FA8B-FAE4B8484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613" y="5046663"/>
              <a:ext cx="268288" cy="268288"/>
            </a:xfrm>
            <a:prstGeom prst="ellipse">
              <a:avLst/>
            </a:prstGeom>
            <a:gradFill flip="none" rotWithShape="1">
              <a:gsLst>
                <a:gs pos="0">
                  <a:srgbClr val="FF4B4F"/>
                </a:gs>
                <a:gs pos="70000">
                  <a:srgbClr val="B20501"/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2A2111-0561-5317-0337-C29F8C792489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3914588" y="2457806"/>
            <a:ext cx="2008095" cy="37504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3C9E3C8-39A0-FD18-CD15-BF20E7F83BAE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922683" y="2457806"/>
            <a:ext cx="1990164" cy="381018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806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Circumstellar magnetic field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2633AE-0969-4090-83B5-A03194ADB8CF}"/>
                  </a:ext>
                </a:extLst>
              </p:cNvPr>
              <p:cNvSpPr txBox="1"/>
              <p:nvPr/>
            </p:nvSpPr>
            <p:spPr>
              <a:xfrm>
                <a:off x="7921806" y="2085876"/>
                <a:ext cx="3456384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000" dirty="0"/>
                  <a:t>Amplified upstream of the shock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Compressed at the shock and transported downstream following the induction equation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/>
                  <a:t>Constant ambient magnetic field of 5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which is not amplified upstream is shown for reference</a:t>
                </a:r>
                <a:endParaRPr lang="en-DE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2633AE-0969-4090-83B5-A03194ADB8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806" y="2085876"/>
                <a:ext cx="3456384" cy="3170099"/>
              </a:xfrm>
              <a:prstGeom prst="rect">
                <a:avLst/>
              </a:prstGeom>
              <a:blipFill>
                <a:blip r:embed="rId3"/>
                <a:stretch>
                  <a:fillRect l="-1587" t="-962" r="-2998" b="-2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6541202-238D-4392-B907-F8E4268C0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58" y="1915806"/>
            <a:ext cx="6501308" cy="4334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392BC5-50DD-565F-5339-3CB19FBC1364}"/>
              </a:ext>
            </a:extLst>
          </p:cNvPr>
          <p:cNvSpPr txBox="1"/>
          <p:nvPr/>
        </p:nvSpPr>
        <p:spPr>
          <a:xfrm flipH="1">
            <a:off x="9277300" y="5932347"/>
            <a:ext cx="172819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Sushch+, 2022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18408273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B1F1BCC-480F-44B2-9E07-D0AC46F98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morphology</a:t>
            </a:r>
            <a:endParaRPr lang="en-DE" dirty="0"/>
          </a:p>
        </p:txBody>
      </p:sp>
      <p:pic>
        <p:nvPicPr>
          <p:cNvPr id="8" name="Content Placeholder 7" descr="Chart, pie chart&#10;&#10;Description automatically generated">
            <a:extLst>
              <a:ext uri="{FF2B5EF4-FFF2-40B4-BE49-F238E27FC236}">
                <a16:creationId xmlns:a16="http://schemas.microsoft.com/office/drawing/2014/main" id="{13D5E4B0-4EC5-40FE-8C4D-6408C9373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17" y="1817575"/>
            <a:ext cx="4617884" cy="315341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71C4B-B761-4FC4-9843-E4917EC7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>
                <a:solidFill>
                  <a:schemeClr val="bg1"/>
                </a:solidFill>
              </a:rPr>
              <a:t>06/09/2022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9E7DD-BDD7-4D99-B220-B52BC4DC0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Iurii Sushch | PASTO | SNRs in circumstellar environments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28A17-D2FC-42A0-8DF3-10254126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schemeClr val="bg1"/>
                </a:solidFill>
              </a:rPr>
              <a:pPr/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Chart, pie chart&#10;&#10;Description automatically generated">
            <a:extLst>
              <a:ext uri="{FF2B5EF4-FFF2-40B4-BE49-F238E27FC236}">
                <a16:creationId xmlns:a16="http://schemas.microsoft.com/office/drawing/2014/main" id="{5BCAEA71-A01C-4C45-B088-AF0F3587F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499" y="1786466"/>
            <a:ext cx="4669422" cy="31886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65B7EB-4559-4561-9389-1F3CF8516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792" y="5301208"/>
            <a:ext cx="3528392" cy="81675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95B580-65A3-4C26-9A25-0B3DA725578C}"/>
              </a:ext>
            </a:extLst>
          </p:cNvPr>
          <p:cNvCxnSpPr>
            <a:cxnSpLocks/>
          </p:cNvCxnSpPr>
          <p:nvPr/>
        </p:nvCxnSpPr>
        <p:spPr>
          <a:xfrm flipV="1">
            <a:off x="2859874" y="3018077"/>
            <a:ext cx="432048" cy="2304256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7217B-01B8-4720-AE93-C7870A1300A9}"/>
                  </a:ext>
                </a:extLst>
              </p:cNvPr>
              <p:cNvSpPr txBox="1"/>
              <p:nvPr/>
            </p:nvSpPr>
            <p:spPr>
              <a:xfrm>
                <a:off x="479376" y="5301208"/>
                <a:ext cx="40324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0" dirty="0">
                    <a:solidFill>
                      <a:schemeClr val="tx1"/>
                    </a:solidFill>
                  </a:rPr>
                  <a:t>Formation of two components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well detectable!</a:t>
                </a:r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C67217B-01B8-4720-AE93-C7870A130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76" y="5301208"/>
                <a:ext cx="4032448" cy="923330"/>
              </a:xfrm>
              <a:prstGeom prst="rect">
                <a:avLst/>
              </a:prstGeom>
              <a:blipFill>
                <a:blip r:embed="rId5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A2D119A-6903-4199-9F77-B21C06CDE0D1}"/>
              </a:ext>
            </a:extLst>
          </p:cNvPr>
          <p:cNvCxnSpPr>
            <a:cxnSpLocks/>
          </p:cNvCxnSpPr>
          <p:nvPr/>
        </p:nvCxnSpPr>
        <p:spPr>
          <a:xfrm flipV="1">
            <a:off x="9569317" y="3810000"/>
            <a:ext cx="31883" cy="1503949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CD11CA-A259-4CE8-B338-4965988CC77B}"/>
                  </a:ext>
                </a:extLst>
              </p:cNvPr>
              <p:cNvSpPr txBox="1"/>
              <p:nvPr/>
            </p:nvSpPr>
            <p:spPr>
              <a:xfrm>
                <a:off x="7824192" y="5373216"/>
                <a:ext cx="403244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i="0" dirty="0">
                    <a:solidFill>
                      <a:schemeClr val="tx1"/>
                    </a:solidFill>
                  </a:rPr>
                  <a:t>Formation of two components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∼0.3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detectable…</a:t>
                </a:r>
                <a:endParaRPr lang="en-US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CD11CA-A259-4CE8-B338-4965988CC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192" y="5373216"/>
                <a:ext cx="4032448" cy="923330"/>
              </a:xfrm>
              <a:prstGeom prst="rect">
                <a:avLst/>
              </a:prstGeom>
              <a:blipFill>
                <a:blip r:embed="rId6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F952A7B-0D11-5534-0A33-74BE41DC95A0}"/>
              </a:ext>
            </a:extLst>
          </p:cNvPr>
          <p:cNvSpPr txBox="1"/>
          <p:nvPr/>
        </p:nvSpPr>
        <p:spPr>
          <a:xfrm>
            <a:off x="31541" y="1959951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RSG</a:t>
            </a:r>
            <a:endParaRPr lang="en-DE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B32316-95A9-EA77-2D6F-6861951789E9}"/>
              </a:ext>
            </a:extLst>
          </p:cNvPr>
          <p:cNvSpPr txBox="1"/>
          <p:nvPr/>
        </p:nvSpPr>
        <p:spPr>
          <a:xfrm>
            <a:off x="5678275" y="1867803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WR</a:t>
            </a:r>
            <a:endParaRPr lang="en-DE" sz="3200" dirty="0"/>
          </a:p>
        </p:txBody>
      </p:sp>
    </p:spTree>
    <p:extLst>
      <p:ext uri="{BB962C8B-B14F-4D97-AF65-F5344CB8AC3E}">
        <p14:creationId xmlns:p14="http://schemas.microsoft.com/office/powerpoint/2010/main" val="323180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4371" y="1800971"/>
                <a:ext cx="6662158" cy="1479602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PROBLEMS (just a few of many):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The CR spectral index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Propagation models require the injection particle spectrum with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∼2.4</m:t>
                    </m:r>
                  </m:oMath>
                </a14:m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DSA at strong shocks provides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4371" y="1800971"/>
                <a:ext cx="6662158" cy="1479602"/>
              </a:xfrm>
              <a:blipFill>
                <a:blip r:embed="rId2"/>
                <a:stretch>
                  <a:fillRect l="-1647" t="-740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EF32-C1DF-9816-2563-7014BC15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873B6-C9FA-E2D7-7017-10D762BE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945161-1D06-0A72-7C6D-9BF72FCF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5</a:t>
            </a:fld>
            <a:endParaRPr lang="en-DE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90E6219-68A4-2D95-F829-A947C27EB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96E21-587D-3E2F-2369-CC28DEE18932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  <p:grpSp>
        <p:nvGrpSpPr>
          <p:cNvPr id="5" name="Sticky Note">
            <a:extLst>
              <a:ext uri="{FF2B5EF4-FFF2-40B4-BE49-F238E27FC236}">
                <a16:creationId xmlns:a16="http://schemas.microsoft.com/office/drawing/2014/main" id="{1B608764-1CBF-74FE-CFB2-B05B4D03DBE5}"/>
              </a:ext>
            </a:extLst>
          </p:cNvPr>
          <p:cNvGrpSpPr>
            <a:grpSpLocks noChangeAspect="1"/>
          </p:cNvGrpSpPr>
          <p:nvPr/>
        </p:nvGrpSpPr>
        <p:grpSpPr>
          <a:xfrm>
            <a:off x="10254326" y="2040156"/>
            <a:ext cx="1606874" cy="1654916"/>
            <a:chOff x="5881243" y="3042558"/>
            <a:chExt cx="2301875" cy="2370696"/>
          </a:xfrm>
        </p:grpSpPr>
        <p:sp>
          <p:nvSpPr>
            <p:cNvPr id="7" name="Shadow">
              <a:extLst>
                <a:ext uri="{FF2B5EF4-FFF2-40B4-BE49-F238E27FC236}">
                  <a16:creationId xmlns:a16="http://schemas.microsoft.com/office/drawing/2014/main" id="{3C77B482-CD8E-6A49-F010-B8A6CBFE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882" y="3313462"/>
              <a:ext cx="2281236" cy="2099792"/>
            </a:xfrm>
            <a:custGeom>
              <a:avLst/>
              <a:gdLst>
                <a:gd name="T0" fmla="*/ 7018 w 7018"/>
                <a:gd name="T1" fmla="*/ 3341 h 6457"/>
                <a:gd name="T2" fmla="*/ 3594 w 7018"/>
                <a:gd name="T3" fmla="*/ 6457 h 6457"/>
                <a:gd name="T4" fmla="*/ 0 w 7018"/>
                <a:gd name="T5" fmla="*/ 3257 h 6457"/>
                <a:gd name="T6" fmla="*/ 3594 w 7018"/>
                <a:gd name="T7" fmla="*/ 0 h 6457"/>
                <a:gd name="T8" fmla="*/ 7018 w 7018"/>
                <a:gd name="T9" fmla="*/ 3341 h 6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18" h="6457">
                  <a:moveTo>
                    <a:pt x="7018" y="3341"/>
                  </a:moveTo>
                  <a:cubicBezTo>
                    <a:pt x="7018" y="5140"/>
                    <a:pt x="5578" y="6457"/>
                    <a:pt x="3594" y="6457"/>
                  </a:cubicBezTo>
                  <a:cubicBezTo>
                    <a:pt x="1609" y="6457"/>
                    <a:pt x="0" y="5055"/>
                    <a:pt x="0" y="3257"/>
                  </a:cubicBezTo>
                  <a:cubicBezTo>
                    <a:pt x="0" y="1458"/>
                    <a:pt x="1609" y="0"/>
                    <a:pt x="3594" y="0"/>
                  </a:cubicBezTo>
                  <a:cubicBezTo>
                    <a:pt x="5578" y="0"/>
                    <a:pt x="7018" y="1543"/>
                    <a:pt x="7018" y="3341"/>
                  </a:cubicBezTo>
                  <a:close/>
                </a:path>
              </a:pathLst>
            </a:custGeom>
            <a:solidFill>
              <a:srgbClr val="808080"/>
            </a:solidFill>
            <a:ln w="0">
              <a:noFill/>
              <a:prstDash val="solid"/>
              <a:round/>
              <a:headEnd/>
              <a:tailEnd/>
            </a:ln>
            <a:effectLst>
              <a:softEdge rad="165100"/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" name="Paper">
              <a:extLst>
                <a:ext uri="{FF2B5EF4-FFF2-40B4-BE49-F238E27FC236}">
                  <a16:creationId xmlns:a16="http://schemas.microsoft.com/office/drawing/2014/main" id="{A5567A9E-37C6-4F3F-11DA-0ABDC2DFD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1243" y="3042558"/>
              <a:ext cx="2166938" cy="2133600"/>
            </a:xfrm>
            <a:prstGeom prst="ellipse">
              <a:avLst/>
            </a:prstGeom>
            <a:gradFill>
              <a:gsLst>
                <a:gs pos="0">
                  <a:srgbClr val="E3645D"/>
                </a:gs>
                <a:gs pos="100000">
                  <a:srgbClr val="F7999A"/>
                </a:gs>
              </a:gsLst>
              <a:lin ang="27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182880" tIns="91440" rIns="182880" bIns="182880" numCol="1" anchor="ctr" anchorCtr="0" compatLnSpc="1">
              <a:prstTxWarp prst="textNoShape">
                <a:avLst/>
              </a:prstTxWarp>
              <a:norm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3200" dirty="0">
                <a:latin typeface="Freestyle Script" panose="030804020302050B0404" pitchFamily="66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787A936-4F41-8A6D-F85E-573F1AF42202}"/>
              </a:ext>
            </a:extLst>
          </p:cNvPr>
          <p:cNvSpPr txBox="1"/>
          <p:nvPr/>
        </p:nvSpPr>
        <p:spPr>
          <a:xfrm>
            <a:off x="10254002" y="2225720"/>
            <a:ext cx="15031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2"/>
                </a:solidFill>
              </a:rPr>
              <a:t>Will be discussed in the talk by Robert Brose</a:t>
            </a:r>
            <a:endParaRPr lang="en-DE" sz="1600" b="1" dirty="0">
              <a:solidFill>
                <a:schemeClr val="bg2"/>
              </a:solidFill>
            </a:endParaRPr>
          </a:p>
        </p:txBody>
      </p:sp>
      <p:grpSp>
        <p:nvGrpSpPr>
          <p:cNvPr id="13" name="Pin">
            <a:extLst>
              <a:ext uri="{FF2B5EF4-FFF2-40B4-BE49-F238E27FC236}">
                <a16:creationId xmlns:a16="http://schemas.microsoft.com/office/drawing/2014/main" id="{32D0D40D-735E-ED88-9661-6063E43D006A}"/>
              </a:ext>
            </a:extLst>
          </p:cNvPr>
          <p:cNvGrpSpPr>
            <a:grpSpLocks noChangeAspect="1"/>
          </p:cNvGrpSpPr>
          <p:nvPr/>
        </p:nvGrpSpPr>
        <p:grpSpPr>
          <a:xfrm>
            <a:off x="11036855" y="1935891"/>
            <a:ext cx="222746" cy="273723"/>
            <a:chOff x="8405813" y="5046663"/>
            <a:chExt cx="319088" cy="392113"/>
          </a:xfrm>
        </p:grpSpPr>
        <p:sp>
          <p:nvSpPr>
            <p:cNvPr id="14" name="Needle">
              <a:extLst>
                <a:ext uri="{FF2B5EF4-FFF2-40B4-BE49-F238E27FC236}">
                  <a16:creationId xmlns:a16="http://schemas.microsoft.com/office/drawing/2014/main" id="{28B58C8D-3703-F45E-A12F-F2A0798F3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5813" y="5259388"/>
              <a:ext cx="141288" cy="179388"/>
            </a:xfrm>
            <a:custGeom>
              <a:avLst/>
              <a:gdLst>
                <a:gd name="T0" fmla="*/ 0 w 482"/>
                <a:gd name="T1" fmla="*/ 598 h 609"/>
                <a:gd name="T2" fmla="*/ 375 w 482"/>
                <a:gd name="T3" fmla="*/ 0 h 609"/>
                <a:gd name="T4" fmla="*/ 482 w 482"/>
                <a:gd name="T5" fmla="*/ 74 h 609"/>
                <a:gd name="T6" fmla="*/ 18 w 482"/>
                <a:gd name="T7" fmla="*/ 609 h 609"/>
                <a:gd name="T8" fmla="*/ 0 w 482"/>
                <a:gd name="T9" fmla="*/ 59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2" h="609">
                  <a:moveTo>
                    <a:pt x="0" y="598"/>
                  </a:moveTo>
                  <a:cubicBezTo>
                    <a:pt x="143" y="363"/>
                    <a:pt x="239" y="196"/>
                    <a:pt x="375" y="0"/>
                  </a:cubicBezTo>
                  <a:lnTo>
                    <a:pt x="482" y="74"/>
                  </a:lnTo>
                  <a:cubicBezTo>
                    <a:pt x="330" y="261"/>
                    <a:pt x="213" y="395"/>
                    <a:pt x="18" y="609"/>
                  </a:cubicBezTo>
                  <a:cubicBezTo>
                    <a:pt x="8" y="606"/>
                    <a:pt x="6" y="604"/>
                    <a:pt x="0" y="598"/>
                  </a:cubicBezTo>
                  <a:close/>
                </a:path>
              </a:pathLst>
            </a:custGeom>
            <a:solidFill>
              <a:srgbClr val="B3B3B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Head">
              <a:extLst>
                <a:ext uri="{FF2B5EF4-FFF2-40B4-BE49-F238E27FC236}">
                  <a16:creationId xmlns:a16="http://schemas.microsoft.com/office/drawing/2014/main" id="{321BD839-08E2-2FE0-8D89-92931D736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6613" y="5046663"/>
              <a:ext cx="268288" cy="268288"/>
            </a:xfrm>
            <a:prstGeom prst="ellipse">
              <a:avLst/>
            </a:prstGeom>
            <a:gradFill flip="none" rotWithShape="1">
              <a:gsLst>
                <a:gs pos="0">
                  <a:srgbClr val="FF4B4F"/>
                </a:gs>
                <a:gs pos="70000">
                  <a:srgbClr val="B20501"/>
                </a:gs>
              </a:gsLst>
              <a:path path="circle">
                <a:fillToRect l="50000" t="50000" r="50000" b="50000"/>
              </a:path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221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A8BEB6C-624E-4A9C-8DCD-389C1FF3A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X-ray/gamma-ray correlation?</a:t>
            </a:r>
            <a:endParaRPr lang="en-DE" dirty="0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97E1E269-C3B3-4B75-8706-02159D023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547" y="1329824"/>
            <a:ext cx="3309946" cy="248246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F896DF-A2C8-42D2-8AF3-3B708D7B9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E76C0-2763-4C4B-B680-A123BCC8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E0B97-9B34-4E88-BD25-962F2DBE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4CB262B3-61CE-4C3E-8A39-EB3665958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3861048"/>
            <a:ext cx="3312368" cy="2484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FB0F17-A07B-454F-B4A1-D494B104C2DB}"/>
              </a:ext>
            </a:extLst>
          </p:cNvPr>
          <p:cNvSpPr txBox="1"/>
          <p:nvPr/>
        </p:nvSpPr>
        <p:spPr>
          <a:xfrm>
            <a:off x="9192344" y="1556792"/>
            <a:ext cx="95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RSG</a:t>
            </a:r>
            <a:endParaRPr lang="en-DE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955EE-A37A-4887-9C25-D28F4796EC39}"/>
              </a:ext>
            </a:extLst>
          </p:cNvPr>
          <p:cNvSpPr txBox="1"/>
          <p:nvPr/>
        </p:nvSpPr>
        <p:spPr>
          <a:xfrm>
            <a:off x="8184232" y="4077072"/>
            <a:ext cx="95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WR</a:t>
            </a:r>
            <a:endParaRPr lang="en-DE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69F2B9-1F2F-417B-9BA7-05CC02D46557}"/>
              </a:ext>
            </a:extLst>
          </p:cNvPr>
          <p:cNvSpPr txBox="1"/>
          <p:nvPr/>
        </p:nvSpPr>
        <p:spPr>
          <a:xfrm>
            <a:off x="904022" y="2030364"/>
            <a:ext cx="590465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Conventionally:</a:t>
            </a:r>
          </a:p>
          <a:p>
            <a:pPr marL="285750" indent="-285750">
              <a:buFontTx/>
              <a:buChar char="-"/>
            </a:pPr>
            <a:r>
              <a:rPr lang="en-US" dirty="0"/>
              <a:t>We expect X-rays and gamma-ray to come from the same regions in the leptonic scenario as the emission is created by the same electrons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Lack of correlation suggests hadronic scenario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In reality:</a:t>
            </a:r>
          </a:p>
          <a:p>
            <a:pPr marL="285750" indent="-285750">
              <a:buFontTx/>
              <a:buChar char="-"/>
            </a:pPr>
            <a:r>
              <a:rPr lang="en-US" dirty="0"/>
              <a:t>X-ray and gamma-ray morphologies do not necessarily have to correlate as the former one strongly depends on the distribution of the magnetic field</a:t>
            </a:r>
          </a:p>
          <a:p>
            <a:endParaRPr lang="en-US" dirty="0"/>
          </a:p>
          <a:p>
            <a:endParaRPr lang="en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F3E33-3D24-6863-99AC-A26F81E0ED30}"/>
              </a:ext>
            </a:extLst>
          </p:cNvPr>
          <p:cNvSpPr txBox="1"/>
          <p:nvPr/>
        </p:nvSpPr>
        <p:spPr>
          <a:xfrm flipH="1">
            <a:off x="5375920" y="5805264"/>
            <a:ext cx="172819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Sushch+, 2022</a:t>
            </a:r>
            <a:endParaRPr lang="en-DE" sz="2000" dirty="0"/>
          </a:p>
        </p:txBody>
      </p:sp>
    </p:spTree>
    <p:extLst>
      <p:ext uri="{BB962C8B-B14F-4D97-AF65-F5344CB8AC3E}">
        <p14:creationId xmlns:p14="http://schemas.microsoft.com/office/powerpoint/2010/main" val="227798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4371" y="1800971"/>
                <a:ext cx="6595449" cy="2970377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PROBLEMS (just a few of many):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The CR spectral index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Propagation models require the injection particle spectrum with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∼2.4</m:t>
                    </m:r>
                  </m:oMath>
                </a14:m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DSA at strong shocks provides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Observational evidence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Synchrotron X-rays indicate that electrons can be accelerated to hundreds of </a:t>
                </a:r>
                <a:r>
                  <a:rPr lang="en-US" dirty="0" err="1"/>
                  <a:t>TeV</a:t>
                </a:r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Not so clear about protons – gamma-ray emission can be explained by both hadronic and leptonic processes and </a:t>
                </a:r>
                <a:r>
                  <a:rPr lang="en-GB" dirty="0"/>
                  <a:t>in </a:t>
                </a:r>
                <a:r>
                  <a:rPr lang="en-US" dirty="0"/>
                  <a:t>those cases where it’s for sure hadronic, spectra do not extend to high enough energies</a:t>
                </a:r>
              </a:p>
              <a:p>
                <a:pPr marL="0" indent="0">
                  <a:buNone/>
                </a:pP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4371" y="1800971"/>
                <a:ext cx="6595449" cy="2970377"/>
              </a:xfrm>
              <a:blipFill>
                <a:blip r:embed="rId2"/>
                <a:stretch>
                  <a:fillRect l="-1664" t="-3689" r="-1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EF32-C1DF-9816-2563-7014BC15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873B6-C9FA-E2D7-7017-10D762BE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945161-1D06-0A72-7C6D-9BF72FCF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6</a:t>
            </a:fld>
            <a:endParaRPr lang="en-DE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90E6219-68A4-2D95-F829-A947C27EB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96E21-587D-3E2F-2369-CC28DEE18932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82984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4371" y="1800971"/>
                <a:ext cx="6595449" cy="410851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PROBLEMS (just a few of many):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The CR spectral index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Propagation models require the injection particle spectrum with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∼2.4</m:t>
                    </m:r>
                  </m:oMath>
                </a14:m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DSA at strong shocks provides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Observational evidence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Synchrotron X-rays indicate that electrons can be accelerated to hundreds of </a:t>
                </a:r>
                <a:r>
                  <a:rPr lang="en-US" dirty="0" err="1"/>
                  <a:t>TeV</a:t>
                </a:r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Not so clear about protons – gamma-ray emission can be explained by both hadronic and leptonic processes and </a:t>
                </a:r>
                <a:r>
                  <a:rPr lang="en-GB" dirty="0"/>
                  <a:t>in </a:t>
                </a:r>
                <a:r>
                  <a:rPr lang="en-US" dirty="0"/>
                  <a:t>those cases where it’s for sure hadronic, spectra do not extend to high enough energies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How do we accelerate protons to </a:t>
                </a:r>
                <a:r>
                  <a:rPr lang="en-US" dirty="0" err="1"/>
                  <a:t>PeV</a:t>
                </a:r>
                <a:r>
                  <a:rPr lang="en-US" dirty="0"/>
                  <a:t> energies?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Hard to explain theoretically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No observational evidence</a:t>
                </a:r>
              </a:p>
              <a:p>
                <a:pPr marL="0" indent="0">
                  <a:buNone/>
                </a:pP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4371" y="1800971"/>
                <a:ext cx="6595449" cy="4108510"/>
              </a:xfrm>
              <a:blipFill>
                <a:blip r:embed="rId2"/>
                <a:stretch>
                  <a:fillRect l="-1664" t="-2671" r="-1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EF32-C1DF-9816-2563-7014BC15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873B6-C9FA-E2D7-7017-10D762BE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945161-1D06-0A72-7C6D-9BF72FCF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7</a:t>
            </a:fld>
            <a:endParaRPr lang="en-DE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90E6219-68A4-2D95-F829-A947C27EB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96E21-587D-3E2F-2369-CC28DEE18932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1761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B226-86C2-8EDC-E453-5DC42111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SNRs are sources of Galactic CRs - or are they?</a:t>
            </a:r>
            <a:endParaRPr lang="en-DE" cap="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64371" y="1800971"/>
                <a:ext cx="6595449" cy="410851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dirty="0"/>
                  <a:t>PROBLEMS (just a few of many):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The CR spectral index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Propagation models require the injection particle spectrum with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∼2.4</m:t>
                    </m:r>
                  </m:oMath>
                </a14:m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DSA at strong shocks provides the spectral index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dirty="0"/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Observational evidence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Synchrotron X-rays indicate that electrons can be accelerated to hundreds of </a:t>
                </a:r>
                <a:r>
                  <a:rPr lang="en-US" dirty="0" err="1"/>
                  <a:t>TeV</a:t>
                </a:r>
                <a:endParaRPr lang="en-US" dirty="0"/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Not so clear about protons – gamma-ray emission can be explained by both hadronic and leptonic processes and </a:t>
                </a:r>
                <a:r>
                  <a:rPr lang="en-GB" dirty="0"/>
                  <a:t>in </a:t>
                </a:r>
                <a:r>
                  <a:rPr lang="en-US" dirty="0"/>
                  <a:t>those cases where it’s for sure hadronic, spectra do not extend to high enough energies</a:t>
                </a:r>
              </a:p>
              <a:p>
                <a:pPr marL="342900" indent="-342900">
                  <a:buFont typeface="Courier New" pitchFamily="49" charset="0"/>
                  <a:buChar char="o"/>
                </a:pPr>
                <a:r>
                  <a:rPr lang="en-US" dirty="0"/>
                  <a:t>How do we accelerate protons to </a:t>
                </a:r>
                <a:r>
                  <a:rPr lang="en-US" dirty="0" err="1"/>
                  <a:t>PeV</a:t>
                </a:r>
                <a:r>
                  <a:rPr lang="en-US" dirty="0"/>
                  <a:t> energies?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Hard to explain theoretically</a:t>
                </a:r>
              </a:p>
              <a:p>
                <a:pPr marL="617220" lvl="1" indent="-342900">
                  <a:buFont typeface="Courier New" pitchFamily="49" charset="0"/>
                  <a:buChar char="o"/>
                </a:pPr>
                <a:r>
                  <a:rPr lang="en-US" dirty="0"/>
                  <a:t>No observational evidence</a:t>
                </a:r>
              </a:p>
              <a:p>
                <a:pPr marL="0" indent="0">
                  <a:buNone/>
                </a:pPr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9E9DD9D-6F15-572F-911B-FAC841A011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64371" y="1800971"/>
                <a:ext cx="6595449" cy="4108510"/>
              </a:xfrm>
              <a:blipFill>
                <a:blip r:embed="rId2"/>
                <a:stretch>
                  <a:fillRect l="-1664" t="-2671" r="-15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EF32-C1DF-9816-2563-7014BC15E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9873B6-C9FA-E2D7-7017-10D762BE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945161-1D06-0A72-7C6D-9BF72FCFF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8</a:t>
            </a:fld>
            <a:endParaRPr lang="en-DE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90E6219-68A4-2D95-F829-A947C27EB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5" y="1785707"/>
            <a:ext cx="3974716" cy="45269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896E21-587D-3E2F-2369-CC28DEE18932}"/>
              </a:ext>
            </a:extLst>
          </p:cNvPr>
          <p:cNvSpPr txBox="1"/>
          <p:nvPr/>
        </p:nvSpPr>
        <p:spPr>
          <a:xfrm>
            <a:off x="4752521" y="600285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Evoli</a:t>
            </a:r>
            <a:r>
              <a:rPr lang="en-US" dirty="0"/>
              <a:t>, 2018</a:t>
            </a:r>
            <a:endParaRPr lang="en-D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F52D1E8-7129-7863-F0F6-7B2822490333}"/>
              </a:ext>
            </a:extLst>
          </p:cNvPr>
          <p:cNvSpPr/>
          <p:nvPr/>
        </p:nvSpPr>
        <p:spPr>
          <a:xfrm>
            <a:off x="7875547" y="4970720"/>
            <a:ext cx="4043551" cy="1504507"/>
          </a:xfrm>
          <a:prstGeom prst="roundRect">
            <a:avLst/>
          </a:prstGeom>
          <a:solidFill>
            <a:srgbClr val="FFD03B"/>
          </a:solidFill>
          <a:effectLst>
            <a:outerShdw blurRad="88900" dist="228600" dir="2400000" algn="tl" rotWithShape="0">
              <a:schemeClr val="accent5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A5439D-C677-E737-E498-69CD950E335F}"/>
              </a:ext>
            </a:extLst>
          </p:cNvPr>
          <p:cNvSpPr txBox="1"/>
          <p:nvPr/>
        </p:nvSpPr>
        <p:spPr>
          <a:xfrm>
            <a:off x="7905308" y="4980266"/>
            <a:ext cx="396594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2"/>
                </a:solidFill>
              </a:rPr>
              <a:t>Check our paper “</a:t>
            </a:r>
            <a:r>
              <a:rPr lang="en-US" sz="1700" dirty="0">
                <a:solidFill>
                  <a:schemeClr val="bg2"/>
                </a:solidFill>
                <a:hlinkClick r:id="rId4"/>
              </a:rPr>
              <a:t>Core-collapse supernovae in dense environments - particle acceleration and non-thermal emission</a:t>
            </a:r>
            <a:r>
              <a:rPr lang="en-US" sz="1700" dirty="0">
                <a:solidFill>
                  <a:schemeClr val="bg2"/>
                </a:solidFill>
              </a:rPr>
              <a:t>”</a:t>
            </a:r>
          </a:p>
          <a:p>
            <a:r>
              <a:rPr lang="en-US" sz="1700" dirty="0">
                <a:solidFill>
                  <a:schemeClr val="bg2"/>
                </a:solidFill>
              </a:rPr>
              <a:t>Brose, R., Sushch, I., &amp; Mackey, J. (2022)</a:t>
            </a:r>
          </a:p>
          <a:p>
            <a:r>
              <a:rPr lang="en-US" sz="1700" dirty="0">
                <a:solidFill>
                  <a:schemeClr val="bg2"/>
                </a:solidFill>
              </a:rPr>
              <a:t>MNRAS, Volume 516, Issue 1, pp.492-505 </a:t>
            </a:r>
            <a:endParaRPr lang="en-DE" sz="17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69469-8E0A-F060-9C74-E7536C7C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Detailed modeling of particle acceleration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CA1A-4C74-137E-09BD-DD6DC8100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 need to consider:</a:t>
            </a:r>
          </a:p>
          <a:p>
            <a:pPr marL="360000" indent="-252000">
              <a:buFont typeface="Wingdings" panose="05000000000000000000" pitchFamily="2" charset="2"/>
              <a:buChar char="§"/>
            </a:pPr>
            <a:r>
              <a:rPr lang="en-US" dirty="0"/>
              <a:t>Injection</a:t>
            </a:r>
          </a:p>
          <a:p>
            <a:pPr marL="533736" lvl="1" indent="-252000">
              <a:buFont typeface="Wingdings" panose="05000000000000000000" pitchFamily="2" charset="2"/>
              <a:buChar char="§"/>
            </a:pPr>
            <a:r>
              <a:rPr lang="en-US" dirty="0"/>
              <a:t>How are particles injected in the acceleration process?</a:t>
            </a:r>
          </a:p>
          <a:p>
            <a:pPr marL="360000" indent="-252000">
              <a:buFont typeface="Wingdings" panose="05000000000000000000" pitchFamily="2" charset="2"/>
              <a:buChar char="§"/>
            </a:pPr>
            <a:r>
              <a:rPr lang="en-US" dirty="0"/>
              <a:t>Hydrodynamics</a:t>
            </a:r>
          </a:p>
          <a:p>
            <a:pPr marL="533736" lvl="1" indent="-252000">
              <a:buFont typeface="Wingdings" panose="05000000000000000000" pitchFamily="2" charset="2"/>
              <a:buChar char="§"/>
            </a:pPr>
            <a:r>
              <a:rPr lang="en-US" dirty="0"/>
              <a:t>SNR may evolve in very complex and inhomogeneous environments</a:t>
            </a:r>
          </a:p>
          <a:p>
            <a:pPr marL="360000" indent="-252000">
              <a:buFont typeface="Wingdings" panose="05000000000000000000" pitchFamily="2" charset="2"/>
              <a:buChar char="§"/>
            </a:pPr>
            <a:r>
              <a:rPr lang="en-US" dirty="0"/>
              <a:t>Time dependence</a:t>
            </a:r>
          </a:p>
          <a:p>
            <a:pPr marL="533736" lvl="1" indent="-252000">
              <a:buFont typeface="Wingdings" panose="05000000000000000000" pitchFamily="2" charset="2"/>
              <a:buChar char="§"/>
            </a:pPr>
            <a:r>
              <a:rPr lang="en-US" dirty="0"/>
              <a:t>We are not in steady state! Injection rate and acceleration conditions change with time </a:t>
            </a:r>
          </a:p>
          <a:p>
            <a:pPr marL="360000" indent="-252000">
              <a:buFont typeface="Wingdings" panose="05000000000000000000" pitchFamily="2" charset="2"/>
              <a:buChar char="§"/>
            </a:pPr>
            <a:r>
              <a:rPr lang="en-US" dirty="0"/>
              <a:t>Spatial dependence</a:t>
            </a:r>
          </a:p>
          <a:p>
            <a:pPr marL="533736" lvl="1" indent="-252000">
              <a:buFont typeface="Wingdings" panose="05000000000000000000" pitchFamily="2" charset="2"/>
              <a:buChar char="§"/>
            </a:pPr>
            <a:r>
              <a:rPr lang="en-US" dirty="0"/>
              <a:t>Particles diffuse, </a:t>
            </a:r>
            <a:r>
              <a:rPr lang="en-US" dirty="0" err="1"/>
              <a:t>advect</a:t>
            </a:r>
            <a:r>
              <a:rPr lang="en-US" dirty="0"/>
              <a:t> downstream, escape upstream</a:t>
            </a:r>
          </a:p>
          <a:p>
            <a:pPr marL="360000" indent="-252000">
              <a:buFont typeface="Wingdings" panose="05000000000000000000" pitchFamily="2" charset="2"/>
              <a:buChar char="§"/>
            </a:pPr>
            <a:r>
              <a:rPr lang="en-US" dirty="0"/>
              <a:t>Magnetic turbulence</a:t>
            </a:r>
          </a:p>
          <a:p>
            <a:pPr marL="533736" lvl="1" indent="-252000">
              <a:buFont typeface="Wingdings" panose="05000000000000000000" pitchFamily="2" charset="2"/>
              <a:buChar char="§"/>
            </a:pPr>
            <a:r>
              <a:rPr lang="en-US" dirty="0"/>
              <a:t>Determines the maximum energy and at the same time depends on how many particles are accelerated</a:t>
            </a:r>
          </a:p>
          <a:p>
            <a:pPr marL="360000" indent="-252000">
              <a:buFont typeface="Wingdings" panose="05000000000000000000" pitchFamily="2" charset="2"/>
              <a:buChar char="§"/>
            </a:pPr>
            <a:endParaRPr lang="en-US" dirty="0"/>
          </a:p>
          <a:p>
            <a:pPr marL="360000" indent="-252000">
              <a:buFont typeface="Wingdings" panose="05000000000000000000" pitchFamily="2" charset="2"/>
              <a:buChar char="§"/>
            </a:pPr>
            <a:endParaRPr lang="en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7045-6079-EC05-7CF7-1F477D5A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DE"/>
              <a:t>06/09/2022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0B903-46A5-1889-DC8F-22617957B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Iurii Sushch | PASTO | SNRs in circumstellar environments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D6DEE-4A2E-6A40-4340-C2B9BA14E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5BAEE-65AC-4C5D-8F43-05DB4B34A78E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50739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0</TotalTime>
  <Words>3542</Words>
  <Application>Microsoft Office PowerPoint</Application>
  <PresentationFormat>Widescreen</PresentationFormat>
  <Paragraphs>500</Paragraphs>
  <Slides>50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</vt:lpstr>
      <vt:lpstr>Calibri</vt:lpstr>
      <vt:lpstr>Cambria Math</vt:lpstr>
      <vt:lpstr>Courier New</vt:lpstr>
      <vt:lpstr>Freestyle Script</vt:lpstr>
      <vt:lpstr>Liberation Sans</vt:lpstr>
      <vt:lpstr>NuberNext</vt:lpstr>
      <vt:lpstr>Tw Cen MT</vt:lpstr>
      <vt:lpstr>Tw Cen MT Condensed</vt:lpstr>
      <vt:lpstr>Wingdings</vt:lpstr>
      <vt:lpstr>Wingdings 3</vt:lpstr>
      <vt:lpstr>Integral</vt:lpstr>
      <vt:lpstr>Non-thermal emission from supernova remnants in the circumstellar medium</vt:lpstr>
      <vt:lpstr>SNRs are sources of Galactic CRs - or are they?</vt:lpstr>
      <vt:lpstr>SNRs are sources of Galactic CRs - or are they?</vt:lpstr>
      <vt:lpstr>SNRs are sources of Galactic CRs - or are they?</vt:lpstr>
      <vt:lpstr>SNRs are sources of Galactic CRs - or are they?</vt:lpstr>
      <vt:lpstr>SNRs are sources of Galactic CRs - or are they?</vt:lpstr>
      <vt:lpstr>SNRs are sources of Galactic CRs - or are they?</vt:lpstr>
      <vt:lpstr>SNRs are sources of Galactic CRs - or are they?</vt:lpstr>
      <vt:lpstr>Detailed modeling of particle acceleration</vt:lpstr>
      <vt:lpstr>RATPaC Radiation Acceleration Transport Parallel Code</vt:lpstr>
      <vt:lpstr>RATPaC Radiation Acceleration Transport Parallel Code</vt:lpstr>
      <vt:lpstr>RATPaC Radiation Acceleration Transport Parallel Code</vt:lpstr>
      <vt:lpstr>Very brief description (more in backup slides)</vt:lpstr>
      <vt:lpstr>Circumstellar medium</vt:lpstr>
      <vt:lpstr>Circumstellar medium</vt:lpstr>
      <vt:lpstr>Complex MHD profiles of the medium</vt:lpstr>
      <vt:lpstr>Complex MHD profiles of the medium</vt:lpstr>
      <vt:lpstr>Simplified setup</vt:lpstr>
      <vt:lpstr>Simplified setup</vt:lpstr>
      <vt:lpstr>Simulations for electrons</vt:lpstr>
      <vt:lpstr>Main features</vt:lpstr>
      <vt:lpstr>Main features</vt:lpstr>
      <vt:lpstr>Spectra</vt:lpstr>
      <vt:lpstr>Morphology</vt:lpstr>
      <vt:lpstr>Main features</vt:lpstr>
      <vt:lpstr>Light curves</vt:lpstr>
      <vt:lpstr>Cas A: observed decrease of X-ray flux</vt:lpstr>
      <vt:lpstr>Main features</vt:lpstr>
      <vt:lpstr>Spectra</vt:lpstr>
      <vt:lpstr>Light curves</vt:lpstr>
      <vt:lpstr>Time variability of X-ray stripes in Tycho</vt:lpstr>
      <vt:lpstr>Main features</vt:lpstr>
      <vt:lpstr>Main features</vt:lpstr>
      <vt:lpstr>Reflected shock</vt:lpstr>
      <vt:lpstr>Main features</vt:lpstr>
      <vt:lpstr>Softening of the spectrum</vt:lpstr>
      <vt:lpstr>Softening of the spectrum</vt:lpstr>
      <vt:lpstr>Softening of the spectrum</vt:lpstr>
      <vt:lpstr>Summary</vt:lpstr>
      <vt:lpstr>PowerPoint Presentation</vt:lpstr>
      <vt:lpstr>BACKUP slides</vt:lpstr>
      <vt:lpstr>Hydrodynamics</vt:lpstr>
      <vt:lpstr>Injection</vt:lpstr>
      <vt:lpstr>Transport equation for particles</vt:lpstr>
      <vt:lpstr>Magnetic field/Amplification/Diffusion coefficient</vt:lpstr>
      <vt:lpstr>Magnetic field/Amplification/Diffusion coefficient</vt:lpstr>
      <vt:lpstr>Magnetic field/Amplification/Diffusion coefficient</vt:lpstr>
      <vt:lpstr>Circumstellar magnetic field</vt:lpstr>
      <vt:lpstr>Spectral morphology</vt:lpstr>
      <vt:lpstr>X-ray/gamma-ray correlation?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Non-thermal emission from supernova remnants in the circumstellar medium</dc:title>
  <dc:creator>Iurii Sushch</dc:creator>
  <cp:lastModifiedBy>Iurii Sushch</cp:lastModifiedBy>
  <cp:revision>53</cp:revision>
  <dcterms:created xsi:type="dcterms:W3CDTF">2022-08-31T14:21:22Z</dcterms:created>
  <dcterms:modified xsi:type="dcterms:W3CDTF">2022-09-06T07:18:05Z</dcterms:modified>
</cp:coreProperties>
</file>