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 ContentType="image/t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34"/>
  </p:notesMasterIdLst>
  <p:sldIdLst>
    <p:sldId id="802" r:id="rId3"/>
    <p:sldId id="830" r:id="rId4"/>
    <p:sldId id="812" r:id="rId5"/>
    <p:sldId id="816" r:id="rId6"/>
    <p:sldId id="835" r:id="rId7"/>
    <p:sldId id="809" r:id="rId8"/>
    <p:sldId id="814" r:id="rId9"/>
    <p:sldId id="843" r:id="rId10"/>
    <p:sldId id="817" r:id="rId11"/>
    <p:sldId id="818" r:id="rId12"/>
    <p:sldId id="836" r:id="rId13"/>
    <p:sldId id="820" r:id="rId14"/>
    <p:sldId id="821" r:id="rId15"/>
    <p:sldId id="829" r:id="rId16"/>
    <p:sldId id="831" r:id="rId17"/>
    <p:sldId id="832" r:id="rId18"/>
    <p:sldId id="833" r:id="rId19"/>
    <p:sldId id="828" r:id="rId20"/>
    <p:sldId id="834" r:id="rId21"/>
    <p:sldId id="822" r:id="rId22"/>
    <p:sldId id="824" r:id="rId23"/>
    <p:sldId id="823" r:id="rId24"/>
    <p:sldId id="826" r:id="rId25"/>
    <p:sldId id="825" r:id="rId26"/>
    <p:sldId id="844" r:id="rId27"/>
    <p:sldId id="837" r:id="rId28"/>
    <p:sldId id="838" r:id="rId29"/>
    <p:sldId id="839" r:id="rId30"/>
    <p:sldId id="840" r:id="rId31"/>
    <p:sldId id="842" r:id="rId32"/>
    <p:sldId id="84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18"/>
    <p:restoredTop sz="86390"/>
  </p:normalViewPr>
  <p:slideViewPr>
    <p:cSldViewPr snapToGrid="0" snapToObjects="1">
      <p:cViewPr varScale="1">
        <p:scale>
          <a:sx n="33" d="100"/>
          <a:sy n="33" d="100"/>
        </p:scale>
        <p:origin x="940" y="72"/>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A2FF-C61A-CE42-800C-949309BD6FE7}" type="doc">
      <dgm:prSet loTypeId="urn:microsoft.com/office/officeart/2005/8/layout/process1" loCatId="process" qsTypeId="urn:microsoft.com/office/officeart/2005/8/quickstyle/simple1" qsCatId="simple" csTypeId="urn:microsoft.com/office/officeart/2005/8/colors/accent1_2" csCatId="accent1" phldr="1"/>
      <dgm:spPr/>
    </dgm:pt>
    <dgm:pt modelId="{42707918-E1EA-6447-8A3C-8A3CF830B6F2}">
      <dgm:prSet phldrT="[Testo]"/>
      <dgm:spPr/>
      <dgm:t>
        <a:bodyPr/>
        <a:lstStyle/>
        <a:p>
          <a:pPr algn="ctr"/>
          <a:r>
            <a:rPr lang="en-GB" noProof="0" dirty="0"/>
            <a:t> </a:t>
          </a:r>
          <a:r>
            <a:rPr lang="en-GB" b="1" noProof="0" dirty="0">
              <a:solidFill>
                <a:srgbClr val="FFFF00"/>
              </a:solidFill>
            </a:rPr>
            <a:t>Phase 0</a:t>
          </a:r>
        </a:p>
      </dgm:t>
    </dgm:pt>
    <dgm:pt modelId="{9D530C47-8CCA-AF43-81EA-05FE947E03BE}" type="parTrans" cxnId="{8E489F1D-0CC0-A74F-B46F-1B099939A244}">
      <dgm:prSet/>
      <dgm:spPr/>
      <dgm:t>
        <a:bodyPr/>
        <a:lstStyle/>
        <a:p>
          <a:endParaRPr lang="it-IT"/>
        </a:p>
      </dgm:t>
    </dgm:pt>
    <dgm:pt modelId="{5F6EB7E9-A742-984A-9613-C681ACC0CFD2}" type="sibTrans" cxnId="{8E489F1D-0CC0-A74F-B46F-1B099939A244}">
      <dgm:prSet/>
      <dgm:spPr/>
      <dgm:t>
        <a:bodyPr/>
        <a:lstStyle/>
        <a:p>
          <a:endParaRPr lang="it-IT"/>
        </a:p>
      </dgm:t>
    </dgm:pt>
    <dgm:pt modelId="{D0920FF1-A61F-E848-8577-05A1739F08E4}">
      <dgm:prSet phldrT="[Testo]"/>
      <dgm:spPr/>
      <dgm:t>
        <a:bodyPr/>
        <a:lstStyle/>
        <a:p>
          <a:pPr algn="ctr"/>
          <a:r>
            <a:rPr lang="en-GB" b="1" noProof="0" dirty="0">
              <a:solidFill>
                <a:srgbClr val="FFFF00"/>
              </a:solidFill>
            </a:rPr>
            <a:t>Phase 1</a:t>
          </a:r>
        </a:p>
      </dgm:t>
    </dgm:pt>
    <dgm:pt modelId="{CE34B90D-8DE9-184E-9B58-0945E3A4BBCE}" type="parTrans" cxnId="{328F9371-BB2E-3F4F-884F-A37A380054A7}">
      <dgm:prSet/>
      <dgm:spPr/>
      <dgm:t>
        <a:bodyPr/>
        <a:lstStyle/>
        <a:p>
          <a:endParaRPr lang="it-IT"/>
        </a:p>
      </dgm:t>
    </dgm:pt>
    <dgm:pt modelId="{73E0F706-08F6-2B4B-B4F6-965D7CF76060}" type="sibTrans" cxnId="{328F9371-BB2E-3F4F-884F-A37A380054A7}">
      <dgm:prSet/>
      <dgm:spPr/>
      <dgm:t>
        <a:bodyPr/>
        <a:lstStyle/>
        <a:p>
          <a:endParaRPr lang="it-IT"/>
        </a:p>
      </dgm:t>
    </dgm:pt>
    <dgm:pt modelId="{32C33133-2492-A042-999A-BE9150B099C1}">
      <dgm:prSet phldrT="[Testo]"/>
      <dgm:spPr/>
      <dgm:t>
        <a:bodyPr/>
        <a:lstStyle/>
        <a:p>
          <a:pPr algn="ctr"/>
          <a:r>
            <a:rPr lang="en-GB" b="1" noProof="0" dirty="0">
              <a:solidFill>
                <a:srgbClr val="FFFF00"/>
              </a:solidFill>
            </a:rPr>
            <a:t>Phase 2</a:t>
          </a:r>
        </a:p>
      </dgm:t>
    </dgm:pt>
    <dgm:pt modelId="{EA5FCFB5-08C0-F044-8E39-2079159B7321}" type="parTrans" cxnId="{A7BDE6EC-0E9E-8646-8B08-D8B3ACD89265}">
      <dgm:prSet/>
      <dgm:spPr/>
      <dgm:t>
        <a:bodyPr/>
        <a:lstStyle/>
        <a:p>
          <a:endParaRPr lang="it-IT"/>
        </a:p>
      </dgm:t>
    </dgm:pt>
    <dgm:pt modelId="{0253588E-C2FA-A042-9675-272E8B060DE5}" type="sibTrans" cxnId="{A7BDE6EC-0E9E-8646-8B08-D8B3ACD89265}">
      <dgm:prSet/>
      <dgm:spPr/>
      <dgm:t>
        <a:bodyPr/>
        <a:lstStyle/>
        <a:p>
          <a:endParaRPr lang="it-IT"/>
        </a:p>
      </dgm:t>
    </dgm:pt>
    <dgm:pt modelId="{03EF2423-263A-2F47-9A24-2BA16F08A77B}">
      <dgm:prSet phldrT="[Testo]"/>
      <dgm:spPr/>
      <dgm:t>
        <a:bodyPr/>
        <a:lstStyle/>
        <a:p>
          <a:pPr algn="l"/>
          <a:r>
            <a:rPr lang="en-GB" noProof="0" dirty="0"/>
            <a:t> 1 Telescope  Structure</a:t>
          </a:r>
        </a:p>
      </dgm:t>
    </dgm:pt>
    <dgm:pt modelId="{166FC001-8E51-C741-A46D-797134A3A6A8}" type="parTrans" cxnId="{F14E7755-65B8-3D40-B39C-D80852B7924B}">
      <dgm:prSet/>
      <dgm:spPr/>
      <dgm:t>
        <a:bodyPr/>
        <a:lstStyle/>
        <a:p>
          <a:endParaRPr lang="it-IT"/>
        </a:p>
      </dgm:t>
    </dgm:pt>
    <dgm:pt modelId="{F2E9BFCD-7947-4744-AFDB-2ECB50C142F3}" type="sibTrans" cxnId="{F14E7755-65B8-3D40-B39C-D80852B7924B}">
      <dgm:prSet/>
      <dgm:spPr/>
      <dgm:t>
        <a:bodyPr/>
        <a:lstStyle/>
        <a:p>
          <a:endParaRPr lang="it-IT"/>
        </a:p>
      </dgm:t>
    </dgm:pt>
    <dgm:pt modelId="{B5DE71C8-550A-9844-BA7D-555A9A71D666}">
      <dgm:prSet phldrT="[Testo]"/>
      <dgm:spPr/>
      <dgm:t>
        <a:bodyPr/>
        <a:lstStyle/>
        <a:p>
          <a:pPr algn="l"/>
          <a:r>
            <a:rPr lang="en-GB" noProof="0" dirty="0"/>
            <a:t> 3 Telescope Structures</a:t>
          </a:r>
        </a:p>
      </dgm:t>
    </dgm:pt>
    <dgm:pt modelId="{9374EACD-5FE1-314F-BF2D-A0794D55625E}" type="parTrans" cxnId="{D67FBFFC-E5D8-324C-912E-AD76DB95FA1B}">
      <dgm:prSet/>
      <dgm:spPr/>
      <dgm:t>
        <a:bodyPr/>
        <a:lstStyle/>
        <a:p>
          <a:endParaRPr lang="it-IT"/>
        </a:p>
      </dgm:t>
    </dgm:pt>
    <dgm:pt modelId="{918D3152-2E3B-AC4F-BB3A-DEEFCEABC3C8}" type="sibTrans" cxnId="{D67FBFFC-E5D8-324C-912E-AD76DB95FA1B}">
      <dgm:prSet/>
      <dgm:spPr/>
      <dgm:t>
        <a:bodyPr/>
        <a:lstStyle/>
        <a:p>
          <a:endParaRPr lang="it-IT"/>
        </a:p>
      </dgm:t>
    </dgm:pt>
    <dgm:pt modelId="{BD6A964C-D45B-C646-809E-F8BCDFFC0FB0}">
      <dgm:prSet phldrT="[Testo]"/>
      <dgm:spPr/>
      <dgm:t>
        <a:bodyPr/>
        <a:lstStyle/>
        <a:p>
          <a:pPr algn="l"/>
          <a:r>
            <a:rPr lang="en-GB" noProof="0" dirty="0"/>
            <a:t>3 Telescope Structures + Cameras</a:t>
          </a:r>
        </a:p>
      </dgm:t>
    </dgm:pt>
    <dgm:pt modelId="{1F504580-341E-854B-BAC8-A5AE7D79C6CC}" type="parTrans" cxnId="{57FE1206-2605-8646-8E0E-09C2985439DF}">
      <dgm:prSet/>
      <dgm:spPr/>
      <dgm:t>
        <a:bodyPr/>
        <a:lstStyle/>
        <a:p>
          <a:endParaRPr lang="it-IT"/>
        </a:p>
      </dgm:t>
    </dgm:pt>
    <dgm:pt modelId="{15130622-5D09-E14E-8FCB-45DB97D0804C}" type="sibTrans" cxnId="{57FE1206-2605-8646-8E0E-09C2985439DF}">
      <dgm:prSet/>
      <dgm:spPr/>
      <dgm:t>
        <a:bodyPr/>
        <a:lstStyle/>
        <a:p>
          <a:endParaRPr lang="it-IT"/>
        </a:p>
      </dgm:t>
    </dgm:pt>
    <dgm:pt modelId="{11C84027-ACA8-6843-AFCF-DA98A9696A97}">
      <dgm:prSet phldrT="[Testo]"/>
      <dgm:spPr/>
      <dgm:t>
        <a:bodyPr/>
        <a:lstStyle/>
        <a:p>
          <a:r>
            <a:rPr lang="en-GB" b="1" noProof="0" dirty="0">
              <a:solidFill>
                <a:srgbClr val="FFFF00"/>
              </a:solidFill>
            </a:rPr>
            <a:t>Phase 3</a:t>
          </a:r>
        </a:p>
      </dgm:t>
    </dgm:pt>
    <dgm:pt modelId="{5A049B2B-70C2-324A-880A-B2BD0BB1405B}" type="parTrans" cxnId="{D4A41A6F-3F9A-6544-B584-EA0E1A6E7229}">
      <dgm:prSet/>
      <dgm:spPr/>
      <dgm:t>
        <a:bodyPr/>
        <a:lstStyle/>
        <a:p>
          <a:endParaRPr lang="it-IT"/>
        </a:p>
      </dgm:t>
    </dgm:pt>
    <dgm:pt modelId="{D0EF66F8-B9E0-2846-8EFC-921734F7DB27}" type="sibTrans" cxnId="{D4A41A6F-3F9A-6544-B584-EA0E1A6E7229}">
      <dgm:prSet/>
      <dgm:spPr/>
      <dgm:t>
        <a:bodyPr/>
        <a:lstStyle/>
        <a:p>
          <a:endParaRPr lang="it-IT"/>
        </a:p>
      </dgm:t>
    </dgm:pt>
    <dgm:pt modelId="{E4858414-2F42-F946-8F5A-1C70D58D8DAC}">
      <dgm:prSet phldrT="[Testo]"/>
      <dgm:spPr/>
      <dgm:t>
        <a:bodyPr/>
        <a:lstStyle/>
        <a:p>
          <a:r>
            <a:rPr lang="en-GB" noProof="0" dirty="0"/>
            <a:t>Full Array</a:t>
          </a:r>
        </a:p>
      </dgm:t>
    </dgm:pt>
    <dgm:pt modelId="{AAC4B030-3783-C74F-A02D-94FF74565B6E}" type="parTrans" cxnId="{5911E1D4-675A-BF45-A6A8-A7B930D2E505}">
      <dgm:prSet/>
      <dgm:spPr/>
      <dgm:t>
        <a:bodyPr/>
        <a:lstStyle/>
        <a:p>
          <a:endParaRPr lang="it-IT"/>
        </a:p>
      </dgm:t>
    </dgm:pt>
    <dgm:pt modelId="{60D28A97-964C-C840-A234-628B0AE3FAA9}" type="sibTrans" cxnId="{5911E1D4-675A-BF45-A6A8-A7B930D2E505}">
      <dgm:prSet/>
      <dgm:spPr/>
      <dgm:t>
        <a:bodyPr/>
        <a:lstStyle/>
        <a:p>
          <a:endParaRPr lang="it-IT"/>
        </a:p>
      </dgm:t>
    </dgm:pt>
    <dgm:pt modelId="{2BC7E409-6110-434F-883A-CD7FCB1C2E85}">
      <dgm:prSet phldrT="[Testo]"/>
      <dgm:spPr/>
      <dgm:t>
        <a:bodyPr/>
        <a:lstStyle/>
        <a:p>
          <a:pPr algn="l"/>
          <a:r>
            <a:rPr lang="en-GB" noProof="0" dirty="0"/>
            <a:t>m-ICT</a:t>
          </a:r>
        </a:p>
      </dgm:t>
    </dgm:pt>
    <dgm:pt modelId="{6B1F97BB-EEC6-4080-987E-0B9E5ABDAA95}" type="parTrans" cxnId="{8B0DF373-B235-4EF6-87AA-576827923FD5}">
      <dgm:prSet/>
      <dgm:spPr/>
      <dgm:t>
        <a:bodyPr/>
        <a:lstStyle/>
        <a:p>
          <a:endParaRPr lang="en-GB"/>
        </a:p>
      </dgm:t>
    </dgm:pt>
    <dgm:pt modelId="{300549CF-9B0D-4D69-BDB0-315FE71E6F38}" type="sibTrans" cxnId="{8B0DF373-B235-4EF6-87AA-576827923FD5}">
      <dgm:prSet/>
      <dgm:spPr/>
      <dgm:t>
        <a:bodyPr/>
        <a:lstStyle/>
        <a:p>
          <a:endParaRPr lang="en-GB"/>
        </a:p>
      </dgm:t>
    </dgm:pt>
    <dgm:pt modelId="{491B7FCC-0BF6-084F-AD41-F24BC80FB576}" type="pres">
      <dgm:prSet presAssocID="{003EA2FF-C61A-CE42-800C-949309BD6FE7}" presName="Name0" presStyleCnt="0">
        <dgm:presLayoutVars>
          <dgm:dir/>
          <dgm:resizeHandles val="exact"/>
        </dgm:presLayoutVars>
      </dgm:prSet>
      <dgm:spPr/>
    </dgm:pt>
    <dgm:pt modelId="{83350000-4CA1-3047-BC83-AF8F3F38704F}" type="pres">
      <dgm:prSet presAssocID="{42707918-E1EA-6447-8A3C-8A3CF830B6F2}" presName="node" presStyleLbl="node1" presStyleIdx="0" presStyleCnt="4">
        <dgm:presLayoutVars>
          <dgm:bulletEnabled val="1"/>
        </dgm:presLayoutVars>
      </dgm:prSet>
      <dgm:spPr/>
    </dgm:pt>
    <dgm:pt modelId="{5591F3CA-F47A-DD4A-AFC5-2E3E1366544C}" type="pres">
      <dgm:prSet presAssocID="{5F6EB7E9-A742-984A-9613-C681ACC0CFD2}" presName="sibTrans" presStyleLbl="sibTrans2D1" presStyleIdx="0" presStyleCnt="3" custScaleX="146046"/>
      <dgm:spPr/>
    </dgm:pt>
    <dgm:pt modelId="{E0BFFFFD-A68B-8947-91E7-7B3C0B5B8ABC}" type="pres">
      <dgm:prSet presAssocID="{5F6EB7E9-A742-984A-9613-C681ACC0CFD2}" presName="connectorText" presStyleLbl="sibTrans2D1" presStyleIdx="0" presStyleCnt="3"/>
      <dgm:spPr/>
    </dgm:pt>
    <dgm:pt modelId="{053C12D2-A7FF-1F49-8701-B8C42D15D5D3}" type="pres">
      <dgm:prSet presAssocID="{D0920FF1-A61F-E848-8577-05A1739F08E4}" presName="node" presStyleLbl="node1" presStyleIdx="1" presStyleCnt="4">
        <dgm:presLayoutVars>
          <dgm:bulletEnabled val="1"/>
        </dgm:presLayoutVars>
      </dgm:prSet>
      <dgm:spPr/>
    </dgm:pt>
    <dgm:pt modelId="{F51A1FDC-A172-3D42-A033-6483BE893FDA}" type="pres">
      <dgm:prSet presAssocID="{73E0F706-08F6-2B4B-B4F6-965D7CF76060}" presName="sibTrans" presStyleLbl="sibTrans2D1" presStyleIdx="1" presStyleCnt="3" custScaleX="152897"/>
      <dgm:spPr/>
    </dgm:pt>
    <dgm:pt modelId="{FD8D349C-C6C7-1D40-A009-DDFB32EE5D15}" type="pres">
      <dgm:prSet presAssocID="{73E0F706-08F6-2B4B-B4F6-965D7CF76060}" presName="connectorText" presStyleLbl="sibTrans2D1" presStyleIdx="1" presStyleCnt="3"/>
      <dgm:spPr/>
    </dgm:pt>
    <dgm:pt modelId="{26425183-5A80-3144-995E-52F8222927AB}" type="pres">
      <dgm:prSet presAssocID="{32C33133-2492-A042-999A-BE9150B099C1}" presName="node" presStyleLbl="node1" presStyleIdx="2" presStyleCnt="4">
        <dgm:presLayoutVars>
          <dgm:bulletEnabled val="1"/>
        </dgm:presLayoutVars>
      </dgm:prSet>
      <dgm:spPr/>
    </dgm:pt>
    <dgm:pt modelId="{D80DCF15-0AAE-9C45-B9F3-637F39ECDFE3}" type="pres">
      <dgm:prSet presAssocID="{0253588E-C2FA-A042-9675-272E8B060DE5}" presName="sibTrans" presStyleLbl="sibTrans2D1" presStyleIdx="2" presStyleCnt="3" custScaleX="149612"/>
      <dgm:spPr/>
    </dgm:pt>
    <dgm:pt modelId="{AC32F663-2067-2A48-B34A-4A07B79E73E4}" type="pres">
      <dgm:prSet presAssocID="{0253588E-C2FA-A042-9675-272E8B060DE5}" presName="connectorText" presStyleLbl="sibTrans2D1" presStyleIdx="2" presStyleCnt="3"/>
      <dgm:spPr/>
    </dgm:pt>
    <dgm:pt modelId="{9E94FC86-39B5-A449-8F07-04E1057538D9}" type="pres">
      <dgm:prSet presAssocID="{11C84027-ACA8-6843-AFCF-DA98A9696A97}" presName="node" presStyleLbl="node1" presStyleIdx="3" presStyleCnt="4">
        <dgm:presLayoutVars>
          <dgm:bulletEnabled val="1"/>
        </dgm:presLayoutVars>
      </dgm:prSet>
      <dgm:spPr/>
    </dgm:pt>
  </dgm:ptLst>
  <dgm:cxnLst>
    <dgm:cxn modelId="{57FE1206-2605-8646-8E0E-09C2985439DF}" srcId="{32C33133-2492-A042-999A-BE9150B099C1}" destId="{BD6A964C-D45B-C646-809E-F8BCDFFC0FB0}" srcOrd="0" destOrd="0" parTransId="{1F504580-341E-854B-BAC8-A5AE7D79C6CC}" sibTransId="{15130622-5D09-E14E-8FCB-45DB97D0804C}"/>
    <dgm:cxn modelId="{8E489F1D-0CC0-A74F-B46F-1B099939A244}" srcId="{003EA2FF-C61A-CE42-800C-949309BD6FE7}" destId="{42707918-E1EA-6447-8A3C-8A3CF830B6F2}" srcOrd="0" destOrd="0" parTransId="{9D530C47-8CCA-AF43-81EA-05FE947E03BE}" sibTransId="{5F6EB7E9-A742-984A-9613-C681ACC0CFD2}"/>
    <dgm:cxn modelId="{FDD27723-E657-F742-A9E4-6A0331593B89}" type="presOf" srcId="{5F6EB7E9-A742-984A-9613-C681ACC0CFD2}" destId="{E0BFFFFD-A68B-8947-91E7-7B3C0B5B8ABC}" srcOrd="1" destOrd="0" presId="urn:microsoft.com/office/officeart/2005/8/layout/process1"/>
    <dgm:cxn modelId="{8FCE773D-DFBC-A24C-A783-AF226082DD05}" type="presOf" srcId="{32C33133-2492-A042-999A-BE9150B099C1}" destId="{26425183-5A80-3144-995E-52F8222927AB}" srcOrd="0" destOrd="0" presId="urn:microsoft.com/office/officeart/2005/8/layout/process1"/>
    <dgm:cxn modelId="{9863D760-1BA3-814A-8D8F-DF9DF84EAB4E}" type="presOf" srcId="{B5DE71C8-550A-9844-BA7D-555A9A71D666}" destId="{053C12D2-A7FF-1F49-8701-B8C42D15D5D3}" srcOrd="0" destOrd="1" presId="urn:microsoft.com/office/officeart/2005/8/layout/process1"/>
    <dgm:cxn modelId="{D4A41A6F-3F9A-6544-B584-EA0E1A6E7229}" srcId="{003EA2FF-C61A-CE42-800C-949309BD6FE7}" destId="{11C84027-ACA8-6843-AFCF-DA98A9696A97}" srcOrd="3" destOrd="0" parTransId="{5A049B2B-70C2-324A-880A-B2BD0BB1405B}" sibTransId="{D0EF66F8-B9E0-2846-8EFC-921734F7DB27}"/>
    <dgm:cxn modelId="{BCFCDD6F-22EB-0F4E-9040-3AD1F855A118}" type="presOf" srcId="{003EA2FF-C61A-CE42-800C-949309BD6FE7}" destId="{491B7FCC-0BF6-084F-AD41-F24BC80FB576}" srcOrd="0" destOrd="0" presId="urn:microsoft.com/office/officeart/2005/8/layout/process1"/>
    <dgm:cxn modelId="{2A256F70-DB4C-6448-BC37-8C85AC81EA3D}" type="presOf" srcId="{0253588E-C2FA-A042-9675-272E8B060DE5}" destId="{D80DCF15-0AAE-9C45-B9F3-637F39ECDFE3}" srcOrd="0" destOrd="0" presId="urn:microsoft.com/office/officeart/2005/8/layout/process1"/>
    <dgm:cxn modelId="{328F9371-BB2E-3F4F-884F-A37A380054A7}" srcId="{003EA2FF-C61A-CE42-800C-949309BD6FE7}" destId="{D0920FF1-A61F-E848-8577-05A1739F08E4}" srcOrd="1" destOrd="0" parTransId="{CE34B90D-8DE9-184E-9B58-0945E3A4BBCE}" sibTransId="{73E0F706-08F6-2B4B-B4F6-965D7CF76060}"/>
    <dgm:cxn modelId="{8B0DF373-B235-4EF6-87AA-576827923FD5}" srcId="{42707918-E1EA-6447-8A3C-8A3CF830B6F2}" destId="{2BC7E409-6110-434F-883A-CD7FCB1C2E85}" srcOrd="1" destOrd="0" parTransId="{6B1F97BB-EEC6-4080-987E-0B9E5ABDAA95}" sibTransId="{300549CF-9B0D-4D69-BDB0-315FE71E6F38}"/>
    <dgm:cxn modelId="{2AE65355-2C6D-3949-A708-FA0EF51B2BC0}" type="presOf" srcId="{0253588E-C2FA-A042-9675-272E8B060DE5}" destId="{AC32F663-2067-2A48-B34A-4A07B79E73E4}" srcOrd="1" destOrd="0" presId="urn:microsoft.com/office/officeart/2005/8/layout/process1"/>
    <dgm:cxn modelId="{F14E7755-65B8-3D40-B39C-D80852B7924B}" srcId="{42707918-E1EA-6447-8A3C-8A3CF830B6F2}" destId="{03EF2423-263A-2F47-9A24-2BA16F08A77B}" srcOrd="0" destOrd="0" parTransId="{166FC001-8E51-C741-A46D-797134A3A6A8}" sibTransId="{F2E9BFCD-7947-4744-AFDB-2ECB50C142F3}"/>
    <dgm:cxn modelId="{A38AD394-F7F2-894D-80C4-9D62C26D1FCB}" type="presOf" srcId="{BD6A964C-D45B-C646-809E-F8BCDFFC0FB0}" destId="{26425183-5A80-3144-995E-52F8222927AB}" srcOrd="0" destOrd="1" presId="urn:microsoft.com/office/officeart/2005/8/layout/process1"/>
    <dgm:cxn modelId="{F7045B9D-85F7-A246-8785-E6CCF6308B35}" type="presOf" srcId="{73E0F706-08F6-2B4B-B4F6-965D7CF76060}" destId="{F51A1FDC-A172-3D42-A033-6483BE893FDA}" srcOrd="0" destOrd="0" presId="urn:microsoft.com/office/officeart/2005/8/layout/process1"/>
    <dgm:cxn modelId="{AB6D669D-BA14-2C4C-A2BE-8902AB0F0F3F}" type="presOf" srcId="{42707918-E1EA-6447-8A3C-8A3CF830B6F2}" destId="{83350000-4CA1-3047-BC83-AF8F3F38704F}" srcOrd="0" destOrd="0" presId="urn:microsoft.com/office/officeart/2005/8/layout/process1"/>
    <dgm:cxn modelId="{113AAEA2-9E82-4043-8C0A-337C76C09BC2}" type="presOf" srcId="{73E0F706-08F6-2B4B-B4F6-965D7CF76060}" destId="{FD8D349C-C6C7-1D40-A009-DDFB32EE5D15}" srcOrd="1" destOrd="0" presId="urn:microsoft.com/office/officeart/2005/8/layout/process1"/>
    <dgm:cxn modelId="{D0FDE9A6-E160-D746-B986-38D1BE08A97D}" type="presOf" srcId="{11C84027-ACA8-6843-AFCF-DA98A9696A97}" destId="{9E94FC86-39B5-A449-8F07-04E1057538D9}" srcOrd="0" destOrd="0" presId="urn:microsoft.com/office/officeart/2005/8/layout/process1"/>
    <dgm:cxn modelId="{75935FA7-43BD-594E-BDD4-2D0697A43E73}" type="presOf" srcId="{5F6EB7E9-A742-984A-9613-C681ACC0CFD2}" destId="{5591F3CA-F47A-DD4A-AFC5-2E3E1366544C}" srcOrd="0" destOrd="0" presId="urn:microsoft.com/office/officeart/2005/8/layout/process1"/>
    <dgm:cxn modelId="{BA7C76A7-DC1D-2D45-8213-CC17E9F2DDB8}" type="presOf" srcId="{D0920FF1-A61F-E848-8577-05A1739F08E4}" destId="{053C12D2-A7FF-1F49-8701-B8C42D15D5D3}" srcOrd="0" destOrd="0" presId="urn:microsoft.com/office/officeart/2005/8/layout/process1"/>
    <dgm:cxn modelId="{24235BB9-6017-4EB0-840F-A7BA8226E056}" type="presOf" srcId="{2BC7E409-6110-434F-883A-CD7FCB1C2E85}" destId="{83350000-4CA1-3047-BC83-AF8F3F38704F}" srcOrd="0" destOrd="2" presId="urn:microsoft.com/office/officeart/2005/8/layout/process1"/>
    <dgm:cxn modelId="{C637DFC0-C37A-0A40-8EC4-D605DCF04A82}" type="presOf" srcId="{03EF2423-263A-2F47-9A24-2BA16F08A77B}" destId="{83350000-4CA1-3047-BC83-AF8F3F38704F}" srcOrd="0" destOrd="1" presId="urn:microsoft.com/office/officeart/2005/8/layout/process1"/>
    <dgm:cxn modelId="{5911E1D4-675A-BF45-A6A8-A7B930D2E505}" srcId="{11C84027-ACA8-6843-AFCF-DA98A9696A97}" destId="{E4858414-2F42-F946-8F5A-1C70D58D8DAC}" srcOrd="0" destOrd="0" parTransId="{AAC4B030-3783-C74F-A02D-94FF74565B6E}" sibTransId="{60D28A97-964C-C840-A234-628B0AE3FAA9}"/>
    <dgm:cxn modelId="{A7BDE6EC-0E9E-8646-8B08-D8B3ACD89265}" srcId="{003EA2FF-C61A-CE42-800C-949309BD6FE7}" destId="{32C33133-2492-A042-999A-BE9150B099C1}" srcOrd="2" destOrd="0" parTransId="{EA5FCFB5-08C0-F044-8E39-2079159B7321}" sibTransId="{0253588E-C2FA-A042-9675-272E8B060DE5}"/>
    <dgm:cxn modelId="{D67FBFFC-E5D8-324C-912E-AD76DB95FA1B}" srcId="{D0920FF1-A61F-E848-8577-05A1739F08E4}" destId="{B5DE71C8-550A-9844-BA7D-555A9A71D666}" srcOrd="0" destOrd="0" parTransId="{9374EACD-5FE1-314F-BF2D-A0794D55625E}" sibTransId="{918D3152-2E3B-AC4F-BB3A-DEEFCEABC3C8}"/>
    <dgm:cxn modelId="{C2F909FF-492A-B54F-A5DF-FD4AF228CE74}" type="presOf" srcId="{E4858414-2F42-F946-8F5A-1C70D58D8DAC}" destId="{9E94FC86-39B5-A449-8F07-04E1057538D9}" srcOrd="0" destOrd="1" presId="urn:microsoft.com/office/officeart/2005/8/layout/process1"/>
    <dgm:cxn modelId="{99BB73FD-C50F-B041-92EE-1016CFEF80E3}" type="presParOf" srcId="{491B7FCC-0BF6-084F-AD41-F24BC80FB576}" destId="{83350000-4CA1-3047-BC83-AF8F3F38704F}" srcOrd="0" destOrd="0" presId="urn:microsoft.com/office/officeart/2005/8/layout/process1"/>
    <dgm:cxn modelId="{CC24668D-A851-CD43-AA8D-5CDC82EC0AF0}" type="presParOf" srcId="{491B7FCC-0BF6-084F-AD41-F24BC80FB576}" destId="{5591F3CA-F47A-DD4A-AFC5-2E3E1366544C}" srcOrd="1" destOrd="0" presId="urn:microsoft.com/office/officeart/2005/8/layout/process1"/>
    <dgm:cxn modelId="{E297DFA5-3FFA-1240-B14D-97259D21E202}" type="presParOf" srcId="{5591F3CA-F47A-DD4A-AFC5-2E3E1366544C}" destId="{E0BFFFFD-A68B-8947-91E7-7B3C0B5B8ABC}" srcOrd="0" destOrd="0" presId="urn:microsoft.com/office/officeart/2005/8/layout/process1"/>
    <dgm:cxn modelId="{60526488-544E-0843-965C-A109C74B6AA9}" type="presParOf" srcId="{491B7FCC-0BF6-084F-AD41-F24BC80FB576}" destId="{053C12D2-A7FF-1F49-8701-B8C42D15D5D3}" srcOrd="2" destOrd="0" presId="urn:microsoft.com/office/officeart/2005/8/layout/process1"/>
    <dgm:cxn modelId="{660982E9-5711-814E-A30C-458A10D707BA}" type="presParOf" srcId="{491B7FCC-0BF6-084F-AD41-F24BC80FB576}" destId="{F51A1FDC-A172-3D42-A033-6483BE893FDA}" srcOrd="3" destOrd="0" presId="urn:microsoft.com/office/officeart/2005/8/layout/process1"/>
    <dgm:cxn modelId="{7BFDFCA9-0D91-2A48-8D2E-428DE1675010}" type="presParOf" srcId="{F51A1FDC-A172-3D42-A033-6483BE893FDA}" destId="{FD8D349C-C6C7-1D40-A009-DDFB32EE5D15}" srcOrd="0" destOrd="0" presId="urn:microsoft.com/office/officeart/2005/8/layout/process1"/>
    <dgm:cxn modelId="{D9F2A7A7-51E6-3D4F-8AAF-00B74D426658}" type="presParOf" srcId="{491B7FCC-0BF6-084F-AD41-F24BC80FB576}" destId="{26425183-5A80-3144-995E-52F8222927AB}" srcOrd="4" destOrd="0" presId="urn:microsoft.com/office/officeart/2005/8/layout/process1"/>
    <dgm:cxn modelId="{BD61DA5E-513C-4F49-AD1E-BD75D080810A}" type="presParOf" srcId="{491B7FCC-0BF6-084F-AD41-F24BC80FB576}" destId="{D80DCF15-0AAE-9C45-B9F3-637F39ECDFE3}" srcOrd="5" destOrd="0" presId="urn:microsoft.com/office/officeart/2005/8/layout/process1"/>
    <dgm:cxn modelId="{41670302-448E-D944-A5C8-2F50419817C5}" type="presParOf" srcId="{D80DCF15-0AAE-9C45-B9F3-637F39ECDFE3}" destId="{AC32F663-2067-2A48-B34A-4A07B79E73E4}" srcOrd="0" destOrd="0" presId="urn:microsoft.com/office/officeart/2005/8/layout/process1"/>
    <dgm:cxn modelId="{7956CEC3-6936-4E4D-BB80-FAED4642C44D}" type="presParOf" srcId="{491B7FCC-0BF6-084F-AD41-F24BC80FB576}" destId="{9E94FC86-39B5-A449-8F07-04E1057538D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50000-4CA1-3047-BC83-AF8F3F38704F}">
      <dsp:nvSpPr>
        <dsp:cNvPr id="0" name=""/>
        <dsp:cNvSpPr/>
      </dsp:nvSpPr>
      <dsp:spPr>
        <a:xfrm>
          <a:off x="7185" y="1309955"/>
          <a:ext cx="3141630" cy="1884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GB" sz="3000" kern="1200" noProof="0" dirty="0"/>
            <a:t> </a:t>
          </a:r>
          <a:r>
            <a:rPr lang="en-GB" sz="3000" b="1" kern="1200" noProof="0" dirty="0">
              <a:solidFill>
                <a:srgbClr val="FFFF00"/>
              </a:solidFill>
            </a:rPr>
            <a:t>Phase 0</a:t>
          </a:r>
        </a:p>
        <a:p>
          <a:pPr marL="228600" lvl="1" indent="-228600" algn="l" defTabSz="1022350">
            <a:lnSpc>
              <a:spcPct val="90000"/>
            </a:lnSpc>
            <a:spcBef>
              <a:spcPct val="0"/>
            </a:spcBef>
            <a:spcAft>
              <a:spcPct val="15000"/>
            </a:spcAft>
            <a:buChar char="•"/>
          </a:pPr>
          <a:r>
            <a:rPr lang="en-GB" sz="2300" kern="1200" noProof="0" dirty="0"/>
            <a:t> 1 Telescope  Structure</a:t>
          </a:r>
        </a:p>
        <a:p>
          <a:pPr marL="228600" lvl="1" indent="-228600" algn="l" defTabSz="1022350">
            <a:lnSpc>
              <a:spcPct val="90000"/>
            </a:lnSpc>
            <a:spcBef>
              <a:spcPct val="0"/>
            </a:spcBef>
            <a:spcAft>
              <a:spcPct val="15000"/>
            </a:spcAft>
            <a:buChar char="•"/>
          </a:pPr>
          <a:r>
            <a:rPr lang="en-GB" sz="2300" kern="1200" noProof="0" dirty="0"/>
            <a:t>m-ICT</a:t>
          </a:r>
        </a:p>
      </dsp:txBody>
      <dsp:txXfrm>
        <a:off x="62394" y="1365164"/>
        <a:ext cx="3031212" cy="1774560"/>
      </dsp:txXfrm>
    </dsp:sp>
    <dsp:sp modelId="{5591F3CA-F47A-DD4A-AFC5-2E3E1366544C}">
      <dsp:nvSpPr>
        <dsp:cNvPr id="0" name=""/>
        <dsp:cNvSpPr/>
      </dsp:nvSpPr>
      <dsp:spPr>
        <a:xfrm>
          <a:off x="3309640" y="1862882"/>
          <a:ext cx="972703" cy="779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3309640" y="2018707"/>
        <a:ext cx="738966" cy="467474"/>
      </dsp:txXfrm>
    </dsp:sp>
    <dsp:sp modelId="{053C12D2-A7FF-1F49-8701-B8C42D15D5D3}">
      <dsp:nvSpPr>
        <dsp:cNvPr id="0" name=""/>
        <dsp:cNvSpPr/>
      </dsp:nvSpPr>
      <dsp:spPr>
        <a:xfrm>
          <a:off x="4405468" y="1309955"/>
          <a:ext cx="3141630" cy="1884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GB" sz="3000" b="1" kern="1200" noProof="0" dirty="0">
              <a:solidFill>
                <a:srgbClr val="FFFF00"/>
              </a:solidFill>
            </a:rPr>
            <a:t>Phase 1</a:t>
          </a:r>
        </a:p>
        <a:p>
          <a:pPr marL="228600" lvl="1" indent="-228600" algn="l" defTabSz="1022350">
            <a:lnSpc>
              <a:spcPct val="90000"/>
            </a:lnSpc>
            <a:spcBef>
              <a:spcPct val="0"/>
            </a:spcBef>
            <a:spcAft>
              <a:spcPct val="15000"/>
            </a:spcAft>
            <a:buChar char="•"/>
          </a:pPr>
          <a:r>
            <a:rPr lang="en-GB" sz="2300" kern="1200" noProof="0" dirty="0"/>
            <a:t> 3 Telescope Structures</a:t>
          </a:r>
        </a:p>
      </dsp:txBody>
      <dsp:txXfrm>
        <a:off x="4460677" y="1365164"/>
        <a:ext cx="3031212" cy="1774560"/>
      </dsp:txXfrm>
    </dsp:sp>
    <dsp:sp modelId="{F51A1FDC-A172-3D42-A033-6483BE893FDA}">
      <dsp:nvSpPr>
        <dsp:cNvPr id="0" name=""/>
        <dsp:cNvSpPr/>
      </dsp:nvSpPr>
      <dsp:spPr>
        <a:xfrm>
          <a:off x="7685108" y="1862882"/>
          <a:ext cx="1018333" cy="779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7685108" y="2018707"/>
        <a:ext cx="784596" cy="467474"/>
      </dsp:txXfrm>
    </dsp:sp>
    <dsp:sp modelId="{26425183-5A80-3144-995E-52F8222927AB}">
      <dsp:nvSpPr>
        <dsp:cNvPr id="0" name=""/>
        <dsp:cNvSpPr/>
      </dsp:nvSpPr>
      <dsp:spPr>
        <a:xfrm>
          <a:off x="8803751" y="1309955"/>
          <a:ext cx="3141630" cy="1884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GB" sz="3000" b="1" kern="1200" noProof="0" dirty="0">
              <a:solidFill>
                <a:srgbClr val="FFFF00"/>
              </a:solidFill>
            </a:rPr>
            <a:t>Phase 2</a:t>
          </a:r>
        </a:p>
        <a:p>
          <a:pPr marL="228600" lvl="1" indent="-228600" algn="l" defTabSz="1022350">
            <a:lnSpc>
              <a:spcPct val="90000"/>
            </a:lnSpc>
            <a:spcBef>
              <a:spcPct val="0"/>
            </a:spcBef>
            <a:spcAft>
              <a:spcPct val="15000"/>
            </a:spcAft>
            <a:buChar char="•"/>
          </a:pPr>
          <a:r>
            <a:rPr lang="en-GB" sz="2300" kern="1200" noProof="0" dirty="0"/>
            <a:t>3 Telescope Structures + Cameras</a:t>
          </a:r>
        </a:p>
      </dsp:txBody>
      <dsp:txXfrm>
        <a:off x="8858960" y="1365164"/>
        <a:ext cx="3031212" cy="1774560"/>
      </dsp:txXfrm>
    </dsp:sp>
    <dsp:sp modelId="{D80DCF15-0AAE-9C45-B9F3-637F39ECDFE3}">
      <dsp:nvSpPr>
        <dsp:cNvPr id="0" name=""/>
        <dsp:cNvSpPr/>
      </dsp:nvSpPr>
      <dsp:spPr>
        <a:xfrm>
          <a:off x="12094331" y="1862882"/>
          <a:ext cx="996454" cy="7791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it-IT" sz="2400" kern="1200"/>
        </a:p>
      </dsp:txBody>
      <dsp:txXfrm>
        <a:off x="12094331" y="2018707"/>
        <a:ext cx="762717" cy="467474"/>
      </dsp:txXfrm>
    </dsp:sp>
    <dsp:sp modelId="{9E94FC86-39B5-A449-8F07-04E1057538D9}">
      <dsp:nvSpPr>
        <dsp:cNvPr id="0" name=""/>
        <dsp:cNvSpPr/>
      </dsp:nvSpPr>
      <dsp:spPr>
        <a:xfrm>
          <a:off x="13202034" y="1309955"/>
          <a:ext cx="3141630" cy="18849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b="1" kern="1200" noProof="0" dirty="0">
              <a:solidFill>
                <a:srgbClr val="FFFF00"/>
              </a:solidFill>
            </a:rPr>
            <a:t>Phase 3</a:t>
          </a:r>
        </a:p>
        <a:p>
          <a:pPr marL="228600" lvl="1" indent="-228600" algn="l" defTabSz="1022350">
            <a:lnSpc>
              <a:spcPct val="90000"/>
            </a:lnSpc>
            <a:spcBef>
              <a:spcPct val="0"/>
            </a:spcBef>
            <a:spcAft>
              <a:spcPct val="15000"/>
            </a:spcAft>
            <a:buChar char="•"/>
          </a:pPr>
          <a:r>
            <a:rPr lang="en-GB" sz="2300" kern="1200" noProof="0" dirty="0"/>
            <a:t>Full Array</a:t>
          </a:r>
        </a:p>
      </dsp:txBody>
      <dsp:txXfrm>
        <a:off x="13257243" y="1365164"/>
        <a:ext cx="3031212" cy="17745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 name="Shape 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61913260"/>
      </p:ext>
    </p:extLst>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95541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LIDE">
    <p:spTree>
      <p:nvGrpSpPr>
        <p:cNvPr id="1" name=""/>
        <p:cNvGrpSpPr/>
        <p:nvPr/>
      </p:nvGrpSpPr>
      <p:grpSpPr>
        <a:xfrm>
          <a:off x="0" y="0"/>
          <a:ext cx="0" cy="0"/>
          <a:chOff x="0" y="0"/>
          <a:chExt cx="0" cy="0"/>
        </a:xfrm>
      </p:grpSpPr>
      <p:sp>
        <p:nvSpPr>
          <p:cNvPr id="30" name="Footer Placeholder 3"/>
          <p:cNvSpPr txBox="1">
            <a:spLocks noGrp="1"/>
          </p:cNvSpPr>
          <p:nvPr>
            <p:ph type="body" sz="quarter" idx="21" hasCustomPrompt="1"/>
          </p:nvPr>
        </p:nvSpPr>
        <p:spPr>
          <a:xfrm>
            <a:off x="7647509" y="12835877"/>
            <a:ext cx="9088982" cy="483911"/>
          </a:xfrm>
          <a:prstGeom prst="rect">
            <a:avLst/>
          </a:prstGeom>
        </p:spPr>
        <p:txBody>
          <a:bodyPr anchor="ctr">
            <a:spAutoFit/>
          </a:bodyPr>
          <a:lstStyle>
            <a:lvl1pPr marL="0" indent="0" algn="ctr" defTabSz="1828800">
              <a:spcBef>
                <a:spcPts val="0"/>
              </a:spcBef>
              <a:buSzTx/>
              <a:buFontTx/>
              <a:buNone/>
              <a:defRPr sz="2400">
                <a:solidFill>
                  <a:srgbClr val="888888"/>
                </a:solidFill>
              </a:defRPr>
            </a:lvl1pPr>
          </a:lstStyle>
          <a:p>
            <a:r>
              <a:t>Author Name, Conference/Meeting name, date.</a:t>
            </a:r>
          </a:p>
        </p:txBody>
      </p:sp>
      <p:pic>
        <p:nvPicPr>
          <p:cNvPr id="31"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32"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33" name="Slide Number"/>
          <p:cNvSpPr txBox="1">
            <a:spLocks noGrp="1"/>
          </p:cNvSpPr>
          <p:nvPr>
            <p:ph type="sldNum" sz="quarter" idx="2"/>
          </p:nvPr>
        </p:nvSpPr>
        <p:spPr>
          <a:xfrm>
            <a:off x="23219052" y="12835877"/>
            <a:ext cx="504548" cy="483911"/>
          </a:xfrm>
          <a:prstGeom prst="rect">
            <a:avLst/>
          </a:prstGeom>
        </p:spPr>
        <p:txBody>
          <a:bodyPr/>
          <a:lstStyle/>
          <a:p>
            <a:fld id="{86CB4B4D-7CA3-9044-876B-883B54F8677D}" type="slidenum">
              <a:t>‹#›</a:t>
            </a:fld>
            <a:endParaRPr/>
          </a:p>
        </p:txBody>
      </p:sp>
      <p:sp>
        <p:nvSpPr>
          <p:cNvPr id="34" name="Title 1"/>
          <p:cNvSpPr txBox="1">
            <a:spLocks noGrp="1"/>
          </p:cNvSpPr>
          <p:nvPr>
            <p:ph type="body" sz="quarter" idx="22" hasCustomPrompt="1"/>
          </p:nvPr>
        </p:nvSpPr>
        <p:spPr>
          <a:xfrm>
            <a:off x="918071" y="434978"/>
            <a:ext cx="16849874" cy="1440000"/>
          </a:xfrm>
          <a:prstGeom prst="rect">
            <a:avLst/>
          </a:prstGeom>
        </p:spPr>
        <p:txBody>
          <a:bodyPr anchor="ctr"/>
          <a:lstStyle>
            <a:lvl1pPr marL="0" indent="0">
              <a:spcBef>
                <a:spcPts val="0"/>
              </a:spcBef>
              <a:buSzTx/>
              <a:buFontTx/>
              <a:buNone/>
              <a:defRPr sz="7200" b="1">
                <a:solidFill>
                  <a:srgbClr val="00204E"/>
                </a:solidFill>
                <a:latin typeface="Fira Sans"/>
                <a:ea typeface="Fira Sans"/>
                <a:cs typeface="Fira Sans"/>
                <a:sym typeface="Fira Sans"/>
              </a:defRPr>
            </a:lvl1pPr>
          </a:lstStyle>
          <a:p>
            <a:r>
              <a:t>TYPE TITLE HERE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 name="Picture 11"/>
          <p:cNvSpPr>
            <a:spLocks noGrp="1"/>
          </p:cNvSpPr>
          <p:nvPr>
            <p:ph type="pic" sz="half" idx="21"/>
          </p:nvPr>
        </p:nvSpPr>
        <p:spPr>
          <a:xfrm>
            <a:off x="5015883" y="8347988"/>
            <a:ext cx="14352234" cy="5008930"/>
          </a:xfrm>
          <a:prstGeom prst="rect">
            <a:avLst/>
          </a:prstGeom>
          <a:ln w="12700"/>
          <a:effectLst>
            <a:outerShdw blurRad="304800" dist="101600" dir="2700000" rotWithShape="0">
              <a:srgbClr val="333333">
                <a:alpha val="64999"/>
              </a:srgbClr>
            </a:outerShdw>
          </a:effectLst>
        </p:spPr>
        <p:txBody>
          <a:bodyPr tIns="45719" bIns="45719">
            <a:noAutofit/>
          </a:bodyPr>
          <a:lstStyle/>
          <a:p>
            <a:endParaRPr/>
          </a:p>
        </p:txBody>
      </p:sp>
      <p:sp>
        <p:nvSpPr>
          <p:cNvPr id="21" name="CasellaDiTesto 42"/>
          <p:cNvSpPr txBox="1">
            <a:spLocks noGrp="1"/>
          </p:cNvSpPr>
          <p:nvPr>
            <p:ph type="body" sz="quarter" idx="22" hasCustomPrompt="1"/>
          </p:nvPr>
        </p:nvSpPr>
        <p:spPr>
          <a:xfrm>
            <a:off x="4096056" y="4429186"/>
            <a:ext cx="16191888" cy="994093"/>
          </a:xfrm>
          <a:prstGeom prst="rect">
            <a:avLst/>
          </a:prstGeom>
        </p:spPr>
        <p:txBody>
          <a:bodyPr>
            <a:spAutoFit/>
          </a:bodyPr>
          <a:lstStyle>
            <a:lvl1pPr marL="0" indent="0" algn="ctr" defTabSz="1828800">
              <a:spcBef>
                <a:spcPts val="0"/>
              </a:spcBef>
              <a:buSzTx/>
              <a:buFontTx/>
              <a:buNone/>
              <a:defRPr b="1">
                <a:solidFill>
                  <a:srgbClr val="003399"/>
                </a:solidFill>
              </a:defRPr>
            </a:lvl1pPr>
          </a:lstStyle>
          <a:p>
            <a:r>
              <a:t>Title of this talk</a:t>
            </a:r>
          </a:p>
        </p:txBody>
      </p:sp>
      <p:sp>
        <p:nvSpPr>
          <p:cNvPr id="22" name="TextBox 13"/>
          <p:cNvSpPr txBox="1">
            <a:spLocks noGrp="1"/>
          </p:cNvSpPr>
          <p:nvPr>
            <p:ph type="body" sz="quarter" idx="23" hasCustomPrompt="1"/>
          </p:nvPr>
        </p:nvSpPr>
        <p:spPr>
          <a:xfrm>
            <a:off x="7026856" y="7203606"/>
            <a:ext cx="10330289" cy="640776"/>
          </a:xfrm>
          <a:prstGeom prst="rect">
            <a:avLst/>
          </a:prstGeom>
        </p:spPr>
        <p:txBody>
          <a:bodyPr>
            <a:spAutoFit/>
          </a:bodyPr>
          <a:lstStyle>
            <a:lvl1pPr marL="0" indent="0" algn="ctr" defTabSz="1828800">
              <a:spcBef>
                <a:spcPts val="0"/>
              </a:spcBef>
              <a:buSzTx/>
              <a:buFontTx/>
              <a:buNone/>
              <a:defRPr sz="3600" b="1">
                <a:solidFill>
                  <a:srgbClr val="FF2600"/>
                </a:solidFill>
              </a:defRPr>
            </a:lvl1pPr>
          </a:lstStyle>
          <a:p>
            <a:r>
              <a:t>Conference/Meeting, date year</a:t>
            </a:r>
          </a:p>
        </p:txBody>
      </p:sp>
      <p:sp>
        <p:nvSpPr>
          <p:cNvPr id="23" name="Author Name - AFFILIATION"/>
          <p:cNvSpPr txBox="1">
            <a:spLocks noGrp="1"/>
          </p:cNvSpPr>
          <p:nvPr>
            <p:ph type="body" sz="quarter" idx="24" hasCustomPrompt="1"/>
          </p:nvPr>
        </p:nvSpPr>
        <p:spPr>
          <a:xfrm>
            <a:off x="9033280" y="5822121"/>
            <a:ext cx="6317440" cy="725558"/>
          </a:xfrm>
          <a:prstGeom prst="rect">
            <a:avLst/>
          </a:prstGeom>
        </p:spPr>
        <p:txBody>
          <a:bodyPr wrap="none">
            <a:spAutoFit/>
          </a:bodyPr>
          <a:lstStyle>
            <a:lvl1pPr marL="0" indent="0" algn="ctr" defTabSz="1828800">
              <a:lnSpc>
                <a:spcPct val="80000"/>
              </a:lnSpc>
              <a:spcBef>
                <a:spcPts val="0"/>
              </a:spcBef>
              <a:buSzTx/>
              <a:buFontTx/>
              <a:buNone/>
              <a:defRPr sz="4200" b="1">
                <a:solidFill>
                  <a:srgbClr val="003399"/>
                </a:solidFill>
              </a:defRPr>
            </a:lvl1pPr>
          </a:lstStyle>
          <a:p>
            <a:r>
              <a:t>Author Name - AFFILIATION</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266688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LIDE">
    <p:spTree>
      <p:nvGrpSpPr>
        <p:cNvPr id="1" name=""/>
        <p:cNvGrpSpPr/>
        <p:nvPr/>
      </p:nvGrpSpPr>
      <p:grpSpPr>
        <a:xfrm>
          <a:off x="0" y="0"/>
          <a:ext cx="0" cy="0"/>
          <a:chOff x="0" y="0"/>
          <a:chExt cx="0" cy="0"/>
        </a:xfrm>
      </p:grpSpPr>
      <p:sp>
        <p:nvSpPr>
          <p:cNvPr id="31" name="Footer Placeholder 3"/>
          <p:cNvSpPr txBox="1">
            <a:spLocks noGrp="1"/>
          </p:cNvSpPr>
          <p:nvPr>
            <p:ph type="body" sz="quarter" idx="21" hasCustomPrompt="1"/>
          </p:nvPr>
        </p:nvSpPr>
        <p:spPr>
          <a:xfrm>
            <a:off x="7647509" y="12835877"/>
            <a:ext cx="9088982" cy="483911"/>
          </a:xfrm>
          <a:prstGeom prst="rect">
            <a:avLst/>
          </a:prstGeom>
        </p:spPr>
        <p:txBody>
          <a:bodyPr anchor="ctr">
            <a:spAutoFit/>
          </a:bodyPr>
          <a:lstStyle>
            <a:lvl1pPr marL="0" indent="0" algn="ctr" defTabSz="1828800">
              <a:spcBef>
                <a:spcPts val="0"/>
              </a:spcBef>
              <a:buSzTx/>
              <a:buFontTx/>
              <a:buNone/>
              <a:defRPr sz="2400">
                <a:solidFill>
                  <a:srgbClr val="888888"/>
                </a:solidFill>
              </a:defRPr>
            </a:lvl1pPr>
          </a:lstStyle>
          <a:p>
            <a:r>
              <a:t>Author Name, Conference/Meeting name, date.</a:t>
            </a:r>
          </a:p>
        </p:txBody>
      </p:sp>
      <p:pic>
        <p:nvPicPr>
          <p:cNvPr id="32"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33"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34" name="Slide Number"/>
          <p:cNvSpPr txBox="1">
            <a:spLocks noGrp="1"/>
          </p:cNvSpPr>
          <p:nvPr>
            <p:ph type="sldNum" sz="quarter" idx="2"/>
          </p:nvPr>
        </p:nvSpPr>
        <p:spPr>
          <a:xfrm>
            <a:off x="23219052" y="12835877"/>
            <a:ext cx="504548" cy="483911"/>
          </a:xfrm>
          <a:prstGeom prst="rect">
            <a:avLst/>
          </a:prstGeom>
        </p:spPr>
        <p:txBody>
          <a:bodyPr/>
          <a:lstStyle/>
          <a:p>
            <a:fld id="{86CB4B4D-7CA3-9044-876B-883B54F8677D}" type="slidenum">
              <a:t>‹#›</a:t>
            </a:fld>
            <a:endParaRPr/>
          </a:p>
        </p:txBody>
      </p:sp>
      <p:sp>
        <p:nvSpPr>
          <p:cNvPr id="35" name="Title 1"/>
          <p:cNvSpPr txBox="1">
            <a:spLocks noGrp="1"/>
          </p:cNvSpPr>
          <p:nvPr>
            <p:ph type="body" sz="quarter" idx="22" hasCustomPrompt="1"/>
          </p:nvPr>
        </p:nvSpPr>
        <p:spPr>
          <a:xfrm>
            <a:off x="918071" y="434978"/>
            <a:ext cx="16849874" cy="1440000"/>
          </a:xfrm>
          <a:prstGeom prst="rect">
            <a:avLst/>
          </a:prstGeom>
        </p:spPr>
        <p:txBody>
          <a:bodyPr anchor="ctr"/>
          <a:lstStyle>
            <a:lvl1pPr marL="0" indent="0">
              <a:spcBef>
                <a:spcPts val="0"/>
              </a:spcBef>
              <a:buSzTx/>
              <a:buFontTx/>
              <a:buNone/>
              <a:defRPr sz="7200" b="1">
                <a:solidFill>
                  <a:srgbClr val="00204E"/>
                </a:solidFill>
                <a:latin typeface="Fira Sans"/>
                <a:ea typeface="Fira Sans"/>
                <a:cs typeface="Fira Sans"/>
                <a:sym typeface="Fira Sans"/>
              </a:defRPr>
            </a:lvl1pPr>
          </a:lstStyle>
          <a:p>
            <a:r>
              <a:t>TYPE TITLE HERE</a:t>
            </a:r>
          </a:p>
        </p:txBody>
      </p:sp>
    </p:spTree>
    <p:extLst>
      <p:ext uri="{BB962C8B-B14F-4D97-AF65-F5344CB8AC3E}">
        <p14:creationId xmlns:p14="http://schemas.microsoft.com/office/powerpoint/2010/main" val="42653337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EMPTY">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76775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tif"/><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8.png"/><Relationship Id="rId4" Type="http://schemas.openxmlformats.org/officeDocument/2006/relationships/theme" Target="../theme/theme2.xml"/><Relationship Id="rId9" Type="http://schemas.openxmlformats.org/officeDocument/2006/relationships/image" Target="../media/image5.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2" descr="Picture 12"/>
          <p:cNvPicPr>
            <a:picLocks noChangeAspect="1"/>
          </p:cNvPicPr>
          <p:nvPr/>
        </p:nvPicPr>
        <p:blipFill>
          <a:blip r:embed="rId3">
            <a:extLst/>
          </a:blip>
          <a:stretch>
            <a:fillRect/>
          </a:stretch>
        </p:blipFill>
        <p:spPr>
          <a:xfrm>
            <a:off x="8530758" y="2025008"/>
            <a:ext cx="7322485" cy="1488275"/>
          </a:xfrm>
          <a:prstGeom prst="rect">
            <a:avLst/>
          </a:prstGeom>
          <a:ln w="12700">
            <a:miter lim="400000"/>
          </a:ln>
        </p:spPr>
      </p:pic>
      <p:pic>
        <p:nvPicPr>
          <p:cNvPr id="3" name="Picture 3" descr="Picture 3"/>
          <p:cNvPicPr>
            <a:picLocks noChangeAspect="1"/>
          </p:cNvPicPr>
          <p:nvPr/>
        </p:nvPicPr>
        <p:blipFill>
          <a:blip r:embed="rId4">
            <a:extLst/>
          </a:blip>
          <a:stretch>
            <a:fillRect/>
          </a:stretch>
        </p:blipFill>
        <p:spPr>
          <a:xfrm>
            <a:off x="10975451" y="123805"/>
            <a:ext cx="1112299" cy="1112300"/>
          </a:xfrm>
          <a:prstGeom prst="rect">
            <a:avLst/>
          </a:prstGeom>
          <a:ln w="12700">
            <a:miter lim="400000"/>
          </a:ln>
        </p:spPr>
      </p:pic>
      <p:pic>
        <p:nvPicPr>
          <p:cNvPr id="4" name="Picture 5" descr="Picture 5"/>
          <p:cNvPicPr>
            <a:picLocks noChangeAspect="1"/>
          </p:cNvPicPr>
          <p:nvPr/>
        </p:nvPicPr>
        <p:blipFill>
          <a:blip r:embed="rId5">
            <a:extLst/>
          </a:blip>
          <a:stretch>
            <a:fillRect/>
          </a:stretch>
        </p:blipFill>
        <p:spPr>
          <a:xfrm>
            <a:off x="16170344" y="229739"/>
            <a:ext cx="1573057" cy="1006366"/>
          </a:xfrm>
          <a:prstGeom prst="rect">
            <a:avLst/>
          </a:prstGeom>
          <a:ln w="12700">
            <a:miter lim="400000"/>
          </a:ln>
        </p:spPr>
      </p:pic>
      <p:pic>
        <p:nvPicPr>
          <p:cNvPr id="6" name="Picture 10" descr="Picture 10"/>
          <p:cNvPicPr>
            <a:picLocks noChangeAspect="1"/>
          </p:cNvPicPr>
          <p:nvPr/>
        </p:nvPicPr>
        <p:blipFill>
          <a:blip r:embed="rId6">
            <a:extLst/>
          </a:blip>
          <a:srcRect l="25399" r="26361"/>
          <a:stretch>
            <a:fillRect/>
          </a:stretch>
        </p:blipFill>
        <p:spPr>
          <a:xfrm>
            <a:off x="20859880" y="204339"/>
            <a:ext cx="1456388" cy="1006366"/>
          </a:xfrm>
          <a:prstGeom prst="rect">
            <a:avLst/>
          </a:prstGeom>
          <a:ln w="12700">
            <a:miter lim="400000"/>
          </a:ln>
        </p:spPr>
      </p:pic>
      <p:sp>
        <p:nvSpPr>
          <p:cNvPr id="7" name="Line"/>
          <p:cNvSpPr/>
          <p:nvPr/>
        </p:nvSpPr>
        <p:spPr>
          <a:xfrm>
            <a:off x="565138" y="1340624"/>
            <a:ext cx="23253724" cy="1"/>
          </a:xfrm>
          <a:prstGeom prst="line">
            <a:avLst/>
          </a:prstGeom>
          <a:ln w="25400">
            <a:solidFill>
              <a:schemeClr val="accent1"/>
            </a:solidFill>
          </a:ln>
        </p:spPr>
        <p:txBody>
          <a:bodyPr tIns="91439" bIns="91439"/>
          <a:lstStyle/>
          <a:p>
            <a:endParaRPr/>
          </a:p>
        </p:txBody>
      </p:sp>
      <p:sp>
        <p:nvSpPr>
          <p:cNvPr id="8" name="Rettangolo 1"/>
          <p:cNvSpPr txBox="1"/>
          <p:nvPr/>
        </p:nvSpPr>
        <p:spPr>
          <a:xfrm>
            <a:off x="6187440" y="6375406"/>
            <a:ext cx="12009120" cy="58848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b">
            <a:spAutoFit/>
          </a:bodyPr>
          <a:lstStyle>
            <a:lvl1pPr algn="ctr">
              <a:lnSpc>
                <a:spcPct val="80000"/>
              </a:lnSpc>
              <a:defRPr sz="3200">
                <a:solidFill>
                  <a:srgbClr val="003399"/>
                </a:solidFill>
              </a:defRPr>
            </a:lvl1pPr>
          </a:lstStyle>
          <a:p>
            <a:r>
              <a:t>for the ASTRI Project</a:t>
            </a:r>
          </a:p>
        </p:txBody>
      </p:sp>
      <p:pic>
        <p:nvPicPr>
          <p:cNvPr id="9" name="Image" descr="Image"/>
          <p:cNvPicPr>
            <a:picLocks noChangeAspect="1"/>
          </p:cNvPicPr>
          <p:nvPr/>
        </p:nvPicPr>
        <p:blipFill>
          <a:blip r:embed="rId7">
            <a:extLst/>
          </a:blip>
          <a:stretch>
            <a:fillRect/>
          </a:stretch>
        </p:blipFill>
        <p:spPr>
          <a:xfrm>
            <a:off x="5324569" y="-277199"/>
            <a:ext cx="3724685" cy="1949640"/>
          </a:xfrm>
          <a:prstGeom prst="rect">
            <a:avLst/>
          </a:prstGeom>
          <a:ln w="12700">
            <a:miter lim="400000"/>
          </a:ln>
        </p:spPr>
      </p:pic>
      <p:sp>
        <p:nvSpPr>
          <p:cNvPr id="10" name="Title Text"/>
          <p:cNvSpPr txBox="1">
            <a:spLocks noGrp="1"/>
          </p:cNvSpPr>
          <p:nvPr>
            <p:ph type="title"/>
          </p:nvPr>
        </p:nvSpPr>
        <p:spPr>
          <a:xfrm>
            <a:off x="3962400" y="184149"/>
            <a:ext cx="16459200" cy="3016251"/>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t>Title Text</a:t>
            </a:r>
          </a:p>
        </p:txBody>
      </p:sp>
      <p:sp>
        <p:nvSpPr>
          <p:cNvPr id="11" name="Body Level One…"/>
          <p:cNvSpPr txBox="1">
            <a:spLocks noGrp="1"/>
          </p:cNvSpPr>
          <p:nvPr>
            <p:ph type="body" idx="1"/>
          </p:nvPr>
        </p:nvSpPr>
        <p:spPr>
          <a:xfrm>
            <a:off x="3962400" y="3200400"/>
            <a:ext cx="16459200" cy="10515600"/>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12" name="Slide Number"/>
          <p:cNvSpPr txBox="1">
            <a:spLocks noGrp="1"/>
          </p:cNvSpPr>
          <p:nvPr>
            <p:ph type="sldNum" sz="quarter" idx="2"/>
          </p:nvPr>
        </p:nvSpPr>
        <p:spPr>
          <a:xfrm>
            <a:off x="19917052" y="12835877"/>
            <a:ext cx="504548" cy="483911"/>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a:t>
            </a:fld>
            <a:endParaRPr/>
          </a:p>
        </p:txBody>
      </p:sp>
      <p:pic>
        <p:nvPicPr>
          <p:cNvPr id="14" name="Picture 13">
            <a:extLst>
              <a:ext uri="{FF2B5EF4-FFF2-40B4-BE49-F238E27FC236}">
                <a16:creationId xmlns:a16="http://schemas.microsoft.com/office/drawing/2014/main" id="{6EAB2B56-C962-B14D-A0AE-C712C8FAE3A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05253" y="56232"/>
            <a:ext cx="1448089" cy="1284392"/>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transition spd="med"/>
  <p:txStyles>
    <p:titleStyle>
      <a:lvl1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1pPr>
      <a:lvl2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2pPr>
      <a:lvl3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3pPr>
      <a:lvl4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4pPr>
      <a:lvl5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5pPr>
      <a:lvl6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6pPr>
      <a:lvl7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7pPr>
      <a:lvl8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8pPr>
      <a:lvl9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9pPr>
    </p:titleStyle>
    <p:bodyStyle>
      <a:lvl1pPr marL="685781" marR="0" indent="-685781"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1pPr>
      <a:lvl2pPr marL="1110317" marR="0" indent="-653129"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2pPr>
      <a:lvl3pPr marL="1523961" marR="0" indent="-609584"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3pPr>
      <a:lvl4pPr marL="2103066"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4pPr>
      <a:lvl5pPr marL="2560255"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5pPr>
      <a:lvl6pPr marL="3017443"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6pPr>
      <a:lvl7pPr marL="3474632"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7pPr>
      <a:lvl8pPr marL="3931820"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8pPr>
      <a:lvl9pPr marL="4389009"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2" descr="Picture 12"/>
          <p:cNvPicPr>
            <a:picLocks noChangeAspect="1"/>
          </p:cNvPicPr>
          <p:nvPr/>
        </p:nvPicPr>
        <p:blipFill>
          <a:blip r:embed="rId5">
            <a:extLst/>
          </a:blip>
          <a:stretch>
            <a:fillRect/>
          </a:stretch>
        </p:blipFill>
        <p:spPr>
          <a:xfrm>
            <a:off x="8530758" y="2025008"/>
            <a:ext cx="7322485" cy="1488275"/>
          </a:xfrm>
          <a:prstGeom prst="rect">
            <a:avLst/>
          </a:prstGeom>
          <a:ln w="12700">
            <a:miter lim="400000"/>
          </a:ln>
        </p:spPr>
      </p:pic>
      <p:pic>
        <p:nvPicPr>
          <p:cNvPr id="3" name="Picture 3" descr="Picture 3"/>
          <p:cNvPicPr>
            <a:picLocks noChangeAspect="1"/>
          </p:cNvPicPr>
          <p:nvPr/>
        </p:nvPicPr>
        <p:blipFill>
          <a:blip r:embed="rId6">
            <a:extLst/>
          </a:blip>
          <a:stretch>
            <a:fillRect/>
          </a:stretch>
        </p:blipFill>
        <p:spPr>
          <a:xfrm>
            <a:off x="9807051" y="123805"/>
            <a:ext cx="1112299" cy="1112300"/>
          </a:xfrm>
          <a:prstGeom prst="rect">
            <a:avLst/>
          </a:prstGeom>
          <a:ln w="12700">
            <a:miter lim="400000"/>
          </a:ln>
        </p:spPr>
      </p:pic>
      <p:pic>
        <p:nvPicPr>
          <p:cNvPr id="4" name="Picture 5" descr="Picture 5"/>
          <p:cNvPicPr>
            <a:picLocks noChangeAspect="1"/>
          </p:cNvPicPr>
          <p:nvPr/>
        </p:nvPicPr>
        <p:blipFill>
          <a:blip r:embed="rId7">
            <a:extLst/>
          </a:blip>
          <a:stretch>
            <a:fillRect/>
          </a:stretch>
        </p:blipFill>
        <p:spPr>
          <a:xfrm>
            <a:off x="17643544" y="178939"/>
            <a:ext cx="1573057" cy="1006366"/>
          </a:xfrm>
          <a:prstGeom prst="rect">
            <a:avLst/>
          </a:prstGeom>
          <a:ln w="12700">
            <a:miter lim="400000"/>
          </a:ln>
        </p:spPr>
      </p:pic>
      <p:pic>
        <p:nvPicPr>
          <p:cNvPr id="6" name="Picture 10" descr="Picture 10"/>
          <p:cNvPicPr>
            <a:picLocks noChangeAspect="1"/>
          </p:cNvPicPr>
          <p:nvPr/>
        </p:nvPicPr>
        <p:blipFill>
          <a:blip r:embed="rId8">
            <a:extLst/>
          </a:blip>
          <a:srcRect l="25399" r="26361"/>
          <a:stretch>
            <a:fillRect/>
          </a:stretch>
        </p:blipFill>
        <p:spPr>
          <a:xfrm>
            <a:off x="21444080" y="178939"/>
            <a:ext cx="1456388" cy="1006366"/>
          </a:xfrm>
          <a:prstGeom prst="rect">
            <a:avLst/>
          </a:prstGeom>
          <a:ln w="12700">
            <a:miter lim="400000"/>
          </a:ln>
        </p:spPr>
      </p:pic>
      <p:sp>
        <p:nvSpPr>
          <p:cNvPr id="7" name="Line"/>
          <p:cNvSpPr/>
          <p:nvPr/>
        </p:nvSpPr>
        <p:spPr>
          <a:xfrm>
            <a:off x="565138" y="1340624"/>
            <a:ext cx="23253724" cy="1"/>
          </a:xfrm>
          <a:prstGeom prst="line">
            <a:avLst/>
          </a:prstGeom>
          <a:ln w="25400">
            <a:solidFill>
              <a:schemeClr val="accent1"/>
            </a:solidFill>
          </a:ln>
        </p:spPr>
        <p:txBody>
          <a:bodyPr tIns="91439" bIns="91439"/>
          <a:lstStyle/>
          <a:p>
            <a:endParaRPr/>
          </a:p>
        </p:txBody>
      </p:sp>
      <p:sp>
        <p:nvSpPr>
          <p:cNvPr id="8" name="Rettangolo 1"/>
          <p:cNvSpPr txBox="1"/>
          <p:nvPr/>
        </p:nvSpPr>
        <p:spPr>
          <a:xfrm>
            <a:off x="6187440" y="6375406"/>
            <a:ext cx="12009120" cy="588487"/>
          </a:xfrm>
          <a:prstGeom prst="rect">
            <a:avLst/>
          </a:prstGeom>
          <a:ln w="25400">
            <a:miter lim="400000"/>
          </a:ln>
          <a:extLst>
            <a:ext uri="{C572A759-6A51-4108-AA02-DFA0A04FC94B}">
              <ma14:wrappingTextBoxFlag xmlns="" xmlns:ma14="http://schemas.microsoft.com/office/mac/drawingml/2011/main" val="1"/>
            </a:ext>
          </a:extLst>
        </p:spPr>
        <p:txBody>
          <a:bodyPr tIns="91439" bIns="91439" anchor="b">
            <a:spAutoFit/>
          </a:bodyPr>
          <a:lstStyle>
            <a:lvl1pPr algn="ctr">
              <a:lnSpc>
                <a:spcPct val="80000"/>
              </a:lnSpc>
              <a:defRPr sz="3200">
                <a:solidFill>
                  <a:srgbClr val="003399"/>
                </a:solidFill>
              </a:defRPr>
            </a:lvl1pPr>
          </a:lstStyle>
          <a:p>
            <a:r>
              <a:t>for the ASTRI Project</a:t>
            </a:r>
          </a:p>
        </p:txBody>
      </p:sp>
      <p:pic>
        <p:nvPicPr>
          <p:cNvPr id="9" name="Image" descr="Image"/>
          <p:cNvPicPr>
            <a:picLocks noChangeAspect="1"/>
          </p:cNvPicPr>
          <p:nvPr/>
        </p:nvPicPr>
        <p:blipFill>
          <a:blip r:embed="rId9">
            <a:extLst/>
          </a:blip>
          <a:stretch>
            <a:fillRect/>
          </a:stretch>
        </p:blipFill>
        <p:spPr>
          <a:xfrm>
            <a:off x="4867369" y="-200999"/>
            <a:ext cx="3724685" cy="1949640"/>
          </a:xfrm>
          <a:prstGeom prst="rect">
            <a:avLst/>
          </a:prstGeom>
          <a:ln w="12700">
            <a:miter lim="400000"/>
          </a:ln>
        </p:spPr>
      </p:pic>
      <p:sp>
        <p:nvSpPr>
          <p:cNvPr id="11" name="Title Text"/>
          <p:cNvSpPr txBox="1">
            <a:spLocks noGrp="1"/>
          </p:cNvSpPr>
          <p:nvPr>
            <p:ph type="title"/>
          </p:nvPr>
        </p:nvSpPr>
        <p:spPr>
          <a:xfrm>
            <a:off x="3962400" y="184149"/>
            <a:ext cx="16459200" cy="3016251"/>
          </a:xfrm>
          <a:prstGeom prst="rect">
            <a:avLst/>
          </a:prstGeom>
          <a:ln w="25400">
            <a:miter lim="400000"/>
          </a:ln>
          <a:extLst>
            <a:ext uri="{C572A759-6A51-4108-AA02-DFA0A04FC94B}">
              <ma14:wrappingTextBoxFlag xmlns="" xmlns:ma14="http://schemas.microsoft.com/office/mac/drawingml/2011/main" val="1"/>
            </a:ext>
          </a:extLst>
        </p:spPr>
        <p:txBody>
          <a:bodyPr tIns="91439" bIns="91439" anchor="ctr">
            <a:normAutofit/>
          </a:bodyPr>
          <a:lstStyle/>
          <a:p>
            <a:r>
              <a:t>Title Text</a:t>
            </a:r>
          </a:p>
        </p:txBody>
      </p:sp>
      <p:sp>
        <p:nvSpPr>
          <p:cNvPr id="12" name="Body Level One…"/>
          <p:cNvSpPr txBox="1">
            <a:spLocks noGrp="1"/>
          </p:cNvSpPr>
          <p:nvPr>
            <p:ph type="body" idx="1"/>
          </p:nvPr>
        </p:nvSpPr>
        <p:spPr>
          <a:xfrm>
            <a:off x="3962400" y="3200400"/>
            <a:ext cx="16459200" cy="10515600"/>
          </a:xfrm>
          <a:prstGeom prst="rect">
            <a:avLst/>
          </a:prstGeom>
          <a:ln w="25400">
            <a:miter lim="400000"/>
          </a:ln>
          <a:extLst>
            <a:ext uri="{C572A759-6A51-4108-AA02-DFA0A04FC94B}">
              <ma14:wrappingTextBoxFlag xmlns="" xmlns:ma14="http://schemas.microsoft.com/office/mac/drawingml/2011/main"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9917052" y="12835877"/>
            <a:ext cx="504548" cy="483911"/>
          </a:xfrm>
          <a:prstGeom prst="rect">
            <a:avLst/>
          </a:prstGeom>
          <a:ln w="25400">
            <a:miter lim="400000"/>
          </a:ln>
        </p:spPr>
        <p:txBody>
          <a:bodyPr wrap="none" tIns="91439" bIns="91439" anchor="ctr">
            <a:spAutoFit/>
          </a:bodyPr>
          <a:lstStyle>
            <a:lvl1pPr algn="r">
              <a:defRPr sz="2400">
                <a:solidFill>
                  <a:srgbClr val="888888"/>
                </a:solidFill>
              </a:defRPr>
            </a:lvl1pPr>
          </a:lstStyle>
          <a:p>
            <a:fld id="{86CB4B4D-7CA3-9044-876B-883B54F8677D}" type="slidenum">
              <a:t>‹#›</a:t>
            </a:fld>
            <a:endParaRPr/>
          </a:p>
        </p:txBody>
      </p:sp>
      <p:pic>
        <p:nvPicPr>
          <p:cNvPr id="19" name="Picture 18">
            <a:extLst>
              <a:ext uri="{FF2B5EF4-FFF2-40B4-BE49-F238E27FC236}">
                <a16:creationId xmlns:a16="http://schemas.microsoft.com/office/drawing/2014/main" id="{468CA53F-2822-9843-90F4-BAD3050952C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868141" y="234282"/>
            <a:ext cx="1143259" cy="1042162"/>
          </a:xfrm>
          <a:prstGeom prst="rect">
            <a:avLst/>
          </a:prstGeom>
        </p:spPr>
      </p:pic>
      <p:pic>
        <p:nvPicPr>
          <p:cNvPr id="21" name="Picture 20">
            <a:extLst>
              <a:ext uri="{FF2B5EF4-FFF2-40B4-BE49-F238E27FC236}">
                <a16:creationId xmlns:a16="http://schemas.microsoft.com/office/drawing/2014/main" id="{7FD091FE-E7D1-B948-BBA0-A7A1A8B6527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58975" y="36137"/>
            <a:ext cx="1460500" cy="1295400"/>
          </a:xfrm>
          <a:prstGeom prst="rect">
            <a:avLst/>
          </a:prstGeom>
        </p:spPr>
      </p:pic>
    </p:spTree>
    <p:extLst>
      <p:ext uri="{BB962C8B-B14F-4D97-AF65-F5344CB8AC3E}">
        <p14:creationId xmlns:p14="http://schemas.microsoft.com/office/powerpoint/2010/main" val="1509300844"/>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ransition spd="med"/>
  <p:txStyles>
    <p:titleStyle>
      <a:lvl1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1pPr>
      <a:lvl2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2pPr>
      <a:lvl3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3pPr>
      <a:lvl4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4pPr>
      <a:lvl5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5pPr>
      <a:lvl6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6pPr>
      <a:lvl7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7pPr>
      <a:lvl8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8pPr>
      <a:lvl9pPr marL="0" marR="0" indent="0" algn="ctr" defTabSz="1828754" rtl="0" latinLnBrk="0">
        <a:lnSpc>
          <a:spcPct val="100000"/>
        </a:lnSpc>
        <a:spcBef>
          <a:spcPts val="0"/>
        </a:spcBef>
        <a:spcAft>
          <a:spcPts val="0"/>
        </a:spcAft>
        <a:buClrTx/>
        <a:buSzTx/>
        <a:buFontTx/>
        <a:buNone/>
        <a:tabLst/>
        <a:defRPr sz="8800" b="0" i="0" u="none" strike="noStrike" cap="none" spc="0" baseline="0">
          <a:solidFill>
            <a:srgbClr val="000000"/>
          </a:solidFill>
          <a:uFillTx/>
          <a:latin typeface="+mj-lt"/>
          <a:ea typeface="+mj-ea"/>
          <a:cs typeface="+mj-cs"/>
          <a:sym typeface="Calibri"/>
        </a:defRPr>
      </a:lvl9pPr>
    </p:titleStyle>
    <p:bodyStyle>
      <a:lvl1pPr marL="685781" marR="0" indent="-685781"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1pPr>
      <a:lvl2pPr marL="1110317" marR="0" indent="-653129"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2pPr>
      <a:lvl3pPr marL="1523961" marR="0" indent="-609584"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3pPr>
      <a:lvl4pPr marL="2103066"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4pPr>
      <a:lvl5pPr marL="2560255"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5pPr>
      <a:lvl6pPr marL="3017443"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6pPr>
      <a:lvl7pPr marL="3474632"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7pPr>
      <a:lvl8pPr marL="3931820"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8pPr>
      <a:lvl9pPr marL="4389009"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em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4.jpeg"/><Relationship Id="rId4" Type="http://schemas.openxmlformats.org/officeDocument/2006/relationships/image" Target="../media/image18.emf"/><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emf"/><Relationship Id="rId9"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1.emf"/><Relationship Id="rId7" Type="http://schemas.openxmlformats.org/officeDocument/2006/relationships/image" Target="../media/image5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65.png"/><Relationship Id="rId3" Type="http://schemas.openxmlformats.org/officeDocument/2006/relationships/slideLayout" Target="../slideLayouts/slideLayout1.xm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video" Target="../media/media1.avi"/><Relationship Id="rId16" Type="http://schemas.openxmlformats.org/officeDocument/2006/relationships/image" Target="../media/image68.svg"/><Relationship Id="rId1" Type="http://schemas.microsoft.com/office/2007/relationships/media" Target="../media/media1.avi"/><Relationship Id="rId6" Type="http://schemas.openxmlformats.org/officeDocument/2006/relationships/image" Target="../media/image41.emf"/><Relationship Id="rId11" Type="http://schemas.openxmlformats.org/officeDocument/2006/relationships/image" Target="../media/image63.emf"/><Relationship Id="rId5" Type="http://schemas.openxmlformats.org/officeDocument/2006/relationships/image" Target="../media/image58.emf"/><Relationship Id="rId15" Type="http://schemas.openxmlformats.org/officeDocument/2006/relationships/image" Target="../media/image67.png"/><Relationship Id="rId10" Type="http://schemas.openxmlformats.org/officeDocument/2006/relationships/image" Target="../media/image62.emf"/><Relationship Id="rId4" Type="http://schemas.openxmlformats.org/officeDocument/2006/relationships/image" Target="../media/image7.png"/><Relationship Id="rId9" Type="http://schemas.openxmlformats.org/officeDocument/2006/relationships/image" Target="../media/image61.emf"/><Relationship Id="rId1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emf"/></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1" descr="Picture 11"/>
          <p:cNvPicPr>
            <a:picLocks noGrp="1" noChangeAspect="1"/>
          </p:cNvPicPr>
          <p:nvPr>
            <p:ph type="pic" idx="21"/>
          </p:nvPr>
        </p:nvPicPr>
        <p:blipFill>
          <a:blip r:embed="rId3">
            <a:extLst/>
          </a:blip>
          <a:stretch>
            <a:fillRect/>
          </a:stretch>
        </p:blipFill>
        <p:spPr>
          <a:xfrm>
            <a:off x="4472291" y="7864448"/>
            <a:ext cx="16041930" cy="5598634"/>
          </a:xfrm>
          <a:prstGeom prst="rect">
            <a:avLst/>
          </a:prstGeom>
        </p:spPr>
      </p:pic>
      <p:sp>
        <p:nvSpPr>
          <p:cNvPr id="52" name="CasellaDiTesto 42"/>
          <p:cNvSpPr txBox="1">
            <a:spLocks noGrp="1"/>
          </p:cNvSpPr>
          <p:nvPr>
            <p:ph type="body" idx="22"/>
          </p:nvPr>
        </p:nvSpPr>
        <p:spPr>
          <a:xfrm>
            <a:off x="2402959" y="4283559"/>
            <a:ext cx="20180594" cy="1169549"/>
          </a:xfrm>
          <a:prstGeom prst="rect">
            <a:avLst/>
          </a:prstGeom>
        </p:spPr>
        <p:txBody>
          <a:bodyPr/>
          <a:lstStyle/>
          <a:p>
            <a:pPr hangingPunct="1"/>
            <a:r>
              <a:rPr lang="it-IT" kern="1200" dirty="0"/>
              <a:t>The ASTRI Mini-Array</a:t>
            </a:r>
          </a:p>
        </p:txBody>
      </p:sp>
      <p:sp>
        <p:nvSpPr>
          <p:cNvPr id="53" name="TextBox 13"/>
          <p:cNvSpPr txBox="1">
            <a:spLocks noGrp="1"/>
          </p:cNvSpPr>
          <p:nvPr>
            <p:ph type="body" idx="23"/>
          </p:nvPr>
        </p:nvSpPr>
        <p:spPr>
          <a:xfrm>
            <a:off x="5015883" y="7125786"/>
            <a:ext cx="14352233" cy="738662"/>
          </a:xfrm>
          <a:prstGeom prst="rect">
            <a:avLst/>
          </a:prstGeom>
        </p:spPr>
        <p:txBody>
          <a:bodyPr/>
          <a:lstStyle/>
          <a:p>
            <a:r>
              <a:rPr lang="en-US" dirty="0"/>
              <a:t>OAS Very High Energy meeting: towards ASTRI and CTA, 08-09 June 2022</a:t>
            </a:r>
          </a:p>
        </p:txBody>
      </p:sp>
      <p:sp>
        <p:nvSpPr>
          <p:cNvPr id="54" name="Author Name - AFFILIATION"/>
          <p:cNvSpPr txBox="1">
            <a:spLocks noGrp="1"/>
          </p:cNvSpPr>
          <p:nvPr>
            <p:ph type="body" idx="24"/>
          </p:nvPr>
        </p:nvSpPr>
        <p:spPr>
          <a:xfrm>
            <a:off x="9418651" y="5822121"/>
            <a:ext cx="5546711" cy="1231745"/>
          </a:xfrm>
          <a:prstGeom prst="rect">
            <a:avLst/>
          </a:prstGeom>
        </p:spPr>
        <p:txBody>
          <a:bodyPr/>
          <a:lstStyle/>
          <a:p>
            <a:r>
              <a:rPr lang="it-IT" dirty="0"/>
              <a:t>S. </a:t>
            </a:r>
            <a:r>
              <a:rPr lang="it-IT" dirty="0" err="1"/>
              <a:t>Scuderi</a:t>
            </a:r>
            <a:r>
              <a:rPr lang="it-IT" dirty="0"/>
              <a:t> – IASF Milano</a:t>
            </a:r>
          </a:p>
          <a:p>
            <a:endParaRPr lang="it-IT" dirty="0"/>
          </a:p>
        </p:txBody>
      </p:sp>
    </p:spTree>
    <p:extLst>
      <p:ext uri="{BB962C8B-B14F-4D97-AF65-F5344CB8AC3E}">
        <p14:creationId xmlns:p14="http://schemas.microsoft.com/office/powerpoint/2010/main" val="173519274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ASTRI Mini-Array architecture: PBS</a:t>
            </a:r>
            <a:endParaRPr b="0" dirty="0"/>
          </a:p>
        </p:txBody>
      </p:sp>
      <p:pic>
        <p:nvPicPr>
          <p:cNvPr id="11" name="Picture 10">
            <a:extLst>
              <a:ext uri="{FF2B5EF4-FFF2-40B4-BE49-F238E27FC236}">
                <a16:creationId xmlns:a16="http://schemas.microsoft.com/office/drawing/2014/main" id="{8F665765-5FBC-4B61-864B-771AF53A94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979"/>
          <a:stretch/>
        </p:blipFill>
        <p:spPr>
          <a:xfrm>
            <a:off x="89708" y="2153701"/>
            <a:ext cx="24074158" cy="4265581"/>
          </a:xfrm>
          <a:prstGeom prst="rect">
            <a:avLst/>
          </a:prstGeom>
        </p:spPr>
      </p:pic>
      <p:sp>
        <p:nvSpPr>
          <p:cNvPr id="12" name="Rectangle 11">
            <a:extLst>
              <a:ext uri="{FF2B5EF4-FFF2-40B4-BE49-F238E27FC236}">
                <a16:creationId xmlns:a16="http://schemas.microsoft.com/office/drawing/2014/main" id="{E9A4FCBC-B862-40FB-92AA-C3685E1AEEB3}"/>
              </a:ext>
            </a:extLst>
          </p:cNvPr>
          <p:cNvSpPr/>
          <p:nvPr/>
        </p:nvSpPr>
        <p:spPr>
          <a:xfrm>
            <a:off x="166664" y="6486816"/>
            <a:ext cx="23997202" cy="6001643"/>
          </a:xfrm>
          <a:prstGeom prst="rect">
            <a:avLst/>
          </a:prstGeom>
        </p:spPr>
        <p:txBody>
          <a:bodyPr wrap="square">
            <a:spAutoFit/>
          </a:bodyPr>
          <a:lstStyle/>
          <a:p>
            <a:pPr lvl="0" algn="just">
              <a:spcBef>
                <a:spcPts val="600"/>
              </a:spcBef>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Infrastructure</a:t>
            </a:r>
            <a:r>
              <a:rPr lang="en-GB" sz="3200" dirty="0">
                <a:solidFill>
                  <a:srgbClr val="00204E"/>
                </a:solidFill>
                <a:latin typeface="Fira Sans"/>
                <a:ea typeface="Times New Roman" panose="02020603050405020304" pitchFamily="18" charset="0"/>
                <a:cs typeface="Times New Roman" panose="02020603050405020304" pitchFamily="18" charset="0"/>
              </a:rPr>
              <a:t>: </a:t>
            </a:r>
            <a:r>
              <a:rPr lang="en-GB" sz="3200" dirty="0">
                <a:solidFill>
                  <a:srgbClr val="00204E"/>
                </a:solidFill>
                <a:latin typeface="Fira Sans"/>
                <a:ea typeface="Times New Roman" panose="02020603050405020304" pitchFamily="18" charset="0"/>
                <a:cs typeface="Arial" panose="020B0604020202020204" pitchFamily="34" charset="0"/>
              </a:rPr>
              <a:t>composed by all those parts needed to make the observational site suitable to host the telescopes of the ASTRI Mini-Array. </a:t>
            </a:r>
            <a:endParaRPr lang="en-US" sz="3200" dirty="0">
              <a:solidFill>
                <a:srgbClr val="00204E"/>
              </a:solidFill>
              <a:latin typeface="Fira Sans"/>
              <a:ea typeface="Times New Roman" panose="02020603050405020304" pitchFamily="18" charset="0"/>
              <a:cs typeface="Times New Roman" panose="02020603050405020304" pitchFamily="18" charset="0"/>
            </a:endParaRP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Safety &amp; Security</a:t>
            </a:r>
            <a:r>
              <a:rPr lang="en-GB" sz="3200" dirty="0">
                <a:solidFill>
                  <a:srgbClr val="00204E"/>
                </a:solidFill>
                <a:latin typeface="Fira Sans"/>
                <a:ea typeface="Times New Roman" panose="02020603050405020304" pitchFamily="18" charset="0"/>
                <a:cs typeface="Times New Roman" panose="02020603050405020304" pitchFamily="18" charset="0"/>
              </a:rPr>
              <a:t>: </a:t>
            </a:r>
            <a:r>
              <a:rPr lang="en-US" sz="3200" dirty="0">
                <a:solidFill>
                  <a:srgbClr val="00204E"/>
                </a:solidFill>
                <a:latin typeface="Fira Sans"/>
                <a:ea typeface="Times New Roman" panose="02020603050405020304" pitchFamily="18" charset="0"/>
                <a:cs typeface="Times New Roman" panose="02020603050405020304" pitchFamily="18" charset="0"/>
              </a:rPr>
              <a:t>an independent system for the protection of people and site assets</a:t>
            </a: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Telescopes</a:t>
            </a:r>
            <a:r>
              <a:rPr lang="en-GB" sz="3200" dirty="0">
                <a:solidFill>
                  <a:srgbClr val="00204E"/>
                </a:solidFill>
                <a:latin typeface="Fira Sans"/>
                <a:ea typeface="Times New Roman" panose="02020603050405020304" pitchFamily="18" charset="0"/>
                <a:cs typeface="Times New Roman" panose="02020603050405020304" pitchFamily="18" charset="0"/>
              </a:rPr>
              <a:t>: include mainly the hardware used to collect and image Cherenkov light from air showers and the auxiliary assemblies needed to support this function.</a:t>
            </a:r>
            <a:endParaRPr lang="en-US" sz="3200" dirty="0">
              <a:solidFill>
                <a:srgbClr val="00204E"/>
              </a:solidFill>
              <a:latin typeface="Fira Sans"/>
              <a:ea typeface="Times New Roman" panose="02020603050405020304" pitchFamily="18" charset="0"/>
              <a:cs typeface="Times New Roman" panose="02020603050405020304" pitchFamily="18" charset="0"/>
            </a:endParaRP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ICT</a:t>
            </a:r>
            <a:r>
              <a:rPr lang="en-GB" sz="3200" dirty="0">
                <a:solidFill>
                  <a:srgbClr val="00204E"/>
                </a:solidFill>
                <a:latin typeface="Fira Sans"/>
                <a:ea typeface="Times New Roman" panose="02020603050405020304" pitchFamily="18" charset="0"/>
                <a:cs typeface="Times New Roman" panose="02020603050405020304" pitchFamily="18" charset="0"/>
              </a:rPr>
              <a:t>: includes all computing/storage hardware, the overall networking infrastructure (including cabling and switches) and all system services (operating system, networking services, name services, etc.) necessary on site and off site to </a:t>
            </a:r>
            <a:r>
              <a:rPr lang="en-GB" sz="3200" dirty="0">
                <a:solidFill>
                  <a:srgbClr val="00204E"/>
                </a:solidFill>
                <a:latin typeface="Fira Sans"/>
                <a:ea typeface="Times New Roman" panose="02020603050405020304" pitchFamily="18" charset="0"/>
                <a:cs typeface="Arial" panose="020B0604020202020204" pitchFamily="34" charset="0"/>
              </a:rPr>
              <a:t>control and monitor the array and to archive and analyse the scientific and engineering data.</a:t>
            </a:r>
            <a:endParaRPr lang="en-US" sz="3200" dirty="0">
              <a:solidFill>
                <a:srgbClr val="00204E"/>
              </a:solidFill>
              <a:latin typeface="Fira Sans"/>
              <a:ea typeface="Times New Roman" panose="02020603050405020304" pitchFamily="18" charset="0"/>
              <a:cs typeface="Times New Roman" panose="02020603050405020304" pitchFamily="18" charset="0"/>
            </a:endParaRP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Software</a:t>
            </a:r>
            <a:r>
              <a:rPr lang="en-GB" sz="3200" dirty="0">
                <a:solidFill>
                  <a:srgbClr val="00204E"/>
                </a:solidFill>
                <a:latin typeface="Fira Sans"/>
                <a:ea typeface="Times New Roman" panose="02020603050405020304" pitchFamily="18" charset="0"/>
                <a:cs typeface="Times New Roman" panose="02020603050405020304" pitchFamily="18" charset="0"/>
              </a:rPr>
              <a:t>: The Mini-Array software will provide to the user a set of tools from the preparation of an observing proposal to the execution of the observations, the analysis of the acquired data online and the retrieval of all the data products from the archive.</a:t>
            </a:r>
            <a:endParaRPr lang="en-US" sz="3200" dirty="0">
              <a:solidFill>
                <a:srgbClr val="00204E"/>
              </a:solidFill>
              <a:latin typeface="Fira Sans"/>
              <a:ea typeface="Times New Roman" panose="02020603050405020304" pitchFamily="18" charset="0"/>
              <a:cs typeface="Times New Roman" panose="02020603050405020304" pitchFamily="18" charset="0"/>
            </a:endParaRP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Monitoring, Characterization and Calibration</a:t>
            </a:r>
            <a:r>
              <a:rPr lang="en-GB" sz="3200" dirty="0">
                <a:solidFill>
                  <a:srgbClr val="00204E"/>
                </a:solidFill>
                <a:latin typeface="Fira Sans"/>
                <a:ea typeface="Times New Roman" panose="02020603050405020304" pitchFamily="18" charset="0"/>
                <a:cs typeface="Times New Roman" panose="02020603050405020304" pitchFamily="18" charset="0"/>
              </a:rPr>
              <a:t>: the set of devices that allows the environmental monitoring the atmospheric characterization and the array calibration.</a:t>
            </a:r>
            <a:endParaRPr lang="en-US" sz="3200" dirty="0">
              <a:solidFill>
                <a:srgbClr val="00204E"/>
              </a:solidFill>
              <a:latin typeface="Fira Sans"/>
              <a:ea typeface="Times New Roman" panose="02020603050405020304" pitchFamily="18" charset="0"/>
              <a:cs typeface="Times New Roman" panose="02020603050405020304" pitchFamily="18" charset="0"/>
            </a:endParaRPr>
          </a:p>
          <a:p>
            <a:pPr lvl="0" algn="just">
              <a:spcAft>
                <a:spcPts val="0"/>
              </a:spcAft>
            </a:pPr>
            <a:r>
              <a:rPr lang="en-GB" sz="3200" b="1" dirty="0">
                <a:solidFill>
                  <a:srgbClr val="C00000"/>
                </a:solidFill>
                <a:latin typeface="Fira Sans"/>
                <a:ea typeface="Times New Roman" panose="02020603050405020304" pitchFamily="18" charset="0"/>
                <a:cs typeface="Times New Roman" panose="02020603050405020304" pitchFamily="18" charset="0"/>
              </a:rPr>
              <a:t>Logistics Support</a:t>
            </a:r>
            <a:r>
              <a:rPr lang="en-GB" sz="3200" dirty="0">
                <a:solidFill>
                  <a:srgbClr val="00204E"/>
                </a:solidFill>
                <a:latin typeface="Fira Sans"/>
                <a:ea typeface="Times New Roman" panose="02020603050405020304" pitchFamily="18" charset="0"/>
                <a:cs typeface="Times New Roman" panose="02020603050405020304" pitchFamily="18" charset="0"/>
              </a:rPr>
              <a:t>: </a:t>
            </a:r>
            <a:r>
              <a:rPr lang="en-GB" sz="3200" dirty="0">
                <a:solidFill>
                  <a:srgbClr val="00204E"/>
                </a:solidFill>
                <a:latin typeface="Fira Sans"/>
                <a:ea typeface="Times New Roman" panose="02020603050405020304" pitchFamily="18" charset="0"/>
                <a:cs typeface="Arial" panose="020B0604020202020204" pitchFamily="34" charset="0"/>
              </a:rPr>
              <a:t>includes all the hardware &amp; software necessary for the preventive and corrective maintenance of the ASTRI Mini-Array.</a:t>
            </a:r>
            <a:endParaRPr lang="en-US" sz="3200" dirty="0">
              <a:solidFill>
                <a:srgbClr val="00204E"/>
              </a:solidFill>
              <a:latin typeface="Fira San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0736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59" name="Title 1"/>
          <p:cNvSpPr txBox="1">
            <a:spLocks noGrp="1"/>
          </p:cNvSpPr>
          <p:nvPr>
            <p:ph type="body" idx="22"/>
          </p:nvPr>
        </p:nvSpPr>
        <p:spPr>
          <a:xfrm>
            <a:off x="918071" y="434978"/>
            <a:ext cx="19367856" cy="1440000"/>
          </a:xfrm>
          <a:prstGeom prst="rect">
            <a:avLst/>
          </a:prstGeom>
        </p:spPr>
        <p:txBody>
          <a:bodyPr>
            <a:normAutofit/>
          </a:bodyPr>
          <a:lstStyle/>
          <a:p>
            <a:r>
              <a:rPr lang="en-US" b="0" dirty="0"/>
              <a:t>The ASTRI Mini-Array architecture: context diagram</a:t>
            </a:r>
            <a:endParaRPr b="0" dirty="0"/>
          </a:p>
        </p:txBody>
      </p:sp>
      <p:pic>
        <p:nvPicPr>
          <p:cNvPr id="9" name="Picture 8">
            <a:extLst>
              <a:ext uri="{FF2B5EF4-FFF2-40B4-BE49-F238E27FC236}">
                <a16:creationId xmlns:a16="http://schemas.microsoft.com/office/drawing/2014/main" id="{3F806D6F-7306-440E-9878-54063FAEB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872" y="2412688"/>
            <a:ext cx="17086653" cy="8269150"/>
          </a:xfrm>
          <a:prstGeom prst="rect">
            <a:avLst/>
          </a:prstGeom>
        </p:spPr>
      </p:pic>
      <p:grpSp>
        <p:nvGrpSpPr>
          <p:cNvPr id="10" name="Group 9">
            <a:extLst>
              <a:ext uri="{FF2B5EF4-FFF2-40B4-BE49-F238E27FC236}">
                <a16:creationId xmlns:a16="http://schemas.microsoft.com/office/drawing/2014/main" id="{FA116121-59A1-4DC3-9B0E-19BCE9A1F2E4}"/>
              </a:ext>
            </a:extLst>
          </p:cNvPr>
          <p:cNvGrpSpPr/>
          <p:nvPr/>
        </p:nvGrpSpPr>
        <p:grpSpPr>
          <a:xfrm>
            <a:off x="9226109" y="10685420"/>
            <a:ext cx="4769162" cy="1477325"/>
            <a:chOff x="2878347" y="10438292"/>
            <a:chExt cx="4769162" cy="1477325"/>
          </a:xfrm>
        </p:grpSpPr>
        <p:cxnSp>
          <p:nvCxnSpPr>
            <p:cNvPr id="13" name="Straight Connector 12">
              <a:extLst>
                <a:ext uri="{FF2B5EF4-FFF2-40B4-BE49-F238E27FC236}">
                  <a16:creationId xmlns:a16="http://schemas.microsoft.com/office/drawing/2014/main" id="{A61AB6FE-254C-4278-BCC7-750EA49D7DA3}"/>
                </a:ext>
              </a:extLst>
            </p:cNvPr>
            <p:cNvCxnSpPr/>
            <p:nvPr/>
          </p:nvCxnSpPr>
          <p:spPr>
            <a:xfrm>
              <a:off x="2878347" y="11627642"/>
              <a:ext cx="1440000" cy="0"/>
            </a:xfrm>
            <a:prstGeom prst="line">
              <a:avLst/>
            </a:prstGeom>
            <a:noFill/>
            <a:ln w="50800" cap="flat">
              <a:solidFill>
                <a:srgbClr val="FFC000"/>
              </a:solidFill>
              <a:prstDash val="solid"/>
              <a:round/>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F137E6D6-E962-49CF-A978-D2C2E7CD6A34}"/>
                </a:ext>
              </a:extLst>
            </p:cNvPr>
            <p:cNvCxnSpPr/>
            <p:nvPr/>
          </p:nvCxnSpPr>
          <p:spPr>
            <a:xfrm>
              <a:off x="2878347" y="11176955"/>
              <a:ext cx="1440000" cy="0"/>
            </a:xfrm>
            <a:prstGeom prst="line">
              <a:avLst/>
            </a:prstGeom>
            <a:noFill/>
            <a:ln w="50800" cap="flat">
              <a:solidFill>
                <a:srgbClr val="0070C0"/>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DD69F9C0-E52C-4C75-A301-F6410495820F}"/>
                </a:ext>
              </a:extLst>
            </p:cNvPr>
            <p:cNvCxnSpPr/>
            <p:nvPr/>
          </p:nvCxnSpPr>
          <p:spPr>
            <a:xfrm>
              <a:off x="2878347" y="10760015"/>
              <a:ext cx="1440000" cy="0"/>
            </a:xfrm>
            <a:prstGeom prst="line">
              <a:avLst/>
            </a:prstGeom>
            <a:noFill/>
            <a:ln w="5080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C9EA479F-E99D-4595-8ED5-EC392F6E22DA}"/>
                </a:ext>
              </a:extLst>
            </p:cNvPr>
            <p:cNvSpPr txBox="1"/>
            <p:nvPr/>
          </p:nvSpPr>
          <p:spPr>
            <a:xfrm>
              <a:off x="4559252" y="10438292"/>
              <a:ext cx="3088257" cy="14773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2060"/>
                  </a:solidFill>
                  <a:effectLst/>
                  <a:uFillTx/>
                  <a:latin typeface="+mj-lt"/>
                  <a:ea typeface="+mj-ea"/>
                  <a:cs typeface="+mj-cs"/>
                  <a:sym typeface="Calibri"/>
                </a:rPr>
                <a:t>Power</a:t>
              </a:r>
            </a:p>
            <a:p>
              <a:pPr marL="0" marR="0" indent="0" algn="l" defTabSz="1828800" rtl="0" fontAlgn="auto" latinLnBrk="0" hangingPunct="0">
                <a:lnSpc>
                  <a:spcPct val="100000"/>
                </a:lnSpc>
                <a:spcBef>
                  <a:spcPts val="0"/>
                </a:spcBef>
                <a:spcAft>
                  <a:spcPts val="0"/>
                </a:spcAft>
                <a:buClrTx/>
                <a:buSzTx/>
                <a:buFontTx/>
                <a:buNone/>
                <a:tabLst/>
              </a:pPr>
              <a:r>
                <a:rPr lang="en-GB" sz="2800" b="1" dirty="0">
                  <a:solidFill>
                    <a:srgbClr val="002060"/>
                  </a:solidFill>
                </a:rPr>
                <a:t>Data &amp; commands</a:t>
              </a:r>
            </a:p>
            <a:p>
              <a:pPr marL="0" marR="0" indent="0" algn="l" defTabSz="18288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2060"/>
                  </a:solidFill>
                  <a:effectLst/>
                  <a:uFillTx/>
                  <a:latin typeface="+mj-lt"/>
                  <a:ea typeface="+mj-ea"/>
                  <a:cs typeface="+mj-cs"/>
                  <a:sym typeface="Calibri"/>
                </a:rPr>
                <a:t>Time</a:t>
              </a:r>
            </a:p>
          </p:txBody>
        </p:sp>
      </p:grpSp>
    </p:spTree>
    <p:extLst>
      <p:ext uri="{BB962C8B-B14F-4D97-AF65-F5344CB8AC3E}">
        <p14:creationId xmlns:p14="http://schemas.microsoft.com/office/powerpoint/2010/main" val="36901111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Teide Infrastructure</a:t>
            </a:r>
            <a:endParaRPr b="0" dirty="0"/>
          </a:p>
        </p:txBody>
      </p:sp>
      <p:sp>
        <p:nvSpPr>
          <p:cNvPr id="9" name="Rectangle 8">
            <a:extLst>
              <a:ext uri="{FF2B5EF4-FFF2-40B4-BE49-F238E27FC236}">
                <a16:creationId xmlns:a16="http://schemas.microsoft.com/office/drawing/2014/main" id="{D3A35F8E-E281-44EF-817B-EE7FCF4862D8}"/>
              </a:ext>
            </a:extLst>
          </p:cNvPr>
          <p:cNvSpPr/>
          <p:nvPr/>
        </p:nvSpPr>
        <p:spPr>
          <a:xfrm>
            <a:off x="934929" y="3773823"/>
            <a:ext cx="10145836" cy="5539978"/>
          </a:xfrm>
          <a:prstGeom prst="rect">
            <a:avLst/>
          </a:prstGeom>
        </p:spPr>
        <p:txBody>
          <a:bodyPr wrap="square">
            <a:spAutoFit/>
          </a:bodyPr>
          <a:lstStyle/>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Civil Work (including foundations for telescope and auxiliaries, roads, trenches) </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Power supply network (including transformer station, UPS and emergency power generator)</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Telecommunication network</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Control room @ Themis</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Onsite Data Centre</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Service cabinets</a:t>
            </a:r>
          </a:p>
          <a:p>
            <a:pPr marL="457200" lvl="0" indent="-457200" algn="just">
              <a:spcBef>
                <a:spcPts val="600"/>
              </a:spcBef>
              <a:spcAft>
                <a:spcPts val="0"/>
              </a:spcAft>
              <a:buFont typeface="Arial" panose="020B0604020202020204" pitchFamily="34" charset="0"/>
              <a:buChar char="•"/>
            </a:pPr>
            <a:r>
              <a:rPr lang="en-US" dirty="0">
                <a:solidFill>
                  <a:srgbClr val="00204E"/>
                </a:solidFill>
                <a:latin typeface="Fira Sans"/>
              </a:rPr>
              <a:t>Facilities in La Laguna</a:t>
            </a:r>
          </a:p>
        </p:txBody>
      </p:sp>
      <p:pic>
        <p:nvPicPr>
          <p:cNvPr id="3" name="Picture 2">
            <a:extLst>
              <a:ext uri="{FF2B5EF4-FFF2-40B4-BE49-F238E27FC236}">
                <a16:creationId xmlns:a16="http://schemas.microsoft.com/office/drawing/2014/main" id="{5AEEC03D-FDEB-4269-B348-14870B4F7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9712" y="2837331"/>
            <a:ext cx="12003890" cy="8178959"/>
          </a:xfrm>
          <a:prstGeom prst="rect">
            <a:avLst/>
          </a:prstGeom>
        </p:spPr>
      </p:pic>
    </p:spTree>
    <p:extLst>
      <p:ext uri="{BB962C8B-B14F-4D97-AF65-F5344CB8AC3E}">
        <p14:creationId xmlns:p14="http://schemas.microsoft.com/office/powerpoint/2010/main" val="14157236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 foundations</a:t>
            </a:r>
            <a:endParaRPr b="0" dirty="0"/>
          </a:p>
        </p:txBody>
      </p:sp>
      <p:pic>
        <p:nvPicPr>
          <p:cNvPr id="38" name="Picture 37">
            <a:extLst>
              <a:ext uri="{FF2B5EF4-FFF2-40B4-BE49-F238E27FC236}">
                <a16:creationId xmlns:a16="http://schemas.microsoft.com/office/drawing/2014/main" id="{346919DA-F02A-49BA-87AB-3B644A332579}"/>
              </a:ext>
            </a:extLst>
          </p:cNvPr>
          <p:cNvPicPr>
            <a:picLocks noChangeAspect="1"/>
          </p:cNvPicPr>
          <p:nvPr/>
        </p:nvPicPr>
        <p:blipFill>
          <a:blip r:embed="rId3"/>
          <a:stretch>
            <a:fillRect/>
          </a:stretch>
        </p:blipFill>
        <p:spPr>
          <a:xfrm>
            <a:off x="18659372" y="7610457"/>
            <a:ext cx="5546148" cy="4159610"/>
          </a:xfrm>
          <a:prstGeom prst="rect">
            <a:avLst/>
          </a:prstGeom>
        </p:spPr>
      </p:pic>
      <p:pic>
        <p:nvPicPr>
          <p:cNvPr id="7" name="Picture 6">
            <a:extLst>
              <a:ext uri="{FF2B5EF4-FFF2-40B4-BE49-F238E27FC236}">
                <a16:creationId xmlns:a16="http://schemas.microsoft.com/office/drawing/2014/main" id="{66F7D8F3-7913-41A6-B7D4-7A5003924EDA}"/>
              </a:ext>
            </a:extLst>
          </p:cNvPr>
          <p:cNvPicPr>
            <a:picLocks noChangeAspect="1"/>
          </p:cNvPicPr>
          <p:nvPr/>
        </p:nvPicPr>
        <p:blipFill>
          <a:blip r:embed="rId4"/>
          <a:stretch>
            <a:fillRect/>
          </a:stretch>
        </p:blipFill>
        <p:spPr>
          <a:xfrm>
            <a:off x="11270540" y="2753831"/>
            <a:ext cx="6140845" cy="4087579"/>
          </a:xfrm>
          <a:prstGeom prst="rect">
            <a:avLst/>
          </a:prstGeom>
        </p:spPr>
      </p:pic>
      <p:pic>
        <p:nvPicPr>
          <p:cNvPr id="8" name="Picture 7">
            <a:extLst>
              <a:ext uri="{FF2B5EF4-FFF2-40B4-BE49-F238E27FC236}">
                <a16:creationId xmlns:a16="http://schemas.microsoft.com/office/drawing/2014/main" id="{0200FFF2-0F93-4720-B2C7-696E6D3CADB5}"/>
              </a:ext>
            </a:extLst>
          </p:cNvPr>
          <p:cNvPicPr>
            <a:picLocks noChangeAspect="1"/>
          </p:cNvPicPr>
          <p:nvPr/>
        </p:nvPicPr>
        <p:blipFill>
          <a:blip r:embed="rId5"/>
          <a:stretch>
            <a:fillRect/>
          </a:stretch>
        </p:blipFill>
        <p:spPr>
          <a:xfrm>
            <a:off x="18117333" y="2666831"/>
            <a:ext cx="6140844" cy="4092447"/>
          </a:xfrm>
          <a:prstGeom prst="rect">
            <a:avLst/>
          </a:prstGeom>
        </p:spPr>
      </p:pic>
      <p:pic>
        <p:nvPicPr>
          <p:cNvPr id="11" name="Picture 10">
            <a:extLst>
              <a:ext uri="{FF2B5EF4-FFF2-40B4-BE49-F238E27FC236}">
                <a16:creationId xmlns:a16="http://schemas.microsoft.com/office/drawing/2014/main" id="{DC99BB29-3716-4074-928A-17D2B050939F}"/>
              </a:ext>
            </a:extLst>
          </p:cNvPr>
          <p:cNvPicPr>
            <a:picLocks noChangeAspect="1"/>
          </p:cNvPicPr>
          <p:nvPr/>
        </p:nvPicPr>
        <p:blipFill>
          <a:blip r:embed="rId6"/>
          <a:stretch>
            <a:fillRect/>
          </a:stretch>
        </p:blipFill>
        <p:spPr>
          <a:xfrm>
            <a:off x="6578781" y="7685356"/>
            <a:ext cx="5546148" cy="4159611"/>
          </a:xfrm>
          <a:prstGeom prst="rect">
            <a:avLst/>
          </a:prstGeom>
        </p:spPr>
      </p:pic>
      <p:pic>
        <p:nvPicPr>
          <p:cNvPr id="39" name="Picture 38">
            <a:extLst>
              <a:ext uri="{FF2B5EF4-FFF2-40B4-BE49-F238E27FC236}">
                <a16:creationId xmlns:a16="http://schemas.microsoft.com/office/drawing/2014/main" id="{708BB76D-F47C-4354-A835-4A529C0CA6CB}"/>
              </a:ext>
            </a:extLst>
          </p:cNvPr>
          <p:cNvPicPr>
            <a:picLocks noChangeAspect="1"/>
          </p:cNvPicPr>
          <p:nvPr/>
        </p:nvPicPr>
        <p:blipFill>
          <a:blip r:embed="rId7"/>
          <a:stretch>
            <a:fillRect/>
          </a:stretch>
        </p:blipFill>
        <p:spPr>
          <a:xfrm>
            <a:off x="12857834" y="7611926"/>
            <a:ext cx="4918080" cy="4159610"/>
          </a:xfrm>
          <a:prstGeom prst="rect">
            <a:avLst/>
          </a:prstGeom>
        </p:spPr>
      </p:pic>
      <p:pic>
        <p:nvPicPr>
          <p:cNvPr id="45" name="Image 11">
            <a:extLst>
              <a:ext uri="{FF2B5EF4-FFF2-40B4-BE49-F238E27FC236}">
                <a16:creationId xmlns:a16="http://schemas.microsoft.com/office/drawing/2014/main" id="{E3AC181B-F1DF-4BB9-B768-8746F2B917C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137461" y="3011223"/>
            <a:ext cx="4826424" cy="3619818"/>
          </a:xfrm>
          <a:prstGeom prst="rect">
            <a:avLst/>
          </a:prstGeom>
          <a:noFill/>
          <a:ln>
            <a:noFill/>
          </a:ln>
        </p:spPr>
      </p:pic>
      <p:pic>
        <p:nvPicPr>
          <p:cNvPr id="46" name="Image 13">
            <a:extLst>
              <a:ext uri="{FF2B5EF4-FFF2-40B4-BE49-F238E27FC236}">
                <a16:creationId xmlns:a16="http://schemas.microsoft.com/office/drawing/2014/main" id="{D759F2E1-BBE4-4883-9CBE-0A173763B61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4009" y="2696823"/>
            <a:ext cx="5527191" cy="4145955"/>
          </a:xfrm>
          <a:prstGeom prst="rect">
            <a:avLst/>
          </a:prstGeom>
          <a:noFill/>
          <a:ln>
            <a:noFill/>
          </a:ln>
        </p:spPr>
      </p:pic>
      <p:cxnSp>
        <p:nvCxnSpPr>
          <p:cNvPr id="42" name="Straight Arrow Connector 41">
            <a:extLst>
              <a:ext uri="{FF2B5EF4-FFF2-40B4-BE49-F238E27FC236}">
                <a16:creationId xmlns:a16="http://schemas.microsoft.com/office/drawing/2014/main" id="{1857AA77-8264-4D4B-AF78-FE5A906DD22F}"/>
              </a:ext>
            </a:extLst>
          </p:cNvPr>
          <p:cNvCxnSpPr>
            <a:cxnSpLocks/>
          </p:cNvCxnSpPr>
          <p:nvPr/>
        </p:nvCxnSpPr>
        <p:spPr>
          <a:xfrm>
            <a:off x="6022381" y="4786630"/>
            <a:ext cx="540000"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50" name="Straight Arrow Connector 49">
            <a:extLst>
              <a:ext uri="{FF2B5EF4-FFF2-40B4-BE49-F238E27FC236}">
                <a16:creationId xmlns:a16="http://schemas.microsoft.com/office/drawing/2014/main" id="{8AC4DB3B-2F09-4A83-8006-AF8413240C69}"/>
              </a:ext>
            </a:extLst>
          </p:cNvPr>
          <p:cNvCxnSpPr>
            <a:cxnSpLocks/>
          </p:cNvCxnSpPr>
          <p:nvPr/>
        </p:nvCxnSpPr>
        <p:spPr>
          <a:xfrm>
            <a:off x="10550508" y="4847528"/>
            <a:ext cx="540000"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51" name="Straight Arrow Connector 50">
            <a:extLst>
              <a:ext uri="{FF2B5EF4-FFF2-40B4-BE49-F238E27FC236}">
                <a16:creationId xmlns:a16="http://schemas.microsoft.com/office/drawing/2014/main" id="{58A42124-57DD-44FD-AB03-4CD8DD150F8F}"/>
              </a:ext>
            </a:extLst>
          </p:cNvPr>
          <p:cNvCxnSpPr>
            <a:cxnSpLocks/>
          </p:cNvCxnSpPr>
          <p:nvPr/>
        </p:nvCxnSpPr>
        <p:spPr>
          <a:xfrm>
            <a:off x="17466812" y="4713054"/>
            <a:ext cx="540000"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52" name="Straight Arrow Connector 51">
            <a:extLst>
              <a:ext uri="{FF2B5EF4-FFF2-40B4-BE49-F238E27FC236}">
                <a16:creationId xmlns:a16="http://schemas.microsoft.com/office/drawing/2014/main" id="{C6A1FEB1-45E5-4EE7-AD21-E0084CF5FD10}"/>
              </a:ext>
            </a:extLst>
          </p:cNvPr>
          <p:cNvCxnSpPr>
            <a:cxnSpLocks/>
          </p:cNvCxnSpPr>
          <p:nvPr/>
        </p:nvCxnSpPr>
        <p:spPr>
          <a:xfrm flipH="1">
            <a:off x="5813720" y="9837250"/>
            <a:ext cx="595391"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id="{6397212A-C8A7-4F22-BECE-B8F33D29A4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755" y="7729313"/>
            <a:ext cx="5483389" cy="4112542"/>
          </a:xfrm>
          <a:prstGeom prst="rect">
            <a:avLst/>
          </a:prstGeom>
        </p:spPr>
      </p:pic>
      <p:cxnSp>
        <p:nvCxnSpPr>
          <p:cNvPr id="23" name="Straight Arrow Connector 22">
            <a:extLst>
              <a:ext uri="{FF2B5EF4-FFF2-40B4-BE49-F238E27FC236}">
                <a16:creationId xmlns:a16="http://schemas.microsoft.com/office/drawing/2014/main" id="{25558179-E6DE-4BD1-9B03-902248E84ED2}"/>
              </a:ext>
            </a:extLst>
          </p:cNvPr>
          <p:cNvCxnSpPr>
            <a:cxnSpLocks/>
          </p:cNvCxnSpPr>
          <p:nvPr/>
        </p:nvCxnSpPr>
        <p:spPr>
          <a:xfrm flipH="1">
            <a:off x="12124929" y="9754777"/>
            <a:ext cx="595391"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F2631AA5-D07B-4E98-9F73-BB1A08728DB0}"/>
              </a:ext>
            </a:extLst>
          </p:cNvPr>
          <p:cNvCxnSpPr>
            <a:cxnSpLocks/>
          </p:cNvCxnSpPr>
          <p:nvPr/>
        </p:nvCxnSpPr>
        <p:spPr>
          <a:xfrm flipH="1">
            <a:off x="17835053" y="9804168"/>
            <a:ext cx="595391" cy="0"/>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00C0B506-92B7-441F-BC58-59EEB6C878CA}"/>
              </a:ext>
            </a:extLst>
          </p:cNvPr>
          <p:cNvCxnSpPr>
            <a:cxnSpLocks/>
          </p:cNvCxnSpPr>
          <p:nvPr/>
        </p:nvCxnSpPr>
        <p:spPr>
          <a:xfrm flipH="1">
            <a:off x="21432446" y="6858000"/>
            <a:ext cx="1" cy="628259"/>
          </a:xfrm>
          <a:prstGeom prst="straightConnector1">
            <a:avLst/>
          </a:prstGeom>
          <a:noFill/>
          <a:ln w="762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496077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 Telescope’s area</a:t>
            </a:r>
            <a:endParaRPr b="0" dirty="0"/>
          </a:p>
        </p:txBody>
      </p:sp>
      <p:pic>
        <p:nvPicPr>
          <p:cNvPr id="3" name="Picture 2">
            <a:extLst>
              <a:ext uri="{FF2B5EF4-FFF2-40B4-BE49-F238E27FC236}">
                <a16:creationId xmlns:a16="http://schemas.microsoft.com/office/drawing/2014/main" id="{568E15AF-08E2-4911-94B6-38A7D33AA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117" y="2961558"/>
            <a:ext cx="11706496" cy="8765166"/>
          </a:xfrm>
          <a:prstGeom prst="rect">
            <a:avLst/>
          </a:prstGeom>
        </p:spPr>
      </p:pic>
      <p:pic>
        <p:nvPicPr>
          <p:cNvPr id="5" name="Picture 4">
            <a:extLst>
              <a:ext uri="{FF2B5EF4-FFF2-40B4-BE49-F238E27FC236}">
                <a16:creationId xmlns:a16="http://schemas.microsoft.com/office/drawing/2014/main" id="{397F1C41-2BB8-4CFA-9400-338DF8A896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63" t="19260" r="12315" b="16419"/>
          <a:stretch/>
        </p:blipFill>
        <p:spPr>
          <a:xfrm>
            <a:off x="13506055" y="7994006"/>
            <a:ext cx="5346055" cy="3451418"/>
          </a:xfrm>
          <a:prstGeom prst="rect">
            <a:avLst/>
          </a:prstGeom>
        </p:spPr>
      </p:pic>
      <p:cxnSp>
        <p:nvCxnSpPr>
          <p:cNvPr id="9" name="Straight Arrow Connector 8">
            <a:extLst>
              <a:ext uri="{FF2B5EF4-FFF2-40B4-BE49-F238E27FC236}">
                <a16:creationId xmlns:a16="http://schemas.microsoft.com/office/drawing/2014/main" id="{80BF28A3-9B7C-4B0E-96C3-1B38901304BC}"/>
              </a:ext>
            </a:extLst>
          </p:cNvPr>
          <p:cNvCxnSpPr>
            <a:cxnSpLocks/>
            <a:endCxn id="5" idx="1"/>
          </p:cNvCxnSpPr>
          <p:nvPr/>
        </p:nvCxnSpPr>
        <p:spPr>
          <a:xfrm>
            <a:off x="8906933" y="7759933"/>
            <a:ext cx="4599122" cy="1959782"/>
          </a:xfrm>
          <a:prstGeom prst="straightConnector1">
            <a:avLst/>
          </a:prstGeom>
          <a:noFill/>
          <a:ln w="508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DF4A8794-6BAF-43E4-B741-9D9BCF78F27E}"/>
              </a:ext>
            </a:extLst>
          </p:cNvPr>
          <p:cNvCxnSpPr>
            <a:cxnSpLocks/>
          </p:cNvCxnSpPr>
          <p:nvPr/>
        </p:nvCxnSpPr>
        <p:spPr>
          <a:xfrm flipV="1">
            <a:off x="8602133" y="4907212"/>
            <a:ext cx="6382435" cy="1778610"/>
          </a:xfrm>
          <a:prstGeom prst="straightConnector1">
            <a:avLst/>
          </a:prstGeom>
          <a:noFill/>
          <a:ln w="50800" cap="flat">
            <a:solidFill>
              <a:srgbClr val="C00000"/>
            </a:solidFill>
            <a:prstDash val="solid"/>
            <a:round/>
            <a:tailEnd type="triangle"/>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CC564B2D-B118-49CD-8632-25FCD0268AFA}"/>
              </a:ext>
            </a:extLst>
          </p:cNvPr>
          <p:cNvSpPr txBox="1"/>
          <p:nvPr/>
        </p:nvSpPr>
        <p:spPr>
          <a:xfrm>
            <a:off x="16913243" y="11516595"/>
            <a:ext cx="3877733"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C00000"/>
                </a:solidFill>
                <a:effectLst/>
                <a:uFillTx/>
                <a:latin typeface="Fira Sans"/>
                <a:sym typeface="Calibri"/>
              </a:rPr>
              <a:t>Service cabinet</a:t>
            </a:r>
          </a:p>
        </p:txBody>
      </p:sp>
      <p:pic>
        <p:nvPicPr>
          <p:cNvPr id="23" name="Picture 22">
            <a:extLst>
              <a:ext uri="{FF2B5EF4-FFF2-40B4-BE49-F238E27FC236}">
                <a16:creationId xmlns:a16="http://schemas.microsoft.com/office/drawing/2014/main" id="{C313C5B4-BB8C-401F-9E1E-3760A1DE88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7862" y="7994005"/>
            <a:ext cx="4599122" cy="3449342"/>
          </a:xfrm>
          <a:prstGeom prst="rect">
            <a:avLst/>
          </a:prstGeom>
        </p:spPr>
      </p:pic>
      <p:pic>
        <p:nvPicPr>
          <p:cNvPr id="27" name="Picture 26">
            <a:extLst>
              <a:ext uri="{FF2B5EF4-FFF2-40B4-BE49-F238E27FC236}">
                <a16:creationId xmlns:a16="http://schemas.microsoft.com/office/drawing/2014/main" id="{F790ED0A-2A97-4B85-A312-8B94E78FCC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6560" y="2223351"/>
            <a:ext cx="7367947" cy="5525960"/>
          </a:xfrm>
          <a:prstGeom prst="rect">
            <a:avLst/>
          </a:prstGeom>
        </p:spPr>
      </p:pic>
    </p:spTree>
    <p:extLst>
      <p:ext uri="{BB962C8B-B14F-4D97-AF65-F5344CB8AC3E}">
        <p14:creationId xmlns:p14="http://schemas.microsoft.com/office/powerpoint/2010/main" val="1839971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 Power network</a:t>
            </a:r>
            <a:endParaRPr b="0" dirty="0"/>
          </a:p>
        </p:txBody>
      </p:sp>
      <p:pic>
        <p:nvPicPr>
          <p:cNvPr id="6" name="Picture 5">
            <a:extLst>
              <a:ext uri="{FF2B5EF4-FFF2-40B4-BE49-F238E27FC236}">
                <a16:creationId xmlns:a16="http://schemas.microsoft.com/office/drawing/2014/main" id="{0C08EDBF-CC77-49D9-ACEA-AEAD8ABB134A}"/>
              </a:ext>
            </a:extLst>
          </p:cNvPr>
          <p:cNvPicPr>
            <a:picLocks noChangeAspect="1"/>
          </p:cNvPicPr>
          <p:nvPr/>
        </p:nvPicPr>
        <p:blipFill rotWithShape="1">
          <a:blip r:embed="rId3"/>
          <a:srcRect l="32037" t="13652" r="16389" b="4866"/>
          <a:stretch/>
        </p:blipFill>
        <p:spPr>
          <a:xfrm>
            <a:off x="660399" y="2399147"/>
            <a:ext cx="9431868" cy="8009464"/>
          </a:xfrm>
          <a:prstGeom prst="rect">
            <a:avLst/>
          </a:prstGeom>
        </p:spPr>
      </p:pic>
      <p:pic>
        <p:nvPicPr>
          <p:cNvPr id="7" name="Picture 6">
            <a:extLst>
              <a:ext uri="{FF2B5EF4-FFF2-40B4-BE49-F238E27FC236}">
                <a16:creationId xmlns:a16="http://schemas.microsoft.com/office/drawing/2014/main" id="{D7F201F8-0AC7-4372-8ADA-AC14DF1BDFFC}"/>
              </a:ext>
            </a:extLst>
          </p:cNvPr>
          <p:cNvPicPr>
            <a:picLocks noChangeAspect="1"/>
          </p:cNvPicPr>
          <p:nvPr/>
        </p:nvPicPr>
        <p:blipFill rotWithShape="1">
          <a:blip r:embed="rId4"/>
          <a:srcRect l="3796" t="12088" r="10185" b="3144"/>
          <a:stretch/>
        </p:blipFill>
        <p:spPr>
          <a:xfrm>
            <a:off x="10644093" y="5503653"/>
            <a:ext cx="13522651" cy="7162798"/>
          </a:xfrm>
          <a:prstGeom prst="rect">
            <a:avLst/>
          </a:prstGeom>
          <a:ln>
            <a:solidFill>
              <a:schemeClr val="tx1"/>
            </a:solidFill>
          </a:ln>
        </p:spPr>
      </p:pic>
      <p:sp>
        <p:nvSpPr>
          <p:cNvPr id="8" name="Oval 7">
            <a:extLst>
              <a:ext uri="{FF2B5EF4-FFF2-40B4-BE49-F238E27FC236}">
                <a16:creationId xmlns:a16="http://schemas.microsoft.com/office/drawing/2014/main" id="{13347059-5C73-4C95-B3EB-F4D71B7EF2E0}"/>
              </a:ext>
            </a:extLst>
          </p:cNvPr>
          <p:cNvSpPr>
            <a:spLocks noChangeAspect="1"/>
          </p:cNvSpPr>
          <p:nvPr/>
        </p:nvSpPr>
        <p:spPr>
          <a:xfrm>
            <a:off x="3232667" y="4520242"/>
            <a:ext cx="727597" cy="727597"/>
          </a:xfrm>
          <a:prstGeom prst="ellipse">
            <a:avLst/>
          </a:prstGeom>
          <a:noFill/>
          <a:ln w="38100">
            <a:solidFill>
              <a:schemeClr val="accent3">
                <a:lumMod val="5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Calibri"/>
            </a:endParaRPr>
          </a:p>
        </p:txBody>
      </p:sp>
      <p:cxnSp>
        <p:nvCxnSpPr>
          <p:cNvPr id="11" name="Straight Arrow Connector 10">
            <a:extLst>
              <a:ext uri="{FF2B5EF4-FFF2-40B4-BE49-F238E27FC236}">
                <a16:creationId xmlns:a16="http://schemas.microsoft.com/office/drawing/2014/main" id="{AB8A1DF2-F064-453F-AC0F-7C3F478904EF}"/>
              </a:ext>
            </a:extLst>
          </p:cNvPr>
          <p:cNvCxnSpPr>
            <a:cxnSpLocks/>
            <a:stCxn id="8" idx="6"/>
            <a:endCxn id="29" idx="1"/>
          </p:cNvCxnSpPr>
          <p:nvPr/>
        </p:nvCxnSpPr>
        <p:spPr>
          <a:xfrm>
            <a:off x="3960264" y="4884041"/>
            <a:ext cx="9169140" cy="2275884"/>
          </a:xfrm>
          <a:prstGeom prst="straightConnector1">
            <a:avLst/>
          </a:prstGeom>
          <a:noFill/>
          <a:ln w="508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16B7E177-9E8A-42FE-BB5F-D7A2D5C1989C}"/>
              </a:ext>
            </a:extLst>
          </p:cNvPr>
          <p:cNvCxnSpPr>
            <a:cxnSpLocks/>
            <a:stCxn id="8" idx="6"/>
          </p:cNvCxnSpPr>
          <p:nvPr/>
        </p:nvCxnSpPr>
        <p:spPr>
          <a:xfrm flipV="1">
            <a:off x="3960264" y="3820411"/>
            <a:ext cx="9471560" cy="1063630"/>
          </a:xfrm>
          <a:prstGeom prst="straightConnector1">
            <a:avLst/>
          </a:prstGeom>
          <a:noFill/>
          <a:ln w="508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9" name="Rectangle 28">
            <a:extLst>
              <a:ext uri="{FF2B5EF4-FFF2-40B4-BE49-F238E27FC236}">
                <a16:creationId xmlns:a16="http://schemas.microsoft.com/office/drawing/2014/main" id="{18B11FE7-87C0-4180-8BFC-6FD8DFB32BC6}"/>
              </a:ext>
            </a:extLst>
          </p:cNvPr>
          <p:cNvSpPr/>
          <p:nvPr/>
        </p:nvSpPr>
        <p:spPr>
          <a:xfrm>
            <a:off x="13129404" y="5641675"/>
            <a:ext cx="4347713" cy="3036499"/>
          </a:xfrm>
          <a:prstGeom prst="rect">
            <a:avLst/>
          </a:prstGeom>
          <a:noFill/>
          <a:ln w="76200" cap="flat">
            <a:solidFill>
              <a:schemeClr val="accent3">
                <a:lumMod val="50000"/>
              </a:schemeClr>
            </a:solidFill>
            <a:prstDash val="solid"/>
            <a:round/>
          </a:ln>
          <a:effectLst>
            <a:outerShdw blurRad="76200" dist="381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Calibri"/>
            </a:endParaRPr>
          </a:p>
        </p:txBody>
      </p:sp>
      <p:pic>
        <p:nvPicPr>
          <p:cNvPr id="33" name="Picture 32">
            <a:extLst>
              <a:ext uri="{FF2B5EF4-FFF2-40B4-BE49-F238E27FC236}">
                <a16:creationId xmlns:a16="http://schemas.microsoft.com/office/drawing/2014/main" id="{62C0DB51-E053-4DC2-B513-40B7C0B19F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03001" y="2123662"/>
            <a:ext cx="4346332" cy="3259749"/>
          </a:xfrm>
          <a:prstGeom prst="rect">
            <a:avLst/>
          </a:prstGeom>
        </p:spPr>
      </p:pic>
      <p:pic>
        <p:nvPicPr>
          <p:cNvPr id="35" name="Picture 34">
            <a:extLst>
              <a:ext uri="{FF2B5EF4-FFF2-40B4-BE49-F238E27FC236}">
                <a16:creationId xmlns:a16="http://schemas.microsoft.com/office/drawing/2014/main" id="{AAFE26C6-7272-4F24-839C-5BEA9868F1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21228" y="2123662"/>
            <a:ext cx="4346332" cy="3259749"/>
          </a:xfrm>
          <a:prstGeom prst="rect">
            <a:avLst/>
          </a:prstGeom>
        </p:spPr>
      </p:pic>
    </p:spTree>
    <p:extLst>
      <p:ext uri="{BB962C8B-B14F-4D97-AF65-F5344CB8AC3E}">
        <p14:creationId xmlns:p14="http://schemas.microsoft.com/office/powerpoint/2010/main" val="9088294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24FB02-0FF6-4FA1-A689-00C13699C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9976" y="2229736"/>
            <a:ext cx="5983111" cy="4487333"/>
          </a:xfrm>
          <a:prstGeom prst="rect">
            <a:avLst/>
          </a:prstGeom>
        </p:spPr>
      </p:pic>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3">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 Telecommunication network</a:t>
            </a:r>
            <a:endParaRPr b="0" dirty="0"/>
          </a:p>
        </p:txBody>
      </p:sp>
      <p:pic>
        <p:nvPicPr>
          <p:cNvPr id="3" name="Picture 2">
            <a:extLst>
              <a:ext uri="{FF2B5EF4-FFF2-40B4-BE49-F238E27FC236}">
                <a16:creationId xmlns:a16="http://schemas.microsoft.com/office/drawing/2014/main" id="{F134AB80-3E96-44F7-AB7B-629FE6ADFDEF}"/>
              </a:ext>
            </a:extLst>
          </p:cNvPr>
          <p:cNvPicPr>
            <a:picLocks noChangeAspect="1"/>
          </p:cNvPicPr>
          <p:nvPr/>
        </p:nvPicPr>
        <p:blipFill rotWithShape="1">
          <a:blip r:embed="rId4">
            <a:extLst>
              <a:ext uri="{28A0092B-C50C-407E-A947-70E740481C1C}">
                <a14:useLocalDpi xmlns:a14="http://schemas.microsoft.com/office/drawing/2010/main" val="0"/>
              </a:ext>
            </a:extLst>
          </a:blip>
          <a:srcRect t="23279"/>
          <a:stretch/>
        </p:blipFill>
        <p:spPr>
          <a:xfrm>
            <a:off x="0" y="6383553"/>
            <a:ext cx="24384000" cy="6475512"/>
          </a:xfrm>
          <a:prstGeom prst="rect">
            <a:avLst/>
          </a:prstGeom>
        </p:spPr>
      </p:pic>
      <p:pic>
        <p:nvPicPr>
          <p:cNvPr id="4" name="Picture 3">
            <a:extLst>
              <a:ext uri="{FF2B5EF4-FFF2-40B4-BE49-F238E27FC236}">
                <a16:creationId xmlns:a16="http://schemas.microsoft.com/office/drawing/2014/main" id="{B7C6C7E3-0393-4D35-8604-871AAB099EA3}"/>
              </a:ext>
            </a:extLst>
          </p:cNvPr>
          <p:cNvPicPr>
            <a:picLocks noChangeAspect="1"/>
          </p:cNvPicPr>
          <p:nvPr/>
        </p:nvPicPr>
        <p:blipFill rotWithShape="1">
          <a:blip r:embed="rId5"/>
          <a:srcRect l="32107" t="12002" r="8837" b="2708"/>
          <a:stretch/>
        </p:blipFill>
        <p:spPr>
          <a:xfrm>
            <a:off x="2943215" y="2172589"/>
            <a:ext cx="6839139" cy="5308998"/>
          </a:xfrm>
          <a:prstGeom prst="rect">
            <a:avLst/>
          </a:prstGeom>
        </p:spPr>
      </p:pic>
      <p:cxnSp>
        <p:nvCxnSpPr>
          <p:cNvPr id="6" name="Straight Arrow Connector 5">
            <a:extLst>
              <a:ext uri="{FF2B5EF4-FFF2-40B4-BE49-F238E27FC236}">
                <a16:creationId xmlns:a16="http://schemas.microsoft.com/office/drawing/2014/main" id="{1C2E06F1-228F-4CEF-BE16-9DA8FDC9F7BB}"/>
              </a:ext>
            </a:extLst>
          </p:cNvPr>
          <p:cNvCxnSpPr/>
          <p:nvPr/>
        </p:nvCxnSpPr>
        <p:spPr>
          <a:xfrm flipH="1" flipV="1">
            <a:off x="9343008" y="5676181"/>
            <a:ext cx="2423422" cy="1181819"/>
          </a:xfrm>
          <a:prstGeom prst="straightConnector1">
            <a:avLst/>
          </a:prstGeom>
          <a:noFill/>
          <a:ln w="508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B868000B-06B9-4BE3-8496-9E8300ED121C}"/>
              </a:ext>
            </a:extLst>
          </p:cNvPr>
          <p:cNvCxnSpPr/>
          <p:nvPr/>
        </p:nvCxnSpPr>
        <p:spPr>
          <a:xfrm flipV="1">
            <a:off x="14958204" y="4827088"/>
            <a:ext cx="3450566" cy="2030912"/>
          </a:xfrm>
          <a:prstGeom prst="straightConnector1">
            <a:avLst/>
          </a:prstGeom>
          <a:noFill/>
          <a:ln w="508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834527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59" name="Title 1"/>
          <p:cNvSpPr txBox="1">
            <a:spLocks noGrp="1"/>
          </p:cNvSpPr>
          <p:nvPr>
            <p:ph type="body" idx="22"/>
          </p:nvPr>
        </p:nvSpPr>
        <p:spPr>
          <a:prstGeom prst="rect">
            <a:avLst/>
          </a:prstGeom>
        </p:spPr>
        <p:txBody>
          <a:bodyPr>
            <a:normAutofit/>
          </a:bodyPr>
          <a:lstStyle/>
          <a:p>
            <a:r>
              <a:rPr lang="en-US" b="0" dirty="0"/>
              <a:t>Infrastructure: </a:t>
            </a:r>
            <a:r>
              <a:rPr lang="it-IT" b="0" dirty="0"/>
              <a:t>Care of </a:t>
            </a:r>
            <a:r>
              <a:rPr lang="it-IT" b="0" dirty="0" err="1"/>
              <a:t>environment</a:t>
            </a:r>
            <a:endParaRPr b="0" dirty="0"/>
          </a:p>
        </p:txBody>
      </p:sp>
      <p:pic>
        <p:nvPicPr>
          <p:cNvPr id="18" name="Picture 17">
            <a:extLst>
              <a:ext uri="{FF2B5EF4-FFF2-40B4-BE49-F238E27FC236}">
                <a16:creationId xmlns:a16="http://schemas.microsoft.com/office/drawing/2014/main" id="{5A1EC0D4-8998-425F-8EED-8FA528605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3461" y="3669698"/>
            <a:ext cx="8378963" cy="6284223"/>
          </a:xfrm>
          <a:prstGeom prst="rect">
            <a:avLst/>
          </a:prstGeom>
        </p:spPr>
      </p:pic>
      <p:pic>
        <p:nvPicPr>
          <p:cNvPr id="19" name="Picture 18">
            <a:extLst>
              <a:ext uri="{FF2B5EF4-FFF2-40B4-BE49-F238E27FC236}">
                <a16:creationId xmlns:a16="http://schemas.microsoft.com/office/drawing/2014/main" id="{295D0B02-9885-4955-B958-EE1B99A15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4856" y="3669698"/>
            <a:ext cx="8378964" cy="6284224"/>
          </a:xfrm>
          <a:prstGeom prst="rect">
            <a:avLst/>
          </a:prstGeom>
        </p:spPr>
      </p:pic>
      <p:pic>
        <p:nvPicPr>
          <p:cNvPr id="20" name="Picture 19">
            <a:extLst>
              <a:ext uri="{FF2B5EF4-FFF2-40B4-BE49-F238E27FC236}">
                <a16:creationId xmlns:a16="http://schemas.microsoft.com/office/drawing/2014/main" id="{1F82DB1C-522D-43BF-96F7-9E8D13931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20544" y="2622328"/>
            <a:ext cx="9378998" cy="4337787"/>
          </a:xfrm>
          <a:prstGeom prst="rect">
            <a:avLst/>
          </a:prstGeom>
        </p:spPr>
      </p:pic>
      <p:sp>
        <p:nvSpPr>
          <p:cNvPr id="21" name="TextBox 20">
            <a:extLst>
              <a:ext uri="{FF2B5EF4-FFF2-40B4-BE49-F238E27FC236}">
                <a16:creationId xmlns:a16="http://schemas.microsoft.com/office/drawing/2014/main" id="{A9412030-0A39-4765-9512-06C62179AB50}"/>
              </a:ext>
            </a:extLst>
          </p:cNvPr>
          <p:cNvSpPr txBox="1"/>
          <p:nvPr/>
        </p:nvSpPr>
        <p:spPr>
          <a:xfrm>
            <a:off x="13820544" y="7094038"/>
            <a:ext cx="10563456" cy="4524315"/>
          </a:xfrm>
          <a:prstGeom prst="rect">
            <a:avLst/>
          </a:prstGeom>
          <a:noFill/>
        </p:spPr>
        <p:txBody>
          <a:bodyPr wrap="square" rtlCol="0">
            <a:spAutoFit/>
          </a:bodyPr>
          <a:lstStyle/>
          <a:p>
            <a:r>
              <a:rPr lang="en-GB" b="1" dirty="0">
                <a:solidFill>
                  <a:srgbClr val="002060"/>
                </a:solidFill>
              </a:rPr>
              <a:t>Continuous contact with botanist of </a:t>
            </a:r>
            <a:r>
              <a:rPr lang="en-GB" b="1" i="1" dirty="0">
                <a:solidFill>
                  <a:srgbClr val="002060"/>
                </a:solidFill>
              </a:rPr>
              <a:t>Medio </a:t>
            </a:r>
            <a:r>
              <a:rPr lang="en-GB" b="1" i="1" dirty="0" err="1">
                <a:solidFill>
                  <a:srgbClr val="002060"/>
                </a:solidFill>
              </a:rPr>
              <a:t>Ambiente</a:t>
            </a:r>
            <a:r>
              <a:rPr lang="en-GB" b="1" i="1" dirty="0">
                <a:solidFill>
                  <a:srgbClr val="002060"/>
                </a:solidFill>
              </a:rPr>
              <a:t> </a:t>
            </a:r>
            <a:r>
              <a:rPr lang="en-GB" b="1" dirty="0">
                <a:solidFill>
                  <a:srgbClr val="002060"/>
                </a:solidFill>
              </a:rPr>
              <a:t>to address and resolve any issue related to protected species</a:t>
            </a:r>
            <a:r>
              <a:rPr lang="en-GB" b="1" i="1" dirty="0">
                <a:solidFill>
                  <a:srgbClr val="002060"/>
                </a:solidFill>
              </a:rPr>
              <a:t> </a:t>
            </a:r>
            <a:r>
              <a:rPr lang="en-GB" b="1" dirty="0">
                <a:solidFill>
                  <a:srgbClr val="002060"/>
                </a:solidFill>
              </a:rPr>
              <a:t>of plants (</a:t>
            </a:r>
            <a:r>
              <a:rPr lang="en-GB" b="1" i="1" dirty="0" err="1">
                <a:solidFill>
                  <a:srgbClr val="002060"/>
                </a:solidFill>
              </a:rPr>
              <a:t>Retama</a:t>
            </a:r>
            <a:r>
              <a:rPr lang="en-GB" b="1" dirty="0">
                <a:solidFill>
                  <a:srgbClr val="002060"/>
                </a:solidFill>
              </a:rPr>
              <a:t>) in the areas of construction.</a:t>
            </a:r>
            <a:r>
              <a:rPr lang="en-GB" b="1" i="1" dirty="0"/>
              <a:t> </a:t>
            </a:r>
          </a:p>
          <a:p>
            <a:pPr marL="285750" indent="-285750">
              <a:buFont typeface="Arial" panose="020B0604020202020204" pitchFamily="34" charset="0"/>
              <a:buChar char="•"/>
            </a:pPr>
            <a:r>
              <a:rPr lang="en-GB" b="1" i="1" dirty="0">
                <a:solidFill>
                  <a:srgbClr val="C00000"/>
                </a:solidFill>
              </a:rPr>
              <a:t>Replanting (young plants)</a:t>
            </a:r>
          </a:p>
          <a:p>
            <a:pPr marL="285750" indent="-285750">
              <a:buFont typeface="Arial" panose="020B0604020202020204" pitchFamily="34" charset="0"/>
              <a:buChar char="•"/>
            </a:pPr>
            <a:r>
              <a:rPr lang="en-GB" b="1" i="1" dirty="0">
                <a:solidFill>
                  <a:srgbClr val="C00000"/>
                </a:solidFill>
              </a:rPr>
              <a:t>Keeping in place (treat affected roots and branches)</a:t>
            </a:r>
          </a:p>
          <a:p>
            <a:pPr marL="285750" indent="-285750">
              <a:buFont typeface="Arial" panose="020B0604020202020204" pitchFamily="34" charset="0"/>
              <a:buChar char="•"/>
            </a:pPr>
            <a:r>
              <a:rPr lang="en-GB" b="1" i="1" dirty="0">
                <a:solidFill>
                  <a:srgbClr val="C00000"/>
                </a:solidFill>
              </a:rPr>
              <a:t>Removing (old plants &gt; 4 years)</a:t>
            </a:r>
          </a:p>
          <a:p>
            <a:pPr marL="285750" indent="-285750">
              <a:buFont typeface="Arial" panose="020B0604020202020204" pitchFamily="34" charset="0"/>
              <a:buChar char="•"/>
            </a:pPr>
            <a:r>
              <a:rPr lang="en-GB" b="1" i="1" dirty="0">
                <a:solidFill>
                  <a:srgbClr val="C00000"/>
                </a:solidFill>
              </a:rPr>
              <a:t>Planting new specimen</a:t>
            </a:r>
          </a:p>
        </p:txBody>
      </p:sp>
      <p:sp>
        <p:nvSpPr>
          <p:cNvPr id="22" name="Rectangle 21">
            <a:extLst>
              <a:ext uri="{FF2B5EF4-FFF2-40B4-BE49-F238E27FC236}">
                <a16:creationId xmlns:a16="http://schemas.microsoft.com/office/drawing/2014/main" id="{FC67F338-EF7C-45EA-B056-A5D3ED3E081A}"/>
              </a:ext>
            </a:extLst>
          </p:cNvPr>
          <p:cNvSpPr/>
          <p:nvPr/>
        </p:nvSpPr>
        <p:spPr>
          <a:xfrm>
            <a:off x="7416061" y="5667159"/>
            <a:ext cx="2343194" cy="646331"/>
          </a:xfrm>
          <a:prstGeom prst="rect">
            <a:avLst/>
          </a:prstGeom>
        </p:spPr>
        <p:txBody>
          <a:bodyPr wrap="square">
            <a:spAutoFit/>
          </a:bodyPr>
          <a:lstStyle/>
          <a:p>
            <a:r>
              <a:rPr lang="en-GB" b="1" i="1" dirty="0">
                <a:solidFill>
                  <a:schemeClr val="bg1"/>
                </a:solidFill>
              </a:rPr>
              <a:t>Replanting</a:t>
            </a:r>
            <a:endParaRPr lang="en-GB" dirty="0">
              <a:solidFill>
                <a:schemeClr val="bg1"/>
              </a:solidFill>
            </a:endParaRPr>
          </a:p>
        </p:txBody>
      </p:sp>
      <p:sp>
        <p:nvSpPr>
          <p:cNvPr id="23" name="Rectangle 22">
            <a:extLst>
              <a:ext uri="{FF2B5EF4-FFF2-40B4-BE49-F238E27FC236}">
                <a16:creationId xmlns:a16="http://schemas.microsoft.com/office/drawing/2014/main" id="{C2588AE8-6B69-4DF7-9615-61974DF4DB38}"/>
              </a:ext>
            </a:extLst>
          </p:cNvPr>
          <p:cNvSpPr/>
          <p:nvPr/>
        </p:nvSpPr>
        <p:spPr>
          <a:xfrm>
            <a:off x="918071" y="6347886"/>
            <a:ext cx="2644137" cy="646331"/>
          </a:xfrm>
          <a:prstGeom prst="rect">
            <a:avLst/>
          </a:prstGeom>
        </p:spPr>
        <p:txBody>
          <a:bodyPr wrap="square">
            <a:spAutoFit/>
          </a:bodyPr>
          <a:lstStyle/>
          <a:p>
            <a:r>
              <a:rPr lang="en-GB" b="1" i="1" dirty="0">
                <a:solidFill>
                  <a:schemeClr val="bg1"/>
                </a:solidFill>
              </a:rPr>
              <a:t>Treat roots</a:t>
            </a:r>
            <a:endParaRPr lang="en-GB" dirty="0">
              <a:solidFill>
                <a:schemeClr val="bg1"/>
              </a:solidFill>
            </a:endParaRPr>
          </a:p>
        </p:txBody>
      </p:sp>
    </p:spTree>
    <p:extLst>
      <p:ext uri="{BB962C8B-B14F-4D97-AF65-F5344CB8AC3E}">
        <p14:creationId xmlns:p14="http://schemas.microsoft.com/office/powerpoint/2010/main" val="47964492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59" name="Title 1"/>
          <p:cNvSpPr txBox="1">
            <a:spLocks noGrp="1"/>
          </p:cNvSpPr>
          <p:nvPr>
            <p:ph type="body" idx="22"/>
          </p:nvPr>
        </p:nvSpPr>
        <p:spPr>
          <a:prstGeom prst="rect">
            <a:avLst/>
          </a:prstGeom>
        </p:spPr>
        <p:txBody>
          <a:bodyPr>
            <a:normAutofit/>
          </a:bodyPr>
          <a:lstStyle/>
          <a:p>
            <a:r>
              <a:rPr lang="en-US" b="0" dirty="0"/>
              <a:t>Status of the infrastructure</a:t>
            </a:r>
            <a:endParaRPr b="0" dirty="0"/>
          </a:p>
        </p:txBody>
      </p:sp>
      <p:pic>
        <p:nvPicPr>
          <p:cNvPr id="12" name="Picture 11">
            <a:extLst>
              <a:ext uri="{FF2B5EF4-FFF2-40B4-BE49-F238E27FC236}">
                <a16:creationId xmlns:a16="http://schemas.microsoft.com/office/drawing/2014/main" id="{DE454D46-726D-4065-9978-2E973CE218F4}"/>
              </a:ext>
            </a:extLst>
          </p:cNvPr>
          <p:cNvPicPr>
            <a:picLocks noChangeAspect="1"/>
          </p:cNvPicPr>
          <p:nvPr/>
        </p:nvPicPr>
        <p:blipFill rotWithShape="1">
          <a:blip r:embed="rId3">
            <a:extLst>
              <a:ext uri="{28A0092B-C50C-407E-A947-70E740481C1C}">
                <a14:useLocalDpi xmlns:a14="http://schemas.microsoft.com/office/drawing/2010/main" val="0"/>
              </a:ext>
            </a:extLst>
          </a:blip>
          <a:srcRect l="5444" t="2197" r="1768" b="3194"/>
          <a:stretch/>
        </p:blipFill>
        <p:spPr>
          <a:xfrm>
            <a:off x="13284680" y="2299963"/>
            <a:ext cx="10589962" cy="10190187"/>
          </a:xfrm>
          <a:prstGeom prst="rect">
            <a:avLst/>
          </a:prstGeom>
          <a:ln>
            <a:solidFill>
              <a:schemeClr val="tx1"/>
            </a:solidFill>
          </a:ln>
        </p:spPr>
      </p:pic>
      <p:sp>
        <p:nvSpPr>
          <p:cNvPr id="11" name="Rectangle 10">
            <a:extLst>
              <a:ext uri="{FF2B5EF4-FFF2-40B4-BE49-F238E27FC236}">
                <a16:creationId xmlns:a16="http://schemas.microsoft.com/office/drawing/2014/main" id="{D99E18A0-05D9-4B69-B776-23A433FDF7EA}"/>
              </a:ext>
            </a:extLst>
          </p:cNvPr>
          <p:cNvSpPr/>
          <p:nvPr/>
        </p:nvSpPr>
        <p:spPr>
          <a:xfrm>
            <a:off x="509358" y="4853858"/>
            <a:ext cx="12556390" cy="4524315"/>
          </a:xfrm>
          <a:prstGeom prst="rect">
            <a:avLst/>
          </a:prstGeom>
        </p:spPr>
        <p:txBody>
          <a:bodyPr wrap="square">
            <a:spAutoFit/>
          </a:bodyPr>
          <a:lstStyle/>
          <a:p>
            <a:pPr marL="571500" indent="-571500">
              <a:buFont typeface="Arial" panose="020B0604020202020204" pitchFamily="34" charset="0"/>
              <a:buChar char="•"/>
            </a:pPr>
            <a:r>
              <a:rPr lang="en-GB" dirty="0">
                <a:solidFill>
                  <a:srgbClr val="002060"/>
                </a:solidFill>
                <a:latin typeface="Fira Sans"/>
              </a:rPr>
              <a:t>All telescope foundations completed</a:t>
            </a:r>
          </a:p>
          <a:p>
            <a:pPr marL="571500" indent="-571500">
              <a:buFont typeface="Arial" panose="020B0604020202020204" pitchFamily="34" charset="0"/>
              <a:buChar char="•"/>
            </a:pPr>
            <a:r>
              <a:rPr lang="en-GB" dirty="0">
                <a:solidFill>
                  <a:srgbClr val="002060"/>
                </a:solidFill>
                <a:latin typeface="Fira Sans"/>
              </a:rPr>
              <a:t>Excavations and tubes for power and data network completed </a:t>
            </a:r>
          </a:p>
          <a:p>
            <a:pPr marL="571500" indent="-571500">
              <a:buFont typeface="Arial" panose="020B0604020202020204" pitchFamily="34" charset="0"/>
              <a:buChar char="•"/>
            </a:pPr>
            <a:r>
              <a:rPr lang="en-GB" dirty="0">
                <a:solidFill>
                  <a:srgbClr val="002060"/>
                </a:solidFill>
                <a:latin typeface="Fira Sans"/>
              </a:rPr>
              <a:t>Control room @ Themis completed</a:t>
            </a:r>
          </a:p>
          <a:p>
            <a:pPr marL="571500" indent="-571500">
              <a:buFont typeface="Arial" panose="020B0604020202020204" pitchFamily="34" charset="0"/>
              <a:buChar char="•"/>
            </a:pPr>
            <a:endParaRPr lang="en-GB" dirty="0">
              <a:solidFill>
                <a:srgbClr val="002060"/>
              </a:solidFill>
              <a:latin typeface="Fira Sans"/>
            </a:endParaRPr>
          </a:p>
          <a:p>
            <a:pPr marL="571500" indent="-571500">
              <a:buFont typeface="Arial" panose="020B0604020202020204" pitchFamily="34" charset="0"/>
              <a:buChar char="•"/>
            </a:pPr>
            <a:r>
              <a:rPr lang="en-GB" dirty="0">
                <a:solidFill>
                  <a:srgbClr val="C00000"/>
                </a:solidFill>
                <a:latin typeface="Fira Sans"/>
              </a:rPr>
              <a:t>Data Centre completed by half June</a:t>
            </a:r>
          </a:p>
          <a:p>
            <a:pPr marL="571500" indent="-571500">
              <a:buFont typeface="Arial" panose="020B0604020202020204" pitchFamily="34" charset="0"/>
              <a:buChar char="•"/>
            </a:pPr>
            <a:r>
              <a:rPr lang="en-GB" dirty="0">
                <a:solidFill>
                  <a:srgbClr val="C00000"/>
                </a:solidFill>
                <a:latin typeface="Fira Sans"/>
              </a:rPr>
              <a:t>Transformation Centre to be completed by the end of June with UPS and Power diesel generator</a:t>
            </a:r>
          </a:p>
          <a:p>
            <a:pPr marL="571500" indent="-571500">
              <a:buFont typeface="Arial" panose="020B0604020202020204" pitchFamily="34" charset="0"/>
              <a:buChar char="•"/>
            </a:pPr>
            <a:r>
              <a:rPr lang="en-GB" dirty="0">
                <a:solidFill>
                  <a:srgbClr val="C00000"/>
                </a:solidFill>
                <a:latin typeface="Fira Sans"/>
              </a:rPr>
              <a:t>Electric cables &amp; optical fibres being laid</a:t>
            </a:r>
            <a:r>
              <a:rPr lang="en-GB" dirty="0">
                <a:solidFill>
                  <a:srgbClr val="002060"/>
                </a:solidFill>
                <a:latin typeface="Fira Sans"/>
              </a:rPr>
              <a:t> </a:t>
            </a:r>
          </a:p>
        </p:txBody>
      </p:sp>
    </p:spTree>
    <p:extLst>
      <p:ext uri="{BB962C8B-B14F-4D97-AF65-F5344CB8AC3E}">
        <p14:creationId xmlns:p14="http://schemas.microsoft.com/office/powerpoint/2010/main" val="40077748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sp>
        <p:nvSpPr>
          <p:cNvPr id="59" name="Title 1"/>
          <p:cNvSpPr txBox="1">
            <a:spLocks noGrp="1"/>
          </p:cNvSpPr>
          <p:nvPr>
            <p:ph type="body" idx="22"/>
          </p:nvPr>
        </p:nvSpPr>
        <p:spPr>
          <a:prstGeom prst="rect">
            <a:avLst/>
          </a:prstGeom>
        </p:spPr>
        <p:txBody>
          <a:bodyPr>
            <a:normAutofit/>
          </a:bodyPr>
          <a:lstStyle/>
          <a:p>
            <a:r>
              <a:rPr lang="en-US" b="0" dirty="0"/>
              <a:t>Status of production: ASTRI-1 integration</a:t>
            </a:r>
            <a:endParaRPr b="0" dirty="0"/>
          </a:p>
        </p:txBody>
      </p:sp>
      <p:pic>
        <p:nvPicPr>
          <p:cNvPr id="19" name="Picture 18">
            <a:extLst>
              <a:ext uri="{FF2B5EF4-FFF2-40B4-BE49-F238E27FC236}">
                <a16:creationId xmlns:a16="http://schemas.microsoft.com/office/drawing/2014/main" id="{D42F8F1D-943C-46FD-9619-DA18E75A2C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90"/>
          <a:stretch/>
        </p:blipFill>
        <p:spPr>
          <a:xfrm>
            <a:off x="5773734" y="2437081"/>
            <a:ext cx="5477253" cy="4715843"/>
          </a:xfrm>
          <a:prstGeom prst="rect">
            <a:avLst/>
          </a:prstGeom>
        </p:spPr>
      </p:pic>
      <p:pic>
        <p:nvPicPr>
          <p:cNvPr id="20" name="Picture 19">
            <a:extLst>
              <a:ext uri="{FF2B5EF4-FFF2-40B4-BE49-F238E27FC236}">
                <a16:creationId xmlns:a16="http://schemas.microsoft.com/office/drawing/2014/main" id="{C189E7C2-D966-4C50-BBB8-33E2CFC6041C}"/>
              </a:ext>
            </a:extLst>
          </p:cNvPr>
          <p:cNvPicPr>
            <a:picLocks noChangeAspect="1"/>
          </p:cNvPicPr>
          <p:nvPr/>
        </p:nvPicPr>
        <p:blipFill>
          <a:blip r:embed="rId4"/>
          <a:stretch>
            <a:fillRect/>
          </a:stretch>
        </p:blipFill>
        <p:spPr>
          <a:xfrm>
            <a:off x="22913190" y="2395408"/>
            <a:ext cx="1347526" cy="1347526"/>
          </a:xfrm>
          <a:prstGeom prst="rect">
            <a:avLst/>
          </a:prstGeom>
        </p:spPr>
      </p:pic>
      <p:pic>
        <p:nvPicPr>
          <p:cNvPr id="21" name="Picture 20">
            <a:extLst>
              <a:ext uri="{FF2B5EF4-FFF2-40B4-BE49-F238E27FC236}">
                <a16:creationId xmlns:a16="http://schemas.microsoft.com/office/drawing/2014/main" id="{C3317603-48D6-48C2-9004-439ED4FFB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476" y="2437083"/>
            <a:ext cx="3536882" cy="4715843"/>
          </a:xfrm>
          <a:prstGeom prst="rect">
            <a:avLst/>
          </a:prstGeom>
        </p:spPr>
      </p:pic>
      <p:pic>
        <p:nvPicPr>
          <p:cNvPr id="22" name="Picture 21">
            <a:extLst>
              <a:ext uri="{FF2B5EF4-FFF2-40B4-BE49-F238E27FC236}">
                <a16:creationId xmlns:a16="http://schemas.microsoft.com/office/drawing/2014/main" id="{121F2C8A-033B-4DC0-BC05-134D572D76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064339" y="3026565"/>
            <a:ext cx="4715843" cy="3536882"/>
          </a:xfrm>
          <a:prstGeom prst="rect">
            <a:avLst/>
          </a:prstGeom>
        </p:spPr>
      </p:pic>
      <p:pic>
        <p:nvPicPr>
          <p:cNvPr id="23" name="Picture 22">
            <a:extLst>
              <a:ext uri="{FF2B5EF4-FFF2-40B4-BE49-F238E27FC236}">
                <a16:creationId xmlns:a16="http://schemas.microsoft.com/office/drawing/2014/main" id="{B2AEAB1E-571C-41FF-A3D3-273B744F64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60282" y="2487544"/>
            <a:ext cx="4897219" cy="4715842"/>
          </a:xfrm>
          <a:prstGeom prst="rect">
            <a:avLst/>
          </a:prstGeom>
        </p:spPr>
      </p:pic>
      <p:pic>
        <p:nvPicPr>
          <p:cNvPr id="24" name="Picture 23">
            <a:extLst>
              <a:ext uri="{FF2B5EF4-FFF2-40B4-BE49-F238E27FC236}">
                <a16:creationId xmlns:a16="http://schemas.microsoft.com/office/drawing/2014/main" id="{D7B913CC-4CDD-4FC2-B961-63265297BC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592" t="12057" r="40905" b="4858"/>
          <a:stretch/>
        </p:blipFill>
        <p:spPr>
          <a:xfrm>
            <a:off x="18484450" y="7436182"/>
            <a:ext cx="4073051" cy="4715843"/>
          </a:xfrm>
          <a:prstGeom prst="rect">
            <a:avLst/>
          </a:prstGeom>
        </p:spPr>
      </p:pic>
      <p:pic>
        <p:nvPicPr>
          <p:cNvPr id="25" name="Picture 24">
            <a:extLst>
              <a:ext uri="{FF2B5EF4-FFF2-40B4-BE49-F238E27FC236}">
                <a16:creationId xmlns:a16="http://schemas.microsoft.com/office/drawing/2014/main" id="{4D347E39-C104-437A-957F-9027EF8068A0}"/>
              </a:ext>
            </a:extLst>
          </p:cNvPr>
          <p:cNvPicPr>
            <a:picLocks noChangeAspect="1"/>
          </p:cNvPicPr>
          <p:nvPr/>
        </p:nvPicPr>
        <p:blipFill>
          <a:blip r:embed="rId9"/>
          <a:stretch>
            <a:fillRect/>
          </a:stretch>
        </p:blipFill>
        <p:spPr>
          <a:xfrm>
            <a:off x="11948321" y="7486357"/>
            <a:ext cx="5043235" cy="4715843"/>
          </a:xfrm>
          <a:prstGeom prst="rect">
            <a:avLst/>
          </a:prstGeom>
        </p:spPr>
      </p:pic>
      <p:sp>
        <p:nvSpPr>
          <p:cNvPr id="26" name="Arrow: Right 25">
            <a:extLst>
              <a:ext uri="{FF2B5EF4-FFF2-40B4-BE49-F238E27FC236}">
                <a16:creationId xmlns:a16="http://schemas.microsoft.com/office/drawing/2014/main" id="{707B2838-E03B-4AD4-9ABF-BD099C68E0BB}"/>
              </a:ext>
            </a:extLst>
          </p:cNvPr>
          <p:cNvSpPr/>
          <p:nvPr/>
        </p:nvSpPr>
        <p:spPr>
          <a:xfrm>
            <a:off x="4581263" y="4633209"/>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0CC425FC-A104-49E1-8CF8-A4906D88C3D7}"/>
              </a:ext>
            </a:extLst>
          </p:cNvPr>
          <p:cNvSpPr/>
          <p:nvPr/>
        </p:nvSpPr>
        <p:spPr>
          <a:xfrm>
            <a:off x="11420705" y="4680629"/>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0DA031BC-E8A4-4574-9A2B-496A6F9197AF}"/>
              </a:ext>
            </a:extLst>
          </p:cNvPr>
          <p:cNvSpPr/>
          <p:nvPr/>
        </p:nvSpPr>
        <p:spPr>
          <a:xfrm rot="10800000">
            <a:off x="17146999" y="9651896"/>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8C21DBE2-BFD7-4A0B-BE73-67B7AE55CC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6154438" y="8017454"/>
            <a:ext cx="4715843" cy="3536882"/>
          </a:xfrm>
          <a:prstGeom prst="rect">
            <a:avLst/>
          </a:prstGeom>
        </p:spPr>
      </p:pic>
      <p:sp>
        <p:nvSpPr>
          <p:cNvPr id="31" name="Arrow: Right 30">
            <a:extLst>
              <a:ext uri="{FF2B5EF4-FFF2-40B4-BE49-F238E27FC236}">
                <a16:creationId xmlns:a16="http://schemas.microsoft.com/office/drawing/2014/main" id="{0E6DF969-69C1-4F75-B9B5-DDA5186CF54F}"/>
              </a:ext>
            </a:extLst>
          </p:cNvPr>
          <p:cNvSpPr/>
          <p:nvPr/>
        </p:nvSpPr>
        <p:spPr>
          <a:xfrm rot="10800000">
            <a:off x="10610870" y="9624100"/>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E1ED0487-2DBB-437A-953B-E69ECCFCC33D}"/>
              </a:ext>
            </a:extLst>
          </p:cNvPr>
          <p:cNvSpPr/>
          <p:nvPr/>
        </p:nvSpPr>
        <p:spPr>
          <a:xfrm rot="10800000">
            <a:off x="5260451" y="9599566"/>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Curved Left 33">
            <a:extLst>
              <a:ext uri="{FF2B5EF4-FFF2-40B4-BE49-F238E27FC236}">
                <a16:creationId xmlns:a16="http://schemas.microsoft.com/office/drawing/2014/main" id="{62CDE066-90F1-4042-9B7D-B9681F015115}"/>
              </a:ext>
            </a:extLst>
          </p:cNvPr>
          <p:cNvSpPr/>
          <p:nvPr/>
        </p:nvSpPr>
        <p:spPr>
          <a:xfrm>
            <a:off x="22697150" y="6142621"/>
            <a:ext cx="1123323" cy="300286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Right 34">
            <a:extLst>
              <a:ext uri="{FF2B5EF4-FFF2-40B4-BE49-F238E27FC236}">
                <a16:creationId xmlns:a16="http://schemas.microsoft.com/office/drawing/2014/main" id="{4AA6E2E7-19B5-4DE3-9905-B7317F48AFB4}"/>
              </a:ext>
            </a:extLst>
          </p:cNvPr>
          <p:cNvSpPr/>
          <p:nvPr/>
        </p:nvSpPr>
        <p:spPr>
          <a:xfrm>
            <a:off x="16494067" y="4680629"/>
            <a:ext cx="1026566" cy="323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F666923-B2F5-4FE3-86DD-83D6BBA0DB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93669" y="7992918"/>
            <a:ext cx="4715845" cy="3536884"/>
          </a:xfrm>
          <a:prstGeom prst="rect">
            <a:avLst/>
          </a:prstGeom>
        </p:spPr>
      </p:pic>
    </p:spTree>
    <p:extLst>
      <p:ext uri="{BB962C8B-B14F-4D97-AF65-F5344CB8AC3E}">
        <p14:creationId xmlns:p14="http://schemas.microsoft.com/office/powerpoint/2010/main" val="36381651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a:t>
            </a:fld>
            <a:endParaRPr/>
          </a:p>
        </p:txBody>
      </p:sp>
      <p:sp>
        <p:nvSpPr>
          <p:cNvPr id="59" name="Title 1"/>
          <p:cNvSpPr txBox="1">
            <a:spLocks noGrp="1"/>
          </p:cNvSpPr>
          <p:nvPr>
            <p:ph type="body" idx="22"/>
          </p:nvPr>
        </p:nvSpPr>
        <p:spPr>
          <a:prstGeom prst="rect">
            <a:avLst/>
          </a:prstGeom>
        </p:spPr>
        <p:txBody>
          <a:bodyPr>
            <a:normAutofit/>
          </a:bodyPr>
          <a:lstStyle/>
          <a:p>
            <a:r>
              <a:rPr lang="en-US" b="0" dirty="0"/>
              <a:t>Layout of the presentation</a:t>
            </a:r>
            <a:endParaRPr b="0" dirty="0"/>
          </a:p>
        </p:txBody>
      </p:sp>
      <p:sp>
        <p:nvSpPr>
          <p:cNvPr id="8" name="Esempio di testo…">
            <a:extLst>
              <a:ext uri="{FF2B5EF4-FFF2-40B4-BE49-F238E27FC236}">
                <a16:creationId xmlns:a16="http://schemas.microsoft.com/office/drawing/2014/main" id="{6B9F1108-3BFE-40EA-8A2D-6F19D369042A}"/>
              </a:ext>
            </a:extLst>
          </p:cNvPr>
          <p:cNvSpPr txBox="1">
            <a:spLocks/>
          </p:cNvSpPr>
          <p:nvPr/>
        </p:nvSpPr>
        <p:spPr>
          <a:xfrm>
            <a:off x="918071" y="3493632"/>
            <a:ext cx="10169369" cy="7574248"/>
          </a:xfrm>
          <a:prstGeom prst="rect">
            <a:avLst/>
          </a:prstGeom>
        </p:spPr>
        <p:txBody>
          <a:bodyPr anchor="t" anchorCtr="0"/>
          <a:lstStyle>
            <a:lvl1pPr marL="685781" marR="0" indent="-685781"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1pPr>
            <a:lvl2pPr marL="1110317" marR="0" indent="-653129"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2pPr>
            <a:lvl3pPr marL="1523961" marR="0" indent="-609584"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3pPr>
            <a:lvl4pPr marL="2103066"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4pPr>
            <a:lvl5pPr marL="2560255"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5pPr>
            <a:lvl6pPr marL="3017443"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6pPr>
            <a:lvl7pPr marL="3474632"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7pPr>
            <a:lvl8pPr marL="3931820"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8pPr>
            <a:lvl9pPr marL="4389009" marR="0" indent="-731500" algn="l" defTabSz="1828754" rtl="0" latinLnBrk="0">
              <a:lnSpc>
                <a:spcPct val="100000"/>
              </a:lnSpc>
              <a:spcBef>
                <a:spcPts val="1500"/>
              </a:spcBef>
              <a:spcAft>
                <a:spcPts val="0"/>
              </a:spcAft>
              <a:buClrTx/>
              <a:buSzPct val="100000"/>
              <a:buFont typeface="Arial"/>
              <a:buChar char="•"/>
              <a:tabLst/>
              <a:defRPr sz="6400" b="0" i="0" u="none" strike="noStrike" cap="none" spc="0" baseline="0">
                <a:solidFill>
                  <a:srgbClr val="000000"/>
                </a:solidFill>
                <a:uFillTx/>
                <a:latin typeface="+mj-lt"/>
                <a:ea typeface="+mj-ea"/>
                <a:cs typeface="+mj-cs"/>
                <a:sym typeface="Calibri"/>
              </a:defRPr>
            </a:lvl9pPr>
          </a:lstStyle>
          <a:p>
            <a:pPr marL="685800" indent="-685800" defTabSz="1828800">
              <a:spcBef>
                <a:spcPts val="0"/>
              </a:spcBef>
              <a:buSzTx/>
              <a:buFont typeface="Arial" panose="020B0604020202020204" pitchFamily="34" charset="0"/>
              <a:buChar char="•"/>
            </a:pPr>
            <a:r>
              <a:rPr lang="en-GB" sz="4800" dirty="0">
                <a:solidFill>
                  <a:srgbClr val="002060"/>
                </a:solidFill>
                <a:latin typeface="Fira Sans"/>
              </a:rPr>
              <a:t>The ASTRI Mini-Array project</a:t>
            </a:r>
          </a:p>
          <a:p>
            <a:pPr marL="685800" lvl="3" indent="-685800">
              <a:spcBef>
                <a:spcPts val="0"/>
              </a:spcBef>
              <a:buFont typeface="Arial" panose="020B0604020202020204" pitchFamily="34" charset="0"/>
              <a:buChar char="•"/>
            </a:pPr>
            <a:r>
              <a:rPr lang="en-GB" sz="4800" dirty="0">
                <a:solidFill>
                  <a:srgbClr val="002060"/>
                </a:solidFill>
                <a:latin typeface="Fira Sans"/>
              </a:rPr>
              <a:t>Architecture of ASTRI Mini-Array</a:t>
            </a:r>
          </a:p>
          <a:p>
            <a:pPr marL="685800" lvl="3" indent="-685800">
              <a:spcBef>
                <a:spcPts val="0"/>
              </a:spcBef>
              <a:buFont typeface="Arial" panose="020B0604020202020204" pitchFamily="34" charset="0"/>
              <a:buChar char="•"/>
            </a:pPr>
            <a:r>
              <a:rPr lang="en-GB" sz="4800" dirty="0">
                <a:solidFill>
                  <a:srgbClr val="002060"/>
                </a:solidFill>
                <a:latin typeface="Fira Sans"/>
              </a:rPr>
              <a:t>Teide infrastructure</a:t>
            </a:r>
          </a:p>
          <a:p>
            <a:pPr marL="684000" algn="just">
              <a:spcBef>
                <a:spcPts val="0"/>
              </a:spcBef>
            </a:pPr>
            <a:r>
              <a:rPr lang="en-US" sz="4600" dirty="0">
                <a:solidFill>
                  <a:srgbClr val="002060"/>
                </a:solidFill>
                <a:latin typeface="FiraSans"/>
                <a:cs typeface="FiraSans"/>
              </a:rPr>
              <a:t>Status of production:</a:t>
            </a:r>
            <a:endParaRPr lang="en-US" sz="4600" dirty="0">
              <a:solidFill>
                <a:srgbClr val="00144D"/>
              </a:solidFill>
              <a:latin typeface="FiraSans"/>
              <a:cs typeface="FiraSans"/>
            </a:endParaRPr>
          </a:p>
          <a:p>
            <a:pPr marL="1260000" lvl="5" indent="-571500" algn="just">
              <a:spcBef>
                <a:spcPts val="0"/>
              </a:spcBef>
              <a:buFont typeface="Wingdings" charset="2"/>
              <a:buChar char="Ø"/>
            </a:pPr>
            <a:r>
              <a:rPr lang="en-US" sz="4000" dirty="0">
                <a:solidFill>
                  <a:srgbClr val="00144D"/>
                </a:solidFill>
                <a:latin typeface="FiraSans"/>
                <a:cs typeface="FiraSans"/>
              </a:rPr>
              <a:t>Mechanical structure &amp; mirrors</a:t>
            </a:r>
          </a:p>
          <a:p>
            <a:pPr marL="1260000" lvl="5" indent="-571500" algn="just">
              <a:spcBef>
                <a:spcPts val="0"/>
              </a:spcBef>
              <a:buFont typeface="Wingdings" charset="2"/>
              <a:buChar char="Ø"/>
            </a:pPr>
            <a:r>
              <a:rPr lang="en-US" sz="4000" dirty="0">
                <a:solidFill>
                  <a:srgbClr val="00144D"/>
                </a:solidFill>
                <a:latin typeface="FiraSans"/>
                <a:cs typeface="FiraSans"/>
              </a:rPr>
              <a:t>Telescope’s auxiliaries</a:t>
            </a:r>
          </a:p>
          <a:p>
            <a:pPr marL="1260000" lvl="5" indent="-571500" algn="just">
              <a:spcBef>
                <a:spcPts val="0"/>
              </a:spcBef>
              <a:buFont typeface="Wingdings" charset="2"/>
              <a:buChar char="Ø"/>
            </a:pPr>
            <a:r>
              <a:rPr lang="en-US" sz="4000" dirty="0">
                <a:solidFill>
                  <a:srgbClr val="00144D"/>
                </a:solidFill>
                <a:latin typeface="FiraSans"/>
                <a:cs typeface="FiraSans"/>
              </a:rPr>
              <a:t>Cherenkov cameras</a:t>
            </a:r>
            <a:endParaRPr lang="en-US" sz="4000" dirty="0">
              <a:solidFill>
                <a:srgbClr val="002060"/>
              </a:solidFill>
              <a:latin typeface="FiraSans"/>
              <a:cs typeface="FiraSans"/>
            </a:endParaRPr>
          </a:p>
          <a:p>
            <a:pPr marL="1260000" lvl="5" indent="-571500" algn="just">
              <a:spcBef>
                <a:spcPts val="0"/>
              </a:spcBef>
              <a:buFont typeface="Wingdings" charset="2"/>
              <a:buChar char="Ø"/>
            </a:pPr>
            <a:r>
              <a:rPr lang="en-US" sz="4000" dirty="0">
                <a:solidFill>
                  <a:srgbClr val="00144D"/>
                </a:solidFill>
                <a:latin typeface="FiraSans"/>
                <a:cs typeface="FiraSans"/>
              </a:rPr>
              <a:t>ICT</a:t>
            </a:r>
          </a:p>
          <a:p>
            <a:pPr marL="1260000" lvl="5" indent="-571500" algn="just">
              <a:spcBef>
                <a:spcPts val="0"/>
              </a:spcBef>
              <a:buFont typeface="Wingdings" charset="2"/>
              <a:buChar char="Ø"/>
            </a:pPr>
            <a:r>
              <a:rPr lang="en-US" sz="4000" dirty="0">
                <a:solidFill>
                  <a:srgbClr val="00144D"/>
                </a:solidFill>
                <a:latin typeface="FiraSans"/>
                <a:cs typeface="FiraSans"/>
              </a:rPr>
              <a:t>Software</a:t>
            </a:r>
          </a:p>
          <a:p>
            <a:pPr marL="684000" indent="-684000" algn="just">
              <a:spcBef>
                <a:spcPts val="0"/>
              </a:spcBef>
            </a:pPr>
            <a:r>
              <a:rPr lang="en-US" sz="4800" dirty="0">
                <a:solidFill>
                  <a:srgbClr val="00144D"/>
                </a:solidFill>
                <a:latin typeface="FiraSans"/>
                <a:cs typeface="FiraSans"/>
              </a:rPr>
              <a:t>Operation concept</a:t>
            </a:r>
          </a:p>
          <a:p>
            <a:pPr marL="684000" indent="-684000" algn="just">
              <a:spcBef>
                <a:spcPts val="0"/>
              </a:spcBef>
            </a:pPr>
            <a:r>
              <a:rPr lang="en-US" sz="4800" dirty="0">
                <a:solidFill>
                  <a:srgbClr val="00144D"/>
                </a:solidFill>
                <a:latin typeface="FiraSans"/>
                <a:cs typeface="FiraSans"/>
              </a:rPr>
              <a:t>Mini-Array implementation</a:t>
            </a:r>
          </a:p>
        </p:txBody>
      </p:sp>
      <p:pic>
        <p:nvPicPr>
          <p:cNvPr id="9" name="Picture 11" descr="Picture 11">
            <a:extLst>
              <a:ext uri="{FF2B5EF4-FFF2-40B4-BE49-F238E27FC236}">
                <a16:creationId xmlns:a16="http://schemas.microsoft.com/office/drawing/2014/main" id="{861CD27B-AC74-459C-A7D1-38224AC3D762}"/>
              </a:ext>
            </a:extLst>
          </p:cNvPr>
          <p:cNvPicPr>
            <a:picLocks noChangeAspect="1"/>
          </p:cNvPicPr>
          <p:nvPr/>
        </p:nvPicPr>
        <p:blipFill rotWithShape="1">
          <a:blip r:embed="rId3">
            <a:extLst/>
          </a:blip>
          <a:srcRect l="59472"/>
          <a:stretch/>
        </p:blipFill>
        <p:spPr>
          <a:xfrm>
            <a:off x="12683261" y="2890099"/>
            <a:ext cx="10169368" cy="8757308"/>
          </a:xfrm>
          <a:prstGeom prst="rect">
            <a:avLst/>
          </a:prstGeom>
          <a:ln w="254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53871611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59" name="Title 1"/>
          <p:cNvSpPr txBox="1">
            <a:spLocks noGrp="1"/>
          </p:cNvSpPr>
          <p:nvPr>
            <p:ph type="body" idx="22"/>
          </p:nvPr>
        </p:nvSpPr>
        <p:spPr>
          <a:prstGeom prst="rect">
            <a:avLst/>
          </a:prstGeom>
        </p:spPr>
        <p:txBody>
          <a:bodyPr>
            <a:normAutofit fontScale="85000" lnSpcReduction="10000"/>
          </a:bodyPr>
          <a:lstStyle/>
          <a:p>
            <a:r>
              <a:rPr lang="en-US" b="0" dirty="0"/>
              <a:t>ASTRI-1: disassembling, packing and transportation</a:t>
            </a:r>
            <a:endParaRPr b="0" dirty="0"/>
          </a:p>
        </p:txBody>
      </p:sp>
      <p:pic>
        <p:nvPicPr>
          <p:cNvPr id="20" name="Picture 19">
            <a:extLst>
              <a:ext uri="{FF2B5EF4-FFF2-40B4-BE49-F238E27FC236}">
                <a16:creationId xmlns:a16="http://schemas.microsoft.com/office/drawing/2014/main" id="{C189E7C2-D966-4C50-BBB8-33E2CFC6041C}"/>
              </a:ext>
            </a:extLst>
          </p:cNvPr>
          <p:cNvPicPr>
            <a:picLocks noChangeAspect="1"/>
          </p:cNvPicPr>
          <p:nvPr/>
        </p:nvPicPr>
        <p:blipFill>
          <a:blip r:embed="rId3"/>
          <a:stretch>
            <a:fillRect/>
          </a:stretch>
        </p:blipFill>
        <p:spPr>
          <a:xfrm>
            <a:off x="22913190" y="2395408"/>
            <a:ext cx="1347526" cy="1347526"/>
          </a:xfrm>
          <a:prstGeom prst="rect">
            <a:avLst/>
          </a:prstGeom>
        </p:spPr>
      </p:pic>
      <p:pic>
        <p:nvPicPr>
          <p:cNvPr id="6" name="Picture 5">
            <a:extLst>
              <a:ext uri="{FF2B5EF4-FFF2-40B4-BE49-F238E27FC236}">
                <a16:creationId xmlns:a16="http://schemas.microsoft.com/office/drawing/2014/main" id="{F40FCCF0-B82F-4263-AA05-ED32E5F33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205" y="4123941"/>
            <a:ext cx="5483496" cy="7311328"/>
          </a:xfrm>
          <a:prstGeom prst="rect">
            <a:avLst/>
          </a:prstGeom>
        </p:spPr>
      </p:pic>
      <p:pic>
        <p:nvPicPr>
          <p:cNvPr id="8" name="Picture 7">
            <a:extLst>
              <a:ext uri="{FF2B5EF4-FFF2-40B4-BE49-F238E27FC236}">
                <a16:creationId xmlns:a16="http://schemas.microsoft.com/office/drawing/2014/main" id="{E259D9DA-BCF5-4B11-8842-7F7173B2EF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837" y="2215051"/>
            <a:ext cx="7414769" cy="5564554"/>
          </a:xfrm>
          <a:prstGeom prst="rect">
            <a:avLst/>
          </a:prstGeom>
        </p:spPr>
      </p:pic>
      <p:pic>
        <p:nvPicPr>
          <p:cNvPr id="10" name="Picture 9">
            <a:extLst>
              <a:ext uri="{FF2B5EF4-FFF2-40B4-BE49-F238E27FC236}">
                <a16:creationId xmlns:a16="http://schemas.microsoft.com/office/drawing/2014/main" id="{63F0D65F-F694-4671-8E10-8CE7266C38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7128" y="7968990"/>
            <a:ext cx="6438434" cy="4831845"/>
          </a:xfrm>
          <a:prstGeom prst="rect">
            <a:avLst/>
          </a:prstGeom>
        </p:spPr>
      </p:pic>
      <p:sp>
        <p:nvSpPr>
          <p:cNvPr id="11" name="TextBox 10">
            <a:extLst>
              <a:ext uri="{FF2B5EF4-FFF2-40B4-BE49-F238E27FC236}">
                <a16:creationId xmlns:a16="http://schemas.microsoft.com/office/drawing/2014/main" id="{A53AF552-7CF6-42AD-AAC4-1324490CE6D5}"/>
              </a:ext>
            </a:extLst>
          </p:cNvPr>
          <p:cNvSpPr txBox="1"/>
          <p:nvPr/>
        </p:nvSpPr>
        <p:spPr>
          <a:xfrm>
            <a:off x="6887128" y="2392633"/>
            <a:ext cx="689186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j-lt"/>
                <a:ea typeface="+mj-ea"/>
                <a:cs typeface="+mj-cs"/>
                <a:sym typeface="Calibri"/>
              </a:rPr>
              <a:t>M2 support structure with mirror </a:t>
            </a:r>
          </a:p>
        </p:txBody>
      </p:sp>
      <p:sp>
        <p:nvSpPr>
          <p:cNvPr id="12" name="TextBox 11">
            <a:extLst>
              <a:ext uri="{FF2B5EF4-FFF2-40B4-BE49-F238E27FC236}">
                <a16:creationId xmlns:a16="http://schemas.microsoft.com/office/drawing/2014/main" id="{67BD25E6-88A9-42EE-8502-051C5A71C3C7}"/>
              </a:ext>
            </a:extLst>
          </p:cNvPr>
          <p:cNvSpPr txBox="1"/>
          <p:nvPr/>
        </p:nvSpPr>
        <p:spPr>
          <a:xfrm>
            <a:off x="7179733" y="11836400"/>
            <a:ext cx="589280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bg1"/>
                </a:solidFill>
                <a:effectLst/>
                <a:uFillTx/>
                <a:latin typeface="+mj-lt"/>
                <a:ea typeface="+mj-ea"/>
                <a:cs typeface="+mj-cs"/>
                <a:sym typeface="Calibri"/>
              </a:rPr>
              <a:t>Optical support structure</a:t>
            </a:r>
          </a:p>
        </p:txBody>
      </p:sp>
      <p:pic>
        <p:nvPicPr>
          <p:cNvPr id="3" name="Picture 2">
            <a:extLst>
              <a:ext uri="{FF2B5EF4-FFF2-40B4-BE49-F238E27FC236}">
                <a16:creationId xmlns:a16="http://schemas.microsoft.com/office/drawing/2014/main" id="{ABD939B0-B588-487F-A315-59D2D01C36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32418" y="2419164"/>
            <a:ext cx="7174441" cy="5384196"/>
          </a:xfrm>
          <a:prstGeom prst="rect">
            <a:avLst/>
          </a:prstGeom>
        </p:spPr>
      </p:pic>
      <p:pic>
        <p:nvPicPr>
          <p:cNvPr id="7" name="Picture 6">
            <a:extLst>
              <a:ext uri="{FF2B5EF4-FFF2-40B4-BE49-F238E27FC236}">
                <a16:creationId xmlns:a16="http://schemas.microsoft.com/office/drawing/2014/main" id="{0EF4F7C8-68B2-41BE-A2F2-93738098DF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78995" y="7957187"/>
            <a:ext cx="8481288" cy="4768404"/>
          </a:xfrm>
          <a:prstGeom prst="rect">
            <a:avLst/>
          </a:prstGeom>
        </p:spPr>
      </p:pic>
      <p:sp>
        <p:nvSpPr>
          <p:cNvPr id="21" name="TextBox 20">
            <a:extLst>
              <a:ext uri="{FF2B5EF4-FFF2-40B4-BE49-F238E27FC236}">
                <a16:creationId xmlns:a16="http://schemas.microsoft.com/office/drawing/2014/main" id="{12AB8818-471F-410B-866D-2883F16FE28F}"/>
              </a:ext>
            </a:extLst>
          </p:cNvPr>
          <p:cNvSpPr txBox="1"/>
          <p:nvPr/>
        </p:nvSpPr>
        <p:spPr>
          <a:xfrm>
            <a:off x="14552023" y="11731072"/>
            <a:ext cx="589280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bg1"/>
                </a:solidFill>
                <a:effectLst/>
                <a:uFillTx/>
                <a:latin typeface="+mj-lt"/>
                <a:ea typeface="+mj-ea"/>
                <a:cs typeface="+mj-cs"/>
                <a:sym typeface="Calibri"/>
              </a:rPr>
              <a:t>1</a:t>
            </a:r>
            <a:r>
              <a:rPr kumimoji="0" lang="en-GB" sz="3600" b="0" i="0" u="none" strike="noStrike" cap="none" spc="0" normalizeH="0" baseline="30000" dirty="0">
                <a:ln>
                  <a:noFill/>
                </a:ln>
                <a:solidFill>
                  <a:schemeClr val="bg1"/>
                </a:solidFill>
                <a:effectLst/>
                <a:uFillTx/>
                <a:latin typeface="+mj-lt"/>
                <a:ea typeface="+mj-ea"/>
                <a:cs typeface="+mj-cs"/>
                <a:sym typeface="Calibri"/>
              </a:rPr>
              <a:t>st</a:t>
            </a:r>
            <a:r>
              <a:rPr kumimoji="0" lang="en-GB" sz="3600" b="0" i="0" u="none" strike="noStrike" cap="none" spc="0" normalizeH="0" baseline="0" dirty="0">
                <a:ln>
                  <a:noFill/>
                </a:ln>
                <a:solidFill>
                  <a:schemeClr val="bg1"/>
                </a:solidFill>
                <a:effectLst/>
                <a:uFillTx/>
                <a:latin typeface="+mj-lt"/>
                <a:ea typeface="+mj-ea"/>
                <a:cs typeface="+mj-cs"/>
                <a:sym typeface="Calibri"/>
              </a:rPr>
              <a:t> truck leaving 6/6/2022</a:t>
            </a:r>
          </a:p>
        </p:txBody>
      </p:sp>
      <p:sp>
        <p:nvSpPr>
          <p:cNvPr id="22" name="TextBox 21">
            <a:extLst>
              <a:ext uri="{FF2B5EF4-FFF2-40B4-BE49-F238E27FC236}">
                <a16:creationId xmlns:a16="http://schemas.microsoft.com/office/drawing/2014/main" id="{95A5ED5A-7B00-46BD-B47F-F9E867F3C2CD}"/>
              </a:ext>
            </a:extLst>
          </p:cNvPr>
          <p:cNvSpPr txBox="1"/>
          <p:nvPr/>
        </p:nvSpPr>
        <p:spPr>
          <a:xfrm>
            <a:off x="15073237" y="6898020"/>
            <a:ext cx="589280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bg1"/>
                </a:solidFill>
                <a:effectLst/>
                <a:uFillTx/>
                <a:latin typeface="+mj-lt"/>
                <a:ea typeface="+mj-ea"/>
                <a:cs typeface="+mj-cs"/>
                <a:sym typeface="Calibri"/>
              </a:rPr>
              <a:t>Truck no. 2 loaded</a:t>
            </a:r>
          </a:p>
        </p:txBody>
      </p:sp>
      <p:sp>
        <p:nvSpPr>
          <p:cNvPr id="9" name="TextBox 8">
            <a:extLst>
              <a:ext uri="{FF2B5EF4-FFF2-40B4-BE49-F238E27FC236}">
                <a16:creationId xmlns:a16="http://schemas.microsoft.com/office/drawing/2014/main" id="{8EB9655A-D8A7-49A4-B305-DC1FDB882006}"/>
              </a:ext>
            </a:extLst>
          </p:cNvPr>
          <p:cNvSpPr txBox="1"/>
          <p:nvPr/>
        </p:nvSpPr>
        <p:spPr>
          <a:xfrm>
            <a:off x="706249" y="4238241"/>
            <a:ext cx="534145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chemeClr val="bg1"/>
                </a:solidFill>
                <a:effectLst/>
                <a:uFillTx/>
                <a:latin typeface="+mj-lt"/>
                <a:ea typeface="+mj-ea"/>
                <a:cs typeface="+mj-cs"/>
                <a:sym typeface="Calibri"/>
              </a:rPr>
              <a:t>Dismounting the telescope</a:t>
            </a:r>
          </a:p>
        </p:txBody>
      </p:sp>
    </p:spTree>
    <p:extLst>
      <p:ext uri="{BB962C8B-B14F-4D97-AF65-F5344CB8AC3E}">
        <p14:creationId xmlns:p14="http://schemas.microsoft.com/office/powerpoint/2010/main" val="14381830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
        <p:nvSpPr>
          <p:cNvPr id="59" name="Title 1"/>
          <p:cNvSpPr txBox="1">
            <a:spLocks noGrp="1"/>
          </p:cNvSpPr>
          <p:nvPr>
            <p:ph type="body" idx="22"/>
          </p:nvPr>
        </p:nvSpPr>
        <p:spPr>
          <a:prstGeom prst="rect">
            <a:avLst/>
          </a:prstGeom>
        </p:spPr>
        <p:txBody>
          <a:bodyPr>
            <a:normAutofit/>
          </a:bodyPr>
          <a:lstStyle/>
          <a:p>
            <a:r>
              <a:rPr lang="en-US" b="0" dirty="0"/>
              <a:t>Telescope’s auxiliaries</a:t>
            </a:r>
            <a:endParaRPr b="0" dirty="0"/>
          </a:p>
        </p:txBody>
      </p:sp>
      <p:pic>
        <p:nvPicPr>
          <p:cNvPr id="11" name="Picture 10">
            <a:extLst>
              <a:ext uri="{FF2B5EF4-FFF2-40B4-BE49-F238E27FC236}">
                <a16:creationId xmlns:a16="http://schemas.microsoft.com/office/drawing/2014/main" id="{21ED3AC8-680D-4A50-923A-A579586B4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681" y="4981659"/>
            <a:ext cx="7790120" cy="5842591"/>
          </a:xfrm>
          <a:prstGeom prst="rect">
            <a:avLst/>
          </a:prstGeom>
        </p:spPr>
      </p:pic>
      <p:pic>
        <p:nvPicPr>
          <p:cNvPr id="12" name="Picture 11">
            <a:extLst>
              <a:ext uri="{FF2B5EF4-FFF2-40B4-BE49-F238E27FC236}">
                <a16:creationId xmlns:a16="http://schemas.microsoft.com/office/drawing/2014/main" id="{46A7F2D6-38F2-406B-AF11-ECF9E5BEFE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801" t="6950" r="22438" b="9473"/>
          <a:stretch/>
        </p:blipFill>
        <p:spPr>
          <a:xfrm>
            <a:off x="491067" y="2527659"/>
            <a:ext cx="2411941" cy="2865468"/>
          </a:xfrm>
          <a:prstGeom prst="rect">
            <a:avLst/>
          </a:prstGeom>
        </p:spPr>
      </p:pic>
      <p:sp>
        <p:nvSpPr>
          <p:cNvPr id="2" name="TextBox 1">
            <a:extLst>
              <a:ext uri="{FF2B5EF4-FFF2-40B4-BE49-F238E27FC236}">
                <a16:creationId xmlns:a16="http://schemas.microsoft.com/office/drawing/2014/main" id="{985AEC7F-8AA5-4E44-B6E9-E80FCC8A3E7A}"/>
              </a:ext>
            </a:extLst>
          </p:cNvPr>
          <p:cNvSpPr txBox="1"/>
          <p:nvPr/>
        </p:nvSpPr>
        <p:spPr>
          <a:xfrm>
            <a:off x="3175026" y="2531860"/>
            <a:ext cx="9088982" cy="240065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002060"/>
                </a:solidFill>
                <a:effectLst/>
                <a:uFillTx/>
                <a:latin typeface="+mj-lt"/>
                <a:ea typeface="+mj-ea"/>
                <a:cs typeface="+mj-cs"/>
                <a:sym typeface="Calibri"/>
              </a:rPr>
              <a:t>Pointing Monitoring Cameras </a:t>
            </a:r>
            <a:r>
              <a:rPr lang="en-GB" b="1" dirty="0">
                <a:solidFill>
                  <a:srgbClr val="002060"/>
                </a:solidFill>
              </a:rPr>
              <a:t>(Uni-PG) </a:t>
            </a:r>
          </a:p>
          <a:p>
            <a:pPr marL="571500" marR="0" indent="-571500" algn="l" defTabSz="1828800" rtl="0" fontAlgn="auto" latinLnBrk="0" hangingPunct="0">
              <a:lnSpc>
                <a:spcPct val="100000"/>
              </a:lnSpc>
              <a:spcBef>
                <a:spcPts val="0"/>
              </a:spcBef>
              <a:spcAft>
                <a:spcPts val="0"/>
              </a:spcAft>
              <a:buClrTx/>
              <a:buSzTx/>
              <a:buFont typeface="Symbol" panose="05050102010706020507" pitchFamily="18" charset="2"/>
              <a:buChar char="®"/>
              <a:tabLst/>
            </a:pPr>
            <a:r>
              <a:rPr kumimoji="0" lang="en-GB" sz="3600" b="0" i="0" u="none" strike="noStrike" cap="none" spc="0" normalizeH="0" baseline="0" dirty="0">
                <a:ln>
                  <a:noFill/>
                </a:ln>
                <a:solidFill>
                  <a:srgbClr val="000000"/>
                </a:solidFill>
                <a:effectLst/>
                <a:uFillTx/>
                <a:latin typeface="+mj-lt"/>
                <a:ea typeface="+mj-ea"/>
                <a:cs typeface="+mj-cs"/>
                <a:sym typeface="Symbol" panose="05050102010706020507" pitchFamily="18" charset="2"/>
              </a:rPr>
              <a:t>First three delivered at Italy integration site</a:t>
            </a:r>
          </a:p>
          <a:p>
            <a:pPr marL="571500" marR="0" indent="-571500" algn="l" defTabSz="1828800" rtl="0" fontAlgn="auto" latinLnBrk="0" hangingPunct="0">
              <a:lnSpc>
                <a:spcPct val="100000"/>
              </a:lnSpc>
              <a:spcBef>
                <a:spcPts val="0"/>
              </a:spcBef>
              <a:spcAft>
                <a:spcPts val="0"/>
              </a:spcAft>
              <a:buClrTx/>
              <a:buSzTx/>
              <a:buFont typeface="Symbol" panose="05050102010706020507" pitchFamily="18" charset="2"/>
              <a:buChar char="®"/>
              <a:tabLst/>
            </a:pPr>
            <a:r>
              <a:rPr lang="en-GB" dirty="0">
                <a:sym typeface="Symbol" panose="05050102010706020507" pitchFamily="18" charset="2"/>
              </a:rPr>
              <a:t>PMC of ASTRI-1 shipped mounted on the telescope</a:t>
            </a:r>
            <a:endParaRPr kumimoji="0" lang="en-GB" sz="3600" b="0" i="0" u="none" strike="noStrike" cap="none" spc="0" normalizeH="0" baseline="0" dirty="0">
              <a:ln>
                <a:noFill/>
              </a:ln>
              <a:solidFill>
                <a:srgbClr val="000000"/>
              </a:solidFill>
              <a:effectLst/>
              <a:uFillTx/>
              <a:latin typeface="+mj-lt"/>
              <a:ea typeface="+mj-ea"/>
              <a:cs typeface="+mj-cs"/>
              <a:sym typeface="Calibri"/>
            </a:endParaRPr>
          </a:p>
        </p:txBody>
      </p:sp>
      <p:cxnSp>
        <p:nvCxnSpPr>
          <p:cNvPr id="4" name="Straight Arrow Connector 3">
            <a:extLst>
              <a:ext uri="{FF2B5EF4-FFF2-40B4-BE49-F238E27FC236}">
                <a16:creationId xmlns:a16="http://schemas.microsoft.com/office/drawing/2014/main" id="{9FA2C88E-2E30-43C7-B829-8814E890344B}"/>
              </a:ext>
            </a:extLst>
          </p:cNvPr>
          <p:cNvCxnSpPr/>
          <p:nvPr/>
        </p:nvCxnSpPr>
        <p:spPr>
          <a:xfrm>
            <a:off x="2065867" y="4606723"/>
            <a:ext cx="1947333" cy="3296231"/>
          </a:xfrm>
          <a:prstGeom prst="straightConnector1">
            <a:avLst/>
          </a:prstGeom>
          <a:noFill/>
          <a:ln w="50800" cap="flat">
            <a:solidFill>
              <a:schemeClr val="bg1"/>
            </a:solidFill>
            <a:prstDash val="solid"/>
            <a:round/>
            <a:tailEnd type="triangle"/>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2CB010EB-F908-4ECA-9C8F-610376CA3F8C}"/>
              </a:ext>
            </a:extLst>
          </p:cNvPr>
          <p:cNvSpPr txBox="1"/>
          <p:nvPr/>
        </p:nvSpPr>
        <p:spPr>
          <a:xfrm>
            <a:off x="13760295" y="2997494"/>
            <a:ext cx="9832633"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defTabSz="18288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002060"/>
                </a:solidFill>
                <a:effectLst/>
                <a:uFillTx/>
                <a:latin typeface="+mj-lt"/>
                <a:ea typeface="+mj-ea"/>
                <a:cs typeface="+mj-cs"/>
                <a:sym typeface="Calibri"/>
              </a:rPr>
              <a:t>Optical Camera (IASF-MI, OAPD, OACT, OA Brera)</a:t>
            </a:r>
          </a:p>
          <a:p>
            <a:r>
              <a:rPr lang="en-GB" dirty="0">
                <a:sym typeface="Symbol" panose="05050102010706020507" pitchFamily="18" charset="2"/>
              </a:rPr>
              <a:t> Ready to ship</a:t>
            </a:r>
            <a:endParaRPr lang="en-GB" dirty="0"/>
          </a:p>
        </p:txBody>
      </p:sp>
      <p:pic>
        <p:nvPicPr>
          <p:cNvPr id="14" name="Picture 13">
            <a:extLst>
              <a:ext uri="{FF2B5EF4-FFF2-40B4-BE49-F238E27FC236}">
                <a16:creationId xmlns:a16="http://schemas.microsoft.com/office/drawing/2014/main" id="{573C295B-FC80-4118-853A-18B1F4267E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85" b="18784"/>
          <a:stretch/>
        </p:blipFill>
        <p:spPr>
          <a:xfrm>
            <a:off x="19513386" y="5214542"/>
            <a:ext cx="4431740" cy="5238263"/>
          </a:xfrm>
          <a:prstGeom prst="rect">
            <a:avLst/>
          </a:prstGeom>
        </p:spPr>
      </p:pic>
      <p:pic>
        <p:nvPicPr>
          <p:cNvPr id="17" name="Picture 16">
            <a:extLst>
              <a:ext uri="{FF2B5EF4-FFF2-40B4-BE49-F238E27FC236}">
                <a16:creationId xmlns:a16="http://schemas.microsoft.com/office/drawing/2014/main" id="{F16101FD-48D9-4236-A86E-76218A1C0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98" t="30693" r="16183" b="17378"/>
          <a:stretch/>
        </p:blipFill>
        <p:spPr>
          <a:xfrm>
            <a:off x="13369199" y="4404454"/>
            <a:ext cx="5748343" cy="6328299"/>
          </a:xfrm>
          <a:prstGeom prst="rect">
            <a:avLst/>
          </a:prstGeom>
        </p:spPr>
      </p:pic>
      <p:sp>
        <p:nvSpPr>
          <p:cNvPr id="3" name="Rectangle 2">
            <a:extLst>
              <a:ext uri="{FF2B5EF4-FFF2-40B4-BE49-F238E27FC236}">
                <a16:creationId xmlns:a16="http://schemas.microsoft.com/office/drawing/2014/main" id="{D01696BF-0A4E-41F9-87E6-E0B0569FF2DD}"/>
              </a:ext>
            </a:extLst>
          </p:cNvPr>
          <p:cNvSpPr/>
          <p:nvPr/>
        </p:nvSpPr>
        <p:spPr>
          <a:xfrm>
            <a:off x="523830" y="10840276"/>
            <a:ext cx="11343915" cy="1754326"/>
          </a:xfrm>
          <a:prstGeom prst="rect">
            <a:avLst/>
          </a:prstGeom>
        </p:spPr>
        <p:txBody>
          <a:bodyPr wrap="square">
            <a:spAutoFit/>
          </a:bodyPr>
          <a:lstStyle/>
          <a:p>
            <a:r>
              <a:rPr lang="en-US" dirty="0">
                <a:latin typeface="Fira Sans"/>
              </a:rPr>
              <a:t>CCD camera placed on the M2 support structure used to monitor pointing and tracking performances </a:t>
            </a:r>
            <a:r>
              <a:rPr lang="en-GB" dirty="0">
                <a:latin typeface="Fira Sans"/>
              </a:rPr>
              <a:t>of the telescope.</a:t>
            </a:r>
          </a:p>
        </p:txBody>
      </p:sp>
      <p:sp>
        <p:nvSpPr>
          <p:cNvPr id="5" name="Rectangle 4">
            <a:extLst>
              <a:ext uri="{FF2B5EF4-FFF2-40B4-BE49-F238E27FC236}">
                <a16:creationId xmlns:a16="http://schemas.microsoft.com/office/drawing/2014/main" id="{37F76A8A-E0F4-4316-957F-36EF9BE5381C}"/>
              </a:ext>
            </a:extLst>
          </p:cNvPr>
          <p:cNvSpPr/>
          <p:nvPr/>
        </p:nvSpPr>
        <p:spPr>
          <a:xfrm>
            <a:off x="12841753" y="10847053"/>
            <a:ext cx="11343915" cy="1200329"/>
          </a:xfrm>
          <a:prstGeom prst="rect">
            <a:avLst/>
          </a:prstGeom>
        </p:spPr>
        <p:txBody>
          <a:bodyPr wrap="square">
            <a:spAutoFit/>
          </a:bodyPr>
          <a:lstStyle/>
          <a:p>
            <a:r>
              <a:rPr lang="en-US" dirty="0">
                <a:latin typeface="Fira Sans"/>
              </a:rPr>
              <a:t>CCD camera placed on the telescope focal plane to align the panel of M1</a:t>
            </a:r>
            <a:endParaRPr lang="en-GB" dirty="0">
              <a:latin typeface="Fira Sans"/>
            </a:endParaRPr>
          </a:p>
        </p:txBody>
      </p:sp>
    </p:spTree>
    <p:extLst>
      <p:ext uri="{BB962C8B-B14F-4D97-AF65-F5344CB8AC3E}">
        <p14:creationId xmlns:p14="http://schemas.microsoft.com/office/powerpoint/2010/main" val="261214216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4">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59" name="Title 1"/>
          <p:cNvSpPr txBox="1">
            <a:spLocks noGrp="1"/>
          </p:cNvSpPr>
          <p:nvPr>
            <p:ph type="body" idx="22"/>
          </p:nvPr>
        </p:nvSpPr>
        <p:spPr>
          <a:prstGeom prst="rect">
            <a:avLst/>
          </a:prstGeom>
        </p:spPr>
        <p:txBody>
          <a:bodyPr>
            <a:normAutofit/>
          </a:bodyPr>
          <a:lstStyle/>
          <a:p>
            <a:r>
              <a:rPr lang="en-US" b="0" dirty="0"/>
              <a:t>Cherenkov Cameras</a:t>
            </a:r>
            <a:endParaRPr b="0" dirty="0"/>
          </a:p>
        </p:txBody>
      </p:sp>
      <p:pic>
        <p:nvPicPr>
          <p:cNvPr id="21" name="Picture 20">
            <a:extLst>
              <a:ext uri="{FF2B5EF4-FFF2-40B4-BE49-F238E27FC236}">
                <a16:creationId xmlns:a16="http://schemas.microsoft.com/office/drawing/2014/main" id="{0D5BFC45-2879-43DA-A684-08E193A92FD6}"/>
              </a:ext>
            </a:extLst>
          </p:cNvPr>
          <p:cNvPicPr>
            <a:picLocks noChangeAspect="1"/>
          </p:cNvPicPr>
          <p:nvPr/>
        </p:nvPicPr>
        <p:blipFill>
          <a:blip r:embed="rId5"/>
          <a:stretch>
            <a:fillRect/>
          </a:stretch>
        </p:blipFill>
        <p:spPr>
          <a:xfrm>
            <a:off x="18572855" y="3535283"/>
            <a:ext cx="2160000" cy="864002"/>
          </a:xfrm>
          <a:prstGeom prst="rect">
            <a:avLst/>
          </a:prstGeom>
        </p:spPr>
      </p:pic>
      <p:pic>
        <p:nvPicPr>
          <p:cNvPr id="22" name="Picture 21">
            <a:extLst>
              <a:ext uri="{FF2B5EF4-FFF2-40B4-BE49-F238E27FC236}">
                <a16:creationId xmlns:a16="http://schemas.microsoft.com/office/drawing/2014/main" id="{2FA019FE-6192-4509-AB84-E9892C9A3E6F}"/>
              </a:ext>
            </a:extLst>
          </p:cNvPr>
          <p:cNvPicPr>
            <a:picLocks noChangeAspect="1"/>
          </p:cNvPicPr>
          <p:nvPr/>
        </p:nvPicPr>
        <p:blipFill>
          <a:blip r:embed="rId6"/>
          <a:stretch>
            <a:fillRect/>
          </a:stretch>
        </p:blipFill>
        <p:spPr>
          <a:xfrm>
            <a:off x="20700555" y="3316570"/>
            <a:ext cx="1440000" cy="1440000"/>
          </a:xfrm>
          <a:prstGeom prst="rect">
            <a:avLst/>
          </a:prstGeom>
        </p:spPr>
      </p:pic>
      <p:sp>
        <p:nvSpPr>
          <p:cNvPr id="23" name="TextBox 22">
            <a:extLst>
              <a:ext uri="{FF2B5EF4-FFF2-40B4-BE49-F238E27FC236}">
                <a16:creationId xmlns:a16="http://schemas.microsoft.com/office/drawing/2014/main" id="{AEB0BA04-240E-4D84-BEBB-C95B70005B6B}"/>
              </a:ext>
            </a:extLst>
          </p:cNvPr>
          <p:cNvSpPr txBox="1"/>
          <p:nvPr/>
        </p:nvSpPr>
        <p:spPr>
          <a:xfrm>
            <a:off x="7578896" y="3687106"/>
            <a:ext cx="3329796" cy="646331"/>
          </a:xfrm>
          <a:prstGeom prst="rect">
            <a:avLst/>
          </a:prstGeom>
          <a:noFill/>
        </p:spPr>
        <p:txBody>
          <a:bodyPr wrap="square" rtlCol="0">
            <a:spAutoFit/>
          </a:bodyPr>
          <a:lstStyle/>
          <a:p>
            <a:pPr algn="ctr"/>
            <a:r>
              <a:rPr lang="en-US" b="1" dirty="0">
                <a:solidFill>
                  <a:srgbClr val="C00000"/>
                </a:solidFill>
                <a:latin typeface="Fira Sans"/>
              </a:rPr>
              <a:t>Prototyping</a:t>
            </a:r>
          </a:p>
        </p:txBody>
      </p:sp>
      <p:pic>
        <p:nvPicPr>
          <p:cNvPr id="24" name="Immagine 16">
            <a:extLst>
              <a:ext uri="{FF2B5EF4-FFF2-40B4-BE49-F238E27FC236}">
                <a16:creationId xmlns:a16="http://schemas.microsoft.com/office/drawing/2014/main" id="{6EB5E2A9-640D-499F-AC48-62C0707F37CD}"/>
              </a:ext>
            </a:extLst>
          </p:cNvPr>
          <p:cNvPicPr>
            <a:picLocks noChangeAspect="1"/>
          </p:cNvPicPr>
          <p:nvPr/>
        </p:nvPicPr>
        <p:blipFill rotWithShape="1">
          <a:blip r:embed="rId7">
            <a:extLst>
              <a:ext uri="{28A0092B-C50C-407E-A947-70E740481C1C}">
                <a14:useLocalDpi xmlns:a14="http://schemas.microsoft.com/office/drawing/2010/main" val="0"/>
              </a:ext>
            </a:extLst>
          </a:blip>
          <a:srcRect l="4531" t="4943" r="3618" b="3154"/>
          <a:stretch/>
        </p:blipFill>
        <p:spPr>
          <a:xfrm>
            <a:off x="16949061" y="4731380"/>
            <a:ext cx="7153144" cy="6233743"/>
          </a:xfrm>
          <a:prstGeom prst="rect">
            <a:avLst/>
          </a:prstGeom>
        </p:spPr>
      </p:pic>
      <p:grpSp>
        <p:nvGrpSpPr>
          <p:cNvPr id="25" name="Group 24">
            <a:extLst>
              <a:ext uri="{FF2B5EF4-FFF2-40B4-BE49-F238E27FC236}">
                <a16:creationId xmlns:a16="http://schemas.microsoft.com/office/drawing/2014/main" id="{A5AD357C-EF7A-4921-AC2B-83EDC07C5380}"/>
              </a:ext>
            </a:extLst>
          </p:cNvPr>
          <p:cNvGrpSpPr/>
          <p:nvPr/>
        </p:nvGrpSpPr>
        <p:grpSpPr>
          <a:xfrm>
            <a:off x="8087373" y="7128855"/>
            <a:ext cx="2203764" cy="2675455"/>
            <a:chOff x="10494320" y="2103577"/>
            <a:chExt cx="2203764" cy="2675455"/>
          </a:xfrm>
        </p:grpSpPr>
        <p:pic>
          <p:nvPicPr>
            <p:cNvPr id="26" name="Picture 25">
              <a:extLst>
                <a:ext uri="{FF2B5EF4-FFF2-40B4-BE49-F238E27FC236}">
                  <a16:creationId xmlns:a16="http://schemas.microsoft.com/office/drawing/2014/main" id="{F55E9D63-AB21-4DBD-B88C-0571F263C9B2}"/>
                </a:ext>
              </a:extLst>
            </p:cNvPr>
            <p:cNvPicPr>
              <a:picLocks noChangeAspect="1"/>
            </p:cNvPicPr>
            <p:nvPr/>
          </p:nvPicPr>
          <p:blipFill rotWithShape="1">
            <a:blip r:embed="rId8"/>
            <a:srcRect l="5863" t="3339" r="45311" b="4602"/>
            <a:stretch/>
          </p:blipFill>
          <p:spPr>
            <a:xfrm>
              <a:off x="10494320" y="2103577"/>
              <a:ext cx="2203764" cy="2675455"/>
            </a:xfrm>
            <a:prstGeom prst="rect">
              <a:avLst/>
            </a:prstGeom>
            <a:ln>
              <a:solidFill>
                <a:schemeClr val="tx1"/>
              </a:solidFill>
            </a:ln>
          </p:spPr>
        </p:pic>
        <p:sp>
          <p:nvSpPr>
            <p:cNvPr id="27" name="TextBox 26">
              <a:extLst>
                <a:ext uri="{FF2B5EF4-FFF2-40B4-BE49-F238E27FC236}">
                  <a16:creationId xmlns:a16="http://schemas.microsoft.com/office/drawing/2014/main" id="{85944F19-8F8B-471E-A5A7-97B18AB92645}"/>
                </a:ext>
              </a:extLst>
            </p:cNvPr>
            <p:cNvSpPr txBox="1"/>
            <p:nvPr/>
          </p:nvSpPr>
          <p:spPr>
            <a:xfrm>
              <a:off x="10749228" y="3191432"/>
              <a:ext cx="1693948" cy="553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chemeClr val="bg1"/>
                  </a:solidFill>
                  <a:effectLst/>
                  <a:uFillTx/>
                  <a:latin typeface="+mj-lt"/>
                  <a:ea typeface="+mj-ea"/>
                  <a:cs typeface="+mj-cs"/>
                  <a:sym typeface="Calibri"/>
                </a:rPr>
                <a:t>FPGA board</a:t>
              </a:r>
            </a:p>
          </p:txBody>
        </p:sp>
      </p:grpSp>
      <p:grpSp>
        <p:nvGrpSpPr>
          <p:cNvPr id="28" name="Group 27">
            <a:extLst>
              <a:ext uri="{FF2B5EF4-FFF2-40B4-BE49-F238E27FC236}">
                <a16:creationId xmlns:a16="http://schemas.microsoft.com/office/drawing/2014/main" id="{B4EA13FD-BF00-4188-B9B3-1E8B64B26893}"/>
              </a:ext>
            </a:extLst>
          </p:cNvPr>
          <p:cNvGrpSpPr/>
          <p:nvPr/>
        </p:nvGrpSpPr>
        <p:grpSpPr>
          <a:xfrm>
            <a:off x="7909589" y="4467482"/>
            <a:ext cx="2686283" cy="2454837"/>
            <a:chOff x="11961363" y="5745843"/>
            <a:chExt cx="2686283" cy="2454837"/>
          </a:xfrm>
        </p:grpSpPr>
        <p:pic>
          <p:nvPicPr>
            <p:cNvPr id="29" name="Picture 28">
              <a:extLst>
                <a:ext uri="{FF2B5EF4-FFF2-40B4-BE49-F238E27FC236}">
                  <a16:creationId xmlns:a16="http://schemas.microsoft.com/office/drawing/2014/main" id="{5F159F07-2F64-451A-AC44-BBE15FEEEE65}"/>
                </a:ext>
              </a:extLst>
            </p:cNvPr>
            <p:cNvPicPr>
              <a:picLocks noChangeAspect="1"/>
            </p:cNvPicPr>
            <p:nvPr/>
          </p:nvPicPr>
          <p:blipFill>
            <a:blip r:embed="rId9"/>
            <a:stretch>
              <a:fillRect/>
            </a:stretch>
          </p:blipFill>
          <p:spPr>
            <a:xfrm>
              <a:off x="11961363" y="5745843"/>
              <a:ext cx="2686283" cy="2454837"/>
            </a:xfrm>
            <a:prstGeom prst="rect">
              <a:avLst/>
            </a:prstGeom>
            <a:ln>
              <a:solidFill>
                <a:schemeClr val="tx1"/>
              </a:solidFill>
            </a:ln>
          </p:spPr>
        </p:pic>
        <p:sp>
          <p:nvSpPr>
            <p:cNvPr id="30" name="TextBox 29">
              <a:extLst>
                <a:ext uri="{FF2B5EF4-FFF2-40B4-BE49-F238E27FC236}">
                  <a16:creationId xmlns:a16="http://schemas.microsoft.com/office/drawing/2014/main" id="{14F7A474-987A-4226-8DF1-44D95CABABAC}"/>
                </a:ext>
              </a:extLst>
            </p:cNvPr>
            <p:cNvSpPr txBox="1"/>
            <p:nvPr/>
          </p:nvSpPr>
          <p:spPr>
            <a:xfrm>
              <a:off x="12425460" y="6658606"/>
              <a:ext cx="1718219" cy="553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chemeClr val="bg1"/>
                  </a:solidFill>
                  <a:effectLst/>
                  <a:uFillTx/>
                  <a:latin typeface="+mj-lt"/>
                  <a:ea typeface="+mj-ea"/>
                  <a:cs typeface="+mj-cs"/>
                  <a:sym typeface="Calibri"/>
                </a:rPr>
                <a:t>VDB board</a:t>
              </a:r>
            </a:p>
          </p:txBody>
        </p:sp>
      </p:grpSp>
      <p:grpSp>
        <p:nvGrpSpPr>
          <p:cNvPr id="31" name="Group 30">
            <a:extLst>
              <a:ext uri="{FF2B5EF4-FFF2-40B4-BE49-F238E27FC236}">
                <a16:creationId xmlns:a16="http://schemas.microsoft.com/office/drawing/2014/main" id="{CCEFCE15-4BA6-44B2-9D31-62499C84DCFD}"/>
              </a:ext>
            </a:extLst>
          </p:cNvPr>
          <p:cNvGrpSpPr/>
          <p:nvPr/>
        </p:nvGrpSpPr>
        <p:grpSpPr>
          <a:xfrm>
            <a:off x="13017776" y="5241729"/>
            <a:ext cx="2825242" cy="2604304"/>
            <a:chOff x="5903953" y="5916312"/>
            <a:chExt cx="2825242" cy="2604304"/>
          </a:xfrm>
        </p:grpSpPr>
        <p:pic>
          <p:nvPicPr>
            <p:cNvPr id="32" name="Picture 31">
              <a:extLst>
                <a:ext uri="{FF2B5EF4-FFF2-40B4-BE49-F238E27FC236}">
                  <a16:creationId xmlns:a16="http://schemas.microsoft.com/office/drawing/2014/main" id="{4A8CE8AF-B7BD-4F9C-A031-FC894E133161}"/>
                </a:ext>
              </a:extLst>
            </p:cNvPr>
            <p:cNvPicPr>
              <a:picLocks noChangeAspect="1"/>
            </p:cNvPicPr>
            <p:nvPr/>
          </p:nvPicPr>
          <p:blipFill rotWithShape="1">
            <a:blip r:embed="rId10"/>
            <a:srcRect l="52696"/>
            <a:stretch/>
          </p:blipFill>
          <p:spPr>
            <a:xfrm>
              <a:off x="5903953" y="5916312"/>
              <a:ext cx="2825242" cy="2604304"/>
            </a:xfrm>
            <a:prstGeom prst="rect">
              <a:avLst/>
            </a:prstGeom>
            <a:ln>
              <a:solidFill>
                <a:schemeClr val="tx1"/>
              </a:solidFill>
            </a:ln>
          </p:spPr>
        </p:pic>
        <p:sp>
          <p:nvSpPr>
            <p:cNvPr id="33" name="Rectangle 32">
              <a:extLst>
                <a:ext uri="{FF2B5EF4-FFF2-40B4-BE49-F238E27FC236}">
                  <a16:creationId xmlns:a16="http://schemas.microsoft.com/office/drawing/2014/main" id="{0341F8DA-E67A-48F4-AFBE-F8DFDC8E0EE3}"/>
                </a:ext>
              </a:extLst>
            </p:cNvPr>
            <p:cNvSpPr/>
            <p:nvPr/>
          </p:nvSpPr>
          <p:spPr>
            <a:xfrm>
              <a:off x="6524388" y="8033752"/>
              <a:ext cx="1587294" cy="461665"/>
            </a:xfrm>
            <a:prstGeom prst="rect">
              <a:avLst/>
            </a:prstGeom>
          </p:spPr>
          <p:txBody>
            <a:bodyPr wrap="none">
              <a:spAutoFit/>
            </a:bodyPr>
            <a:lstStyle/>
            <a:p>
              <a:r>
                <a:rPr lang="en-GB" sz="2400" b="1" dirty="0">
                  <a:solidFill>
                    <a:schemeClr val="tx1"/>
                  </a:solidFill>
                </a:rPr>
                <a:t>ASIC board</a:t>
              </a:r>
            </a:p>
          </p:txBody>
        </p:sp>
      </p:grpSp>
      <p:grpSp>
        <p:nvGrpSpPr>
          <p:cNvPr id="34" name="Group 33">
            <a:extLst>
              <a:ext uri="{FF2B5EF4-FFF2-40B4-BE49-F238E27FC236}">
                <a16:creationId xmlns:a16="http://schemas.microsoft.com/office/drawing/2014/main" id="{EF1D3398-F330-460F-943A-27A736AF58C9}"/>
              </a:ext>
            </a:extLst>
          </p:cNvPr>
          <p:cNvGrpSpPr/>
          <p:nvPr/>
        </p:nvGrpSpPr>
        <p:grpSpPr>
          <a:xfrm>
            <a:off x="7299207" y="10101276"/>
            <a:ext cx="3895088" cy="2683437"/>
            <a:chOff x="7933235" y="5987849"/>
            <a:chExt cx="3895088" cy="2683437"/>
          </a:xfrm>
        </p:grpSpPr>
        <p:pic>
          <p:nvPicPr>
            <p:cNvPr id="35" name="Picture 34">
              <a:extLst>
                <a:ext uri="{FF2B5EF4-FFF2-40B4-BE49-F238E27FC236}">
                  <a16:creationId xmlns:a16="http://schemas.microsoft.com/office/drawing/2014/main" id="{3500DBD0-983A-4EDD-9C11-3097027E1444}"/>
                </a:ext>
              </a:extLst>
            </p:cNvPr>
            <p:cNvPicPr>
              <a:picLocks noChangeAspect="1"/>
            </p:cNvPicPr>
            <p:nvPr/>
          </p:nvPicPr>
          <p:blipFill>
            <a:blip r:embed="rId11"/>
            <a:stretch>
              <a:fillRect/>
            </a:stretch>
          </p:blipFill>
          <p:spPr>
            <a:xfrm>
              <a:off x="7933235" y="5987849"/>
              <a:ext cx="3895088" cy="2585815"/>
            </a:xfrm>
            <a:prstGeom prst="rect">
              <a:avLst/>
            </a:prstGeom>
            <a:ln>
              <a:solidFill>
                <a:schemeClr val="tx1"/>
              </a:solidFill>
            </a:ln>
          </p:spPr>
        </p:pic>
        <p:sp>
          <p:nvSpPr>
            <p:cNvPr id="36" name="TextBox 35">
              <a:extLst>
                <a:ext uri="{FF2B5EF4-FFF2-40B4-BE49-F238E27FC236}">
                  <a16:creationId xmlns:a16="http://schemas.microsoft.com/office/drawing/2014/main" id="{70F7420A-8CF5-4610-B0EC-CFD91A73FB58}"/>
                </a:ext>
              </a:extLst>
            </p:cNvPr>
            <p:cNvSpPr txBox="1"/>
            <p:nvPr/>
          </p:nvSpPr>
          <p:spPr>
            <a:xfrm>
              <a:off x="8130827" y="8117290"/>
              <a:ext cx="3615298" cy="553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a:ln>
                    <a:noFill/>
                  </a:ln>
                  <a:solidFill>
                    <a:srgbClr val="C00000"/>
                  </a:solidFill>
                  <a:effectLst/>
                  <a:uFillTx/>
                  <a:latin typeface="+mj-lt"/>
                  <a:ea typeface="+mj-ea"/>
                  <a:cs typeface="+mj-cs"/>
                  <a:sym typeface="Calibri"/>
                </a:rPr>
                <a:t>Internal calibration syste</a:t>
              </a:r>
              <a:r>
                <a:rPr lang="en-GB" sz="2400" b="1" dirty="0">
                  <a:solidFill>
                    <a:srgbClr val="C00000"/>
                  </a:solidFill>
                </a:rPr>
                <a:t>m</a:t>
              </a:r>
              <a:endParaRPr kumimoji="0" lang="en-GB" sz="2400" b="1" i="0" u="none" strike="noStrike" cap="none" spc="0" normalizeH="0" baseline="0" dirty="0">
                <a:ln>
                  <a:noFill/>
                </a:ln>
                <a:solidFill>
                  <a:srgbClr val="C00000"/>
                </a:solidFill>
                <a:effectLst/>
                <a:uFillTx/>
                <a:sym typeface="Calibri"/>
              </a:endParaRPr>
            </a:p>
          </p:txBody>
        </p:sp>
      </p:grpSp>
      <p:sp>
        <p:nvSpPr>
          <p:cNvPr id="37" name="Rectangle 36">
            <a:extLst>
              <a:ext uri="{FF2B5EF4-FFF2-40B4-BE49-F238E27FC236}">
                <a16:creationId xmlns:a16="http://schemas.microsoft.com/office/drawing/2014/main" id="{FD240BCC-2D51-45BE-9492-461871E2865D}"/>
              </a:ext>
            </a:extLst>
          </p:cNvPr>
          <p:cNvSpPr/>
          <p:nvPr/>
        </p:nvSpPr>
        <p:spPr>
          <a:xfrm>
            <a:off x="1214130" y="2236297"/>
            <a:ext cx="4043094" cy="646331"/>
          </a:xfrm>
          <a:prstGeom prst="rect">
            <a:avLst/>
          </a:prstGeom>
        </p:spPr>
        <p:txBody>
          <a:bodyPr wrap="none">
            <a:spAutoFit/>
          </a:bodyPr>
          <a:lstStyle/>
          <a:p>
            <a:pPr algn="ctr"/>
            <a:r>
              <a:rPr lang="en-US" b="1" dirty="0">
                <a:solidFill>
                  <a:srgbClr val="C00000"/>
                </a:solidFill>
                <a:latin typeface="Fira Sans"/>
              </a:rPr>
              <a:t>Design &amp; simulation</a:t>
            </a:r>
          </a:p>
        </p:txBody>
      </p:sp>
      <p:sp>
        <p:nvSpPr>
          <p:cNvPr id="38" name="TextBox 37">
            <a:extLst>
              <a:ext uri="{FF2B5EF4-FFF2-40B4-BE49-F238E27FC236}">
                <a16:creationId xmlns:a16="http://schemas.microsoft.com/office/drawing/2014/main" id="{B91E8FC3-1A61-4668-A493-DDA7C8E8320E}"/>
              </a:ext>
            </a:extLst>
          </p:cNvPr>
          <p:cNvSpPr txBox="1"/>
          <p:nvPr/>
        </p:nvSpPr>
        <p:spPr>
          <a:xfrm>
            <a:off x="12866630" y="4441858"/>
            <a:ext cx="3063086" cy="646331"/>
          </a:xfrm>
          <a:prstGeom prst="rect">
            <a:avLst/>
          </a:prstGeom>
          <a:noFill/>
        </p:spPr>
        <p:txBody>
          <a:bodyPr wrap="square" rtlCol="0">
            <a:spAutoFit/>
          </a:bodyPr>
          <a:lstStyle/>
          <a:p>
            <a:pPr algn="ctr"/>
            <a:r>
              <a:rPr lang="en-US" b="1" dirty="0">
                <a:solidFill>
                  <a:srgbClr val="C00000"/>
                </a:solidFill>
                <a:latin typeface="Fira Sans"/>
              </a:rPr>
              <a:t>Production</a:t>
            </a:r>
          </a:p>
        </p:txBody>
      </p:sp>
      <p:pic>
        <p:nvPicPr>
          <p:cNvPr id="39" name="Immagine 18">
            <a:extLst>
              <a:ext uri="{FF2B5EF4-FFF2-40B4-BE49-F238E27FC236}">
                <a16:creationId xmlns:a16="http://schemas.microsoft.com/office/drawing/2014/main" id="{FA33B821-A287-41A8-8DCA-7BCA5A5B6240}"/>
              </a:ext>
            </a:extLst>
          </p:cNvPr>
          <p:cNvPicPr>
            <a:picLocks noChangeAspect="1"/>
          </p:cNvPicPr>
          <p:nvPr/>
        </p:nvPicPr>
        <p:blipFill rotWithShape="1">
          <a:blip r:embed="rId12"/>
          <a:srcRect l="1990"/>
          <a:stretch/>
        </p:blipFill>
        <p:spPr>
          <a:xfrm>
            <a:off x="537544" y="9030575"/>
            <a:ext cx="5821263" cy="3581049"/>
          </a:xfrm>
          <a:prstGeom prst="rect">
            <a:avLst/>
          </a:prstGeom>
          <a:ln>
            <a:solidFill>
              <a:schemeClr val="tx1"/>
            </a:solidFill>
          </a:ln>
        </p:spPr>
      </p:pic>
      <p:pic>
        <p:nvPicPr>
          <p:cNvPr id="40" name="SiPM">
            <a:hlinkClick r:id="" action="ppaction://media"/>
            <a:extLst>
              <a:ext uri="{FF2B5EF4-FFF2-40B4-BE49-F238E27FC236}">
                <a16:creationId xmlns:a16="http://schemas.microsoft.com/office/drawing/2014/main" id="{F27B2702-96B5-41F9-81D4-F262C44040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8116" r="5769"/>
          <a:stretch/>
        </p:blipFill>
        <p:spPr>
          <a:xfrm>
            <a:off x="711857" y="3083118"/>
            <a:ext cx="5437970" cy="4762915"/>
          </a:xfrm>
          <a:prstGeom prst="rect">
            <a:avLst/>
          </a:prstGeom>
          <a:ln>
            <a:solidFill>
              <a:schemeClr val="tx1"/>
            </a:solidFill>
          </a:ln>
        </p:spPr>
      </p:pic>
      <p:pic>
        <p:nvPicPr>
          <p:cNvPr id="41" name="Picture 40">
            <a:extLst>
              <a:ext uri="{FF2B5EF4-FFF2-40B4-BE49-F238E27FC236}">
                <a16:creationId xmlns:a16="http://schemas.microsoft.com/office/drawing/2014/main" id="{E0522B3E-8572-428A-9500-5A2B77D7FE4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048866" y="8144424"/>
            <a:ext cx="2847534" cy="3685974"/>
          </a:xfrm>
          <a:prstGeom prst="rect">
            <a:avLst/>
          </a:prstGeom>
          <a:ln>
            <a:solidFill>
              <a:schemeClr val="accent1"/>
            </a:solidFill>
          </a:ln>
        </p:spPr>
      </p:pic>
      <p:sp>
        <p:nvSpPr>
          <p:cNvPr id="42" name="Rectangle 41">
            <a:extLst>
              <a:ext uri="{FF2B5EF4-FFF2-40B4-BE49-F238E27FC236}">
                <a16:creationId xmlns:a16="http://schemas.microsoft.com/office/drawing/2014/main" id="{A5D26FBC-12E6-4EC7-9645-4470F6B31569}"/>
              </a:ext>
            </a:extLst>
          </p:cNvPr>
          <p:cNvSpPr/>
          <p:nvPr/>
        </p:nvSpPr>
        <p:spPr>
          <a:xfrm>
            <a:off x="13492513" y="11310648"/>
            <a:ext cx="2008883" cy="461665"/>
          </a:xfrm>
          <a:prstGeom prst="rect">
            <a:avLst/>
          </a:prstGeom>
        </p:spPr>
        <p:txBody>
          <a:bodyPr wrap="none">
            <a:spAutoFit/>
          </a:bodyPr>
          <a:lstStyle/>
          <a:p>
            <a:r>
              <a:rPr lang="en-GB" sz="2400" b="1" dirty="0" err="1">
                <a:solidFill>
                  <a:schemeClr val="tx1"/>
                </a:solidFill>
              </a:rPr>
              <a:t>SiPM</a:t>
            </a:r>
            <a:r>
              <a:rPr lang="en-GB" sz="2400" b="1" dirty="0">
                <a:solidFill>
                  <a:schemeClr val="tx1"/>
                </a:solidFill>
              </a:rPr>
              <a:t> matrices</a:t>
            </a:r>
          </a:p>
        </p:txBody>
      </p:sp>
      <p:sp>
        <p:nvSpPr>
          <p:cNvPr id="43" name="TextBox 42">
            <a:extLst>
              <a:ext uri="{FF2B5EF4-FFF2-40B4-BE49-F238E27FC236}">
                <a16:creationId xmlns:a16="http://schemas.microsoft.com/office/drawing/2014/main" id="{9BD942CD-02E5-4E50-8746-5FD69A5FFCA5}"/>
              </a:ext>
            </a:extLst>
          </p:cNvPr>
          <p:cNvSpPr txBox="1"/>
          <p:nvPr/>
        </p:nvSpPr>
        <p:spPr>
          <a:xfrm>
            <a:off x="424894" y="12497324"/>
            <a:ext cx="5933913" cy="61555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2060"/>
                </a:solidFill>
                <a:effectLst/>
                <a:uFillTx/>
                <a:latin typeface="Fira Sans"/>
                <a:sym typeface="Calibri"/>
              </a:rPr>
              <a:t>Focal plane support structure</a:t>
            </a:r>
          </a:p>
        </p:txBody>
      </p:sp>
      <p:sp>
        <p:nvSpPr>
          <p:cNvPr id="44" name="TextBox 43">
            <a:extLst>
              <a:ext uri="{FF2B5EF4-FFF2-40B4-BE49-F238E27FC236}">
                <a16:creationId xmlns:a16="http://schemas.microsoft.com/office/drawing/2014/main" id="{C018C884-E9A0-44CB-BDAA-C6201C015F89}"/>
              </a:ext>
            </a:extLst>
          </p:cNvPr>
          <p:cNvSpPr txBox="1"/>
          <p:nvPr/>
        </p:nvSpPr>
        <p:spPr>
          <a:xfrm>
            <a:off x="256421" y="7742721"/>
            <a:ext cx="6504317"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defTabSz="1828800" rtl="0" fontAlgn="auto" latinLnBrk="0" hangingPunct="0">
              <a:lnSpc>
                <a:spcPct val="100000"/>
              </a:lnSpc>
              <a:spcBef>
                <a:spcPts val="0"/>
              </a:spcBef>
              <a:spcAft>
                <a:spcPts val="0"/>
              </a:spcAft>
              <a:buClrTx/>
              <a:buSzTx/>
              <a:buFontTx/>
              <a:buNone/>
              <a:tabLst/>
            </a:pPr>
            <a:r>
              <a:rPr kumimoji="0" lang="en-GB" sz="2800" b="1" i="0" u="none" strike="noStrike" cap="none" spc="0" normalizeH="0" baseline="0" dirty="0">
                <a:ln>
                  <a:noFill/>
                </a:ln>
                <a:solidFill>
                  <a:srgbClr val="002060"/>
                </a:solidFill>
                <a:effectLst/>
                <a:uFillTx/>
                <a:latin typeface="Fira Sans"/>
                <a:sym typeface="Calibri"/>
              </a:rPr>
              <a:t>Camera thermal model: evolution of </a:t>
            </a:r>
            <a:r>
              <a:rPr kumimoji="0" lang="en-GB" sz="2800" b="1" i="0" u="none" strike="noStrike" cap="none" spc="0" normalizeH="0" baseline="0" dirty="0" err="1">
                <a:ln>
                  <a:noFill/>
                </a:ln>
                <a:solidFill>
                  <a:srgbClr val="002060"/>
                </a:solidFill>
                <a:effectLst/>
                <a:uFillTx/>
                <a:latin typeface="Fira Sans"/>
                <a:sym typeface="Calibri"/>
              </a:rPr>
              <a:t>SiPM</a:t>
            </a:r>
            <a:r>
              <a:rPr kumimoji="0" lang="en-GB" sz="2800" b="1" i="0" u="none" strike="noStrike" cap="none" spc="0" normalizeH="0" baseline="0" dirty="0">
                <a:ln>
                  <a:noFill/>
                </a:ln>
                <a:solidFill>
                  <a:srgbClr val="002060"/>
                </a:solidFill>
                <a:effectLst/>
                <a:uFillTx/>
                <a:latin typeface="Fira Sans"/>
                <a:sym typeface="Calibri"/>
              </a:rPr>
              <a:t> temperature (</a:t>
            </a:r>
            <a:r>
              <a:rPr kumimoji="0" lang="en-GB" sz="2800" b="1" i="0" u="none" strike="noStrike" cap="none" spc="0" normalizeH="0" baseline="0" dirty="0" err="1">
                <a:ln>
                  <a:noFill/>
                </a:ln>
                <a:solidFill>
                  <a:srgbClr val="002060"/>
                </a:solidFill>
                <a:effectLst/>
                <a:uFillTx/>
                <a:latin typeface="Fira Sans"/>
                <a:sym typeface="Calibri"/>
              </a:rPr>
              <a:t>T</a:t>
            </a:r>
            <a:r>
              <a:rPr kumimoji="0" lang="en-GB" sz="2800" b="1" i="0" u="none" strike="noStrike" cap="none" spc="0" normalizeH="0" baseline="-25000" dirty="0" err="1">
                <a:ln>
                  <a:noFill/>
                </a:ln>
                <a:solidFill>
                  <a:srgbClr val="002060"/>
                </a:solidFill>
                <a:effectLst/>
                <a:uFillTx/>
                <a:latin typeface="Fira Sans"/>
                <a:sym typeface="Calibri"/>
              </a:rPr>
              <a:t>env</a:t>
            </a:r>
            <a:r>
              <a:rPr kumimoji="0" lang="en-GB" sz="2800" b="1" i="0" u="none" strike="noStrike" cap="none" spc="0" normalizeH="0" baseline="0" dirty="0">
                <a:ln>
                  <a:noFill/>
                </a:ln>
                <a:solidFill>
                  <a:srgbClr val="002060"/>
                </a:solidFill>
                <a:effectLst/>
                <a:uFillTx/>
                <a:latin typeface="Fira Sans"/>
                <a:sym typeface="Calibri"/>
              </a:rPr>
              <a:t>=25 °C)</a:t>
            </a:r>
          </a:p>
        </p:txBody>
      </p:sp>
      <p:pic>
        <p:nvPicPr>
          <p:cNvPr id="45" name="Graphic 44">
            <a:extLst>
              <a:ext uri="{FF2B5EF4-FFF2-40B4-BE49-F238E27FC236}">
                <a16:creationId xmlns:a16="http://schemas.microsoft.com/office/drawing/2014/main" id="{C90F53FE-6309-4E2C-AA8F-FDEA23BBE9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256053" y="11344431"/>
            <a:ext cx="3240000" cy="469978"/>
          </a:xfrm>
          <a:prstGeom prst="rect">
            <a:avLst/>
          </a:prstGeom>
        </p:spPr>
      </p:pic>
      <p:sp>
        <p:nvSpPr>
          <p:cNvPr id="46" name="TextBox 45">
            <a:extLst>
              <a:ext uri="{FF2B5EF4-FFF2-40B4-BE49-F238E27FC236}">
                <a16:creationId xmlns:a16="http://schemas.microsoft.com/office/drawing/2014/main" id="{E6248116-7407-4020-9241-3C2313D1603D}"/>
              </a:ext>
            </a:extLst>
          </p:cNvPr>
          <p:cNvSpPr txBox="1"/>
          <p:nvPr/>
        </p:nvSpPr>
        <p:spPr>
          <a:xfrm>
            <a:off x="11769921" y="11847423"/>
            <a:ext cx="5166641"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j-lt"/>
                <a:ea typeface="+mj-ea"/>
                <a:cs typeface="+mj-cs"/>
                <a:sym typeface="Calibri"/>
              </a:rPr>
              <a:t>Delivered 346 out of 450</a:t>
            </a:r>
          </a:p>
        </p:txBody>
      </p:sp>
      <p:sp>
        <p:nvSpPr>
          <p:cNvPr id="2" name="TextBox 1">
            <a:extLst>
              <a:ext uri="{FF2B5EF4-FFF2-40B4-BE49-F238E27FC236}">
                <a16:creationId xmlns:a16="http://schemas.microsoft.com/office/drawing/2014/main" id="{909D015C-9C54-4503-B581-50D65F8566A9}"/>
              </a:ext>
            </a:extLst>
          </p:cNvPr>
          <p:cNvSpPr txBox="1"/>
          <p:nvPr/>
        </p:nvSpPr>
        <p:spPr>
          <a:xfrm>
            <a:off x="6359871" y="2540308"/>
            <a:ext cx="16655772" cy="9233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4800" b="1" i="0" u="none" strike="noStrike" cap="none" spc="0" normalizeH="0" baseline="0" dirty="0">
                <a:ln>
                  <a:noFill/>
                </a:ln>
                <a:solidFill>
                  <a:srgbClr val="002060"/>
                </a:solidFill>
                <a:effectLst/>
                <a:uFillTx/>
                <a:latin typeface="Fira Sans"/>
                <a:sym typeface="Calibri"/>
              </a:rPr>
              <a:t>Ongoing contract for the construction of 11 Cherenkov Cameras </a:t>
            </a:r>
          </a:p>
        </p:txBody>
      </p:sp>
    </p:spTree>
    <p:extLst>
      <p:ext uri="{BB962C8B-B14F-4D97-AF65-F5344CB8AC3E}">
        <p14:creationId xmlns:p14="http://schemas.microsoft.com/office/powerpoint/2010/main" val="1125372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fill="hold" display="0">
                  <p:stCondLst>
                    <p:cond delay="indefinite"/>
                  </p:stCondLst>
                </p:cTn>
                <p:tgtEl>
                  <p:spTgt spid="4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59" name="Title 1"/>
          <p:cNvSpPr txBox="1">
            <a:spLocks noGrp="1"/>
          </p:cNvSpPr>
          <p:nvPr>
            <p:ph type="body" idx="22"/>
          </p:nvPr>
        </p:nvSpPr>
        <p:spPr>
          <a:prstGeom prst="rect">
            <a:avLst/>
          </a:prstGeom>
        </p:spPr>
        <p:txBody>
          <a:bodyPr>
            <a:normAutofit/>
          </a:bodyPr>
          <a:lstStyle/>
          <a:p>
            <a:r>
              <a:rPr lang="en-US" b="0" dirty="0"/>
              <a:t>ICT – On site Data </a:t>
            </a:r>
            <a:r>
              <a:rPr lang="en-US" b="0" dirty="0" err="1"/>
              <a:t>centre</a:t>
            </a:r>
            <a:endParaRPr b="0" dirty="0"/>
          </a:p>
        </p:txBody>
      </p:sp>
      <p:pic>
        <p:nvPicPr>
          <p:cNvPr id="11" name="Picture 10">
            <a:extLst>
              <a:ext uri="{FF2B5EF4-FFF2-40B4-BE49-F238E27FC236}">
                <a16:creationId xmlns:a16="http://schemas.microsoft.com/office/drawing/2014/main" id="{D5438E13-2524-4B84-9EBC-941139FB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83" y="2626655"/>
            <a:ext cx="9428819" cy="9279663"/>
          </a:xfrm>
          <a:prstGeom prst="rect">
            <a:avLst/>
          </a:prstGeom>
        </p:spPr>
      </p:pic>
      <p:grpSp>
        <p:nvGrpSpPr>
          <p:cNvPr id="12" name="Group 11">
            <a:extLst>
              <a:ext uri="{FF2B5EF4-FFF2-40B4-BE49-F238E27FC236}">
                <a16:creationId xmlns:a16="http://schemas.microsoft.com/office/drawing/2014/main" id="{1D659B97-8252-46EB-9BDC-AA3ED2FB92E1}"/>
              </a:ext>
            </a:extLst>
          </p:cNvPr>
          <p:cNvGrpSpPr>
            <a:grpSpLocks noChangeAspect="1"/>
          </p:cNvGrpSpPr>
          <p:nvPr/>
        </p:nvGrpSpPr>
        <p:grpSpPr>
          <a:xfrm>
            <a:off x="11874249" y="2208951"/>
            <a:ext cx="8523619" cy="5485950"/>
            <a:chOff x="5735960" y="1068218"/>
            <a:chExt cx="4831313" cy="3089910"/>
          </a:xfrm>
        </p:grpSpPr>
        <p:pic>
          <p:nvPicPr>
            <p:cNvPr id="14" name="Picture 13">
              <a:extLst>
                <a:ext uri="{FF2B5EF4-FFF2-40B4-BE49-F238E27FC236}">
                  <a16:creationId xmlns:a16="http://schemas.microsoft.com/office/drawing/2014/main" id="{843D9043-D05E-45DC-9A2E-95AA668413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5960" y="1068218"/>
              <a:ext cx="3685540" cy="3089910"/>
            </a:xfrm>
            <a:prstGeom prst="rect">
              <a:avLst/>
            </a:prstGeom>
            <a:noFill/>
            <a:ln>
              <a:noFill/>
            </a:ln>
          </p:spPr>
        </p:pic>
        <p:pic>
          <p:nvPicPr>
            <p:cNvPr id="15" name="Picture 14">
              <a:extLst>
                <a:ext uri="{FF2B5EF4-FFF2-40B4-BE49-F238E27FC236}">
                  <a16:creationId xmlns:a16="http://schemas.microsoft.com/office/drawing/2014/main" id="{BA6A9A76-6C8C-4807-B74C-9D2E91D98D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433798" y="1069488"/>
              <a:ext cx="1133475" cy="3088640"/>
            </a:xfrm>
            <a:prstGeom prst="rect">
              <a:avLst/>
            </a:prstGeom>
            <a:noFill/>
            <a:ln>
              <a:noFill/>
            </a:ln>
          </p:spPr>
        </p:pic>
      </p:grpSp>
      <p:sp>
        <p:nvSpPr>
          <p:cNvPr id="16" name="TextBox 15">
            <a:extLst>
              <a:ext uri="{FF2B5EF4-FFF2-40B4-BE49-F238E27FC236}">
                <a16:creationId xmlns:a16="http://schemas.microsoft.com/office/drawing/2014/main" id="{98DD82C5-D45D-41D3-92CE-4E069AD67929}"/>
              </a:ext>
            </a:extLst>
          </p:cNvPr>
          <p:cNvSpPr txBox="1"/>
          <p:nvPr/>
        </p:nvSpPr>
        <p:spPr>
          <a:xfrm>
            <a:off x="12203080" y="12062173"/>
            <a:ext cx="973634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C00000"/>
                </a:solidFill>
                <a:effectLst/>
                <a:uFillTx/>
                <a:latin typeface="+mj-lt"/>
                <a:ea typeface="+mj-ea"/>
                <a:cs typeface="+mj-cs"/>
                <a:sym typeface="Calibri"/>
              </a:rPr>
              <a:t>Tender still to be issued </a:t>
            </a:r>
            <a:r>
              <a:rPr kumimoji="0" lang="en-GB" sz="3600" b="1" i="0" u="none" strike="noStrike" cap="none" spc="0" normalizeH="0" baseline="0" dirty="0">
                <a:ln>
                  <a:noFill/>
                </a:ln>
                <a:solidFill>
                  <a:srgbClr val="C00000"/>
                </a:solidFill>
                <a:effectLst/>
                <a:uFillTx/>
                <a:latin typeface="+mj-lt"/>
                <a:ea typeface="+mj-ea"/>
                <a:cs typeface="+mj-cs"/>
                <a:sym typeface="Symbol" panose="05050102010706020507" pitchFamily="18" charset="2"/>
              </a:rPr>
              <a:t> documentation ready</a:t>
            </a:r>
            <a:endParaRPr kumimoji="0" lang="en-GB" sz="3600" b="1" i="0" u="none" strike="noStrike" cap="none" spc="0" normalizeH="0" baseline="0" dirty="0">
              <a:ln>
                <a:noFill/>
              </a:ln>
              <a:solidFill>
                <a:srgbClr val="C00000"/>
              </a:solidFill>
              <a:effectLst/>
              <a:uFillTx/>
              <a:latin typeface="+mj-lt"/>
              <a:ea typeface="+mj-ea"/>
              <a:cs typeface="+mj-cs"/>
              <a:sym typeface="Calibri"/>
            </a:endParaRPr>
          </a:p>
        </p:txBody>
      </p:sp>
      <p:sp>
        <p:nvSpPr>
          <p:cNvPr id="17" name="Rectangle 16">
            <a:extLst>
              <a:ext uri="{FF2B5EF4-FFF2-40B4-BE49-F238E27FC236}">
                <a16:creationId xmlns:a16="http://schemas.microsoft.com/office/drawing/2014/main" id="{35CD0BA7-CFD7-450C-A7B1-2D1DDF20B7EE}"/>
              </a:ext>
            </a:extLst>
          </p:cNvPr>
          <p:cNvSpPr/>
          <p:nvPr/>
        </p:nvSpPr>
        <p:spPr>
          <a:xfrm>
            <a:off x="9618602" y="7710346"/>
            <a:ext cx="14699411" cy="4401205"/>
          </a:xfrm>
          <a:prstGeom prst="rect">
            <a:avLst/>
          </a:prstGeom>
        </p:spPr>
        <p:txBody>
          <a:bodyPr wrap="square">
            <a:spAutoFit/>
          </a:bodyPr>
          <a:lstStyle/>
          <a:p>
            <a:pPr marL="457200" indent="-457200">
              <a:buFont typeface="Arial" panose="020B0604020202020204" pitchFamily="34" charset="0"/>
              <a:buChar char="•"/>
            </a:pPr>
            <a:r>
              <a:rPr lang="en-US" sz="2800" b="1" i="1" dirty="0">
                <a:latin typeface="Fira Sans"/>
              </a:rPr>
              <a:t>Virtual Telescope Control System</a:t>
            </a:r>
            <a:r>
              <a:rPr lang="en-US" sz="2800" dirty="0">
                <a:latin typeface="Fira Sans"/>
              </a:rPr>
              <a:t>: the system hosting the virtual machines that will be used for the telescopes control.</a:t>
            </a:r>
          </a:p>
          <a:p>
            <a:pPr marL="457200" indent="-457200">
              <a:buFont typeface="Arial" panose="020B0604020202020204" pitchFamily="34" charset="0"/>
              <a:buChar char="•"/>
            </a:pPr>
            <a:r>
              <a:rPr lang="en-US" sz="2800" b="1" i="1" dirty="0">
                <a:latin typeface="Fira Sans"/>
              </a:rPr>
              <a:t>Camera Servers</a:t>
            </a:r>
            <a:r>
              <a:rPr lang="en-US" sz="2800" dirty="0">
                <a:latin typeface="Fira Sans"/>
              </a:rPr>
              <a:t>: are the physical servers, one for each telescope, for the Cherenkov camera and stellar intensity interferometry </a:t>
            </a:r>
            <a:r>
              <a:rPr lang="en-GB" sz="2800" dirty="0">
                <a:latin typeface="Fira Sans"/>
              </a:rPr>
              <a:t>data acquisition.</a:t>
            </a:r>
          </a:p>
          <a:p>
            <a:pPr marL="457200" indent="-457200">
              <a:buFont typeface="Arial" panose="020B0604020202020204" pitchFamily="34" charset="0"/>
              <a:buChar char="•"/>
            </a:pPr>
            <a:r>
              <a:rPr lang="en-US" sz="2800" b="1" i="1" dirty="0">
                <a:latin typeface="Fira Sans"/>
              </a:rPr>
              <a:t>Computing System</a:t>
            </a:r>
            <a:r>
              <a:rPr lang="en-US" sz="2800" dirty="0">
                <a:latin typeface="Fira Sans"/>
              </a:rPr>
              <a:t>: is the set of physical servers dedicated to the on-line analysis of scientific data for quality check and of monitoring data for the alarm management.</a:t>
            </a:r>
          </a:p>
          <a:p>
            <a:pPr marL="457200" indent="-457200">
              <a:buFont typeface="Arial" panose="020B0604020202020204" pitchFamily="34" charset="0"/>
              <a:buChar char="•"/>
            </a:pPr>
            <a:r>
              <a:rPr lang="en-US" sz="2800" b="1" i="1" dirty="0">
                <a:latin typeface="Fira Sans"/>
              </a:rPr>
              <a:t>Storage System</a:t>
            </a:r>
            <a:r>
              <a:rPr lang="en-US" sz="2800" dirty="0">
                <a:latin typeface="Fira Sans"/>
              </a:rPr>
              <a:t>: is the collection point of the raw scientific data, of the monitoring and of the alarm data. It also the location from where all these data are accessible for remote transfer and for all on-site uses.</a:t>
            </a:r>
          </a:p>
          <a:p>
            <a:pPr marL="457200" indent="-457200">
              <a:buFont typeface="Arial" panose="020B0604020202020204" pitchFamily="34" charset="0"/>
              <a:buChar char="•"/>
            </a:pPr>
            <a:r>
              <a:rPr lang="en-US" sz="2800" b="1" i="1" dirty="0">
                <a:latin typeface="Fira Sans"/>
              </a:rPr>
              <a:t>Network System</a:t>
            </a:r>
            <a:r>
              <a:rPr lang="en-US" sz="2800" dirty="0">
                <a:latin typeface="Fira Sans"/>
              </a:rPr>
              <a:t>: is the set of devices responsible for internal </a:t>
            </a:r>
            <a:r>
              <a:rPr lang="en-GB" sz="2800" dirty="0">
                <a:latin typeface="Fira Sans"/>
              </a:rPr>
              <a:t>and external network connections.</a:t>
            </a:r>
          </a:p>
        </p:txBody>
      </p:sp>
    </p:spTree>
    <p:extLst>
      <p:ext uri="{BB962C8B-B14F-4D97-AF65-F5344CB8AC3E}">
        <p14:creationId xmlns:p14="http://schemas.microsoft.com/office/powerpoint/2010/main" val="139803716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
        <p:nvSpPr>
          <p:cNvPr id="59" name="Title 1"/>
          <p:cNvSpPr txBox="1">
            <a:spLocks noGrp="1"/>
          </p:cNvSpPr>
          <p:nvPr>
            <p:ph type="body" idx="22"/>
          </p:nvPr>
        </p:nvSpPr>
        <p:spPr>
          <a:prstGeom prst="rect">
            <a:avLst/>
          </a:prstGeom>
        </p:spPr>
        <p:txBody>
          <a:bodyPr>
            <a:normAutofit/>
          </a:bodyPr>
          <a:lstStyle/>
          <a:p>
            <a:r>
              <a:rPr lang="en-US" b="0" dirty="0"/>
              <a:t>mini-ICT</a:t>
            </a:r>
          </a:p>
        </p:txBody>
      </p:sp>
      <p:pic>
        <p:nvPicPr>
          <p:cNvPr id="12" name="Picture 2" descr="https://lh3.googleusercontent.com/kDACjpOuH5n6p5-P0yOeVohoIaMRUAYu8fQZam_fizrTSTkdmY0qvE7aGpvkHR6VBD7v0ywE89Z-YII9fLTevv4qlneuFlCgklIHn0N7nK0Z8QARWChjnCsWc8blP8uLlSO6FCiv">
            <a:extLst>
              <a:ext uri="{FF2B5EF4-FFF2-40B4-BE49-F238E27FC236}">
                <a16:creationId xmlns:a16="http://schemas.microsoft.com/office/drawing/2014/main" id="{19671CFE-5A12-4102-A626-C03A44CDF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99" y="5786211"/>
            <a:ext cx="7360150" cy="72916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8A393D6-D91A-49FC-926C-945B9EDA02E9}"/>
              </a:ext>
            </a:extLst>
          </p:cNvPr>
          <p:cNvSpPr txBox="1"/>
          <p:nvPr/>
        </p:nvSpPr>
        <p:spPr>
          <a:xfrm>
            <a:off x="934928" y="2302695"/>
            <a:ext cx="13948391" cy="3231654"/>
          </a:xfrm>
          <a:prstGeom prst="rect">
            <a:avLst/>
          </a:prstGeom>
          <a:noFill/>
        </p:spPr>
        <p:txBody>
          <a:bodyPr wrap="square" rtlCol="0">
            <a:spAutoFit/>
          </a:bodyPr>
          <a:lstStyle/>
          <a:p>
            <a:pPr algn="ctr"/>
            <a:r>
              <a:rPr lang="en-GB" sz="4400" b="1" dirty="0">
                <a:solidFill>
                  <a:srgbClr val="C00000"/>
                </a:solidFill>
                <a:latin typeface="Fira Sans"/>
              </a:rPr>
              <a:t>m-ICT</a:t>
            </a:r>
          </a:p>
          <a:p>
            <a:pPr marL="285750" indent="-285750">
              <a:buFont typeface="Arial" panose="020B0604020202020204" pitchFamily="34" charset="0"/>
              <a:buChar char="•"/>
            </a:pPr>
            <a:r>
              <a:rPr lang="en-GB" sz="4000" dirty="0">
                <a:solidFill>
                  <a:srgbClr val="00204E"/>
                </a:solidFill>
                <a:latin typeface="Fira Sans"/>
                <a:sym typeface="Symbol" panose="05050102010706020507" pitchFamily="18" charset="2"/>
              </a:rPr>
              <a:t>Reduced version of the onsite ICT</a:t>
            </a:r>
          </a:p>
          <a:p>
            <a:pPr marL="285750" indent="-285750">
              <a:buFont typeface="Arial" panose="020B0604020202020204" pitchFamily="34" charset="0"/>
              <a:buChar char="•"/>
            </a:pPr>
            <a:r>
              <a:rPr lang="en-GB" sz="4000" dirty="0">
                <a:solidFill>
                  <a:srgbClr val="00204E"/>
                </a:solidFill>
                <a:latin typeface="Fira Sans"/>
                <a:sym typeface="Symbol" panose="05050102010706020507" pitchFamily="18" charset="2"/>
              </a:rPr>
              <a:t>Allow to run single telescopes </a:t>
            </a:r>
          </a:p>
          <a:p>
            <a:pPr marL="285750" indent="-285750">
              <a:buFont typeface="Arial" panose="020B0604020202020204" pitchFamily="34" charset="0"/>
              <a:buChar char="•"/>
            </a:pPr>
            <a:r>
              <a:rPr lang="en-GB" sz="4000" dirty="0">
                <a:solidFill>
                  <a:srgbClr val="00204E"/>
                </a:solidFill>
                <a:latin typeface="Fira Sans"/>
                <a:sym typeface="Symbol" panose="05050102010706020507" pitchFamily="18" charset="2"/>
              </a:rPr>
              <a:t>Preliminary installation @ Themis completed (F. </a:t>
            </a:r>
            <a:r>
              <a:rPr lang="en-GB" sz="4000" dirty="0" err="1">
                <a:solidFill>
                  <a:srgbClr val="00204E"/>
                </a:solidFill>
                <a:latin typeface="Fira Sans"/>
                <a:sym typeface="Symbol" panose="05050102010706020507" pitchFamily="18" charset="2"/>
              </a:rPr>
              <a:t>Gianotti</a:t>
            </a:r>
            <a:r>
              <a:rPr lang="en-GB" sz="4000" dirty="0">
                <a:solidFill>
                  <a:srgbClr val="00204E"/>
                </a:solidFill>
                <a:latin typeface="Fira Sans"/>
                <a:sym typeface="Symbol" panose="05050102010706020507" pitchFamily="18" charset="2"/>
              </a:rPr>
              <a:t> &amp; coll.) </a:t>
            </a:r>
          </a:p>
          <a:p>
            <a:pPr marL="285750" indent="-285750">
              <a:buFont typeface="Arial" panose="020B0604020202020204" pitchFamily="34" charset="0"/>
              <a:buChar char="•"/>
            </a:pPr>
            <a:r>
              <a:rPr lang="en-GB" sz="4000" dirty="0">
                <a:solidFill>
                  <a:srgbClr val="00204E"/>
                </a:solidFill>
                <a:latin typeface="Fira Sans"/>
              </a:rPr>
              <a:t>Final installation @ data centre </a:t>
            </a:r>
            <a:r>
              <a:rPr lang="en-GB" sz="4000" dirty="0">
                <a:solidFill>
                  <a:srgbClr val="00204E"/>
                </a:solidFill>
                <a:latin typeface="Fira Sans"/>
                <a:sym typeface="Symbol" panose="05050102010706020507" pitchFamily="18" charset="2"/>
              </a:rPr>
              <a:t> week of 13</a:t>
            </a:r>
            <a:r>
              <a:rPr lang="en-GB" sz="4000" baseline="30000" dirty="0">
                <a:solidFill>
                  <a:srgbClr val="00204E"/>
                </a:solidFill>
                <a:latin typeface="Fira Sans"/>
                <a:sym typeface="Symbol" panose="05050102010706020507" pitchFamily="18" charset="2"/>
              </a:rPr>
              <a:t>th</a:t>
            </a:r>
            <a:r>
              <a:rPr lang="en-GB" sz="4000" dirty="0">
                <a:solidFill>
                  <a:srgbClr val="00204E"/>
                </a:solidFill>
                <a:latin typeface="Fira Sans"/>
                <a:sym typeface="Symbol" panose="05050102010706020507" pitchFamily="18" charset="2"/>
              </a:rPr>
              <a:t> of June</a:t>
            </a:r>
            <a:endParaRPr lang="en-GB" sz="4000" dirty="0">
              <a:solidFill>
                <a:srgbClr val="00204E"/>
              </a:solidFill>
              <a:latin typeface="Fira Sans"/>
            </a:endParaRPr>
          </a:p>
        </p:txBody>
      </p:sp>
      <p:pic>
        <p:nvPicPr>
          <p:cNvPr id="17" name="Picture 4" descr="https://lh4.googleusercontent.com/ArF7s_H8nflNjKK5_ZBod9eMNJpCwsGhhU1WXMbYEKQUA7v_wB9eWRVT_t6jMK-hb9vZ0RoV1LudpHO0QDT728GXn8U1D_xecfxPTqZyV8oAgZMQzO1VV7IPizMsCyASGZ1BU_Qz">
            <a:extLst>
              <a:ext uri="{FF2B5EF4-FFF2-40B4-BE49-F238E27FC236}">
                <a16:creationId xmlns:a16="http://schemas.microsoft.com/office/drawing/2014/main" id="{50DE0D64-0E8F-4C9C-8A54-E41EE1B31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0469" y="4810506"/>
            <a:ext cx="7873132" cy="56792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B881C97-7B61-4B6A-A704-70E6548F0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8443" y="7184470"/>
            <a:ext cx="3406692" cy="4542254"/>
          </a:xfrm>
          <a:prstGeom prst="rect">
            <a:avLst/>
          </a:prstGeom>
        </p:spPr>
      </p:pic>
      <p:pic>
        <p:nvPicPr>
          <p:cNvPr id="19" name="Picture 18">
            <a:extLst>
              <a:ext uri="{FF2B5EF4-FFF2-40B4-BE49-F238E27FC236}">
                <a16:creationId xmlns:a16="http://schemas.microsoft.com/office/drawing/2014/main" id="{79B648D4-0746-43E1-BEE4-827D5ABC7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1150" y="7184470"/>
            <a:ext cx="3406692" cy="4542253"/>
          </a:xfrm>
          <a:prstGeom prst="rect">
            <a:avLst/>
          </a:prstGeom>
        </p:spPr>
      </p:pic>
      <p:sp>
        <p:nvSpPr>
          <p:cNvPr id="20" name="TextBox 19">
            <a:extLst>
              <a:ext uri="{FF2B5EF4-FFF2-40B4-BE49-F238E27FC236}">
                <a16:creationId xmlns:a16="http://schemas.microsoft.com/office/drawing/2014/main" id="{EF7071B3-FF98-46E6-BCE0-F411047C3B38}"/>
              </a:ext>
            </a:extLst>
          </p:cNvPr>
          <p:cNvSpPr txBox="1"/>
          <p:nvPr/>
        </p:nvSpPr>
        <p:spPr>
          <a:xfrm>
            <a:off x="16736490" y="4103243"/>
            <a:ext cx="617526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kumimoji="0" lang="en-GB" sz="3600" b="1" i="0" u="none" strike="noStrike" cap="none" spc="0" normalizeH="0" baseline="0" dirty="0">
                <a:ln>
                  <a:noFill/>
                </a:ln>
                <a:solidFill>
                  <a:srgbClr val="002060"/>
                </a:solidFill>
                <a:effectLst/>
                <a:uFillTx/>
                <a:latin typeface="+mj-lt"/>
                <a:ea typeface="+mj-ea"/>
                <a:cs typeface="+mj-cs"/>
                <a:sym typeface="Calibri"/>
              </a:rPr>
              <a:t>Control room ICT architecture</a:t>
            </a:r>
          </a:p>
        </p:txBody>
      </p:sp>
    </p:spTree>
    <p:extLst>
      <p:ext uri="{BB962C8B-B14F-4D97-AF65-F5344CB8AC3E}">
        <p14:creationId xmlns:p14="http://schemas.microsoft.com/office/powerpoint/2010/main" val="20986282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sp>
        <p:nvSpPr>
          <p:cNvPr id="59" name="Title 1"/>
          <p:cNvSpPr txBox="1">
            <a:spLocks noGrp="1"/>
          </p:cNvSpPr>
          <p:nvPr>
            <p:ph type="body" idx="22"/>
          </p:nvPr>
        </p:nvSpPr>
        <p:spPr>
          <a:prstGeom prst="rect">
            <a:avLst/>
          </a:prstGeom>
        </p:spPr>
        <p:txBody>
          <a:bodyPr>
            <a:normAutofit/>
          </a:bodyPr>
          <a:lstStyle/>
          <a:p>
            <a:r>
              <a:rPr lang="en-US" b="0" dirty="0"/>
              <a:t>ICT – Offsite data </a:t>
            </a:r>
            <a:r>
              <a:rPr lang="en-US" b="0" dirty="0" err="1"/>
              <a:t>centre</a:t>
            </a:r>
            <a:endParaRPr lang="en-US" b="0" dirty="0"/>
          </a:p>
        </p:txBody>
      </p:sp>
      <p:pic>
        <p:nvPicPr>
          <p:cNvPr id="2" name="Picture 1">
            <a:extLst>
              <a:ext uri="{FF2B5EF4-FFF2-40B4-BE49-F238E27FC236}">
                <a16:creationId xmlns:a16="http://schemas.microsoft.com/office/drawing/2014/main" id="{68C53887-CC8C-459F-94DC-68A75279292D}"/>
              </a:ext>
            </a:extLst>
          </p:cNvPr>
          <p:cNvPicPr>
            <a:picLocks noChangeAspect="1"/>
          </p:cNvPicPr>
          <p:nvPr/>
        </p:nvPicPr>
        <p:blipFill>
          <a:blip r:embed="rId3"/>
          <a:stretch>
            <a:fillRect/>
          </a:stretch>
        </p:blipFill>
        <p:spPr>
          <a:xfrm>
            <a:off x="295511" y="3579315"/>
            <a:ext cx="13537221" cy="7264359"/>
          </a:xfrm>
          <a:prstGeom prst="rect">
            <a:avLst/>
          </a:prstGeom>
        </p:spPr>
      </p:pic>
      <p:sp>
        <p:nvSpPr>
          <p:cNvPr id="8" name="TextBox 7">
            <a:extLst>
              <a:ext uri="{FF2B5EF4-FFF2-40B4-BE49-F238E27FC236}">
                <a16:creationId xmlns:a16="http://schemas.microsoft.com/office/drawing/2014/main" id="{E0E3AD44-613E-4CBB-82BE-A7EA0C200C63}"/>
              </a:ext>
            </a:extLst>
          </p:cNvPr>
          <p:cNvSpPr txBox="1"/>
          <p:nvPr/>
        </p:nvSpPr>
        <p:spPr>
          <a:xfrm>
            <a:off x="13337330" y="6595353"/>
            <a:ext cx="10255757" cy="406264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j-lt"/>
                <a:ea typeface="+mj-ea"/>
                <a:cs typeface="+mj-cs"/>
                <a:sym typeface="Calibri"/>
              </a:rPr>
              <a:t>A distributed archive solution will be adopted for the ASTRI Mini-Array archive with three main nodes</a:t>
            </a:r>
          </a:p>
          <a:p>
            <a:pPr marL="742950" marR="0" indent="-742950" algn="l" defTabSz="1828800" rtl="0" fontAlgn="auto" latinLnBrk="0" hangingPunct="0">
              <a:lnSpc>
                <a:spcPct val="100000"/>
              </a:lnSpc>
              <a:spcBef>
                <a:spcPts val="0"/>
              </a:spcBef>
              <a:spcAft>
                <a:spcPts val="0"/>
              </a:spcAft>
              <a:buClrTx/>
              <a:buSzTx/>
              <a:buFont typeface="+mj-lt"/>
              <a:buAutoNum type="arabicPeriod"/>
              <a:tabLst/>
            </a:pPr>
            <a:r>
              <a:rPr lang="en-GB" dirty="0"/>
              <a:t>INAF – OAR: central storage and computing nodes </a:t>
            </a:r>
          </a:p>
          <a:p>
            <a:pPr marL="742950" marR="0" indent="-742950" algn="l" defTabSz="1828800" rtl="0" fontAlgn="auto" latinLnBrk="0" hangingPunct="0">
              <a:lnSpc>
                <a:spcPct val="100000"/>
              </a:lnSpc>
              <a:spcBef>
                <a:spcPts val="0"/>
              </a:spcBef>
              <a:spcAft>
                <a:spcPts val="0"/>
              </a:spcAft>
              <a:buClrTx/>
              <a:buSzTx/>
              <a:buFont typeface="+mj-lt"/>
              <a:buAutoNum type="arabicPeriod"/>
              <a:tabLst/>
            </a:pPr>
            <a:r>
              <a:rPr kumimoji="0" lang="en-GB" sz="3600" b="0" i="0" u="none" strike="noStrike" cap="none" spc="0" normalizeH="0" baseline="0" dirty="0">
                <a:ln>
                  <a:noFill/>
                </a:ln>
                <a:solidFill>
                  <a:srgbClr val="000000"/>
                </a:solidFill>
                <a:effectLst/>
                <a:uFillTx/>
                <a:latin typeface="+mj-lt"/>
                <a:ea typeface="+mj-ea"/>
                <a:cs typeface="+mj-cs"/>
                <a:sym typeface="Calibri"/>
              </a:rPr>
              <a:t>INFN – LNF</a:t>
            </a:r>
            <a:r>
              <a:rPr lang="en-GB" dirty="0"/>
              <a:t>: for access to Data Grid infrastructure</a:t>
            </a:r>
          </a:p>
          <a:p>
            <a:pPr marL="742950" marR="0" indent="-742950" algn="l" defTabSz="1828800" rtl="0" fontAlgn="auto" latinLnBrk="0" hangingPunct="0">
              <a:lnSpc>
                <a:spcPct val="100000"/>
              </a:lnSpc>
              <a:spcBef>
                <a:spcPts val="0"/>
              </a:spcBef>
              <a:spcAft>
                <a:spcPts val="0"/>
              </a:spcAft>
              <a:buClrTx/>
              <a:buSzTx/>
              <a:buFont typeface="+mj-lt"/>
              <a:buAutoNum type="arabicPeriod"/>
              <a:tabLst/>
            </a:pPr>
            <a:r>
              <a:rPr lang="en-GB" dirty="0"/>
              <a:t>ASI – SCDC: to interface high level ASTRI Mini-Array science archive with multiwavelength SCDC facilities and science tool services</a:t>
            </a:r>
            <a:endParaRPr kumimoji="0" lang="en-GB" sz="36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2778071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59" name="Title 1"/>
          <p:cNvSpPr txBox="1">
            <a:spLocks noGrp="1"/>
          </p:cNvSpPr>
          <p:nvPr>
            <p:ph type="body" idx="22"/>
          </p:nvPr>
        </p:nvSpPr>
        <p:spPr>
          <a:prstGeom prst="rect">
            <a:avLst/>
          </a:prstGeom>
        </p:spPr>
        <p:txBody>
          <a:bodyPr>
            <a:normAutofit/>
          </a:bodyPr>
          <a:lstStyle/>
          <a:p>
            <a:r>
              <a:rPr lang="en-US" b="0" dirty="0"/>
              <a:t>Software: architecture</a:t>
            </a:r>
          </a:p>
        </p:txBody>
      </p:sp>
      <p:pic>
        <p:nvPicPr>
          <p:cNvPr id="13" name="Picture 12">
            <a:extLst>
              <a:ext uri="{FF2B5EF4-FFF2-40B4-BE49-F238E27FC236}">
                <a16:creationId xmlns:a16="http://schemas.microsoft.com/office/drawing/2014/main" id="{CD5BDAAE-6659-4896-945D-F95D283F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62" y="2636671"/>
            <a:ext cx="12098438" cy="9288171"/>
          </a:xfrm>
          <a:prstGeom prst="rect">
            <a:avLst/>
          </a:prstGeom>
        </p:spPr>
      </p:pic>
      <p:sp>
        <p:nvSpPr>
          <p:cNvPr id="14" name="Rectangle 13">
            <a:extLst>
              <a:ext uri="{FF2B5EF4-FFF2-40B4-BE49-F238E27FC236}">
                <a16:creationId xmlns:a16="http://schemas.microsoft.com/office/drawing/2014/main" id="{190DFD72-D9F9-46F0-B9AF-FD53C9892C4D}"/>
              </a:ext>
            </a:extLst>
          </p:cNvPr>
          <p:cNvSpPr/>
          <p:nvPr/>
        </p:nvSpPr>
        <p:spPr>
          <a:xfrm>
            <a:off x="12443495" y="2654192"/>
            <a:ext cx="11592167" cy="9571851"/>
          </a:xfrm>
          <a:prstGeom prst="rect">
            <a:avLst/>
          </a:prstGeom>
        </p:spPr>
        <p:txBody>
          <a:bodyPr wrap="square">
            <a:spAutoFit/>
          </a:bodyPr>
          <a:lstStyle/>
          <a:p>
            <a:pPr marL="457200" indent="-457200">
              <a:buFont typeface="Arial" panose="020B0604020202020204" pitchFamily="34" charset="0"/>
              <a:buChar char="•"/>
            </a:pPr>
            <a:r>
              <a:rPr lang="en-US" sz="2800" b="1" i="1" dirty="0">
                <a:solidFill>
                  <a:srgbClr val="C00000"/>
                </a:solidFill>
                <a:latin typeface="Fira Sans"/>
              </a:rPr>
              <a:t>Supervisory Control And Data Acquisition (SCADA) System </a:t>
            </a:r>
            <a:r>
              <a:rPr lang="en-US" sz="2800" dirty="0">
                <a:latin typeface="Fira Sans"/>
              </a:rPr>
              <a:t>The software system devoted to control all the operations carried out at the Mini-Array site, including the startup of the Mini-Array system. SCADA is a central control system which interfaces and communicate with all equipment and dedicated software installed On-Site.</a:t>
            </a:r>
          </a:p>
          <a:p>
            <a:pPr marL="457200" indent="-457200">
              <a:buFont typeface="Arial" panose="020B0604020202020204" pitchFamily="34" charset="0"/>
              <a:buChar char="•"/>
            </a:pPr>
            <a:r>
              <a:rPr lang="en-US" sz="2800" b="1" i="1" dirty="0">
                <a:solidFill>
                  <a:srgbClr val="C00000"/>
                </a:solidFill>
                <a:latin typeface="Fira Sans"/>
              </a:rPr>
              <a:t>Archive System </a:t>
            </a:r>
            <a:r>
              <a:rPr lang="en-US" sz="2800" dirty="0"/>
              <a:t>The software service that provides storage and organization for all data, data products, and metadata generated for and by the Mini-Array, and defined by the Mini-Array Data Models.</a:t>
            </a:r>
          </a:p>
          <a:p>
            <a:pPr marL="457200" indent="-457200">
              <a:buFont typeface="Arial" panose="020B0604020202020204" pitchFamily="34" charset="0"/>
              <a:buChar char="•"/>
            </a:pPr>
            <a:r>
              <a:rPr lang="en-US" sz="2800" i="1" dirty="0"/>
              <a:t>Data Processing System </a:t>
            </a:r>
            <a:r>
              <a:rPr lang="en-US" sz="2800" dirty="0"/>
              <a:t>The software system used to calibrate and reduce the data acquired. This software is also used to check the quality of the final data products. </a:t>
            </a:r>
          </a:p>
          <a:p>
            <a:pPr marL="457200" indent="-457200">
              <a:buFont typeface="Arial" panose="020B0604020202020204" pitchFamily="34" charset="0"/>
              <a:buChar char="•"/>
            </a:pPr>
            <a:r>
              <a:rPr lang="en-US" sz="2800" b="1" i="1" dirty="0">
                <a:solidFill>
                  <a:srgbClr val="C00000"/>
                </a:solidFill>
                <a:latin typeface="Fira Sans"/>
              </a:rPr>
              <a:t>Science Support System </a:t>
            </a:r>
            <a:r>
              <a:rPr lang="en-US" sz="2800" dirty="0"/>
              <a:t>The software system which provides the main point of access for the exchange of science-related data and information with the ASTRI Science Users, and which supports the whole science-related workflow, from the Observing Project submission to the access to the archived high-level Mini-Array science data products and the corresponding Science Tools to support data </a:t>
            </a:r>
            <a:r>
              <a:rPr lang="en-GB" sz="2800" dirty="0"/>
              <a:t>analysis. </a:t>
            </a:r>
          </a:p>
          <a:p>
            <a:pPr marL="457200" indent="-457200">
              <a:buFont typeface="Arial" panose="020B0604020202020204" pitchFamily="34" charset="0"/>
              <a:buChar char="•"/>
            </a:pPr>
            <a:r>
              <a:rPr lang="en-US" sz="2800" b="1" i="1" dirty="0">
                <a:solidFill>
                  <a:srgbClr val="C00000"/>
                </a:solidFill>
                <a:latin typeface="Fira Sans"/>
              </a:rPr>
              <a:t>Simulations System </a:t>
            </a:r>
            <a:r>
              <a:rPr lang="en-US" sz="2800" dirty="0"/>
              <a:t>The software system that runs Monte Carlo simulations to provide simulated data for the development of reconstruction algorithms and for the characterization of real observations.</a:t>
            </a:r>
          </a:p>
          <a:p>
            <a:pPr marL="457200" indent="-457200">
              <a:buFont typeface="Arial" panose="020B0604020202020204" pitchFamily="34" charset="0"/>
              <a:buChar char="•"/>
            </a:pPr>
            <a:r>
              <a:rPr lang="en-US" sz="2800" b="1" i="1" dirty="0">
                <a:solidFill>
                  <a:srgbClr val="C00000"/>
                </a:solidFill>
                <a:latin typeface="Fira Sans"/>
              </a:rPr>
              <a:t>Local Control Software </a:t>
            </a:r>
            <a:r>
              <a:rPr lang="en-US" sz="2800" dirty="0"/>
              <a:t>Firmware and low-level software dedicated to the low-level hardware control operations.</a:t>
            </a:r>
            <a:endParaRPr lang="en-GB" sz="2800" dirty="0">
              <a:latin typeface="Fira Sans"/>
            </a:endParaRPr>
          </a:p>
        </p:txBody>
      </p:sp>
    </p:spTree>
    <p:extLst>
      <p:ext uri="{BB962C8B-B14F-4D97-AF65-F5344CB8AC3E}">
        <p14:creationId xmlns:p14="http://schemas.microsoft.com/office/powerpoint/2010/main" val="8958389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
        <p:nvSpPr>
          <p:cNvPr id="59" name="Title 1"/>
          <p:cNvSpPr txBox="1">
            <a:spLocks noGrp="1"/>
          </p:cNvSpPr>
          <p:nvPr>
            <p:ph type="body" idx="22"/>
          </p:nvPr>
        </p:nvSpPr>
        <p:spPr>
          <a:prstGeom prst="rect">
            <a:avLst/>
          </a:prstGeom>
        </p:spPr>
        <p:txBody>
          <a:bodyPr>
            <a:normAutofit/>
          </a:bodyPr>
          <a:lstStyle/>
          <a:p>
            <a:r>
              <a:rPr lang="en-US" b="0" dirty="0"/>
              <a:t>Software: data &amp; information flow</a:t>
            </a:r>
          </a:p>
        </p:txBody>
      </p:sp>
      <p:pic>
        <p:nvPicPr>
          <p:cNvPr id="9" name="Picture 2" descr="https://lh5.googleusercontent.com/Uoy4dpBMGL3ab58UaEsIkBF-DHJzehpJ8ieqkJuwtB0_l_vVUS8BCj7EZNx1unpJ2vjQEXm5EpewE2kQb6LxDI27LO38F9_-GvSGWmWi0hqq_9rOdhYHtgB59wRF3RytCp4aOH35Rbw">
            <a:extLst>
              <a:ext uri="{FF2B5EF4-FFF2-40B4-BE49-F238E27FC236}">
                <a16:creationId xmlns:a16="http://schemas.microsoft.com/office/drawing/2014/main" id="{59529088-16D5-4C69-AFE7-B175A084A6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3375" r="7430" b="22215"/>
          <a:stretch/>
        </p:blipFill>
        <p:spPr bwMode="auto">
          <a:xfrm>
            <a:off x="207034" y="2466926"/>
            <a:ext cx="11088877" cy="1033997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5425D18-C051-4BFE-9E1C-9916A5275EC7}"/>
              </a:ext>
            </a:extLst>
          </p:cNvPr>
          <p:cNvSpPr/>
          <p:nvPr/>
        </p:nvSpPr>
        <p:spPr>
          <a:xfrm>
            <a:off x="11341745" y="2737855"/>
            <a:ext cx="12852399" cy="3970318"/>
          </a:xfrm>
          <a:prstGeom prst="rect">
            <a:avLst/>
          </a:prstGeom>
        </p:spPr>
        <p:txBody>
          <a:bodyPr wrap="square">
            <a:spAutoFit/>
          </a:bodyPr>
          <a:lstStyle/>
          <a:p>
            <a:r>
              <a:rPr lang="en-US" dirty="0">
                <a:solidFill>
                  <a:srgbClr val="002060"/>
                </a:solidFill>
                <a:latin typeface="Fira Sans"/>
              </a:rPr>
              <a:t>The ASTRI Mini-Array software is envisioned to handle an observing cycle, i.e. the end-to-end control and data flow system. The observing cycle can be divided into the following main phases:</a:t>
            </a:r>
          </a:p>
          <a:p>
            <a:pPr marL="742950" indent="-742950">
              <a:buFont typeface="+mj-lt"/>
              <a:buAutoNum type="arabicPeriod"/>
            </a:pPr>
            <a:r>
              <a:rPr lang="en-GB" dirty="0">
                <a:solidFill>
                  <a:srgbClr val="002060"/>
                </a:solidFill>
                <a:latin typeface="Fira Sans"/>
              </a:rPr>
              <a:t>Observation preparation</a:t>
            </a:r>
          </a:p>
          <a:p>
            <a:pPr marL="742950" indent="-742950">
              <a:buFont typeface="+mj-lt"/>
              <a:buAutoNum type="arabicPeriod"/>
            </a:pPr>
            <a:r>
              <a:rPr lang="en-GB" dirty="0">
                <a:solidFill>
                  <a:srgbClr val="002060"/>
                </a:solidFill>
                <a:latin typeface="Fira Sans"/>
              </a:rPr>
              <a:t>Observation execution</a:t>
            </a:r>
          </a:p>
          <a:p>
            <a:pPr marL="742950" indent="-742950">
              <a:buFont typeface="+mj-lt"/>
              <a:buAutoNum type="arabicPeriod"/>
            </a:pPr>
            <a:r>
              <a:rPr lang="en-GB" dirty="0">
                <a:solidFill>
                  <a:srgbClr val="002060"/>
                </a:solidFill>
                <a:latin typeface="Fira Sans"/>
              </a:rPr>
              <a:t>Data Processing</a:t>
            </a:r>
          </a:p>
          <a:p>
            <a:pPr marL="742950" indent="-742950">
              <a:buFont typeface="+mj-lt"/>
              <a:buAutoNum type="arabicPeriod"/>
            </a:pPr>
            <a:r>
              <a:rPr lang="en-GB" dirty="0">
                <a:solidFill>
                  <a:srgbClr val="002060"/>
                </a:solidFill>
                <a:latin typeface="Fira Sans"/>
              </a:rPr>
              <a:t>Dissemination</a:t>
            </a:r>
          </a:p>
        </p:txBody>
      </p:sp>
      <p:sp>
        <p:nvSpPr>
          <p:cNvPr id="11" name="Rectangle 10">
            <a:extLst>
              <a:ext uri="{FF2B5EF4-FFF2-40B4-BE49-F238E27FC236}">
                <a16:creationId xmlns:a16="http://schemas.microsoft.com/office/drawing/2014/main" id="{CEE5C040-2482-400C-B0C3-E655CAAC9102}"/>
              </a:ext>
            </a:extLst>
          </p:cNvPr>
          <p:cNvSpPr/>
          <p:nvPr/>
        </p:nvSpPr>
        <p:spPr>
          <a:xfrm>
            <a:off x="11401087" y="7055964"/>
            <a:ext cx="12192000" cy="4585871"/>
          </a:xfrm>
          <a:prstGeom prst="rect">
            <a:avLst/>
          </a:prstGeom>
        </p:spPr>
        <p:txBody>
          <a:bodyPr>
            <a:spAutoFit/>
          </a:bodyPr>
          <a:lstStyle/>
          <a:p>
            <a:r>
              <a:rPr lang="it-IT" sz="4000" b="1" dirty="0">
                <a:solidFill>
                  <a:srgbClr val="002060"/>
                </a:solidFill>
                <a:latin typeface="Fira Sans"/>
              </a:rPr>
              <a:t>Software </a:t>
            </a:r>
            <a:r>
              <a:rPr lang="en-US" sz="4000" b="1" dirty="0">
                <a:solidFill>
                  <a:srgbClr val="002060"/>
                </a:solidFill>
                <a:latin typeface="Fira Sans"/>
              </a:rPr>
              <a:t>development mainly by </a:t>
            </a:r>
            <a:r>
              <a:rPr lang="it-IT" sz="4000" b="1" dirty="0">
                <a:solidFill>
                  <a:srgbClr val="002060"/>
                </a:solidFill>
                <a:latin typeface="Fira Sans"/>
              </a:rPr>
              <a:t>INAF</a:t>
            </a:r>
          </a:p>
          <a:p>
            <a:endParaRPr lang="it-IT" dirty="0">
              <a:solidFill>
                <a:srgbClr val="002060"/>
              </a:solidFill>
              <a:latin typeface="Fira Sans"/>
            </a:endParaRPr>
          </a:p>
          <a:p>
            <a:r>
              <a:rPr lang="it-IT" sz="4000" b="1" dirty="0">
                <a:solidFill>
                  <a:srgbClr val="002060"/>
                </a:solidFill>
                <a:latin typeface="Fira Sans"/>
              </a:rPr>
              <a:t>Support by external companies/research institutions </a:t>
            </a:r>
            <a:r>
              <a:rPr lang="en-US" sz="4000" b="1" dirty="0">
                <a:solidFill>
                  <a:srgbClr val="002060"/>
                </a:solidFill>
                <a:latin typeface="Fira Sans"/>
              </a:rPr>
              <a:t>on specific aspects as for example: </a:t>
            </a:r>
          </a:p>
          <a:p>
            <a:pPr marL="285750" indent="-285750">
              <a:buFont typeface="Arial" panose="020B0604020202020204" pitchFamily="34" charset="0"/>
              <a:buChar char="•"/>
            </a:pPr>
            <a:r>
              <a:rPr lang="it-IT" sz="3200" dirty="0">
                <a:solidFill>
                  <a:srgbClr val="002060"/>
                </a:solidFill>
              </a:rPr>
              <a:t>Central Control System by </a:t>
            </a:r>
            <a:r>
              <a:rPr lang="it-IT" sz="3200" dirty="0" err="1">
                <a:solidFill>
                  <a:srgbClr val="002060"/>
                </a:solidFill>
              </a:rPr>
              <a:t>Universidad</a:t>
            </a:r>
            <a:r>
              <a:rPr lang="it-IT" sz="3200" dirty="0">
                <a:solidFill>
                  <a:srgbClr val="002060"/>
                </a:solidFill>
              </a:rPr>
              <a:t> Tecnica Federico Santa Maria (SCADA)</a:t>
            </a:r>
          </a:p>
          <a:p>
            <a:pPr marL="285750" indent="-285750">
              <a:buFont typeface="Arial" panose="020B0604020202020204" pitchFamily="34" charset="0"/>
              <a:buChar char="•"/>
            </a:pPr>
            <a:r>
              <a:rPr lang="it-IT" sz="3200" dirty="0">
                <a:solidFill>
                  <a:srgbClr val="002060"/>
                </a:solidFill>
              </a:rPr>
              <a:t>Operator Human Machine Interface by </a:t>
            </a:r>
            <a:r>
              <a:rPr lang="it-IT" sz="3200" dirty="0" err="1">
                <a:solidFill>
                  <a:srgbClr val="002060"/>
                </a:solidFill>
              </a:rPr>
              <a:t>University</a:t>
            </a:r>
            <a:r>
              <a:rPr lang="it-IT" sz="3200" dirty="0">
                <a:solidFill>
                  <a:srgbClr val="002060"/>
                </a:solidFill>
              </a:rPr>
              <a:t> of Geneve (SCADA)</a:t>
            </a:r>
          </a:p>
          <a:p>
            <a:endParaRPr lang="en-US" sz="4000" dirty="0">
              <a:solidFill>
                <a:srgbClr val="002060"/>
              </a:solidFill>
              <a:latin typeface="Fira Sans"/>
            </a:endParaRPr>
          </a:p>
        </p:txBody>
      </p:sp>
    </p:spTree>
    <p:extLst>
      <p:ext uri="{BB962C8B-B14F-4D97-AF65-F5344CB8AC3E}">
        <p14:creationId xmlns:p14="http://schemas.microsoft.com/office/powerpoint/2010/main" val="55908831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28</a:t>
            </a:fld>
            <a:endParaRPr/>
          </a:p>
        </p:txBody>
      </p:sp>
      <p:sp>
        <p:nvSpPr>
          <p:cNvPr id="59" name="Title 1"/>
          <p:cNvSpPr txBox="1">
            <a:spLocks noGrp="1"/>
          </p:cNvSpPr>
          <p:nvPr>
            <p:ph type="body" idx="22"/>
          </p:nvPr>
        </p:nvSpPr>
        <p:spPr>
          <a:prstGeom prst="rect">
            <a:avLst/>
          </a:prstGeom>
        </p:spPr>
        <p:txBody>
          <a:bodyPr>
            <a:normAutofit/>
          </a:bodyPr>
          <a:lstStyle/>
          <a:p>
            <a:r>
              <a:rPr lang="en-US" b="0" dirty="0"/>
              <a:t>Implementation phases: schedule</a:t>
            </a:r>
          </a:p>
        </p:txBody>
      </p:sp>
      <p:graphicFrame>
        <p:nvGraphicFramePr>
          <p:cNvPr id="9" name="Diagramma 5">
            <a:extLst>
              <a:ext uri="{FF2B5EF4-FFF2-40B4-BE49-F238E27FC236}">
                <a16:creationId xmlns:a16="http://schemas.microsoft.com/office/drawing/2014/main" id="{66FDE527-17B2-47A1-B560-ABE74BAC220A}"/>
              </a:ext>
            </a:extLst>
          </p:cNvPr>
          <p:cNvGraphicFramePr/>
          <p:nvPr>
            <p:extLst>
              <p:ext uri="{D42A27DB-BD31-4B8C-83A1-F6EECF244321}">
                <p14:modId xmlns:p14="http://schemas.microsoft.com/office/powerpoint/2010/main" val="2435553966"/>
              </p:ext>
            </p:extLst>
          </p:nvPr>
        </p:nvGraphicFramePr>
        <p:xfrm>
          <a:off x="3422860" y="3131666"/>
          <a:ext cx="16350851" cy="4504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asellaDiTesto 6">
            <a:extLst>
              <a:ext uri="{FF2B5EF4-FFF2-40B4-BE49-F238E27FC236}">
                <a16:creationId xmlns:a16="http://schemas.microsoft.com/office/drawing/2014/main" id="{5045D8F6-D884-4C2B-ACF7-264AEA0D9889}"/>
              </a:ext>
            </a:extLst>
          </p:cNvPr>
          <p:cNvSpPr txBox="1"/>
          <p:nvPr/>
        </p:nvSpPr>
        <p:spPr>
          <a:xfrm>
            <a:off x="5398805" y="7263802"/>
            <a:ext cx="3382379" cy="646331"/>
          </a:xfrm>
          <a:prstGeom prst="rect">
            <a:avLst/>
          </a:prstGeom>
          <a:noFill/>
          <a:ln>
            <a:solidFill>
              <a:srgbClr val="FF0000"/>
            </a:solidFill>
          </a:ln>
        </p:spPr>
        <p:txBody>
          <a:bodyPr wrap="square" rtlCol="0">
            <a:spAutoFit/>
          </a:bodyPr>
          <a:lstStyle/>
          <a:p>
            <a:pPr algn="ctr"/>
            <a:r>
              <a:rPr lang="en-GB" dirty="0"/>
              <a:t>Autumn 2022</a:t>
            </a:r>
          </a:p>
        </p:txBody>
      </p:sp>
      <p:sp>
        <p:nvSpPr>
          <p:cNvPr id="11" name="CasellaDiTesto 7">
            <a:extLst>
              <a:ext uri="{FF2B5EF4-FFF2-40B4-BE49-F238E27FC236}">
                <a16:creationId xmlns:a16="http://schemas.microsoft.com/office/drawing/2014/main" id="{0C2B15E1-DFCB-4DC2-B04C-A885BCFBB3DE}"/>
              </a:ext>
            </a:extLst>
          </p:cNvPr>
          <p:cNvSpPr txBox="1"/>
          <p:nvPr/>
        </p:nvSpPr>
        <p:spPr>
          <a:xfrm>
            <a:off x="1145488" y="7268072"/>
            <a:ext cx="3018855" cy="646331"/>
          </a:xfrm>
          <a:prstGeom prst="rect">
            <a:avLst/>
          </a:prstGeom>
          <a:noFill/>
          <a:ln>
            <a:solidFill>
              <a:srgbClr val="FF0000"/>
            </a:solidFill>
          </a:ln>
        </p:spPr>
        <p:txBody>
          <a:bodyPr wrap="square" rtlCol="0">
            <a:spAutoFit/>
          </a:bodyPr>
          <a:lstStyle/>
          <a:p>
            <a:pPr algn="ctr"/>
            <a:r>
              <a:rPr lang="en-GB" dirty="0"/>
              <a:t>June 2022</a:t>
            </a:r>
          </a:p>
        </p:txBody>
      </p:sp>
      <p:cxnSp>
        <p:nvCxnSpPr>
          <p:cNvPr id="12" name="Connettore 4 11">
            <a:extLst>
              <a:ext uri="{FF2B5EF4-FFF2-40B4-BE49-F238E27FC236}">
                <a16:creationId xmlns:a16="http://schemas.microsoft.com/office/drawing/2014/main" id="{DA1C444A-6B24-47A7-8F81-9A6DB71DCFFE}"/>
              </a:ext>
            </a:extLst>
          </p:cNvPr>
          <p:cNvCxnSpPr>
            <a:cxnSpLocks/>
            <a:stCxn id="11" idx="0"/>
            <a:endCxn id="9" idx="1"/>
          </p:cNvCxnSpPr>
          <p:nvPr/>
        </p:nvCxnSpPr>
        <p:spPr>
          <a:xfrm rot="5400000" flipH="1" flipV="1">
            <a:off x="2096907" y="5942119"/>
            <a:ext cx="1883962" cy="76794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3" name="Connettore 1 13">
            <a:extLst>
              <a:ext uri="{FF2B5EF4-FFF2-40B4-BE49-F238E27FC236}">
                <a16:creationId xmlns:a16="http://schemas.microsoft.com/office/drawing/2014/main" id="{9CE096D9-F73B-44DE-BCB6-BFDE3E3C51D8}"/>
              </a:ext>
            </a:extLst>
          </p:cNvPr>
          <p:cNvCxnSpPr>
            <a:cxnSpLocks/>
          </p:cNvCxnSpPr>
          <p:nvPr/>
        </p:nvCxnSpPr>
        <p:spPr>
          <a:xfrm flipV="1">
            <a:off x="7089995" y="5641675"/>
            <a:ext cx="0" cy="1626397"/>
          </a:xfrm>
          <a:prstGeom prst="line">
            <a:avLst/>
          </a:prstGeom>
        </p:spPr>
        <p:style>
          <a:lnRef idx="1">
            <a:schemeClr val="accent1"/>
          </a:lnRef>
          <a:fillRef idx="0">
            <a:schemeClr val="accent1"/>
          </a:fillRef>
          <a:effectRef idx="0">
            <a:schemeClr val="accent1"/>
          </a:effectRef>
          <a:fontRef idx="minor">
            <a:schemeClr val="tx1"/>
          </a:fontRef>
        </p:style>
      </p:cxnSp>
      <p:sp>
        <p:nvSpPr>
          <p:cNvPr id="14" name="CasellaDiTesto 14">
            <a:extLst>
              <a:ext uri="{FF2B5EF4-FFF2-40B4-BE49-F238E27FC236}">
                <a16:creationId xmlns:a16="http://schemas.microsoft.com/office/drawing/2014/main" id="{F71B0430-35CF-4C20-BE0C-741A3AF6BC3A}"/>
              </a:ext>
            </a:extLst>
          </p:cNvPr>
          <p:cNvSpPr txBox="1"/>
          <p:nvPr/>
        </p:nvSpPr>
        <p:spPr>
          <a:xfrm>
            <a:off x="9836400" y="7263802"/>
            <a:ext cx="3551796" cy="646331"/>
          </a:xfrm>
          <a:prstGeom prst="rect">
            <a:avLst/>
          </a:prstGeom>
          <a:noFill/>
          <a:ln>
            <a:solidFill>
              <a:srgbClr val="FF0000"/>
            </a:solidFill>
          </a:ln>
        </p:spPr>
        <p:txBody>
          <a:bodyPr wrap="square" rtlCol="0">
            <a:spAutoFit/>
          </a:bodyPr>
          <a:lstStyle/>
          <a:p>
            <a:pPr algn="ctr"/>
            <a:r>
              <a:rPr lang="en-GB" dirty="0"/>
              <a:t>Late Spring 2023</a:t>
            </a:r>
          </a:p>
        </p:txBody>
      </p:sp>
      <p:sp>
        <p:nvSpPr>
          <p:cNvPr id="15" name="CasellaDiTesto 15">
            <a:extLst>
              <a:ext uri="{FF2B5EF4-FFF2-40B4-BE49-F238E27FC236}">
                <a16:creationId xmlns:a16="http://schemas.microsoft.com/office/drawing/2014/main" id="{21BEB03F-DB42-4EF2-B16A-6C8F3C30F330}"/>
              </a:ext>
            </a:extLst>
          </p:cNvPr>
          <p:cNvSpPr txBox="1"/>
          <p:nvPr/>
        </p:nvSpPr>
        <p:spPr>
          <a:xfrm>
            <a:off x="13885754" y="7263802"/>
            <a:ext cx="3900981" cy="646331"/>
          </a:xfrm>
          <a:prstGeom prst="rect">
            <a:avLst/>
          </a:prstGeom>
          <a:noFill/>
          <a:ln>
            <a:solidFill>
              <a:srgbClr val="FF0000"/>
            </a:solidFill>
          </a:ln>
        </p:spPr>
        <p:txBody>
          <a:bodyPr wrap="square" rtlCol="0">
            <a:spAutoFit/>
          </a:bodyPr>
          <a:lstStyle/>
          <a:p>
            <a:pPr algn="ctr"/>
            <a:r>
              <a:rPr lang="en-GB" dirty="0"/>
              <a:t>Autumn 2023</a:t>
            </a:r>
          </a:p>
        </p:txBody>
      </p:sp>
      <p:sp>
        <p:nvSpPr>
          <p:cNvPr id="16" name="CasellaDiTesto 16">
            <a:extLst>
              <a:ext uri="{FF2B5EF4-FFF2-40B4-BE49-F238E27FC236}">
                <a16:creationId xmlns:a16="http://schemas.microsoft.com/office/drawing/2014/main" id="{0F090FD0-6BC8-4178-B0DB-15A317FD4080}"/>
              </a:ext>
            </a:extLst>
          </p:cNvPr>
          <p:cNvSpPr txBox="1"/>
          <p:nvPr/>
        </p:nvSpPr>
        <p:spPr>
          <a:xfrm>
            <a:off x="18841951" y="7263802"/>
            <a:ext cx="3583873" cy="646331"/>
          </a:xfrm>
          <a:prstGeom prst="rect">
            <a:avLst/>
          </a:prstGeom>
          <a:noFill/>
          <a:ln>
            <a:solidFill>
              <a:srgbClr val="FF0000"/>
            </a:solidFill>
          </a:ln>
        </p:spPr>
        <p:txBody>
          <a:bodyPr wrap="square" rtlCol="0">
            <a:spAutoFit/>
          </a:bodyPr>
          <a:lstStyle/>
          <a:p>
            <a:pPr algn="ctr"/>
            <a:r>
              <a:rPr lang="en-GB" dirty="0"/>
              <a:t>End of 2024</a:t>
            </a:r>
          </a:p>
        </p:txBody>
      </p:sp>
      <p:cxnSp>
        <p:nvCxnSpPr>
          <p:cNvPr id="17" name="Connettore 1 18">
            <a:extLst>
              <a:ext uri="{FF2B5EF4-FFF2-40B4-BE49-F238E27FC236}">
                <a16:creationId xmlns:a16="http://schemas.microsoft.com/office/drawing/2014/main" id="{171E7461-5364-4949-BF9B-2FD51AB3EF5E}"/>
              </a:ext>
            </a:extLst>
          </p:cNvPr>
          <p:cNvCxnSpPr>
            <a:cxnSpLocks/>
            <a:stCxn id="14" idx="0"/>
          </p:cNvCxnSpPr>
          <p:nvPr/>
        </p:nvCxnSpPr>
        <p:spPr>
          <a:xfrm flipH="1" flipV="1">
            <a:off x="11583360" y="5641676"/>
            <a:ext cx="28938" cy="1622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1 20">
            <a:extLst>
              <a:ext uri="{FF2B5EF4-FFF2-40B4-BE49-F238E27FC236}">
                <a16:creationId xmlns:a16="http://schemas.microsoft.com/office/drawing/2014/main" id="{A7DFF916-ADCD-4B02-ACBA-D1CE00785544}"/>
              </a:ext>
            </a:extLst>
          </p:cNvPr>
          <p:cNvCxnSpPr>
            <a:cxnSpLocks/>
            <a:stCxn id="15" idx="0"/>
          </p:cNvCxnSpPr>
          <p:nvPr/>
        </p:nvCxnSpPr>
        <p:spPr>
          <a:xfrm flipV="1">
            <a:off x="15836245" y="5641675"/>
            <a:ext cx="0" cy="1622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4 24">
            <a:extLst>
              <a:ext uri="{FF2B5EF4-FFF2-40B4-BE49-F238E27FC236}">
                <a16:creationId xmlns:a16="http://schemas.microsoft.com/office/drawing/2014/main" id="{337E666E-4A4D-4893-93DD-F0120C8DA761}"/>
              </a:ext>
            </a:extLst>
          </p:cNvPr>
          <p:cNvCxnSpPr>
            <a:cxnSpLocks/>
            <a:stCxn id="16" idx="0"/>
          </p:cNvCxnSpPr>
          <p:nvPr/>
        </p:nvCxnSpPr>
        <p:spPr>
          <a:xfrm rot="16200000" flipV="1">
            <a:off x="19259878" y="5889791"/>
            <a:ext cx="1887844" cy="860177"/>
          </a:xfrm>
          <a:prstGeom prst="bentConnector3">
            <a:avLst>
              <a:gd name="adj1" fmla="val 101178"/>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5030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59" name="Title 1"/>
          <p:cNvSpPr txBox="1">
            <a:spLocks noGrp="1"/>
          </p:cNvSpPr>
          <p:nvPr>
            <p:ph type="body" idx="22"/>
          </p:nvPr>
        </p:nvSpPr>
        <p:spPr>
          <a:prstGeom prst="rect">
            <a:avLst/>
          </a:prstGeom>
        </p:spPr>
        <p:txBody>
          <a:bodyPr>
            <a:normAutofit/>
          </a:bodyPr>
          <a:lstStyle/>
          <a:p>
            <a:r>
              <a:rPr lang="en-US" b="0" dirty="0"/>
              <a:t>Implementation phase 0 - Summer 2022</a:t>
            </a:r>
          </a:p>
        </p:txBody>
      </p:sp>
      <p:sp>
        <p:nvSpPr>
          <p:cNvPr id="20" name="Rectangle 19">
            <a:extLst>
              <a:ext uri="{FF2B5EF4-FFF2-40B4-BE49-F238E27FC236}">
                <a16:creationId xmlns:a16="http://schemas.microsoft.com/office/drawing/2014/main" id="{ACF92DB6-CAB6-49E2-ABC4-F85805ECACC1}"/>
              </a:ext>
            </a:extLst>
          </p:cNvPr>
          <p:cNvSpPr/>
          <p:nvPr/>
        </p:nvSpPr>
        <p:spPr>
          <a:xfrm>
            <a:off x="14029858" y="4982167"/>
            <a:ext cx="9088982" cy="4170372"/>
          </a:xfrm>
          <a:prstGeom prst="rect">
            <a:avLst/>
          </a:prstGeom>
        </p:spPr>
        <p:txBody>
          <a:bodyPr wrap="square">
            <a:spAutoFit/>
          </a:bodyPr>
          <a:lstStyle/>
          <a:p>
            <a:pPr marL="571500" lvl="0" indent="-571500" algn="just">
              <a:spcBef>
                <a:spcPts val="600"/>
              </a:spcBef>
              <a:spcAft>
                <a:spcPts val="0"/>
              </a:spcAft>
              <a:buFont typeface="Arial" panose="020B0604020202020204" pitchFamily="34" charset="0"/>
              <a:buChar char="•"/>
            </a:pPr>
            <a:r>
              <a:rPr lang="en-US" sz="4000" dirty="0">
                <a:solidFill>
                  <a:srgbClr val="00204E"/>
                </a:solidFill>
                <a:latin typeface="Fira Sans"/>
              </a:rPr>
              <a:t>ASTRI-1</a:t>
            </a:r>
          </a:p>
          <a:p>
            <a:pPr marL="571500" lvl="0" indent="-571500" algn="just">
              <a:spcBef>
                <a:spcPts val="600"/>
              </a:spcBef>
              <a:spcAft>
                <a:spcPts val="0"/>
              </a:spcAft>
              <a:buFont typeface="Arial" panose="020B0604020202020204" pitchFamily="34" charset="0"/>
              <a:buChar char="•"/>
            </a:pPr>
            <a:r>
              <a:rPr lang="en-US" sz="4000" dirty="0">
                <a:solidFill>
                  <a:srgbClr val="00204E"/>
                </a:solidFill>
                <a:latin typeface="Fira Sans"/>
              </a:rPr>
              <a:t>Transformer Station</a:t>
            </a:r>
          </a:p>
          <a:p>
            <a:pPr marL="571500" lvl="0" indent="-571500" algn="just">
              <a:spcBef>
                <a:spcPts val="600"/>
              </a:spcBef>
              <a:spcAft>
                <a:spcPts val="0"/>
              </a:spcAft>
              <a:buFont typeface="Arial" panose="020B0604020202020204" pitchFamily="34" charset="0"/>
              <a:buChar char="•"/>
            </a:pPr>
            <a:r>
              <a:rPr lang="en-US" sz="4000" dirty="0">
                <a:solidFill>
                  <a:srgbClr val="00204E"/>
                </a:solidFill>
                <a:latin typeface="Fira Sans"/>
              </a:rPr>
              <a:t>Control Room</a:t>
            </a:r>
          </a:p>
          <a:p>
            <a:pPr marL="571500" lvl="0" indent="-571500" algn="just">
              <a:spcBef>
                <a:spcPts val="600"/>
              </a:spcBef>
              <a:spcAft>
                <a:spcPts val="0"/>
              </a:spcAft>
              <a:buFont typeface="Arial" panose="020B0604020202020204" pitchFamily="34" charset="0"/>
              <a:buChar char="•"/>
            </a:pPr>
            <a:r>
              <a:rPr lang="en-US" sz="4000" dirty="0">
                <a:solidFill>
                  <a:srgbClr val="00204E"/>
                </a:solidFill>
                <a:latin typeface="Fira Sans"/>
              </a:rPr>
              <a:t>Data Center (m-ICT)</a:t>
            </a:r>
          </a:p>
          <a:p>
            <a:pPr marL="571500" lvl="0" indent="-571500" algn="just">
              <a:spcBef>
                <a:spcPts val="600"/>
              </a:spcBef>
              <a:spcAft>
                <a:spcPts val="0"/>
              </a:spcAft>
              <a:buFont typeface="Arial" panose="020B0604020202020204" pitchFamily="34" charset="0"/>
              <a:buChar char="•"/>
            </a:pPr>
            <a:r>
              <a:rPr lang="en-US" sz="4000" dirty="0" err="1">
                <a:solidFill>
                  <a:srgbClr val="00204E"/>
                </a:solidFill>
                <a:latin typeface="Fira Sans"/>
              </a:rPr>
              <a:t>Meteo</a:t>
            </a:r>
            <a:r>
              <a:rPr lang="en-US" sz="4000" dirty="0">
                <a:solidFill>
                  <a:srgbClr val="00204E"/>
                </a:solidFill>
                <a:latin typeface="Fira Sans"/>
              </a:rPr>
              <a:t> station 1</a:t>
            </a:r>
          </a:p>
          <a:p>
            <a:pPr marL="571500" lvl="0" indent="-571500" algn="just">
              <a:spcBef>
                <a:spcPts val="600"/>
              </a:spcBef>
              <a:spcAft>
                <a:spcPts val="0"/>
              </a:spcAft>
              <a:buFont typeface="Arial" panose="020B0604020202020204" pitchFamily="34" charset="0"/>
              <a:buChar char="•"/>
            </a:pPr>
            <a:r>
              <a:rPr lang="en-US" sz="4000" dirty="0">
                <a:solidFill>
                  <a:srgbClr val="00204E"/>
                </a:solidFill>
                <a:latin typeface="Fira Sans"/>
              </a:rPr>
              <a:t>Power &amp; Telecommunication Network</a:t>
            </a:r>
          </a:p>
        </p:txBody>
      </p:sp>
      <p:grpSp>
        <p:nvGrpSpPr>
          <p:cNvPr id="21" name="Group 20">
            <a:extLst>
              <a:ext uri="{FF2B5EF4-FFF2-40B4-BE49-F238E27FC236}">
                <a16:creationId xmlns:a16="http://schemas.microsoft.com/office/drawing/2014/main" id="{8872D4CF-488B-4940-B6F1-A8811B3CC6DA}"/>
              </a:ext>
            </a:extLst>
          </p:cNvPr>
          <p:cNvGrpSpPr>
            <a:grpSpLocks noChangeAspect="1"/>
          </p:cNvGrpSpPr>
          <p:nvPr/>
        </p:nvGrpSpPr>
        <p:grpSpPr>
          <a:xfrm>
            <a:off x="1055454" y="2978699"/>
            <a:ext cx="12333195" cy="8511381"/>
            <a:chOff x="609600" y="1114149"/>
            <a:chExt cx="7468487" cy="5154150"/>
          </a:xfrm>
        </p:grpSpPr>
        <p:pic>
          <p:nvPicPr>
            <p:cNvPr id="22" name="Segnaposto contenuto 4">
              <a:extLst>
                <a:ext uri="{FF2B5EF4-FFF2-40B4-BE49-F238E27FC236}">
                  <a16:creationId xmlns:a16="http://schemas.microsoft.com/office/drawing/2014/main" id="{69180F9A-5DD8-41EB-95F6-1DB0350737D8}"/>
                </a:ext>
              </a:extLst>
            </p:cNvPr>
            <p:cNvPicPr>
              <a:picLocks noChangeAspect="1"/>
            </p:cNvPicPr>
            <p:nvPr/>
          </p:nvPicPr>
          <p:blipFill>
            <a:blip r:embed="rId3"/>
            <a:stretch>
              <a:fillRect/>
            </a:stretch>
          </p:blipFill>
          <p:spPr>
            <a:xfrm>
              <a:off x="609600" y="1114149"/>
              <a:ext cx="7468487" cy="5154150"/>
            </a:xfrm>
            <a:prstGeom prst="rect">
              <a:avLst/>
            </a:prstGeom>
          </p:spPr>
        </p:pic>
        <p:sp>
          <p:nvSpPr>
            <p:cNvPr id="23" name="Ovale 5">
              <a:extLst>
                <a:ext uri="{FF2B5EF4-FFF2-40B4-BE49-F238E27FC236}">
                  <a16:creationId xmlns:a16="http://schemas.microsoft.com/office/drawing/2014/main" id="{2FD71716-E43B-4F77-9B5B-2FFB28FECA91}"/>
                </a:ext>
              </a:extLst>
            </p:cNvPr>
            <p:cNvSpPr>
              <a:spLocks noChangeAspect="1"/>
            </p:cNvSpPr>
            <p:nvPr/>
          </p:nvSpPr>
          <p:spPr>
            <a:xfrm>
              <a:off x="5004899" y="3315061"/>
              <a:ext cx="540000" cy="5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e 5">
              <a:extLst>
                <a:ext uri="{FF2B5EF4-FFF2-40B4-BE49-F238E27FC236}">
                  <a16:creationId xmlns:a16="http://schemas.microsoft.com/office/drawing/2014/main" id="{63E091E3-AAFF-4E5C-BBFE-88290E215DEB}"/>
                </a:ext>
              </a:extLst>
            </p:cNvPr>
            <p:cNvSpPr>
              <a:spLocks noChangeAspect="1"/>
            </p:cNvSpPr>
            <p:nvPr/>
          </p:nvSpPr>
          <p:spPr>
            <a:xfrm>
              <a:off x="4621703" y="2106216"/>
              <a:ext cx="540000" cy="5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5">
              <a:extLst>
                <a:ext uri="{FF2B5EF4-FFF2-40B4-BE49-F238E27FC236}">
                  <a16:creationId xmlns:a16="http://schemas.microsoft.com/office/drawing/2014/main" id="{09D6735D-CB81-48D1-8D2E-C3BF2D593C0C}"/>
                </a:ext>
              </a:extLst>
            </p:cNvPr>
            <p:cNvSpPr>
              <a:spLocks noChangeAspect="1"/>
            </p:cNvSpPr>
            <p:nvPr/>
          </p:nvSpPr>
          <p:spPr>
            <a:xfrm>
              <a:off x="3793671" y="5197769"/>
              <a:ext cx="540000" cy="5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5">
              <a:extLst>
                <a:ext uri="{FF2B5EF4-FFF2-40B4-BE49-F238E27FC236}">
                  <a16:creationId xmlns:a16="http://schemas.microsoft.com/office/drawing/2014/main" id="{3BADDF18-1971-452D-A0E5-02C8C42F9110}"/>
                </a:ext>
              </a:extLst>
            </p:cNvPr>
            <p:cNvSpPr>
              <a:spLocks noChangeAspect="1"/>
            </p:cNvSpPr>
            <p:nvPr/>
          </p:nvSpPr>
          <p:spPr>
            <a:xfrm>
              <a:off x="5718299" y="1514011"/>
              <a:ext cx="540000" cy="5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28FB413E-79AD-4DFE-8A45-FA2436BD6CFE}"/>
                </a:ext>
              </a:extLst>
            </p:cNvPr>
            <p:cNvSpPr txBox="1"/>
            <p:nvPr/>
          </p:nvSpPr>
          <p:spPr>
            <a:xfrm>
              <a:off x="3607600" y="2727276"/>
              <a:ext cx="1116000" cy="1800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3600" tIns="18000" rIns="3600" bIns="18000" rtlCol="0">
              <a:spAutoFit/>
            </a:bodyPr>
            <a:lstStyle/>
            <a:p>
              <a:pPr algn="ctr"/>
              <a:r>
                <a:rPr lang="en-GB" sz="900" b="1" dirty="0"/>
                <a:t>Transformer Station</a:t>
              </a:r>
            </a:p>
          </p:txBody>
        </p:sp>
        <p:sp>
          <p:nvSpPr>
            <p:cNvPr id="28" name="Ovale 5">
              <a:extLst>
                <a:ext uri="{FF2B5EF4-FFF2-40B4-BE49-F238E27FC236}">
                  <a16:creationId xmlns:a16="http://schemas.microsoft.com/office/drawing/2014/main" id="{1AD60887-26CB-490B-8A25-38BFFCD89C94}"/>
                </a:ext>
              </a:extLst>
            </p:cNvPr>
            <p:cNvSpPr>
              <a:spLocks noChangeAspect="1"/>
            </p:cNvSpPr>
            <p:nvPr/>
          </p:nvSpPr>
          <p:spPr>
            <a:xfrm>
              <a:off x="4677235" y="2528227"/>
              <a:ext cx="540000" cy="5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000741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ASTRI Mini-Array Project</a:t>
            </a:r>
            <a:endParaRPr b="0" dirty="0"/>
          </a:p>
        </p:txBody>
      </p:sp>
      <p:sp>
        <p:nvSpPr>
          <p:cNvPr id="10" name="Rectangle 9">
            <a:extLst>
              <a:ext uri="{FF2B5EF4-FFF2-40B4-BE49-F238E27FC236}">
                <a16:creationId xmlns:a16="http://schemas.microsoft.com/office/drawing/2014/main" id="{30B83B9F-0963-4D75-AE17-47BC136E1271}"/>
              </a:ext>
            </a:extLst>
          </p:cNvPr>
          <p:cNvSpPr/>
          <p:nvPr/>
        </p:nvSpPr>
        <p:spPr>
          <a:xfrm>
            <a:off x="901525" y="5128854"/>
            <a:ext cx="21744698" cy="2215991"/>
          </a:xfrm>
          <a:prstGeom prst="rect">
            <a:avLst/>
          </a:prstGeom>
        </p:spPr>
        <p:txBody>
          <a:bodyPr wrap="square">
            <a:spAutoFit/>
          </a:bodyPr>
          <a:lstStyle/>
          <a:p>
            <a:r>
              <a:rPr lang="en-US" sz="4600" b="1" dirty="0">
                <a:solidFill>
                  <a:srgbClr val="FF0000"/>
                </a:solidFill>
                <a:latin typeface="FiraSans"/>
              </a:rPr>
              <a:t>The ASTRI Mini-Array is the second step of project whose purpose is </a:t>
            </a:r>
            <a:r>
              <a:rPr lang="en-GB" sz="4600" b="1" dirty="0">
                <a:solidFill>
                  <a:srgbClr val="FF0000"/>
                </a:solidFill>
                <a:latin typeface="FiraSans"/>
              </a:rPr>
              <a:t>to construct, deploy and operate an array of 9 Cherenkov telescopes of the 4 meters class at the </a:t>
            </a:r>
            <a:r>
              <a:rPr lang="en-GB" sz="4600" b="1" dirty="0" err="1">
                <a:solidFill>
                  <a:srgbClr val="FF0000"/>
                </a:solidFill>
                <a:latin typeface="FiraSans"/>
              </a:rPr>
              <a:t>Observatorio</a:t>
            </a:r>
            <a:r>
              <a:rPr lang="en-GB" sz="4600" b="1" dirty="0">
                <a:solidFill>
                  <a:srgbClr val="FF0000"/>
                </a:solidFill>
                <a:latin typeface="FiraSans"/>
              </a:rPr>
              <a:t> del Teide in Tenerife (Spain) in collaboration with IAC. </a:t>
            </a:r>
          </a:p>
        </p:txBody>
      </p:sp>
      <p:sp>
        <p:nvSpPr>
          <p:cNvPr id="11" name="Rectangle 10">
            <a:extLst>
              <a:ext uri="{FF2B5EF4-FFF2-40B4-BE49-F238E27FC236}">
                <a16:creationId xmlns:a16="http://schemas.microsoft.com/office/drawing/2014/main" id="{2A9D471F-CE3F-46BC-97D8-DA9D36B5B3D4}"/>
              </a:ext>
            </a:extLst>
          </p:cNvPr>
          <p:cNvSpPr/>
          <p:nvPr/>
        </p:nvSpPr>
        <p:spPr>
          <a:xfrm>
            <a:off x="918071" y="7751071"/>
            <a:ext cx="21755021" cy="4678204"/>
          </a:xfrm>
          <a:prstGeom prst="rect">
            <a:avLst/>
          </a:prstGeom>
        </p:spPr>
        <p:txBody>
          <a:bodyPr wrap="square">
            <a:spAutoFit/>
          </a:bodyPr>
          <a:lstStyle/>
          <a:p>
            <a:r>
              <a:rPr lang="it-IT" sz="4600" dirty="0">
                <a:solidFill>
                  <a:srgbClr val="00144D"/>
                </a:solidFill>
                <a:latin typeface="FiraSans"/>
              </a:rPr>
              <a:t>More </a:t>
            </a:r>
            <a:r>
              <a:rPr lang="it-IT" sz="4600" dirty="0" err="1">
                <a:solidFill>
                  <a:srgbClr val="00144D"/>
                </a:solidFill>
                <a:latin typeface="FiraSans"/>
              </a:rPr>
              <a:t>than</a:t>
            </a:r>
            <a:r>
              <a:rPr lang="it-IT" sz="4600" dirty="0">
                <a:solidFill>
                  <a:srgbClr val="00144D"/>
                </a:solidFill>
                <a:latin typeface="FiraSans"/>
              </a:rPr>
              <a:t> 150 </a:t>
            </a:r>
            <a:r>
              <a:rPr lang="it-IT" sz="4600" dirty="0" err="1">
                <a:solidFill>
                  <a:srgbClr val="00144D"/>
                </a:solidFill>
                <a:latin typeface="FiraSans"/>
              </a:rPr>
              <a:t>hundred</a:t>
            </a:r>
            <a:r>
              <a:rPr lang="it-IT" sz="4600" dirty="0">
                <a:solidFill>
                  <a:srgbClr val="00144D"/>
                </a:solidFill>
                <a:latin typeface="FiraSans"/>
              </a:rPr>
              <a:t> </a:t>
            </a:r>
            <a:r>
              <a:rPr lang="it-IT" sz="4600" dirty="0" err="1">
                <a:solidFill>
                  <a:srgbClr val="00144D"/>
                </a:solidFill>
                <a:latin typeface="FiraSans"/>
              </a:rPr>
              <a:t>researchers</a:t>
            </a:r>
            <a:r>
              <a:rPr lang="it-IT" sz="4600" dirty="0">
                <a:solidFill>
                  <a:srgbClr val="00144D"/>
                </a:solidFill>
                <a:latin typeface="FiraSans"/>
              </a:rPr>
              <a:t> </a:t>
            </a:r>
            <a:r>
              <a:rPr lang="it-IT" sz="4600" dirty="0" err="1">
                <a:solidFill>
                  <a:srgbClr val="00144D"/>
                </a:solidFill>
                <a:latin typeface="FiraSans"/>
              </a:rPr>
              <a:t>belonging</a:t>
            </a:r>
            <a:r>
              <a:rPr lang="it-IT" sz="4600" dirty="0">
                <a:solidFill>
                  <a:srgbClr val="00144D"/>
                </a:solidFill>
                <a:latin typeface="FiraSans"/>
              </a:rPr>
              <a:t> to</a:t>
            </a:r>
          </a:p>
          <a:p>
            <a:pPr marL="742950" lvl="1" indent="-285750">
              <a:buFont typeface="Arial" panose="020B0604020202020204" pitchFamily="34" charset="0"/>
              <a:buChar char="•"/>
            </a:pPr>
            <a:r>
              <a:rPr lang="it-IT" sz="4000" dirty="0">
                <a:solidFill>
                  <a:srgbClr val="00B050"/>
                </a:solidFill>
                <a:latin typeface="FiraSans"/>
              </a:rPr>
              <a:t>INAF institutes </a:t>
            </a:r>
            <a:r>
              <a:rPr lang="it-IT" sz="4000" dirty="0">
                <a:solidFill>
                  <a:srgbClr val="00144D"/>
                </a:solidFill>
                <a:latin typeface="FiraSans"/>
              </a:rPr>
              <a:t>(IASF-MI, IASF-PA, OAS, OACT, OAB, OAPD, OAR) </a:t>
            </a:r>
          </a:p>
          <a:p>
            <a:pPr marL="742950" lvl="1" indent="-285750">
              <a:buFont typeface="Arial" panose="020B0604020202020204" pitchFamily="34" charset="0"/>
              <a:buChar char="•"/>
            </a:pPr>
            <a:r>
              <a:rPr lang="it-IT" sz="4000" dirty="0" err="1">
                <a:solidFill>
                  <a:srgbClr val="00B050"/>
                </a:solidFill>
                <a:latin typeface="FiraSans"/>
              </a:rPr>
              <a:t>Italian</a:t>
            </a:r>
            <a:r>
              <a:rPr lang="it-IT" sz="4000" dirty="0">
                <a:solidFill>
                  <a:srgbClr val="00B050"/>
                </a:solidFill>
                <a:latin typeface="FiraSans"/>
              </a:rPr>
              <a:t> </a:t>
            </a:r>
            <a:r>
              <a:rPr lang="it-IT" sz="4000" dirty="0" err="1">
                <a:solidFill>
                  <a:srgbClr val="00B050"/>
                </a:solidFill>
                <a:latin typeface="FiraSans"/>
              </a:rPr>
              <a:t>Universities</a:t>
            </a:r>
            <a:r>
              <a:rPr lang="it-IT" sz="4000" dirty="0">
                <a:solidFill>
                  <a:srgbClr val="00B050"/>
                </a:solidFill>
                <a:latin typeface="FiraSans"/>
              </a:rPr>
              <a:t> </a:t>
            </a:r>
            <a:r>
              <a:rPr lang="it-IT" sz="4000" dirty="0">
                <a:solidFill>
                  <a:srgbClr val="00144D"/>
                </a:solidFill>
                <a:latin typeface="FiraSans"/>
              </a:rPr>
              <a:t>(Uni-PG, Uni-PD, Uni-CT, Uni-GE, </a:t>
            </a:r>
            <a:r>
              <a:rPr lang="it-IT" sz="4000" dirty="0" err="1">
                <a:solidFill>
                  <a:srgbClr val="00144D"/>
                </a:solidFill>
                <a:latin typeface="FiraSans"/>
              </a:rPr>
              <a:t>PoliMi</a:t>
            </a:r>
            <a:r>
              <a:rPr lang="it-IT" sz="4000" dirty="0">
                <a:solidFill>
                  <a:srgbClr val="00144D"/>
                </a:solidFill>
                <a:latin typeface="FiraSans"/>
              </a:rPr>
              <a:t>) </a:t>
            </a:r>
          </a:p>
          <a:p>
            <a:pPr marL="742950" lvl="1" indent="-285750">
              <a:buFont typeface="Arial" panose="020B0604020202020204" pitchFamily="34" charset="0"/>
              <a:buChar char="•"/>
            </a:pPr>
            <a:r>
              <a:rPr lang="it-IT" sz="4000" dirty="0">
                <a:solidFill>
                  <a:srgbClr val="00B050"/>
                </a:solidFill>
                <a:latin typeface="FiraSans"/>
              </a:rPr>
              <a:t>International institutions </a:t>
            </a:r>
            <a:r>
              <a:rPr lang="it-IT" sz="4000" dirty="0">
                <a:solidFill>
                  <a:srgbClr val="00144D"/>
                </a:solidFill>
                <a:latin typeface="FiraSans"/>
              </a:rPr>
              <a:t>(</a:t>
            </a:r>
            <a:r>
              <a:rPr lang="en-US" sz="4000" dirty="0">
                <a:solidFill>
                  <a:srgbClr val="00144D"/>
                </a:solidFill>
                <a:latin typeface="FiraSans"/>
              </a:rPr>
              <a:t>University of Sao Paulo – Brazil, North-West University – South Africa, IAC – Spain</a:t>
            </a:r>
            <a:r>
              <a:rPr lang="it-IT" sz="4000" dirty="0">
                <a:solidFill>
                  <a:srgbClr val="00144D"/>
                </a:solidFill>
                <a:latin typeface="FiraSans"/>
              </a:rPr>
              <a:t>).</a:t>
            </a:r>
          </a:p>
          <a:p>
            <a:r>
              <a:rPr lang="en-US" sz="4600" dirty="0">
                <a:solidFill>
                  <a:srgbClr val="00144D"/>
                </a:solidFill>
                <a:latin typeface="FiraSans"/>
              </a:rPr>
              <a:t>Italian and foreign industrial companies are and will be involved in the ASTRI Mini-Array project with important industrial return.</a:t>
            </a:r>
          </a:p>
        </p:txBody>
      </p:sp>
      <p:sp>
        <p:nvSpPr>
          <p:cNvPr id="12" name="CasellaDiTesto 4">
            <a:extLst>
              <a:ext uri="{FF2B5EF4-FFF2-40B4-BE49-F238E27FC236}">
                <a16:creationId xmlns:a16="http://schemas.microsoft.com/office/drawing/2014/main" id="{51EEAD0C-D110-4880-9479-362DA0DFAF3D}"/>
              </a:ext>
            </a:extLst>
          </p:cNvPr>
          <p:cNvSpPr txBox="1"/>
          <p:nvPr/>
        </p:nvSpPr>
        <p:spPr>
          <a:xfrm>
            <a:off x="980894" y="2317438"/>
            <a:ext cx="21692198" cy="2215991"/>
          </a:xfrm>
          <a:prstGeom prst="rect">
            <a:avLst/>
          </a:prstGeom>
          <a:noFill/>
        </p:spPr>
        <p:txBody>
          <a:bodyPr wrap="square" rtlCol="0">
            <a:spAutoFit/>
          </a:bodyPr>
          <a:lstStyle/>
          <a:p>
            <a:r>
              <a:rPr lang="en-GB" sz="4600" b="1" dirty="0">
                <a:solidFill>
                  <a:srgbClr val="00144D"/>
                </a:solidFill>
                <a:latin typeface="FiraSans"/>
              </a:rPr>
              <a:t>ASTRI</a:t>
            </a:r>
            <a:r>
              <a:rPr lang="en-GB" sz="4600" dirty="0">
                <a:solidFill>
                  <a:srgbClr val="00144D"/>
                </a:solidFill>
                <a:latin typeface="FiraSans"/>
              </a:rPr>
              <a:t> (</a:t>
            </a:r>
            <a:r>
              <a:rPr lang="it-IT" sz="4600" dirty="0">
                <a:solidFill>
                  <a:srgbClr val="00144D"/>
                </a:solidFill>
                <a:latin typeface="FiraSans"/>
              </a:rPr>
              <a:t>Astrofisica con Specchi a Tecnologia Replicante Italiana) </a:t>
            </a:r>
            <a:r>
              <a:rPr lang="it-IT" sz="4600" dirty="0" err="1">
                <a:solidFill>
                  <a:srgbClr val="00144D"/>
                </a:solidFill>
                <a:latin typeface="FiraSans"/>
              </a:rPr>
              <a:t>was</a:t>
            </a:r>
            <a:r>
              <a:rPr lang="it-IT" sz="4600" dirty="0">
                <a:solidFill>
                  <a:srgbClr val="00144D"/>
                </a:solidFill>
                <a:latin typeface="FiraSans"/>
              </a:rPr>
              <a:t> </a:t>
            </a:r>
            <a:r>
              <a:rPr lang="it-IT" sz="4600" dirty="0" err="1">
                <a:solidFill>
                  <a:srgbClr val="00144D"/>
                </a:solidFill>
                <a:latin typeface="FiraSans"/>
              </a:rPr>
              <a:t>born</a:t>
            </a:r>
            <a:r>
              <a:rPr lang="it-IT" sz="4600" dirty="0">
                <a:solidFill>
                  <a:srgbClr val="00144D"/>
                </a:solidFill>
                <a:latin typeface="FiraSans"/>
              </a:rPr>
              <a:t> </a:t>
            </a:r>
            <a:r>
              <a:rPr lang="it-IT" sz="4600" dirty="0" err="1">
                <a:solidFill>
                  <a:srgbClr val="00144D"/>
                </a:solidFill>
                <a:latin typeface="FiraSans"/>
              </a:rPr>
              <a:t>as</a:t>
            </a:r>
            <a:r>
              <a:rPr lang="it-IT" sz="4600" dirty="0">
                <a:solidFill>
                  <a:srgbClr val="00144D"/>
                </a:solidFill>
                <a:latin typeface="FiraSans"/>
              </a:rPr>
              <a:t> </a:t>
            </a:r>
            <a:r>
              <a:rPr lang="en-GB" sz="4600" dirty="0">
                <a:solidFill>
                  <a:srgbClr val="00144D"/>
                </a:solidFill>
                <a:latin typeface="FiraSans"/>
              </a:rPr>
              <a:t>“</a:t>
            </a:r>
            <a:r>
              <a:rPr lang="en-GB" sz="4600" dirty="0" err="1">
                <a:solidFill>
                  <a:srgbClr val="00144D"/>
                </a:solidFill>
                <a:latin typeface="FiraSans"/>
              </a:rPr>
              <a:t>Progetto</a:t>
            </a:r>
            <a:r>
              <a:rPr lang="en-GB" sz="4600" dirty="0">
                <a:solidFill>
                  <a:srgbClr val="00144D"/>
                </a:solidFill>
                <a:latin typeface="FiraSans"/>
              </a:rPr>
              <a:t> </a:t>
            </a:r>
            <a:r>
              <a:rPr lang="en-GB" sz="4600" dirty="0" err="1">
                <a:solidFill>
                  <a:srgbClr val="00144D"/>
                </a:solidFill>
                <a:latin typeface="FiraSans"/>
              </a:rPr>
              <a:t>Bandiera</a:t>
            </a:r>
            <a:r>
              <a:rPr lang="en-GB" sz="4600" dirty="0">
                <a:solidFill>
                  <a:srgbClr val="00144D"/>
                </a:solidFill>
                <a:latin typeface="FiraSans"/>
              </a:rPr>
              <a:t>” funded by MIUR with the initial aim to design and realize an innovative end-to-end prototype of the 4 meters class telescopes in the framework of the CTA observatory</a:t>
            </a:r>
          </a:p>
        </p:txBody>
      </p:sp>
    </p:spTree>
    <p:extLst>
      <p:ext uri="{BB962C8B-B14F-4D97-AF65-F5344CB8AC3E}">
        <p14:creationId xmlns:p14="http://schemas.microsoft.com/office/powerpoint/2010/main" val="19707702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30</a:t>
            </a:fld>
            <a:endParaRPr/>
          </a:p>
        </p:txBody>
      </p:sp>
      <p:sp>
        <p:nvSpPr>
          <p:cNvPr id="59" name="Title 1"/>
          <p:cNvSpPr txBox="1">
            <a:spLocks noGrp="1"/>
          </p:cNvSpPr>
          <p:nvPr>
            <p:ph type="body" idx="22"/>
          </p:nvPr>
        </p:nvSpPr>
        <p:spPr>
          <a:prstGeom prst="rect">
            <a:avLst/>
          </a:prstGeom>
        </p:spPr>
        <p:txBody>
          <a:bodyPr>
            <a:normAutofit/>
          </a:bodyPr>
          <a:lstStyle/>
          <a:p>
            <a:r>
              <a:rPr lang="en-US" b="0" dirty="0"/>
              <a:t>Implementation: populating the array</a:t>
            </a:r>
          </a:p>
        </p:txBody>
      </p:sp>
      <p:pic>
        <p:nvPicPr>
          <p:cNvPr id="16" name="Picture 15">
            <a:extLst>
              <a:ext uri="{FF2B5EF4-FFF2-40B4-BE49-F238E27FC236}">
                <a16:creationId xmlns:a16="http://schemas.microsoft.com/office/drawing/2014/main" id="{A93E05FA-9862-46A1-8D36-F1384A0E4617}"/>
              </a:ext>
            </a:extLst>
          </p:cNvPr>
          <p:cNvPicPr>
            <a:picLocks noChangeAspect="1"/>
          </p:cNvPicPr>
          <p:nvPr/>
        </p:nvPicPr>
        <p:blipFill rotWithShape="1">
          <a:blip r:embed="rId3">
            <a:extLst>
              <a:ext uri="{28A0092B-C50C-407E-A947-70E740481C1C}">
                <a14:useLocalDpi xmlns:a14="http://schemas.microsoft.com/office/drawing/2010/main" val="0"/>
              </a:ext>
            </a:extLst>
          </a:blip>
          <a:srcRect l="15809" t="6950" b="16401"/>
          <a:stretch/>
        </p:blipFill>
        <p:spPr>
          <a:xfrm>
            <a:off x="7373168" y="4669986"/>
            <a:ext cx="8428807" cy="5256583"/>
          </a:xfrm>
          <a:prstGeom prst="rect">
            <a:avLst/>
          </a:prstGeom>
        </p:spPr>
      </p:pic>
      <p:sp>
        <p:nvSpPr>
          <p:cNvPr id="17" name="Oval 16">
            <a:extLst>
              <a:ext uri="{FF2B5EF4-FFF2-40B4-BE49-F238E27FC236}">
                <a16:creationId xmlns:a16="http://schemas.microsoft.com/office/drawing/2014/main" id="{3763075D-856F-446C-A58F-A136C8E85D2E}"/>
              </a:ext>
            </a:extLst>
          </p:cNvPr>
          <p:cNvSpPr/>
          <p:nvPr/>
        </p:nvSpPr>
        <p:spPr>
          <a:xfrm>
            <a:off x="11986671" y="7439794"/>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406F78B-A0A5-4470-9804-96FE555F4FF1}"/>
              </a:ext>
            </a:extLst>
          </p:cNvPr>
          <p:cNvSpPr/>
          <p:nvPr/>
        </p:nvSpPr>
        <p:spPr>
          <a:xfrm>
            <a:off x="11603519" y="7632386"/>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ASTRI-1</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1D39E33-683F-4515-BB83-A9106F15D09B}"/>
              </a:ext>
            </a:extLst>
          </p:cNvPr>
          <p:cNvSpPr/>
          <p:nvPr/>
        </p:nvSpPr>
        <p:spPr>
          <a:xfrm>
            <a:off x="13035591" y="7870876"/>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5EE4EAAC-6915-470C-B3E7-54F690D5D629}"/>
              </a:ext>
            </a:extLst>
          </p:cNvPr>
          <p:cNvSpPr/>
          <p:nvPr/>
        </p:nvSpPr>
        <p:spPr>
          <a:xfrm>
            <a:off x="12809543" y="7632386"/>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ASTRI-2</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AFD5A1B6-A18B-4E26-B4F0-319569318699}"/>
              </a:ext>
            </a:extLst>
          </p:cNvPr>
          <p:cNvSpPr/>
          <p:nvPr/>
        </p:nvSpPr>
        <p:spPr>
          <a:xfrm>
            <a:off x="11549067" y="9018244"/>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C8C29124-33ED-4F6D-B375-F10D9679A9ED}"/>
              </a:ext>
            </a:extLst>
          </p:cNvPr>
          <p:cNvSpPr/>
          <p:nvPr/>
        </p:nvSpPr>
        <p:spPr>
          <a:xfrm>
            <a:off x="11329853" y="8781564"/>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ASTRI-8</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85544076-47D9-4CEC-A522-8C6AA916FDCC}"/>
              </a:ext>
            </a:extLst>
          </p:cNvPr>
          <p:cNvSpPr/>
          <p:nvPr/>
        </p:nvSpPr>
        <p:spPr>
          <a:xfrm>
            <a:off x="11135911" y="7889560"/>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A54FF049-3CC2-4348-AB17-1E1116055B1E}"/>
              </a:ext>
            </a:extLst>
          </p:cNvPr>
          <p:cNvSpPr/>
          <p:nvPr/>
        </p:nvSpPr>
        <p:spPr>
          <a:xfrm>
            <a:off x="10883495" y="8116975"/>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ASTRI-9</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015E169A-C953-4C7A-ADE7-DDFD02780F96}"/>
              </a:ext>
            </a:extLst>
          </p:cNvPr>
          <p:cNvSpPr/>
          <p:nvPr/>
        </p:nvSpPr>
        <p:spPr>
          <a:xfrm>
            <a:off x="11783933" y="6590218"/>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4FA005E-B533-4EBD-A41D-573CA297FC3E}"/>
              </a:ext>
            </a:extLst>
          </p:cNvPr>
          <p:cNvSpPr/>
          <p:nvPr/>
        </p:nvSpPr>
        <p:spPr>
          <a:xfrm>
            <a:off x="11788592" y="6312475"/>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ASTRI-3</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60A471EB-5744-4E50-B273-DE843465E201}"/>
              </a:ext>
            </a:extLst>
          </p:cNvPr>
          <p:cNvSpPr/>
          <p:nvPr/>
        </p:nvSpPr>
        <p:spPr>
          <a:xfrm>
            <a:off x="12979781" y="6500713"/>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876A29C4-F532-4893-B02D-0E5B7DF44E28}"/>
              </a:ext>
            </a:extLst>
          </p:cNvPr>
          <p:cNvSpPr/>
          <p:nvPr/>
        </p:nvSpPr>
        <p:spPr>
          <a:xfrm>
            <a:off x="12976202" y="6214732"/>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ASTRI-4</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377B5DE5-6F89-4ED5-B8C7-DCC31833842B}"/>
              </a:ext>
            </a:extLst>
          </p:cNvPr>
          <p:cNvSpPr/>
          <p:nvPr/>
        </p:nvSpPr>
        <p:spPr>
          <a:xfrm>
            <a:off x="14150915" y="6554713"/>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0866BEB-850F-4D23-A782-CD030BF941E8}"/>
              </a:ext>
            </a:extLst>
          </p:cNvPr>
          <p:cNvSpPr/>
          <p:nvPr/>
        </p:nvSpPr>
        <p:spPr>
          <a:xfrm>
            <a:off x="14122431" y="6295999"/>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ASTRI-5</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76EB0331-424F-4D8E-971D-42655F2FC1C5}"/>
              </a:ext>
            </a:extLst>
          </p:cNvPr>
          <p:cNvSpPr/>
          <p:nvPr/>
        </p:nvSpPr>
        <p:spPr>
          <a:xfrm>
            <a:off x="12809543" y="5191059"/>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2FA37750-25AC-449D-B216-D91771956E7E}"/>
              </a:ext>
            </a:extLst>
          </p:cNvPr>
          <p:cNvSpPr/>
          <p:nvPr/>
        </p:nvSpPr>
        <p:spPr>
          <a:xfrm>
            <a:off x="12377543" y="5401901"/>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ASTRI-6</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4E87FC1E-26FA-41CC-85DE-267577BA043B}"/>
              </a:ext>
            </a:extLst>
          </p:cNvPr>
          <p:cNvSpPr/>
          <p:nvPr/>
        </p:nvSpPr>
        <p:spPr>
          <a:xfrm>
            <a:off x="13960388" y="5120583"/>
            <a:ext cx="108000" cy="108000"/>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FF33C7DD-575E-413E-AFD0-444FAB9D83A2}"/>
              </a:ext>
            </a:extLst>
          </p:cNvPr>
          <p:cNvSpPr/>
          <p:nvPr/>
        </p:nvSpPr>
        <p:spPr>
          <a:xfrm>
            <a:off x="13940142" y="4861869"/>
            <a:ext cx="540000" cy="180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000" tIns="36000" rIns="18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ASTRI-7</a:t>
            </a: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Rectangle 37">
            <a:extLst>
              <a:ext uri="{FF2B5EF4-FFF2-40B4-BE49-F238E27FC236}">
                <a16:creationId xmlns:a16="http://schemas.microsoft.com/office/drawing/2014/main" id="{5876EF2F-029C-4340-9281-A19B300492D5}"/>
              </a:ext>
            </a:extLst>
          </p:cNvPr>
          <p:cNvSpPr/>
          <p:nvPr/>
        </p:nvSpPr>
        <p:spPr>
          <a:xfrm>
            <a:off x="11173053" y="7501091"/>
            <a:ext cx="1905000" cy="1561382"/>
          </a:xfrm>
          <a:custGeom>
            <a:avLst/>
            <a:gdLst>
              <a:gd name="connsiteX0" fmla="*/ 0 w 1438275"/>
              <a:gd name="connsiteY0" fmla="*/ 0 h 856532"/>
              <a:gd name="connsiteX1" fmla="*/ 1438275 w 1438275"/>
              <a:gd name="connsiteY1" fmla="*/ 0 h 856532"/>
              <a:gd name="connsiteX2" fmla="*/ 1438275 w 1438275"/>
              <a:gd name="connsiteY2" fmla="*/ 856532 h 856532"/>
              <a:gd name="connsiteX3" fmla="*/ 0 w 1438275"/>
              <a:gd name="connsiteY3" fmla="*/ 856532 h 856532"/>
              <a:gd name="connsiteX4" fmla="*/ 0 w 1438275"/>
              <a:gd name="connsiteY4" fmla="*/ 0 h 856532"/>
              <a:gd name="connsiteX0" fmla="*/ 0 w 1438275"/>
              <a:gd name="connsiteY0" fmla="*/ 390525 h 1247057"/>
              <a:gd name="connsiteX1" fmla="*/ 885825 w 1438275"/>
              <a:gd name="connsiteY1" fmla="*/ 0 h 1247057"/>
              <a:gd name="connsiteX2" fmla="*/ 1438275 w 1438275"/>
              <a:gd name="connsiteY2" fmla="*/ 1247057 h 1247057"/>
              <a:gd name="connsiteX3" fmla="*/ 0 w 1438275"/>
              <a:gd name="connsiteY3" fmla="*/ 1247057 h 1247057"/>
              <a:gd name="connsiteX4" fmla="*/ 0 w 1438275"/>
              <a:gd name="connsiteY4" fmla="*/ 390525 h 1247057"/>
              <a:gd name="connsiteX0" fmla="*/ 0 w 1905000"/>
              <a:gd name="connsiteY0" fmla="*/ 390525 h 1247057"/>
              <a:gd name="connsiteX1" fmla="*/ 885825 w 1905000"/>
              <a:gd name="connsiteY1" fmla="*/ 0 h 1247057"/>
              <a:gd name="connsiteX2" fmla="*/ 1905000 w 1905000"/>
              <a:gd name="connsiteY2" fmla="*/ 408857 h 1247057"/>
              <a:gd name="connsiteX3" fmla="*/ 0 w 1905000"/>
              <a:gd name="connsiteY3" fmla="*/ 1247057 h 1247057"/>
              <a:gd name="connsiteX4" fmla="*/ 0 w 1905000"/>
              <a:gd name="connsiteY4" fmla="*/ 390525 h 1247057"/>
              <a:gd name="connsiteX0" fmla="*/ 0 w 1905000"/>
              <a:gd name="connsiteY0" fmla="*/ 390525 h 1599482"/>
              <a:gd name="connsiteX1" fmla="*/ 885825 w 1905000"/>
              <a:gd name="connsiteY1" fmla="*/ 0 h 1599482"/>
              <a:gd name="connsiteX2" fmla="*/ 1905000 w 1905000"/>
              <a:gd name="connsiteY2" fmla="*/ 408857 h 1599482"/>
              <a:gd name="connsiteX3" fmla="*/ 428625 w 1905000"/>
              <a:gd name="connsiteY3" fmla="*/ 1599482 h 1599482"/>
              <a:gd name="connsiteX4" fmla="*/ 0 w 1905000"/>
              <a:gd name="connsiteY4" fmla="*/ 390525 h 1599482"/>
              <a:gd name="connsiteX0" fmla="*/ 0 w 1895475"/>
              <a:gd name="connsiteY0" fmla="*/ 457200 h 1599482"/>
              <a:gd name="connsiteX1" fmla="*/ 876300 w 1895475"/>
              <a:gd name="connsiteY1" fmla="*/ 0 h 1599482"/>
              <a:gd name="connsiteX2" fmla="*/ 1895475 w 1895475"/>
              <a:gd name="connsiteY2" fmla="*/ 408857 h 1599482"/>
              <a:gd name="connsiteX3" fmla="*/ 419100 w 1895475"/>
              <a:gd name="connsiteY3" fmla="*/ 1599482 h 1599482"/>
              <a:gd name="connsiteX4" fmla="*/ 0 w 1895475"/>
              <a:gd name="connsiteY4" fmla="*/ 457200 h 1599482"/>
              <a:gd name="connsiteX0" fmla="*/ 0 w 1905000"/>
              <a:gd name="connsiteY0" fmla="*/ 409575 h 1599482"/>
              <a:gd name="connsiteX1" fmla="*/ 885825 w 1905000"/>
              <a:gd name="connsiteY1" fmla="*/ 0 h 1599482"/>
              <a:gd name="connsiteX2" fmla="*/ 1905000 w 1905000"/>
              <a:gd name="connsiteY2" fmla="*/ 408857 h 1599482"/>
              <a:gd name="connsiteX3" fmla="*/ 428625 w 1905000"/>
              <a:gd name="connsiteY3" fmla="*/ 1599482 h 1599482"/>
              <a:gd name="connsiteX4" fmla="*/ 0 w 1905000"/>
              <a:gd name="connsiteY4" fmla="*/ 409575 h 1599482"/>
              <a:gd name="connsiteX0" fmla="*/ 0 w 1905000"/>
              <a:gd name="connsiteY0" fmla="*/ 409575 h 1561382"/>
              <a:gd name="connsiteX1" fmla="*/ 885825 w 1905000"/>
              <a:gd name="connsiteY1" fmla="*/ 0 h 1561382"/>
              <a:gd name="connsiteX2" fmla="*/ 1905000 w 1905000"/>
              <a:gd name="connsiteY2" fmla="*/ 408857 h 1561382"/>
              <a:gd name="connsiteX3" fmla="*/ 419100 w 1905000"/>
              <a:gd name="connsiteY3" fmla="*/ 1561382 h 1561382"/>
              <a:gd name="connsiteX4" fmla="*/ 0 w 1905000"/>
              <a:gd name="connsiteY4" fmla="*/ 409575 h 1561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561382">
                <a:moveTo>
                  <a:pt x="0" y="409575"/>
                </a:moveTo>
                <a:lnTo>
                  <a:pt x="885825" y="0"/>
                </a:lnTo>
                <a:lnTo>
                  <a:pt x="1905000" y="408857"/>
                </a:lnTo>
                <a:lnTo>
                  <a:pt x="419100" y="1561382"/>
                </a:lnTo>
                <a:lnTo>
                  <a:pt x="0" y="409575"/>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37">
            <a:extLst>
              <a:ext uri="{FF2B5EF4-FFF2-40B4-BE49-F238E27FC236}">
                <a16:creationId xmlns:a16="http://schemas.microsoft.com/office/drawing/2014/main" id="{355A29FB-ACE4-447A-A4B7-05854636F360}"/>
              </a:ext>
            </a:extLst>
          </p:cNvPr>
          <p:cNvSpPr/>
          <p:nvPr/>
        </p:nvSpPr>
        <p:spPr>
          <a:xfrm>
            <a:off x="11202347" y="6627389"/>
            <a:ext cx="1905000" cy="2428157"/>
          </a:xfrm>
          <a:custGeom>
            <a:avLst/>
            <a:gdLst>
              <a:gd name="connsiteX0" fmla="*/ 0 w 1438275"/>
              <a:gd name="connsiteY0" fmla="*/ 0 h 856532"/>
              <a:gd name="connsiteX1" fmla="*/ 1438275 w 1438275"/>
              <a:gd name="connsiteY1" fmla="*/ 0 h 856532"/>
              <a:gd name="connsiteX2" fmla="*/ 1438275 w 1438275"/>
              <a:gd name="connsiteY2" fmla="*/ 856532 h 856532"/>
              <a:gd name="connsiteX3" fmla="*/ 0 w 1438275"/>
              <a:gd name="connsiteY3" fmla="*/ 856532 h 856532"/>
              <a:gd name="connsiteX4" fmla="*/ 0 w 1438275"/>
              <a:gd name="connsiteY4" fmla="*/ 0 h 856532"/>
              <a:gd name="connsiteX0" fmla="*/ 0 w 1438275"/>
              <a:gd name="connsiteY0" fmla="*/ 390525 h 1247057"/>
              <a:gd name="connsiteX1" fmla="*/ 885825 w 1438275"/>
              <a:gd name="connsiteY1" fmla="*/ 0 h 1247057"/>
              <a:gd name="connsiteX2" fmla="*/ 1438275 w 1438275"/>
              <a:gd name="connsiteY2" fmla="*/ 1247057 h 1247057"/>
              <a:gd name="connsiteX3" fmla="*/ 0 w 1438275"/>
              <a:gd name="connsiteY3" fmla="*/ 1247057 h 1247057"/>
              <a:gd name="connsiteX4" fmla="*/ 0 w 1438275"/>
              <a:gd name="connsiteY4" fmla="*/ 390525 h 1247057"/>
              <a:gd name="connsiteX0" fmla="*/ 0 w 1905000"/>
              <a:gd name="connsiteY0" fmla="*/ 390525 h 1247057"/>
              <a:gd name="connsiteX1" fmla="*/ 885825 w 1905000"/>
              <a:gd name="connsiteY1" fmla="*/ 0 h 1247057"/>
              <a:gd name="connsiteX2" fmla="*/ 1905000 w 1905000"/>
              <a:gd name="connsiteY2" fmla="*/ 408857 h 1247057"/>
              <a:gd name="connsiteX3" fmla="*/ 0 w 1905000"/>
              <a:gd name="connsiteY3" fmla="*/ 1247057 h 1247057"/>
              <a:gd name="connsiteX4" fmla="*/ 0 w 1905000"/>
              <a:gd name="connsiteY4" fmla="*/ 390525 h 1247057"/>
              <a:gd name="connsiteX0" fmla="*/ 0 w 1905000"/>
              <a:gd name="connsiteY0" fmla="*/ 390525 h 1599482"/>
              <a:gd name="connsiteX1" fmla="*/ 885825 w 1905000"/>
              <a:gd name="connsiteY1" fmla="*/ 0 h 1599482"/>
              <a:gd name="connsiteX2" fmla="*/ 1905000 w 1905000"/>
              <a:gd name="connsiteY2" fmla="*/ 408857 h 1599482"/>
              <a:gd name="connsiteX3" fmla="*/ 428625 w 1905000"/>
              <a:gd name="connsiteY3" fmla="*/ 1599482 h 1599482"/>
              <a:gd name="connsiteX4" fmla="*/ 0 w 1905000"/>
              <a:gd name="connsiteY4" fmla="*/ 390525 h 1599482"/>
              <a:gd name="connsiteX0" fmla="*/ 0 w 1895475"/>
              <a:gd name="connsiteY0" fmla="*/ 457200 h 1599482"/>
              <a:gd name="connsiteX1" fmla="*/ 876300 w 1895475"/>
              <a:gd name="connsiteY1" fmla="*/ 0 h 1599482"/>
              <a:gd name="connsiteX2" fmla="*/ 1895475 w 1895475"/>
              <a:gd name="connsiteY2" fmla="*/ 408857 h 1599482"/>
              <a:gd name="connsiteX3" fmla="*/ 419100 w 1895475"/>
              <a:gd name="connsiteY3" fmla="*/ 1599482 h 1599482"/>
              <a:gd name="connsiteX4" fmla="*/ 0 w 1895475"/>
              <a:gd name="connsiteY4" fmla="*/ 457200 h 1599482"/>
              <a:gd name="connsiteX0" fmla="*/ 0 w 1905000"/>
              <a:gd name="connsiteY0" fmla="*/ 409575 h 1599482"/>
              <a:gd name="connsiteX1" fmla="*/ 885825 w 1905000"/>
              <a:gd name="connsiteY1" fmla="*/ 0 h 1599482"/>
              <a:gd name="connsiteX2" fmla="*/ 1905000 w 1905000"/>
              <a:gd name="connsiteY2" fmla="*/ 408857 h 1599482"/>
              <a:gd name="connsiteX3" fmla="*/ 428625 w 1905000"/>
              <a:gd name="connsiteY3" fmla="*/ 1599482 h 1599482"/>
              <a:gd name="connsiteX4" fmla="*/ 0 w 1905000"/>
              <a:gd name="connsiteY4" fmla="*/ 409575 h 1599482"/>
              <a:gd name="connsiteX0" fmla="*/ 0 w 1905000"/>
              <a:gd name="connsiteY0" fmla="*/ 409575 h 1561382"/>
              <a:gd name="connsiteX1" fmla="*/ 885825 w 1905000"/>
              <a:gd name="connsiteY1" fmla="*/ 0 h 1561382"/>
              <a:gd name="connsiteX2" fmla="*/ 1905000 w 1905000"/>
              <a:gd name="connsiteY2" fmla="*/ 408857 h 1561382"/>
              <a:gd name="connsiteX3" fmla="*/ 419100 w 1905000"/>
              <a:gd name="connsiteY3" fmla="*/ 1561382 h 1561382"/>
              <a:gd name="connsiteX4" fmla="*/ 0 w 1905000"/>
              <a:gd name="connsiteY4" fmla="*/ 409575 h 1561382"/>
              <a:gd name="connsiteX0" fmla="*/ 0 w 1905000"/>
              <a:gd name="connsiteY0" fmla="*/ 1276350 h 2428157"/>
              <a:gd name="connsiteX1" fmla="*/ 647700 w 1905000"/>
              <a:gd name="connsiteY1" fmla="*/ 0 h 2428157"/>
              <a:gd name="connsiteX2" fmla="*/ 1905000 w 1905000"/>
              <a:gd name="connsiteY2" fmla="*/ 1275632 h 2428157"/>
              <a:gd name="connsiteX3" fmla="*/ 419100 w 1905000"/>
              <a:gd name="connsiteY3" fmla="*/ 2428157 h 2428157"/>
              <a:gd name="connsiteX4" fmla="*/ 0 w 1905000"/>
              <a:gd name="connsiteY4" fmla="*/ 1276350 h 242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2428157">
                <a:moveTo>
                  <a:pt x="0" y="1276350"/>
                </a:moveTo>
                <a:lnTo>
                  <a:pt x="647700" y="0"/>
                </a:lnTo>
                <a:lnTo>
                  <a:pt x="1905000" y="1275632"/>
                </a:lnTo>
                <a:lnTo>
                  <a:pt x="419100" y="2428157"/>
                </a:lnTo>
                <a:lnTo>
                  <a:pt x="0" y="1276350"/>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entagon 38">
            <a:extLst>
              <a:ext uri="{FF2B5EF4-FFF2-40B4-BE49-F238E27FC236}">
                <a16:creationId xmlns:a16="http://schemas.microsoft.com/office/drawing/2014/main" id="{02F784C1-BD51-4138-8847-10D4808DD688}"/>
              </a:ext>
            </a:extLst>
          </p:cNvPr>
          <p:cNvSpPr/>
          <p:nvPr/>
        </p:nvSpPr>
        <p:spPr>
          <a:xfrm>
            <a:off x="11167538" y="6567155"/>
            <a:ext cx="1932910" cy="2508958"/>
          </a:xfrm>
          <a:custGeom>
            <a:avLst/>
            <a:gdLst>
              <a:gd name="connsiteX0" fmla="*/ 2 w 1647479"/>
              <a:gd name="connsiteY0" fmla="*/ 626398 h 1639935"/>
              <a:gd name="connsiteX1" fmla="*/ 823740 w 1647479"/>
              <a:gd name="connsiteY1" fmla="*/ 0 h 1639935"/>
              <a:gd name="connsiteX2" fmla="*/ 1647477 w 1647479"/>
              <a:gd name="connsiteY2" fmla="*/ 626398 h 1639935"/>
              <a:gd name="connsiteX3" fmla="*/ 1332837 w 1647479"/>
              <a:gd name="connsiteY3" fmla="*/ 1639931 h 1639935"/>
              <a:gd name="connsiteX4" fmla="*/ 314642 w 1647479"/>
              <a:gd name="connsiteY4" fmla="*/ 1639931 h 1639935"/>
              <a:gd name="connsiteX5" fmla="*/ 2 w 1647479"/>
              <a:gd name="connsiteY5" fmla="*/ 626398 h 1639935"/>
              <a:gd name="connsiteX0" fmla="*/ 0 w 1742725"/>
              <a:gd name="connsiteY0" fmla="*/ 531148 h 1639931"/>
              <a:gd name="connsiteX1" fmla="*/ 918988 w 1742725"/>
              <a:gd name="connsiteY1" fmla="*/ 0 h 1639931"/>
              <a:gd name="connsiteX2" fmla="*/ 1742725 w 1742725"/>
              <a:gd name="connsiteY2" fmla="*/ 626398 h 1639931"/>
              <a:gd name="connsiteX3" fmla="*/ 1428085 w 1742725"/>
              <a:gd name="connsiteY3" fmla="*/ 1639931 h 1639931"/>
              <a:gd name="connsiteX4" fmla="*/ 409890 w 1742725"/>
              <a:gd name="connsiteY4" fmla="*/ 1639931 h 1639931"/>
              <a:gd name="connsiteX5" fmla="*/ 0 w 1742725"/>
              <a:gd name="connsiteY5" fmla="*/ 531148 h 1639931"/>
              <a:gd name="connsiteX0" fmla="*/ 0 w 1742725"/>
              <a:gd name="connsiteY0" fmla="*/ 1312198 h 2420981"/>
              <a:gd name="connsiteX1" fmla="*/ 661813 w 1742725"/>
              <a:gd name="connsiteY1" fmla="*/ 0 h 2420981"/>
              <a:gd name="connsiteX2" fmla="*/ 1742725 w 1742725"/>
              <a:gd name="connsiteY2" fmla="*/ 1407448 h 2420981"/>
              <a:gd name="connsiteX3" fmla="*/ 1428085 w 1742725"/>
              <a:gd name="connsiteY3" fmla="*/ 2420981 h 2420981"/>
              <a:gd name="connsiteX4" fmla="*/ 409890 w 1742725"/>
              <a:gd name="connsiteY4" fmla="*/ 2420981 h 2420981"/>
              <a:gd name="connsiteX5" fmla="*/ 0 w 1742725"/>
              <a:gd name="connsiteY5" fmla="*/ 1312198 h 2420981"/>
              <a:gd name="connsiteX0" fmla="*/ 0 w 1866550"/>
              <a:gd name="connsiteY0" fmla="*/ 1362075 h 2470858"/>
              <a:gd name="connsiteX1" fmla="*/ 661813 w 1866550"/>
              <a:gd name="connsiteY1" fmla="*/ 49877 h 2470858"/>
              <a:gd name="connsiteX2" fmla="*/ 1866550 w 1866550"/>
              <a:gd name="connsiteY2" fmla="*/ 0 h 2470858"/>
              <a:gd name="connsiteX3" fmla="*/ 1428085 w 1866550"/>
              <a:gd name="connsiteY3" fmla="*/ 2470858 h 2470858"/>
              <a:gd name="connsiteX4" fmla="*/ 409890 w 1866550"/>
              <a:gd name="connsiteY4" fmla="*/ 2470858 h 2470858"/>
              <a:gd name="connsiteX5" fmla="*/ 0 w 1866550"/>
              <a:gd name="connsiteY5" fmla="*/ 1362075 h 2470858"/>
              <a:gd name="connsiteX0" fmla="*/ 0 w 1932910"/>
              <a:gd name="connsiteY0" fmla="*/ 1362075 h 2470858"/>
              <a:gd name="connsiteX1" fmla="*/ 661813 w 1932910"/>
              <a:gd name="connsiteY1" fmla="*/ 49877 h 2470858"/>
              <a:gd name="connsiteX2" fmla="*/ 1866550 w 1932910"/>
              <a:gd name="connsiteY2" fmla="*/ 0 h 2470858"/>
              <a:gd name="connsiteX3" fmla="*/ 1932910 w 1932910"/>
              <a:gd name="connsiteY3" fmla="*/ 1346908 h 2470858"/>
              <a:gd name="connsiteX4" fmla="*/ 409890 w 1932910"/>
              <a:gd name="connsiteY4" fmla="*/ 2470858 h 2470858"/>
              <a:gd name="connsiteX5" fmla="*/ 0 w 1932910"/>
              <a:gd name="connsiteY5" fmla="*/ 1362075 h 2470858"/>
              <a:gd name="connsiteX0" fmla="*/ 0 w 1932910"/>
              <a:gd name="connsiteY0" fmla="*/ 1362075 h 2508958"/>
              <a:gd name="connsiteX1" fmla="*/ 661813 w 1932910"/>
              <a:gd name="connsiteY1" fmla="*/ 49877 h 2508958"/>
              <a:gd name="connsiteX2" fmla="*/ 1866550 w 1932910"/>
              <a:gd name="connsiteY2" fmla="*/ 0 h 2508958"/>
              <a:gd name="connsiteX3" fmla="*/ 1932910 w 1932910"/>
              <a:gd name="connsiteY3" fmla="*/ 1346908 h 2508958"/>
              <a:gd name="connsiteX4" fmla="*/ 457515 w 1932910"/>
              <a:gd name="connsiteY4" fmla="*/ 2508958 h 2508958"/>
              <a:gd name="connsiteX5" fmla="*/ 0 w 1932910"/>
              <a:gd name="connsiteY5" fmla="*/ 1362075 h 25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2910" h="2508958">
                <a:moveTo>
                  <a:pt x="0" y="1362075"/>
                </a:moveTo>
                <a:lnTo>
                  <a:pt x="661813" y="49877"/>
                </a:lnTo>
                <a:lnTo>
                  <a:pt x="1866550" y="0"/>
                </a:lnTo>
                <a:lnTo>
                  <a:pt x="1932910" y="1346908"/>
                </a:lnTo>
                <a:lnTo>
                  <a:pt x="457515" y="2508958"/>
                </a:lnTo>
                <a:lnTo>
                  <a:pt x="0" y="1362075"/>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Hexagon 40">
            <a:extLst>
              <a:ext uri="{FF2B5EF4-FFF2-40B4-BE49-F238E27FC236}">
                <a16:creationId xmlns:a16="http://schemas.microsoft.com/office/drawing/2014/main" id="{1594B78E-6CB3-4F4B-B32D-40ED19FAF0BE}"/>
              </a:ext>
            </a:extLst>
          </p:cNvPr>
          <p:cNvSpPr/>
          <p:nvPr/>
        </p:nvSpPr>
        <p:spPr>
          <a:xfrm>
            <a:off x="11163775" y="6538229"/>
            <a:ext cx="3015000" cy="2553013"/>
          </a:xfrm>
          <a:custGeom>
            <a:avLst/>
            <a:gdLst>
              <a:gd name="connsiteX0" fmla="*/ 0 w 1671975"/>
              <a:gd name="connsiteY0" fmla="*/ 676432 h 1352863"/>
              <a:gd name="connsiteX1" fmla="*/ 338216 w 1671975"/>
              <a:gd name="connsiteY1" fmla="*/ 0 h 1352863"/>
              <a:gd name="connsiteX2" fmla="*/ 1333759 w 1671975"/>
              <a:gd name="connsiteY2" fmla="*/ 0 h 1352863"/>
              <a:gd name="connsiteX3" fmla="*/ 1671975 w 1671975"/>
              <a:gd name="connsiteY3" fmla="*/ 676432 h 1352863"/>
              <a:gd name="connsiteX4" fmla="*/ 1333759 w 1671975"/>
              <a:gd name="connsiteY4" fmla="*/ 1352863 h 1352863"/>
              <a:gd name="connsiteX5" fmla="*/ 338216 w 1671975"/>
              <a:gd name="connsiteY5" fmla="*/ 1352863 h 1352863"/>
              <a:gd name="connsiteX6" fmla="*/ 0 w 1671975"/>
              <a:gd name="connsiteY6" fmla="*/ 676432 h 1352863"/>
              <a:gd name="connsiteX0" fmla="*/ 0 w 2957850"/>
              <a:gd name="connsiteY0" fmla="*/ 1781175 h 2457606"/>
              <a:gd name="connsiteX1" fmla="*/ 338216 w 2957850"/>
              <a:gd name="connsiteY1" fmla="*/ 1104743 h 2457606"/>
              <a:gd name="connsiteX2" fmla="*/ 1333759 w 2957850"/>
              <a:gd name="connsiteY2" fmla="*/ 1104743 h 2457606"/>
              <a:gd name="connsiteX3" fmla="*/ 2957850 w 2957850"/>
              <a:gd name="connsiteY3" fmla="*/ 0 h 2457606"/>
              <a:gd name="connsiteX4" fmla="*/ 1333759 w 2957850"/>
              <a:gd name="connsiteY4" fmla="*/ 2457606 h 2457606"/>
              <a:gd name="connsiteX5" fmla="*/ 338216 w 2957850"/>
              <a:gd name="connsiteY5" fmla="*/ 2457606 h 2457606"/>
              <a:gd name="connsiteX6" fmla="*/ 0 w 2957850"/>
              <a:gd name="connsiteY6" fmla="*/ 1781175 h 2457606"/>
              <a:gd name="connsiteX0" fmla="*/ 0 w 2957850"/>
              <a:gd name="connsiteY0" fmla="*/ 1781175 h 2457606"/>
              <a:gd name="connsiteX1" fmla="*/ 338216 w 2957850"/>
              <a:gd name="connsiteY1" fmla="*/ 1104743 h 2457606"/>
              <a:gd name="connsiteX2" fmla="*/ 1333759 w 2957850"/>
              <a:gd name="connsiteY2" fmla="*/ 1104743 h 2457606"/>
              <a:gd name="connsiteX3" fmla="*/ 2957850 w 2957850"/>
              <a:gd name="connsiteY3" fmla="*/ 0 h 2457606"/>
              <a:gd name="connsiteX4" fmla="*/ 1743334 w 2957850"/>
              <a:gd name="connsiteY4" fmla="*/ 1514631 h 2457606"/>
              <a:gd name="connsiteX5" fmla="*/ 338216 w 2957850"/>
              <a:gd name="connsiteY5" fmla="*/ 2457606 h 2457606"/>
              <a:gd name="connsiteX6" fmla="*/ 0 w 2957850"/>
              <a:gd name="connsiteY6" fmla="*/ 1781175 h 2457606"/>
              <a:gd name="connsiteX0" fmla="*/ 0 w 2957850"/>
              <a:gd name="connsiteY0" fmla="*/ 1800382 h 2476813"/>
              <a:gd name="connsiteX1" fmla="*/ 338216 w 2957850"/>
              <a:gd name="connsiteY1" fmla="*/ 1123950 h 2476813"/>
              <a:gd name="connsiteX2" fmla="*/ 1790959 w 2957850"/>
              <a:gd name="connsiteY2" fmla="*/ 0 h 2476813"/>
              <a:gd name="connsiteX3" fmla="*/ 2957850 w 2957850"/>
              <a:gd name="connsiteY3" fmla="*/ 19207 h 2476813"/>
              <a:gd name="connsiteX4" fmla="*/ 1743334 w 2957850"/>
              <a:gd name="connsiteY4" fmla="*/ 1533838 h 2476813"/>
              <a:gd name="connsiteX5" fmla="*/ 338216 w 2957850"/>
              <a:gd name="connsiteY5" fmla="*/ 2476813 h 2476813"/>
              <a:gd name="connsiteX6" fmla="*/ 0 w 2957850"/>
              <a:gd name="connsiteY6" fmla="*/ 1800382 h 2476813"/>
              <a:gd name="connsiteX0" fmla="*/ 0 w 3062625"/>
              <a:gd name="connsiteY0" fmla="*/ 1362232 h 2476813"/>
              <a:gd name="connsiteX1" fmla="*/ 442991 w 3062625"/>
              <a:gd name="connsiteY1" fmla="*/ 1123950 h 2476813"/>
              <a:gd name="connsiteX2" fmla="*/ 1895734 w 3062625"/>
              <a:gd name="connsiteY2" fmla="*/ 0 h 2476813"/>
              <a:gd name="connsiteX3" fmla="*/ 3062625 w 3062625"/>
              <a:gd name="connsiteY3" fmla="*/ 19207 h 2476813"/>
              <a:gd name="connsiteX4" fmla="*/ 1848109 w 3062625"/>
              <a:gd name="connsiteY4" fmla="*/ 1533838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848109 w 3062625"/>
              <a:gd name="connsiteY4" fmla="*/ 1533838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990984 w 3062625"/>
              <a:gd name="connsiteY4" fmla="*/ 1371913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962409 w 3062625"/>
              <a:gd name="connsiteY4" fmla="*/ 1371913 h 2476813"/>
              <a:gd name="connsiteX5" fmla="*/ 442991 w 3062625"/>
              <a:gd name="connsiteY5" fmla="*/ 2476813 h 2476813"/>
              <a:gd name="connsiteX6" fmla="*/ 0 w 3062625"/>
              <a:gd name="connsiteY6" fmla="*/ 1362232 h 2476813"/>
              <a:gd name="connsiteX0" fmla="*/ 0 w 3062625"/>
              <a:gd name="connsiteY0" fmla="*/ 1362232 h 2514913"/>
              <a:gd name="connsiteX1" fmla="*/ 690641 w 3062625"/>
              <a:gd name="connsiteY1" fmla="*/ 95250 h 2514913"/>
              <a:gd name="connsiteX2" fmla="*/ 1895734 w 3062625"/>
              <a:gd name="connsiteY2" fmla="*/ 0 h 2514913"/>
              <a:gd name="connsiteX3" fmla="*/ 3062625 w 3062625"/>
              <a:gd name="connsiteY3" fmla="*/ 19207 h 2514913"/>
              <a:gd name="connsiteX4" fmla="*/ 1962409 w 3062625"/>
              <a:gd name="connsiteY4" fmla="*/ 1371913 h 2514913"/>
              <a:gd name="connsiteX5" fmla="*/ 471566 w 3062625"/>
              <a:gd name="connsiteY5" fmla="*/ 2514913 h 2514913"/>
              <a:gd name="connsiteX6" fmla="*/ 0 w 3062625"/>
              <a:gd name="connsiteY6" fmla="*/ 1362232 h 2514913"/>
              <a:gd name="connsiteX0" fmla="*/ 0 w 3053100"/>
              <a:gd name="connsiteY0" fmla="*/ 1362232 h 2514913"/>
              <a:gd name="connsiteX1" fmla="*/ 690641 w 3053100"/>
              <a:gd name="connsiteY1" fmla="*/ 95250 h 2514913"/>
              <a:gd name="connsiteX2" fmla="*/ 1895734 w 3053100"/>
              <a:gd name="connsiteY2" fmla="*/ 0 h 2514913"/>
              <a:gd name="connsiteX3" fmla="*/ 3053100 w 3053100"/>
              <a:gd name="connsiteY3" fmla="*/ 38257 h 2514913"/>
              <a:gd name="connsiteX4" fmla="*/ 1962409 w 3053100"/>
              <a:gd name="connsiteY4" fmla="*/ 1371913 h 2514913"/>
              <a:gd name="connsiteX5" fmla="*/ 471566 w 3053100"/>
              <a:gd name="connsiteY5" fmla="*/ 2514913 h 2514913"/>
              <a:gd name="connsiteX6" fmla="*/ 0 w 3053100"/>
              <a:gd name="connsiteY6" fmla="*/ 1362232 h 2514913"/>
              <a:gd name="connsiteX0" fmla="*/ 0 w 3053100"/>
              <a:gd name="connsiteY0" fmla="*/ 1371757 h 2524438"/>
              <a:gd name="connsiteX1" fmla="*/ 690641 w 3053100"/>
              <a:gd name="connsiteY1" fmla="*/ 104775 h 2524438"/>
              <a:gd name="connsiteX2" fmla="*/ 1876684 w 3053100"/>
              <a:gd name="connsiteY2" fmla="*/ 0 h 2524438"/>
              <a:gd name="connsiteX3" fmla="*/ 3053100 w 3053100"/>
              <a:gd name="connsiteY3" fmla="*/ 47782 h 2524438"/>
              <a:gd name="connsiteX4" fmla="*/ 1962409 w 3053100"/>
              <a:gd name="connsiteY4" fmla="*/ 1381438 h 2524438"/>
              <a:gd name="connsiteX5" fmla="*/ 471566 w 3053100"/>
              <a:gd name="connsiteY5" fmla="*/ 2524438 h 2524438"/>
              <a:gd name="connsiteX6" fmla="*/ 0 w 3053100"/>
              <a:gd name="connsiteY6" fmla="*/ 1371757 h 2524438"/>
              <a:gd name="connsiteX0" fmla="*/ 0 w 3053100"/>
              <a:gd name="connsiteY0" fmla="*/ 1371757 h 2533963"/>
              <a:gd name="connsiteX1" fmla="*/ 690641 w 3053100"/>
              <a:gd name="connsiteY1" fmla="*/ 104775 h 2533963"/>
              <a:gd name="connsiteX2" fmla="*/ 1876684 w 3053100"/>
              <a:gd name="connsiteY2" fmla="*/ 0 h 2533963"/>
              <a:gd name="connsiteX3" fmla="*/ 3053100 w 3053100"/>
              <a:gd name="connsiteY3" fmla="*/ 47782 h 2533963"/>
              <a:gd name="connsiteX4" fmla="*/ 1962409 w 3053100"/>
              <a:gd name="connsiteY4" fmla="*/ 1381438 h 2533963"/>
              <a:gd name="connsiteX5" fmla="*/ 452516 w 3053100"/>
              <a:gd name="connsiteY5" fmla="*/ 2533963 h 2533963"/>
              <a:gd name="connsiteX6" fmla="*/ 0 w 3053100"/>
              <a:gd name="connsiteY6" fmla="*/ 1371757 h 2533963"/>
              <a:gd name="connsiteX0" fmla="*/ 0 w 3053100"/>
              <a:gd name="connsiteY0" fmla="*/ 1371757 h 2533963"/>
              <a:gd name="connsiteX1" fmla="*/ 690641 w 3053100"/>
              <a:gd name="connsiteY1" fmla="*/ 104775 h 2533963"/>
              <a:gd name="connsiteX2" fmla="*/ 1905259 w 3053100"/>
              <a:gd name="connsiteY2" fmla="*/ 0 h 2533963"/>
              <a:gd name="connsiteX3" fmla="*/ 3053100 w 3053100"/>
              <a:gd name="connsiteY3" fmla="*/ 47782 h 2533963"/>
              <a:gd name="connsiteX4" fmla="*/ 1962409 w 3053100"/>
              <a:gd name="connsiteY4" fmla="*/ 1381438 h 2533963"/>
              <a:gd name="connsiteX5" fmla="*/ 452516 w 3053100"/>
              <a:gd name="connsiteY5" fmla="*/ 2533963 h 2533963"/>
              <a:gd name="connsiteX6" fmla="*/ 0 w 3053100"/>
              <a:gd name="connsiteY6" fmla="*/ 1371757 h 2533963"/>
              <a:gd name="connsiteX0" fmla="*/ 0 w 3062625"/>
              <a:gd name="connsiteY0" fmla="*/ 1371757 h 2533963"/>
              <a:gd name="connsiteX1" fmla="*/ 690641 w 3062625"/>
              <a:gd name="connsiteY1" fmla="*/ 104775 h 2533963"/>
              <a:gd name="connsiteX2" fmla="*/ 1905259 w 3062625"/>
              <a:gd name="connsiteY2" fmla="*/ 0 h 2533963"/>
              <a:gd name="connsiteX3" fmla="*/ 3062625 w 3062625"/>
              <a:gd name="connsiteY3" fmla="*/ 66832 h 2533963"/>
              <a:gd name="connsiteX4" fmla="*/ 1962409 w 3062625"/>
              <a:gd name="connsiteY4" fmla="*/ 1381438 h 2533963"/>
              <a:gd name="connsiteX5" fmla="*/ 452516 w 3062625"/>
              <a:gd name="connsiteY5" fmla="*/ 2533963 h 2533963"/>
              <a:gd name="connsiteX6" fmla="*/ 0 w 3062625"/>
              <a:gd name="connsiteY6" fmla="*/ 1371757 h 2533963"/>
              <a:gd name="connsiteX0" fmla="*/ 0 w 3062625"/>
              <a:gd name="connsiteY0" fmla="*/ 1371757 h 2553013"/>
              <a:gd name="connsiteX1" fmla="*/ 690641 w 3062625"/>
              <a:gd name="connsiteY1" fmla="*/ 104775 h 2553013"/>
              <a:gd name="connsiteX2" fmla="*/ 1905259 w 3062625"/>
              <a:gd name="connsiteY2" fmla="*/ 0 h 2553013"/>
              <a:gd name="connsiteX3" fmla="*/ 3062625 w 3062625"/>
              <a:gd name="connsiteY3" fmla="*/ 66832 h 2553013"/>
              <a:gd name="connsiteX4" fmla="*/ 1962409 w 3062625"/>
              <a:gd name="connsiteY4" fmla="*/ 1381438 h 2553013"/>
              <a:gd name="connsiteX5" fmla="*/ 490616 w 3062625"/>
              <a:gd name="connsiteY5" fmla="*/ 2553013 h 2553013"/>
              <a:gd name="connsiteX6" fmla="*/ 0 w 3062625"/>
              <a:gd name="connsiteY6" fmla="*/ 1371757 h 2553013"/>
              <a:gd name="connsiteX0" fmla="*/ 0 w 3015000"/>
              <a:gd name="connsiteY0" fmla="*/ 1400332 h 2553013"/>
              <a:gd name="connsiteX1" fmla="*/ 643016 w 3015000"/>
              <a:gd name="connsiteY1" fmla="*/ 104775 h 2553013"/>
              <a:gd name="connsiteX2" fmla="*/ 1857634 w 3015000"/>
              <a:gd name="connsiteY2" fmla="*/ 0 h 2553013"/>
              <a:gd name="connsiteX3" fmla="*/ 3015000 w 3015000"/>
              <a:gd name="connsiteY3" fmla="*/ 66832 h 2553013"/>
              <a:gd name="connsiteX4" fmla="*/ 1914784 w 3015000"/>
              <a:gd name="connsiteY4" fmla="*/ 1381438 h 2553013"/>
              <a:gd name="connsiteX5" fmla="*/ 442991 w 3015000"/>
              <a:gd name="connsiteY5" fmla="*/ 2553013 h 2553013"/>
              <a:gd name="connsiteX6" fmla="*/ 0 w 3015000"/>
              <a:gd name="connsiteY6" fmla="*/ 1400332 h 255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000" h="2553013">
                <a:moveTo>
                  <a:pt x="0" y="1400332"/>
                </a:moveTo>
                <a:lnTo>
                  <a:pt x="643016" y="104775"/>
                </a:lnTo>
                <a:lnTo>
                  <a:pt x="1857634" y="0"/>
                </a:lnTo>
                <a:lnTo>
                  <a:pt x="3015000" y="66832"/>
                </a:lnTo>
                <a:lnTo>
                  <a:pt x="1914784" y="1381438"/>
                </a:lnTo>
                <a:lnTo>
                  <a:pt x="442991" y="2553013"/>
                </a:lnTo>
                <a:lnTo>
                  <a:pt x="0" y="1400332"/>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Hexagon 40">
            <a:extLst>
              <a:ext uri="{FF2B5EF4-FFF2-40B4-BE49-F238E27FC236}">
                <a16:creationId xmlns:a16="http://schemas.microsoft.com/office/drawing/2014/main" id="{C05FE666-DD5F-4511-B150-91A1811956EC}"/>
              </a:ext>
            </a:extLst>
          </p:cNvPr>
          <p:cNvSpPr/>
          <p:nvPr/>
        </p:nvSpPr>
        <p:spPr>
          <a:xfrm>
            <a:off x="11180767" y="5216658"/>
            <a:ext cx="3015000" cy="3838888"/>
          </a:xfrm>
          <a:custGeom>
            <a:avLst/>
            <a:gdLst>
              <a:gd name="connsiteX0" fmla="*/ 0 w 1671975"/>
              <a:gd name="connsiteY0" fmla="*/ 676432 h 1352863"/>
              <a:gd name="connsiteX1" fmla="*/ 338216 w 1671975"/>
              <a:gd name="connsiteY1" fmla="*/ 0 h 1352863"/>
              <a:gd name="connsiteX2" fmla="*/ 1333759 w 1671975"/>
              <a:gd name="connsiteY2" fmla="*/ 0 h 1352863"/>
              <a:gd name="connsiteX3" fmla="*/ 1671975 w 1671975"/>
              <a:gd name="connsiteY3" fmla="*/ 676432 h 1352863"/>
              <a:gd name="connsiteX4" fmla="*/ 1333759 w 1671975"/>
              <a:gd name="connsiteY4" fmla="*/ 1352863 h 1352863"/>
              <a:gd name="connsiteX5" fmla="*/ 338216 w 1671975"/>
              <a:gd name="connsiteY5" fmla="*/ 1352863 h 1352863"/>
              <a:gd name="connsiteX6" fmla="*/ 0 w 1671975"/>
              <a:gd name="connsiteY6" fmla="*/ 676432 h 1352863"/>
              <a:gd name="connsiteX0" fmla="*/ 0 w 2957850"/>
              <a:gd name="connsiteY0" fmla="*/ 1781175 h 2457606"/>
              <a:gd name="connsiteX1" fmla="*/ 338216 w 2957850"/>
              <a:gd name="connsiteY1" fmla="*/ 1104743 h 2457606"/>
              <a:gd name="connsiteX2" fmla="*/ 1333759 w 2957850"/>
              <a:gd name="connsiteY2" fmla="*/ 1104743 h 2457606"/>
              <a:gd name="connsiteX3" fmla="*/ 2957850 w 2957850"/>
              <a:gd name="connsiteY3" fmla="*/ 0 h 2457606"/>
              <a:gd name="connsiteX4" fmla="*/ 1333759 w 2957850"/>
              <a:gd name="connsiteY4" fmla="*/ 2457606 h 2457606"/>
              <a:gd name="connsiteX5" fmla="*/ 338216 w 2957850"/>
              <a:gd name="connsiteY5" fmla="*/ 2457606 h 2457606"/>
              <a:gd name="connsiteX6" fmla="*/ 0 w 2957850"/>
              <a:gd name="connsiteY6" fmla="*/ 1781175 h 2457606"/>
              <a:gd name="connsiteX0" fmla="*/ 0 w 2957850"/>
              <a:gd name="connsiteY0" fmla="*/ 1781175 h 2457606"/>
              <a:gd name="connsiteX1" fmla="*/ 338216 w 2957850"/>
              <a:gd name="connsiteY1" fmla="*/ 1104743 h 2457606"/>
              <a:gd name="connsiteX2" fmla="*/ 1333759 w 2957850"/>
              <a:gd name="connsiteY2" fmla="*/ 1104743 h 2457606"/>
              <a:gd name="connsiteX3" fmla="*/ 2957850 w 2957850"/>
              <a:gd name="connsiteY3" fmla="*/ 0 h 2457606"/>
              <a:gd name="connsiteX4" fmla="*/ 1743334 w 2957850"/>
              <a:gd name="connsiteY4" fmla="*/ 1514631 h 2457606"/>
              <a:gd name="connsiteX5" fmla="*/ 338216 w 2957850"/>
              <a:gd name="connsiteY5" fmla="*/ 2457606 h 2457606"/>
              <a:gd name="connsiteX6" fmla="*/ 0 w 2957850"/>
              <a:gd name="connsiteY6" fmla="*/ 1781175 h 2457606"/>
              <a:gd name="connsiteX0" fmla="*/ 0 w 2957850"/>
              <a:gd name="connsiteY0" fmla="*/ 1800382 h 2476813"/>
              <a:gd name="connsiteX1" fmla="*/ 338216 w 2957850"/>
              <a:gd name="connsiteY1" fmla="*/ 1123950 h 2476813"/>
              <a:gd name="connsiteX2" fmla="*/ 1790959 w 2957850"/>
              <a:gd name="connsiteY2" fmla="*/ 0 h 2476813"/>
              <a:gd name="connsiteX3" fmla="*/ 2957850 w 2957850"/>
              <a:gd name="connsiteY3" fmla="*/ 19207 h 2476813"/>
              <a:gd name="connsiteX4" fmla="*/ 1743334 w 2957850"/>
              <a:gd name="connsiteY4" fmla="*/ 1533838 h 2476813"/>
              <a:gd name="connsiteX5" fmla="*/ 338216 w 2957850"/>
              <a:gd name="connsiteY5" fmla="*/ 2476813 h 2476813"/>
              <a:gd name="connsiteX6" fmla="*/ 0 w 2957850"/>
              <a:gd name="connsiteY6" fmla="*/ 1800382 h 2476813"/>
              <a:gd name="connsiteX0" fmla="*/ 0 w 3062625"/>
              <a:gd name="connsiteY0" fmla="*/ 1362232 h 2476813"/>
              <a:gd name="connsiteX1" fmla="*/ 442991 w 3062625"/>
              <a:gd name="connsiteY1" fmla="*/ 1123950 h 2476813"/>
              <a:gd name="connsiteX2" fmla="*/ 1895734 w 3062625"/>
              <a:gd name="connsiteY2" fmla="*/ 0 h 2476813"/>
              <a:gd name="connsiteX3" fmla="*/ 3062625 w 3062625"/>
              <a:gd name="connsiteY3" fmla="*/ 19207 h 2476813"/>
              <a:gd name="connsiteX4" fmla="*/ 1848109 w 3062625"/>
              <a:gd name="connsiteY4" fmla="*/ 1533838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848109 w 3062625"/>
              <a:gd name="connsiteY4" fmla="*/ 1533838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990984 w 3062625"/>
              <a:gd name="connsiteY4" fmla="*/ 1371913 h 2476813"/>
              <a:gd name="connsiteX5" fmla="*/ 442991 w 3062625"/>
              <a:gd name="connsiteY5" fmla="*/ 2476813 h 2476813"/>
              <a:gd name="connsiteX6" fmla="*/ 0 w 3062625"/>
              <a:gd name="connsiteY6" fmla="*/ 1362232 h 2476813"/>
              <a:gd name="connsiteX0" fmla="*/ 0 w 3062625"/>
              <a:gd name="connsiteY0" fmla="*/ 1362232 h 2476813"/>
              <a:gd name="connsiteX1" fmla="*/ 690641 w 3062625"/>
              <a:gd name="connsiteY1" fmla="*/ 95250 h 2476813"/>
              <a:gd name="connsiteX2" fmla="*/ 1895734 w 3062625"/>
              <a:gd name="connsiteY2" fmla="*/ 0 h 2476813"/>
              <a:gd name="connsiteX3" fmla="*/ 3062625 w 3062625"/>
              <a:gd name="connsiteY3" fmla="*/ 19207 h 2476813"/>
              <a:gd name="connsiteX4" fmla="*/ 1962409 w 3062625"/>
              <a:gd name="connsiteY4" fmla="*/ 1371913 h 2476813"/>
              <a:gd name="connsiteX5" fmla="*/ 442991 w 3062625"/>
              <a:gd name="connsiteY5" fmla="*/ 2476813 h 2476813"/>
              <a:gd name="connsiteX6" fmla="*/ 0 w 3062625"/>
              <a:gd name="connsiteY6" fmla="*/ 1362232 h 2476813"/>
              <a:gd name="connsiteX0" fmla="*/ 0 w 3062625"/>
              <a:gd name="connsiteY0" fmla="*/ 1362232 h 2514913"/>
              <a:gd name="connsiteX1" fmla="*/ 690641 w 3062625"/>
              <a:gd name="connsiteY1" fmla="*/ 95250 h 2514913"/>
              <a:gd name="connsiteX2" fmla="*/ 1895734 w 3062625"/>
              <a:gd name="connsiteY2" fmla="*/ 0 h 2514913"/>
              <a:gd name="connsiteX3" fmla="*/ 3062625 w 3062625"/>
              <a:gd name="connsiteY3" fmla="*/ 19207 h 2514913"/>
              <a:gd name="connsiteX4" fmla="*/ 1962409 w 3062625"/>
              <a:gd name="connsiteY4" fmla="*/ 1371913 h 2514913"/>
              <a:gd name="connsiteX5" fmla="*/ 471566 w 3062625"/>
              <a:gd name="connsiteY5" fmla="*/ 2514913 h 2514913"/>
              <a:gd name="connsiteX6" fmla="*/ 0 w 3062625"/>
              <a:gd name="connsiteY6" fmla="*/ 1362232 h 2514913"/>
              <a:gd name="connsiteX0" fmla="*/ 0 w 3053100"/>
              <a:gd name="connsiteY0" fmla="*/ 1362232 h 2514913"/>
              <a:gd name="connsiteX1" fmla="*/ 690641 w 3053100"/>
              <a:gd name="connsiteY1" fmla="*/ 95250 h 2514913"/>
              <a:gd name="connsiteX2" fmla="*/ 1895734 w 3053100"/>
              <a:gd name="connsiteY2" fmla="*/ 0 h 2514913"/>
              <a:gd name="connsiteX3" fmla="*/ 3053100 w 3053100"/>
              <a:gd name="connsiteY3" fmla="*/ 38257 h 2514913"/>
              <a:gd name="connsiteX4" fmla="*/ 1962409 w 3053100"/>
              <a:gd name="connsiteY4" fmla="*/ 1371913 h 2514913"/>
              <a:gd name="connsiteX5" fmla="*/ 471566 w 3053100"/>
              <a:gd name="connsiteY5" fmla="*/ 2514913 h 2514913"/>
              <a:gd name="connsiteX6" fmla="*/ 0 w 3053100"/>
              <a:gd name="connsiteY6" fmla="*/ 1362232 h 2514913"/>
              <a:gd name="connsiteX0" fmla="*/ 0 w 3053100"/>
              <a:gd name="connsiteY0" fmla="*/ 1371757 h 2524438"/>
              <a:gd name="connsiteX1" fmla="*/ 690641 w 3053100"/>
              <a:gd name="connsiteY1" fmla="*/ 104775 h 2524438"/>
              <a:gd name="connsiteX2" fmla="*/ 1876684 w 3053100"/>
              <a:gd name="connsiteY2" fmla="*/ 0 h 2524438"/>
              <a:gd name="connsiteX3" fmla="*/ 3053100 w 3053100"/>
              <a:gd name="connsiteY3" fmla="*/ 47782 h 2524438"/>
              <a:gd name="connsiteX4" fmla="*/ 1962409 w 3053100"/>
              <a:gd name="connsiteY4" fmla="*/ 1381438 h 2524438"/>
              <a:gd name="connsiteX5" fmla="*/ 471566 w 3053100"/>
              <a:gd name="connsiteY5" fmla="*/ 2524438 h 2524438"/>
              <a:gd name="connsiteX6" fmla="*/ 0 w 3053100"/>
              <a:gd name="connsiteY6" fmla="*/ 1371757 h 2524438"/>
              <a:gd name="connsiteX0" fmla="*/ 0 w 3053100"/>
              <a:gd name="connsiteY0" fmla="*/ 1371757 h 2533963"/>
              <a:gd name="connsiteX1" fmla="*/ 690641 w 3053100"/>
              <a:gd name="connsiteY1" fmla="*/ 104775 h 2533963"/>
              <a:gd name="connsiteX2" fmla="*/ 1876684 w 3053100"/>
              <a:gd name="connsiteY2" fmla="*/ 0 h 2533963"/>
              <a:gd name="connsiteX3" fmla="*/ 3053100 w 3053100"/>
              <a:gd name="connsiteY3" fmla="*/ 47782 h 2533963"/>
              <a:gd name="connsiteX4" fmla="*/ 1962409 w 3053100"/>
              <a:gd name="connsiteY4" fmla="*/ 1381438 h 2533963"/>
              <a:gd name="connsiteX5" fmla="*/ 452516 w 3053100"/>
              <a:gd name="connsiteY5" fmla="*/ 2533963 h 2533963"/>
              <a:gd name="connsiteX6" fmla="*/ 0 w 3053100"/>
              <a:gd name="connsiteY6" fmla="*/ 1371757 h 2533963"/>
              <a:gd name="connsiteX0" fmla="*/ 0 w 3053100"/>
              <a:gd name="connsiteY0" fmla="*/ 1371757 h 2533963"/>
              <a:gd name="connsiteX1" fmla="*/ 690641 w 3053100"/>
              <a:gd name="connsiteY1" fmla="*/ 104775 h 2533963"/>
              <a:gd name="connsiteX2" fmla="*/ 1905259 w 3053100"/>
              <a:gd name="connsiteY2" fmla="*/ 0 h 2533963"/>
              <a:gd name="connsiteX3" fmla="*/ 3053100 w 3053100"/>
              <a:gd name="connsiteY3" fmla="*/ 47782 h 2533963"/>
              <a:gd name="connsiteX4" fmla="*/ 1962409 w 3053100"/>
              <a:gd name="connsiteY4" fmla="*/ 1381438 h 2533963"/>
              <a:gd name="connsiteX5" fmla="*/ 452516 w 3053100"/>
              <a:gd name="connsiteY5" fmla="*/ 2533963 h 2533963"/>
              <a:gd name="connsiteX6" fmla="*/ 0 w 3053100"/>
              <a:gd name="connsiteY6" fmla="*/ 1371757 h 2533963"/>
              <a:gd name="connsiteX0" fmla="*/ 0 w 3062625"/>
              <a:gd name="connsiteY0" fmla="*/ 1371757 h 2533963"/>
              <a:gd name="connsiteX1" fmla="*/ 690641 w 3062625"/>
              <a:gd name="connsiteY1" fmla="*/ 104775 h 2533963"/>
              <a:gd name="connsiteX2" fmla="*/ 1905259 w 3062625"/>
              <a:gd name="connsiteY2" fmla="*/ 0 h 2533963"/>
              <a:gd name="connsiteX3" fmla="*/ 3062625 w 3062625"/>
              <a:gd name="connsiteY3" fmla="*/ 66832 h 2533963"/>
              <a:gd name="connsiteX4" fmla="*/ 1962409 w 3062625"/>
              <a:gd name="connsiteY4" fmla="*/ 1381438 h 2533963"/>
              <a:gd name="connsiteX5" fmla="*/ 452516 w 3062625"/>
              <a:gd name="connsiteY5" fmla="*/ 2533963 h 2533963"/>
              <a:gd name="connsiteX6" fmla="*/ 0 w 3062625"/>
              <a:gd name="connsiteY6" fmla="*/ 1371757 h 2533963"/>
              <a:gd name="connsiteX0" fmla="*/ 0 w 3062625"/>
              <a:gd name="connsiteY0" fmla="*/ 1371757 h 2553013"/>
              <a:gd name="connsiteX1" fmla="*/ 690641 w 3062625"/>
              <a:gd name="connsiteY1" fmla="*/ 104775 h 2553013"/>
              <a:gd name="connsiteX2" fmla="*/ 1905259 w 3062625"/>
              <a:gd name="connsiteY2" fmla="*/ 0 h 2553013"/>
              <a:gd name="connsiteX3" fmla="*/ 3062625 w 3062625"/>
              <a:gd name="connsiteY3" fmla="*/ 66832 h 2553013"/>
              <a:gd name="connsiteX4" fmla="*/ 1962409 w 3062625"/>
              <a:gd name="connsiteY4" fmla="*/ 1381438 h 2553013"/>
              <a:gd name="connsiteX5" fmla="*/ 490616 w 3062625"/>
              <a:gd name="connsiteY5" fmla="*/ 2553013 h 2553013"/>
              <a:gd name="connsiteX6" fmla="*/ 0 w 3062625"/>
              <a:gd name="connsiteY6" fmla="*/ 1371757 h 2553013"/>
              <a:gd name="connsiteX0" fmla="*/ 0 w 3015000"/>
              <a:gd name="connsiteY0" fmla="*/ 1400332 h 2553013"/>
              <a:gd name="connsiteX1" fmla="*/ 643016 w 3015000"/>
              <a:gd name="connsiteY1" fmla="*/ 104775 h 2553013"/>
              <a:gd name="connsiteX2" fmla="*/ 1857634 w 3015000"/>
              <a:gd name="connsiteY2" fmla="*/ 0 h 2553013"/>
              <a:gd name="connsiteX3" fmla="*/ 3015000 w 3015000"/>
              <a:gd name="connsiteY3" fmla="*/ 66832 h 2553013"/>
              <a:gd name="connsiteX4" fmla="*/ 1914784 w 3015000"/>
              <a:gd name="connsiteY4" fmla="*/ 1381438 h 2553013"/>
              <a:gd name="connsiteX5" fmla="*/ 442991 w 3015000"/>
              <a:gd name="connsiteY5" fmla="*/ 2553013 h 2553013"/>
              <a:gd name="connsiteX6" fmla="*/ 0 w 3015000"/>
              <a:gd name="connsiteY6" fmla="*/ 1400332 h 2553013"/>
              <a:gd name="connsiteX0" fmla="*/ 0 w 3015000"/>
              <a:gd name="connsiteY0" fmla="*/ 2686207 h 3838888"/>
              <a:gd name="connsiteX1" fmla="*/ 643016 w 3015000"/>
              <a:gd name="connsiteY1" fmla="*/ 1390650 h 3838888"/>
              <a:gd name="connsiteX2" fmla="*/ 1686184 w 3015000"/>
              <a:gd name="connsiteY2" fmla="*/ 0 h 3838888"/>
              <a:gd name="connsiteX3" fmla="*/ 3015000 w 3015000"/>
              <a:gd name="connsiteY3" fmla="*/ 1352707 h 3838888"/>
              <a:gd name="connsiteX4" fmla="*/ 1914784 w 3015000"/>
              <a:gd name="connsiteY4" fmla="*/ 2667313 h 3838888"/>
              <a:gd name="connsiteX5" fmla="*/ 442991 w 3015000"/>
              <a:gd name="connsiteY5" fmla="*/ 3838888 h 3838888"/>
              <a:gd name="connsiteX6" fmla="*/ 0 w 3015000"/>
              <a:gd name="connsiteY6" fmla="*/ 2686207 h 383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000" h="3838888">
                <a:moveTo>
                  <a:pt x="0" y="2686207"/>
                </a:moveTo>
                <a:lnTo>
                  <a:pt x="643016" y="1390650"/>
                </a:lnTo>
                <a:lnTo>
                  <a:pt x="1686184" y="0"/>
                </a:lnTo>
                <a:lnTo>
                  <a:pt x="3015000" y="1352707"/>
                </a:lnTo>
                <a:lnTo>
                  <a:pt x="1914784" y="2667313"/>
                </a:lnTo>
                <a:lnTo>
                  <a:pt x="442991" y="3838888"/>
                </a:lnTo>
                <a:lnTo>
                  <a:pt x="0" y="2686207"/>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Heptagon 83">
            <a:extLst>
              <a:ext uri="{FF2B5EF4-FFF2-40B4-BE49-F238E27FC236}">
                <a16:creationId xmlns:a16="http://schemas.microsoft.com/office/drawing/2014/main" id="{906CBBF7-6B0E-4EF7-A947-A4EA567A7F9E}"/>
              </a:ext>
            </a:extLst>
          </p:cNvPr>
          <p:cNvSpPr/>
          <p:nvPr/>
        </p:nvSpPr>
        <p:spPr>
          <a:xfrm>
            <a:off x="11156177" y="5162959"/>
            <a:ext cx="3030196" cy="3946285"/>
          </a:xfrm>
          <a:custGeom>
            <a:avLst/>
            <a:gdLst>
              <a:gd name="connsiteX0" fmla="*/ -4 w 1667184"/>
              <a:gd name="connsiteY0" fmla="*/ 1012605 h 1574552"/>
              <a:gd name="connsiteX1" fmla="*/ 165102 w 1667184"/>
              <a:gd name="connsiteY1" fmla="*/ 311861 h 1574552"/>
              <a:gd name="connsiteX2" fmla="*/ 833592 w 1667184"/>
              <a:gd name="connsiteY2" fmla="*/ 0 h 1574552"/>
              <a:gd name="connsiteX3" fmla="*/ 1502082 w 1667184"/>
              <a:gd name="connsiteY3" fmla="*/ 311861 h 1574552"/>
              <a:gd name="connsiteX4" fmla="*/ 1667188 w 1667184"/>
              <a:gd name="connsiteY4" fmla="*/ 1012605 h 1574552"/>
              <a:gd name="connsiteX5" fmla="*/ 1204573 w 1667184"/>
              <a:gd name="connsiteY5" fmla="*/ 1574560 h 1574552"/>
              <a:gd name="connsiteX6" fmla="*/ 462611 w 1667184"/>
              <a:gd name="connsiteY6" fmla="*/ 1574560 h 1574552"/>
              <a:gd name="connsiteX7" fmla="*/ -4 w 1667184"/>
              <a:gd name="connsiteY7" fmla="*/ 1012605 h 1574552"/>
              <a:gd name="connsiteX0" fmla="*/ 0 w 2900521"/>
              <a:gd name="connsiteY0" fmla="*/ 3412905 h 3974860"/>
              <a:gd name="connsiteX1" fmla="*/ 165106 w 2900521"/>
              <a:gd name="connsiteY1" fmla="*/ 2712161 h 3974860"/>
              <a:gd name="connsiteX2" fmla="*/ 2900521 w 2900521"/>
              <a:gd name="connsiteY2" fmla="*/ 0 h 3974860"/>
              <a:gd name="connsiteX3" fmla="*/ 1502086 w 2900521"/>
              <a:gd name="connsiteY3" fmla="*/ 2712161 h 3974860"/>
              <a:gd name="connsiteX4" fmla="*/ 1667192 w 2900521"/>
              <a:gd name="connsiteY4" fmla="*/ 3412905 h 3974860"/>
              <a:gd name="connsiteX5" fmla="*/ 1204577 w 2900521"/>
              <a:gd name="connsiteY5" fmla="*/ 3974860 h 3974860"/>
              <a:gd name="connsiteX6" fmla="*/ 462615 w 2900521"/>
              <a:gd name="connsiteY6" fmla="*/ 3974860 h 3974860"/>
              <a:gd name="connsiteX7" fmla="*/ 0 w 2900521"/>
              <a:gd name="connsiteY7" fmla="*/ 3412905 h 3974860"/>
              <a:gd name="connsiteX0" fmla="*/ 0 w 3064186"/>
              <a:gd name="connsiteY0" fmla="*/ 3412905 h 3974860"/>
              <a:gd name="connsiteX1" fmla="*/ 165106 w 3064186"/>
              <a:gd name="connsiteY1" fmla="*/ 2712161 h 3974860"/>
              <a:gd name="connsiteX2" fmla="*/ 2900521 w 3064186"/>
              <a:gd name="connsiteY2" fmla="*/ 0 h 3974860"/>
              <a:gd name="connsiteX3" fmla="*/ 3064186 w 3064186"/>
              <a:gd name="connsiteY3" fmla="*/ 1454861 h 3974860"/>
              <a:gd name="connsiteX4" fmla="*/ 1667192 w 3064186"/>
              <a:gd name="connsiteY4" fmla="*/ 3412905 h 3974860"/>
              <a:gd name="connsiteX5" fmla="*/ 1204577 w 3064186"/>
              <a:gd name="connsiteY5" fmla="*/ 3974860 h 3974860"/>
              <a:gd name="connsiteX6" fmla="*/ 462615 w 3064186"/>
              <a:gd name="connsiteY6" fmla="*/ 3974860 h 3974860"/>
              <a:gd name="connsiteX7" fmla="*/ 0 w 3064186"/>
              <a:gd name="connsiteY7" fmla="*/ 3412905 h 3974860"/>
              <a:gd name="connsiteX0" fmla="*/ 0 w 3064186"/>
              <a:gd name="connsiteY0" fmla="*/ 3412905 h 3974860"/>
              <a:gd name="connsiteX1" fmla="*/ 165106 w 3064186"/>
              <a:gd name="connsiteY1" fmla="*/ 2712161 h 3974860"/>
              <a:gd name="connsiteX2" fmla="*/ 2900521 w 3064186"/>
              <a:gd name="connsiteY2" fmla="*/ 0 h 3974860"/>
              <a:gd name="connsiteX3" fmla="*/ 3064186 w 3064186"/>
              <a:gd name="connsiteY3" fmla="*/ 1454861 h 3974860"/>
              <a:gd name="connsiteX4" fmla="*/ 2048192 w 3064186"/>
              <a:gd name="connsiteY4" fmla="*/ 2708055 h 3974860"/>
              <a:gd name="connsiteX5" fmla="*/ 1204577 w 3064186"/>
              <a:gd name="connsiteY5" fmla="*/ 3974860 h 3974860"/>
              <a:gd name="connsiteX6" fmla="*/ 462615 w 3064186"/>
              <a:gd name="connsiteY6" fmla="*/ 3974860 h 3974860"/>
              <a:gd name="connsiteX7" fmla="*/ 0 w 3064186"/>
              <a:gd name="connsiteY7" fmla="*/ 3412905 h 3974860"/>
              <a:gd name="connsiteX0" fmla="*/ 0 w 3064186"/>
              <a:gd name="connsiteY0" fmla="*/ 3412905 h 3974860"/>
              <a:gd name="connsiteX1" fmla="*/ 1727206 w 3064186"/>
              <a:gd name="connsiteY1" fmla="*/ 121361 h 3974860"/>
              <a:gd name="connsiteX2" fmla="*/ 2900521 w 3064186"/>
              <a:gd name="connsiteY2" fmla="*/ 0 h 3974860"/>
              <a:gd name="connsiteX3" fmla="*/ 3064186 w 3064186"/>
              <a:gd name="connsiteY3" fmla="*/ 1454861 h 3974860"/>
              <a:gd name="connsiteX4" fmla="*/ 2048192 w 3064186"/>
              <a:gd name="connsiteY4" fmla="*/ 2708055 h 3974860"/>
              <a:gd name="connsiteX5" fmla="*/ 1204577 w 3064186"/>
              <a:gd name="connsiteY5" fmla="*/ 3974860 h 3974860"/>
              <a:gd name="connsiteX6" fmla="*/ 462615 w 3064186"/>
              <a:gd name="connsiteY6" fmla="*/ 3974860 h 3974860"/>
              <a:gd name="connsiteX7" fmla="*/ 0 w 3064186"/>
              <a:gd name="connsiteY7" fmla="*/ 3412905 h 3974860"/>
              <a:gd name="connsiteX0" fmla="*/ 270810 w 2601571"/>
              <a:gd name="connsiteY0" fmla="*/ 1488855 h 3974860"/>
              <a:gd name="connsiteX1" fmla="*/ 1264591 w 2601571"/>
              <a:gd name="connsiteY1" fmla="*/ 121361 h 3974860"/>
              <a:gd name="connsiteX2" fmla="*/ 2437906 w 2601571"/>
              <a:gd name="connsiteY2" fmla="*/ 0 h 3974860"/>
              <a:gd name="connsiteX3" fmla="*/ 2601571 w 2601571"/>
              <a:gd name="connsiteY3" fmla="*/ 1454861 h 3974860"/>
              <a:gd name="connsiteX4" fmla="*/ 1585577 w 2601571"/>
              <a:gd name="connsiteY4" fmla="*/ 2708055 h 3974860"/>
              <a:gd name="connsiteX5" fmla="*/ 741962 w 2601571"/>
              <a:gd name="connsiteY5" fmla="*/ 3974860 h 3974860"/>
              <a:gd name="connsiteX6" fmla="*/ 0 w 2601571"/>
              <a:gd name="connsiteY6" fmla="*/ 3974860 h 3974860"/>
              <a:gd name="connsiteX7" fmla="*/ 270810 w 2601571"/>
              <a:gd name="connsiteY7" fmla="*/ 1488855 h 3974860"/>
              <a:gd name="connsiteX0" fmla="*/ 689910 w 3020671"/>
              <a:gd name="connsiteY0" fmla="*/ 1488855 h 3974860"/>
              <a:gd name="connsiteX1" fmla="*/ 1683691 w 3020671"/>
              <a:gd name="connsiteY1" fmla="*/ 121361 h 3974860"/>
              <a:gd name="connsiteX2" fmla="*/ 2857006 w 3020671"/>
              <a:gd name="connsiteY2" fmla="*/ 0 h 3974860"/>
              <a:gd name="connsiteX3" fmla="*/ 3020671 w 3020671"/>
              <a:gd name="connsiteY3" fmla="*/ 1454861 h 3974860"/>
              <a:gd name="connsiteX4" fmla="*/ 2004677 w 3020671"/>
              <a:gd name="connsiteY4" fmla="*/ 2708055 h 3974860"/>
              <a:gd name="connsiteX5" fmla="*/ 1161062 w 3020671"/>
              <a:gd name="connsiteY5" fmla="*/ 3974860 h 3974860"/>
              <a:gd name="connsiteX6" fmla="*/ 0 w 3020671"/>
              <a:gd name="connsiteY6" fmla="*/ 2831860 h 3974860"/>
              <a:gd name="connsiteX7" fmla="*/ 689910 w 3020671"/>
              <a:gd name="connsiteY7" fmla="*/ 1488855 h 3974860"/>
              <a:gd name="connsiteX0" fmla="*/ 689910 w 3020671"/>
              <a:gd name="connsiteY0" fmla="*/ 1488855 h 3984385"/>
              <a:gd name="connsiteX1" fmla="*/ 1683691 w 3020671"/>
              <a:gd name="connsiteY1" fmla="*/ 121361 h 3984385"/>
              <a:gd name="connsiteX2" fmla="*/ 2857006 w 3020671"/>
              <a:gd name="connsiteY2" fmla="*/ 0 h 3984385"/>
              <a:gd name="connsiteX3" fmla="*/ 3020671 w 3020671"/>
              <a:gd name="connsiteY3" fmla="*/ 1454861 h 3984385"/>
              <a:gd name="connsiteX4" fmla="*/ 2004677 w 3020671"/>
              <a:gd name="connsiteY4" fmla="*/ 2708055 h 3984385"/>
              <a:gd name="connsiteX5" fmla="*/ 408587 w 3020671"/>
              <a:gd name="connsiteY5" fmla="*/ 3984385 h 3984385"/>
              <a:gd name="connsiteX6" fmla="*/ 0 w 3020671"/>
              <a:gd name="connsiteY6" fmla="*/ 2831860 h 3984385"/>
              <a:gd name="connsiteX7" fmla="*/ 689910 w 3020671"/>
              <a:gd name="connsiteY7" fmla="*/ 1488855 h 3984385"/>
              <a:gd name="connsiteX0" fmla="*/ 632760 w 3020671"/>
              <a:gd name="connsiteY0" fmla="*/ 1517430 h 3984385"/>
              <a:gd name="connsiteX1" fmla="*/ 1683691 w 3020671"/>
              <a:gd name="connsiteY1" fmla="*/ 121361 h 3984385"/>
              <a:gd name="connsiteX2" fmla="*/ 2857006 w 3020671"/>
              <a:gd name="connsiteY2" fmla="*/ 0 h 3984385"/>
              <a:gd name="connsiteX3" fmla="*/ 3020671 w 3020671"/>
              <a:gd name="connsiteY3" fmla="*/ 1454861 h 3984385"/>
              <a:gd name="connsiteX4" fmla="*/ 2004677 w 3020671"/>
              <a:gd name="connsiteY4" fmla="*/ 2708055 h 3984385"/>
              <a:gd name="connsiteX5" fmla="*/ 408587 w 3020671"/>
              <a:gd name="connsiteY5" fmla="*/ 3984385 h 3984385"/>
              <a:gd name="connsiteX6" fmla="*/ 0 w 3020671"/>
              <a:gd name="connsiteY6" fmla="*/ 2831860 h 3984385"/>
              <a:gd name="connsiteX7" fmla="*/ 632760 w 3020671"/>
              <a:gd name="connsiteY7" fmla="*/ 1517430 h 3984385"/>
              <a:gd name="connsiteX0" fmla="*/ 632760 w 3020671"/>
              <a:gd name="connsiteY0" fmla="*/ 1517430 h 3984385"/>
              <a:gd name="connsiteX1" fmla="*/ 1683691 w 3020671"/>
              <a:gd name="connsiteY1" fmla="*/ 121361 h 3984385"/>
              <a:gd name="connsiteX2" fmla="*/ 2857006 w 3020671"/>
              <a:gd name="connsiteY2" fmla="*/ 0 h 3984385"/>
              <a:gd name="connsiteX3" fmla="*/ 3020671 w 3020671"/>
              <a:gd name="connsiteY3" fmla="*/ 1454861 h 3984385"/>
              <a:gd name="connsiteX4" fmla="*/ 1918952 w 3020671"/>
              <a:gd name="connsiteY4" fmla="*/ 2793780 h 3984385"/>
              <a:gd name="connsiteX5" fmla="*/ 408587 w 3020671"/>
              <a:gd name="connsiteY5" fmla="*/ 3984385 h 3984385"/>
              <a:gd name="connsiteX6" fmla="*/ 0 w 3020671"/>
              <a:gd name="connsiteY6" fmla="*/ 2831860 h 3984385"/>
              <a:gd name="connsiteX7" fmla="*/ 632760 w 3020671"/>
              <a:gd name="connsiteY7" fmla="*/ 1517430 h 3984385"/>
              <a:gd name="connsiteX0" fmla="*/ 632760 w 3020671"/>
              <a:gd name="connsiteY0" fmla="*/ 1517430 h 3946285"/>
              <a:gd name="connsiteX1" fmla="*/ 1683691 w 3020671"/>
              <a:gd name="connsiteY1" fmla="*/ 121361 h 3946285"/>
              <a:gd name="connsiteX2" fmla="*/ 2857006 w 3020671"/>
              <a:gd name="connsiteY2" fmla="*/ 0 h 3946285"/>
              <a:gd name="connsiteX3" fmla="*/ 3020671 w 3020671"/>
              <a:gd name="connsiteY3" fmla="*/ 1454861 h 3946285"/>
              <a:gd name="connsiteX4" fmla="*/ 1918952 w 3020671"/>
              <a:gd name="connsiteY4" fmla="*/ 2793780 h 3946285"/>
              <a:gd name="connsiteX5" fmla="*/ 446687 w 3020671"/>
              <a:gd name="connsiteY5" fmla="*/ 3946285 h 3946285"/>
              <a:gd name="connsiteX6" fmla="*/ 0 w 3020671"/>
              <a:gd name="connsiteY6" fmla="*/ 2831860 h 3946285"/>
              <a:gd name="connsiteX7" fmla="*/ 632760 w 3020671"/>
              <a:gd name="connsiteY7" fmla="*/ 1517430 h 3946285"/>
              <a:gd name="connsiteX0" fmla="*/ 632760 w 3020671"/>
              <a:gd name="connsiteY0" fmla="*/ 1517430 h 3946285"/>
              <a:gd name="connsiteX1" fmla="*/ 1683691 w 3020671"/>
              <a:gd name="connsiteY1" fmla="*/ 121361 h 3946285"/>
              <a:gd name="connsiteX2" fmla="*/ 2857006 w 3020671"/>
              <a:gd name="connsiteY2" fmla="*/ 0 h 3946285"/>
              <a:gd name="connsiteX3" fmla="*/ 3020671 w 3020671"/>
              <a:gd name="connsiteY3" fmla="*/ 1454861 h 3946285"/>
              <a:gd name="connsiteX4" fmla="*/ 1918952 w 3020671"/>
              <a:gd name="connsiteY4" fmla="*/ 2793780 h 3946285"/>
              <a:gd name="connsiteX5" fmla="*/ 437162 w 3020671"/>
              <a:gd name="connsiteY5" fmla="*/ 3946285 h 3946285"/>
              <a:gd name="connsiteX6" fmla="*/ 0 w 3020671"/>
              <a:gd name="connsiteY6" fmla="*/ 2831860 h 3946285"/>
              <a:gd name="connsiteX7" fmla="*/ 632760 w 3020671"/>
              <a:gd name="connsiteY7" fmla="*/ 1517430 h 3946285"/>
              <a:gd name="connsiteX0" fmla="*/ 632760 w 3030196"/>
              <a:gd name="connsiteY0" fmla="*/ 1517430 h 3946285"/>
              <a:gd name="connsiteX1" fmla="*/ 1683691 w 3030196"/>
              <a:gd name="connsiteY1" fmla="*/ 121361 h 3946285"/>
              <a:gd name="connsiteX2" fmla="*/ 2857006 w 3030196"/>
              <a:gd name="connsiteY2" fmla="*/ 0 h 3946285"/>
              <a:gd name="connsiteX3" fmla="*/ 3030196 w 3030196"/>
              <a:gd name="connsiteY3" fmla="*/ 1473911 h 3946285"/>
              <a:gd name="connsiteX4" fmla="*/ 1918952 w 3030196"/>
              <a:gd name="connsiteY4" fmla="*/ 2793780 h 3946285"/>
              <a:gd name="connsiteX5" fmla="*/ 437162 w 3030196"/>
              <a:gd name="connsiteY5" fmla="*/ 3946285 h 3946285"/>
              <a:gd name="connsiteX6" fmla="*/ 0 w 3030196"/>
              <a:gd name="connsiteY6" fmla="*/ 2831860 h 3946285"/>
              <a:gd name="connsiteX7" fmla="*/ 632760 w 3030196"/>
              <a:gd name="connsiteY7" fmla="*/ 1517430 h 3946285"/>
              <a:gd name="connsiteX0" fmla="*/ 632760 w 3030196"/>
              <a:gd name="connsiteY0" fmla="*/ 1517430 h 3946285"/>
              <a:gd name="connsiteX1" fmla="*/ 1683691 w 3030196"/>
              <a:gd name="connsiteY1" fmla="*/ 121361 h 3946285"/>
              <a:gd name="connsiteX2" fmla="*/ 2857006 w 3030196"/>
              <a:gd name="connsiteY2" fmla="*/ 0 h 3946285"/>
              <a:gd name="connsiteX3" fmla="*/ 3030196 w 3030196"/>
              <a:gd name="connsiteY3" fmla="*/ 1473911 h 3946285"/>
              <a:gd name="connsiteX4" fmla="*/ 1928477 w 3030196"/>
              <a:gd name="connsiteY4" fmla="*/ 2822355 h 3946285"/>
              <a:gd name="connsiteX5" fmla="*/ 437162 w 3030196"/>
              <a:gd name="connsiteY5" fmla="*/ 3946285 h 3946285"/>
              <a:gd name="connsiteX6" fmla="*/ 0 w 3030196"/>
              <a:gd name="connsiteY6" fmla="*/ 2831860 h 3946285"/>
              <a:gd name="connsiteX7" fmla="*/ 632760 w 3030196"/>
              <a:gd name="connsiteY7" fmla="*/ 1517430 h 3946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196" h="3946285">
                <a:moveTo>
                  <a:pt x="632760" y="1517430"/>
                </a:moveTo>
                <a:lnTo>
                  <a:pt x="1683691" y="121361"/>
                </a:lnTo>
                <a:lnTo>
                  <a:pt x="2857006" y="0"/>
                </a:lnTo>
                <a:lnTo>
                  <a:pt x="3030196" y="1473911"/>
                </a:lnTo>
                <a:lnTo>
                  <a:pt x="1928477" y="2822355"/>
                </a:lnTo>
                <a:lnTo>
                  <a:pt x="437162" y="3946285"/>
                </a:lnTo>
                <a:lnTo>
                  <a:pt x="0" y="2831860"/>
                </a:lnTo>
                <a:lnTo>
                  <a:pt x="632760" y="1517430"/>
                </a:lnTo>
                <a:close/>
              </a:path>
            </a:pathLst>
          </a:cu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Isosceles Triangle 49">
            <a:extLst>
              <a:ext uri="{FF2B5EF4-FFF2-40B4-BE49-F238E27FC236}">
                <a16:creationId xmlns:a16="http://schemas.microsoft.com/office/drawing/2014/main" id="{5F6A3F97-61AA-45B7-B8DE-FEA6F2873166}"/>
              </a:ext>
            </a:extLst>
          </p:cNvPr>
          <p:cNvSpPr/>
          <p:nvPr/>
        </p:nvSpPr>
        <p:spPr>
          <a:xfrm rot="17114681">
            <a:off x="10663164" y="7836127"/>
            <a:ext cx="1640119" cy="720020"/>
          </a:xfrm>
          <a:prstGeom prst="triangle">
            <a:avLst>
              <a:gd name="adj" fmla="val 60718"/>
            </a:avLst>
          </a:prstGeom>
          <a:solidFill>
            <a:srgbClr val="4F81BD">
              <a:alpha val="5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32986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3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125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1300"/>
                            </p:stCondLst>
                            <p:childTnLst>
                              <p:par>
                                <p:cTn id="10" presetID="1" presetClass="entr" presetSubtype="0" fill="hold" grpId="0" nodeType="afterEffect">
                                  <p:stCondLst>
                                    <p:cond delay="90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2200"/>
                            </p:stCondLst>
                            <p:childTnLst>
                              <p:par>
                                <p:cTn id="13" presetID="1"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2200"/>
                            </p:stCondLst>
                            <p:childTnLst>
                              <p:par>
                                <p:cTn id="16" presetID="1" presetClass="entr" presetSubtype="0" fill="hold" grpId="0" nodeType="afterEffect">
                                  <p:stCondLst>
                                    <p:cond delay="1000"/>
                                  </p:stCondLst>
                                  <p:childTnLst>
                                    <p:set>
                                      <p:cBhvr>
                                        <p:cTn id="17" dur="1" fill="hold">
                                          <p:stCondLst>
                                            <p:cond delay="0"/>
                                          </p:stCondLst>
                                        </p:cTn>
                                        <p:tgtEl>
                                          <p:spTgt spid="31"/>
                                        </p:tgtEl>
                                        <p:attrNameLst>
                                          <p:attrName>style.visibility</p:attrName>
                                        </p:attrNameLst>
                                      </p:cBhvr>
                                      <p:to>
                                        <p:strVal val="visible"/>
                                      </p:to>
                                    </p:set>
                                  </p:childTnLst>
                                </p:cTn>
                              </p:par>
                            </p:childTnLst>
                          </p:cTn>
                        </p:par>
                        <p:par>
                          <p:cTn id="18" fill="hold">
                            <p:stCondLst>
                              <p:cond delay="3200"/>
                            </p:stCondLst>
                            <p:childTnLst>
                              <p:par>
                                <p:cTn id="19" presetID="1"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par>
                          <p:cTn id="21" fill="hold">
                            <p:stCondLst>
                              <p:cond delay="3200"/>
                            </p:stCondLst>
                            <p:childTnLst>
                              <p:par>
                                <p:cTn id="22" presetID="10"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3700"/>
                            </p:stCondLst>
                            <p:childTnLst>
                              <p:par>
                                <p:cTn id="26" presetID="1"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par>
                          <p:cTn id="28" fill="hold">
                            <p:stCondLst>
                              <p:cond delay="37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 presetClass="entr" presetSubtype="0" fill="hold" grpId="0" nodeType="withEffect">
                                  <p:stCondLst>
                                    <p:cond delay="125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4950"/>
                            </p:stCondLst>
                            <p:childTnLst>
                              <p:par>
                                <p:cTn id="40" presetID="1"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par>
                                <p:cTn id="42" presetID="10" presetClass="exit" presetSubtype="0" fill="hold" grpId="1" nodeType="with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par>
                          <p:cTn id="48" fill="hold">
                            <p:stCondLst>
                              <p:cond delay="5450"/>
                            </p:stCondLst>
                            <p:childTnLst>
                              <p:par>
                                <p:cTn id="49" presetID="1" presetClass="entr" presetSubtype="0" fill="hold" grpId="0" nodeType="afterEffect">
                                  <p:stCondLst>
                                    <p:cond delay="125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1250"/>
                                  </p:stCondLst>
                                  <p:childTnLst>
                                    <p:set>
                                      <p:cBhvr>
                                        <p:cTn id="52" dur="1" fill="hold">
                                          <p:stCondLst>
                                            <p:cond delay="0"/>
                                          </p:stCondLst>
                                        </p:cTn>
                                        <p:tgtEl>
                                          <p:spTgt spid="37"/>
                                        </p:tgtEl>
                                        <p:attrNameLst>
                                          <p:attrName>style.visibility</p:attrName>
                                        </p:attrNameLst>
                                      </p:cBhvr>
                                      <p:to>
                                        <p:strVal val="visible"/>
                                      </p:to>
                                    </p:set>
                                  </p:childTnLst>
                                </p:cTn>
                              </p:par>
                              <p:par>
                                <p:cTn id="53" presetID="10" presetClass="exit" presetSubtype="0" fill="hold" grpId="1" nodeType="withEffect">
                                  <p:stCondLst>
                                    <p:cond delay="125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par>
                                <p:cTn id="56" presetID="10" presetClass="entr" presetSubtype="0" fill="hold" grpId="0" nodeType="withEffect">
                                  <p:stCondLst>
                                    <p:cond delay="125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par>
                          <p:cTn id="59" fill="hold">
                            <p:stCondLst>
                              <p:cond delay="7200"/>
                            </p:stCondLst>
                            <p:childTnLst>
                              <p:par>
                                <p:cTn id="60" presetID="1" presetClass="entr" presetSubtype="0" fill="hold" grpId="0" nodeType="afterEffect">
                                  <p:stCondLst>
                                    <p:cond delay="1250"/>
                                  </p:stCondLst>
                                  <p:childTnLst>
                                    <p:set>
                                      <p:cBhvr>
                                        <p:cTn id="61" dur="1" fill="hold">
                                          <p:stCondLst>
                                            <p:cond delay="0"/>
                                          </p:stCondLst>
                                        </p:cTn>
                                        <p:tgtEl>
                                          <p:spTgt spid="38"/>
                                        </p:tgtEl>
                                        <p:attrNameLst>
                                          <p:attrName>style.visibility</p:attrName>
                                        </p:attrNameLst>
                                      </p:cBhvr>
                                      <p:to>
                                        <p:strVal val="visible"/>
                                      </p:to>
                                    </p:set>
                                  </p:childTnLst>
                                </p:cTn>
                              </p:par>
                              <p:par>
                                <p:cTn id="62" presetID="1" presetClass="entr" presetSubtype="0" fill="hold" grpId="0" nodeType="withEffect">
                                  <p:stCondLst>
                                    <p:cond delay="1250"/>
                                  </p:stCondLst>
                                  <p:childTnLst>
                                    <p:set>
                                      <p:cBhvr>
                                        <p:cTn id="63" dur="1" fill="hold">
                                          <p:stCondLst>
                                            <p:cond delay="0"/>
                                          </p:stCondLst>
                                        </p:cTn>
                                        <p:tgtEl>
                                          <p:spTgt spid="39"/>
                                        </p:tgtEl>
                                        <p:attrNameLst>
                                          <p:attrName>style.visibility</p:attrName>
                                        </p:attrNameLst>
                                      </p:cBhvr>
                                      <p:to>
                                        <p:strVal val="visible"/>
                                      </p:to>
                                    </p:set>
                                  </p:childTnLst>
                                </p:cTn>
                              </p:par>
                              <p:par>
                                <p:cTn id="64" presetID="10" presetClass="exit" presetSubtype="0" fill="hold" grpId="1" nodeType="withEffect">
                                  <p:stCondLst>
                                    <p:cond delay="1250"/>
                                  </p:stCondLst>
                                  <p:childTnLst>
                                    <p:animEffect transition="out" filter="fade">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par>
                                <p:cTn id="67" presetID="10" presetClass="entr" presetSubtype="0" fill="hold" grpId="0" nodeType="withEffect">
                                  <p:stCondLst>
                                    <p:cond delay="125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par>
                          <p:cTn id="70" fill="hold">
                            <p:stCondLst>
                              <p:cond delay="8950"/>
                            </p:stCondLst>
                            <p:childTnLst>
                              <p:par>
                                <p:cTn id="71" presetID="1" presetClass="entr" presetSubtype="0" fill="hold" grpId="0" nodeType="afterEffect">
                                  <p:stCondLst>
                                    <p:cond delay="125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1250"/>
                                  </p:stCondLst>
                                  <p:childTnLst>
                                    <p:set>
                                      <p:cBhvr>
                                        <p:cTn id="74" dur="1" fill="hold">
                                          <p:stCondLst>
                                            <p:cond delay="0"/>
                                          </p:stCondLst>
                                        </p:cTn>
                                        <p:tgtEl>
                                          <p:spTgt spid="41"/>
                                        </p:tgtEl>
                                        <p:attrNameLst>
                                          <p:attrName>style.visibility</p:attrName>
                                        </p:attrNameLst>
                                      </p:cBhvr>
                                      <p:to>
                                        <p:strVal val="visible"/>
                                      </p:to>
                                    </p:set>
                                  </p:childTnLst>
                                </p:cTn>
                              </p:par>
                              <p:par>
                                <p:cTn id="75" presetID="10" presetClass="exit" presetSubtype="0" fill="hold" grpId="1" nodeType="withEffect">
                                  <p:stCondLst>
                                    <p:cond delay="125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par>
                                <p:cTn id="78" presetID="1" presetClass="entr" presetSubtype="0" fill="hold" grpId="0" nodeType="withEffect">
                                  <p:stCondLst>
                                    <p:cond delay="1250"/>
                                  </p:stCondLst>
                                  <p:childTnLst>
                                    <p:set>
                                      <p:cBhvr>
                                        <p:cTn id="79" dur="1" fill="hold">
                                          <p:stCondLst>
                                            <p:cond delay="0"/>
                                          </p:stCondLst>
                                        </p:cTn>
                                        <p:tgtEl>
                                          <p:spTgt spid="48"/>
                                        </p:tgtEl>
                                        <p:attrNameLst>
                                          <p:attrName>style.visibility</p:attrName>
                                        </p:attrNameLst>
                                      </p:cBhvr>
                                      <p:to>
                                        <p:strVal val="visible"/>
                                      </p:to>
                                    </p:set>
                                  </p:childTnLst>
                                </p:cTn>
                              </p:par>
                            </p:childTnLst>
                          </p:cTn>
                        </p:par>
                        <p:par>
                          <p:cTn id="80" fill="hold">
                            <p:stCondLst>
                              <p:cond delay="10700"/>
                            </p:stCondLst>
                            <p:childTnLst>
                              <p:par>
                                <p:cTn id="81" presetID="1" presetClass="entr" presetSubtype="0" fill="hold" grpId="0" nodeType="afterEffect">
                                  <p:stCondLst>
                                    <p:cond delay="125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1250"/>
                                  </p:stCondLst>
                                  <p:childTnLst>
                                    <p:set>
                                      <p:cBhvr>
                                        <p:cTn id="84" dur="1" fill="hold">
                                          <p:stCondLst>
                                            <p:cond delay="0"/>
                                          </p:stCondLst>
                                        </p:cTn>
                                        <p:tgtEl>
                                          <p:spTgt spid="43"/>
                                        </p:tgtEl>
                                        <p:attrNameLst>
                                          <p:attrName>style.visibility</p:attrName>
                                        </p:attrNameLst>
                                      </p:cBhvr>
                                      <p:to>
                                        <p:strVal val="visible"/>
                                      </p:to>
                                    </p:set>
                                  </p:childTnLst>
                                </p:cTn>
                              </p:par>
                              <p:par>
                                <p:cTn id="85" presetID="10" presetClass="exit" presetSubtype="0" fill="hold" grpId="1" nodeType="withEffect">
                                  <p:stCondLst>
                                    <p:cond delay="1250"/>
                                  </p:stCondLst>
                                  <p:childTnLst>
                                    <p:animEffect transition="out" filter="fade">
                                      <p:cBhvr>
                                        <p:cTn id="86" dur="500"/>
                                        <p:tgtEl>
                                          <p:spTgt spid="48"/>
                                        </p:tgtEl>
                                      </p:cBhvr>
                                    </p:animEffect>
                                    <p:set>
                                      <p:cBhvr>
                                        <p:cTn id="87" dur="1" fill="hold">
                                          <p:stCondLst>
                                            <p:cond delay="499"/>
                                          </p:stCondLst>
                                        </p:cTn>
                                        <p:tgtEl>
                                          <p:spTgt spid="48"/>
                                        </p:tgtEl>
                                        <p:attrNameLst>
                                          <p:attrName>style.visibility</p:attrName>
                                        </p:attrNameLst>
                                      </p:cBhvr>
                                      <p:to>
                                        <p:strVal val="hidden"/>
                                      </p:to>
                                    </p:set>
                                  </p:childTnLst>
                                </p:cTn>
                              </p:par>
                              <p:par>
                                <p:cTn id="88" presetID="10" presetClass="entr" presetSubtype="0" fill="hold" grpId="0" nodeType="withEffect">
                                  <p:stCondLst>
                                    <p:cond delay="125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31</a:t>
            </a:fld>
            <a:endParaRPr/>
          </a:p>
        </p:txBody>
      </p:sp>
      <p:sp>
        <p:nvSpPr>
          <p:cNvPr id="59" name="Title 1"/>
          <p:cNvSpPr txBox="1">
            <a:spLocks noGrp="1"/>
          </p:cNvSpPr>
          <p:nvPr>
            <p:ph type="body" idx="22"/>
          </p:nvPr>
        </p:nvSpPr>
        <p:spPr>
          <a:prstGeom prst="rect">
            <a:avLst/>
          </a:prstGeom>
        </p:spPr>
        <p:txBody>
          <a:bodyPr>
            <a:normAutofit/>
          </a:bodyPr>
          <a:lstStyle/>
          <a:p>
            <a:r>
              <a:rPr lang="en-US" b="0"/>
              <a:t>ASTRI Mini-Array</a:t>
            </a:r>
            <a:endParaRPr lang="en-US" b="0" dirty="0"/>
          </a:p>
        </p:txBody>
      </p:sp>
      <p:pic>
        <p:nvPicPr>
          <p:cNvPr id="16" name="Picture 15">
            <a:extLst>
              <a:ext uri="{FF2B5EF4-FFF2-40B4-BE49-F238E27FC236}">
                <a16:creationId xmlns:a16="http://schemas.microsoft.com/office/drawing/2014/main" id="{379631AF-C3A3-4168-B92D-76596C20B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64" y="3772386"/>
            <a:ext cx="23325837" cy="6683931"/>
          </a:xfrm>
          <a:prstGeom prst="rect">
            <a:avLst/>
          </a:prstGeom>
        </p:spPr>
      </p:pic>
      <p:sp>
        <p:nvSpPr>
          <p:cNvPr id="17" name="TextBox 16">
            <a:extLst>
              <a:ext uri="{FF2B5EF4-FFF2-40B4-BE49-F238E27FC236}">
                <a16:creationId xmlns:a16="http://schemas.microsoft.com/office/drawing/2014/main" id="{031F5E83-EDEB-487B-9B80-842658E0A448}"/>
              </a:ext>
            </a:extLst>
          </p:cNvPr>
          <p:cNvSpPr txBox="1"/>
          <p:nvPr/>
        </p:nvSpPr>
        <p:spPr>
          <a:xfrm>
            <a:off x="7927507" y="4622657"/>
            <a:ext cx="7514327" cy="1015663"/>
          </a:xfrm>
          <a:prstGeom prst="rect">
            <a:avLst/>
          </a:prstGeom>
          <a:noFill/>
        </p:spPr>
        <p:txBody>
          <a:bodyPr wrap="square" rtlCol="0">
            <a:spAutoFit/>
          </a:bodyPr>
          <a:lstStyle/>
          <a:p>
            <a:pPr algn="ctr"/>
            <a:r>
              <a:rPr lang="en-GB" sz="6000" b="1" dirty="0">
                <a:solidFill>
                  <a:schemeClr val="bg1"/>
                </a:solidFill>
                <a:latin typeface="Fira Sans"/>
              </a:rPr>
              <a:t>Thank you</a:t>
            </a:r>
          </a:p>
        </p:txBody>
      </p:sp>
      <p:sp>
        <p:nvSpPr>
          <p:cNvPr id="18" name="TextBox 17">
            <a:extLst>
              <a:ext uri="{FF2B5EF4-FFF2-40B4-BE49-F238E27FC236}">
                <a16:creationId xmlns:a16="http://schemas.microsoft.com/office/drawing/2014/main" id="{E73EA5E6-7DCB-44CE-BB81-2F1D73E515E3}"/>
              </a:ext>
            </a:extLst>
          </p:cNvPr>
          <p:cNvSpPr txBox="1"/>
          <p:nvPr/>
        </p:nvSpPr>
        <p:spPr>
          <a:xfrm>
            <a:off x="397764" y="10509981"/>
            <a:ext cx="4899804" cy="553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0000"/>
                </a:solidFill>
                <a:effectLst/>
                <a:uFillTx/>
                <a:latin typeface="Fira Sans"/>
                <a:sym typeface="Calibri"/>
              </a:rPr>
              <a:t>View from Vacuum Tower Telescope</a:t>
            </a:r>
          </a:p>
        </p:txBody>
      </p:sp>
    </p:spTree>
    <p:extLst>
      <p:ext uri="{BB962C8B-B14F-4D97-AF65-F5344CB8AC3E}">
        <p14:creationId xmlns:p14="http://schemas.microsoft.com/office/powerpoint/2010/main" val="9769607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ASTRI Mini-Array Project</a:t>
            </a:r>
            <a:endParaRPr b="0" dirty="0"/>
          </a:p>
        </p:txBody>
      </p:sp>
      <p:sp>
        <p:nvSpPr>
          <p:cNvPr id="8" name="Rectangle 1">
            <a:extLst>
              <a:ext uri="{FF2B5EF4-FFF2-40B4-BE49-F238E27FC236}">
                <a16:creationId xmlns:a16="http://schemas.microsoft.com/office/drawing/2014/main" id="{701A5092-4214-43A4-BF3F-7ECE8E75FBA4}"/>
              </a:ext>
            </a:extLst>
          </p:cNvPr>
          <p:cNvSpPr>
            <a:spLocks noChangeArrowheads="1"/>
          </p:cNvSpPr>
          <p:nvPr/>
        </p:nvSpPr>
        <p:spPr bwMode="auto">
          <a:xfrm>
            <a:off x="1481888" y="2810737"/>
            <a:ext cx="21022512" cy="809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indent="-571500" algn="just" eaLnBrk="0" fontAlgn="base">
              <a:spcBef>
                <a:spcPct val="0"/>
              </a:spcBef>
              <a:spcAft>
                <a:spcPct val="0"/>
              </a:spcAft>
              <a:buFont typeface="Arial" panose="020B0604020202020204" pitchFamily="34" charset="0"/>
              <a:buChar char="•"/>
            </a:pPr>
            <a:r>
              <a:rPr lang="en-US" sz="4000" kern="100" dirty="0">
                <a:solidFill>
                  <a:srgbClr val="C00000"/>
                </a:solidFill>
                <a:latin typeface="Fira Sans"/>
                <a:ea typeface="Yu Mincho" panose="02020400000000000000" pitchFamily="18" charset="-128"/>
                <a:cs typeface="Arial" panose="020B0604020202020204" pitchFamily="34" charset="0"/>
              </a:rPr>
              <a:t>The ASTRI mini-array can be considered a new pathfinder of the arrays of Cherenkov telescopes</a:t>
            </a:r>
          </a:p>
          <a:p>
            <a:pPr marL="571500" indent="-571500" algn="just" eaLnBrk="0" fontAlgn="base" hangingPunct="0">
              <a:spcBef>
                <a:spcPct val="0"/>
              </a:spcBef>
              <a:spcAft>
                <a:spcPct val="0"/>
              </a:spcAft>
              <a:buFont typeface="Arial" panose="020B0604020202020204" pitchFamily="34" charset="0"/>
              <a:buChar char="•"/>
            </a:pPr>
            <a:endParaRPr lang="en-GB" altLang="en-US" sz="4000" dirty="0">
              <a:solidFill>
                <a:srgbClr val="00204E"/>
              </a:solidFill>
              <a:latin typeface="Fira Sans"/>
              <a:ea typeface="Times New Roman" panose="02020603050405020304" pitchFamily="18" charset="0"/>
              <a:cs typeface="Arial" panose="020B0604020202020204" pitchFamily="34" charset="0"/>
            </a:endParaRPr>
          </a:p>
          <a:p>
            <a:pPr marL="571500" indent="-571500" algn="just" eaLnBrk="0" fontAlgn="base" hangingPunct="0">
              <a:spcBef>
                <a:spcPct val="0"/>
              </a:spcBef>
              <a:spcAft>
                <a:spcPct val="0"/>
              </a:spcAft>
              <a:buFont typeface="Arial" panose="020B0604020202020204" pitchFamily="34" charset="0"/>
              <a:buChar char="•"/>
            </a:pPr>
            <a:r>
              <a:rPr lang="en-GB" altLang="en-US" sz="4000" dirty="0">
                <a:solidFill>
                  <a:srgbClr val="00204E"/>
                </a:solidFill>
                <a:latin typeface="Fira Sans"/>
                <a:ea typeface="Times New Roman" panose="02020603050405020304" pitchFamily="18" charset="0"/>
                <a:cs typeface="Arial" panose="020B0604020202020204" pitchFamily="34" charset="0"/>
              </a:rPr>
              <a:t>Hosting agreement foresees 4 + 4 years of operations for the ASTRI Mini-Array starting from beginning of operations</a:t>
            </a:r>
          </a:p>
          <a:p>
            <a:pPr marL="571500" indent="-571500" algn="just" eaLnBrk="0" fontAlgn="base" hangingPunct="0">
              <a:spcBef>
                <a:spcPct val="0"/>
              </a:spcBef>
              <a:spcAft>
                <a:spcPct val="0"/>
              </a:spcAft>
              <a:buFont typeface="Arial" panose="020B0604020202020204" pitchFamily="34" charset="0"/>
              <a:buChar char="•"/>
            </a:pPr>
            <a:endPar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endParaRPr>
          </a:p>
          <a:p>
            <a:pPr marL="571500" indent="-571500" algn="just" eaLnBrk="0" fontAlgn="base" hangingPunct="0">
              <a:spcBef>
                <a:spcPct val="0"/>
              </a:spcBef>
              <a:spcAft>
                <a:spcPct val="0"/>
              </a:spcAft>
              <a:buFont typeface="Arial" panose="020B0604020202020204" pitchFamily="34" charset="0"/>
              <a:buChar char="•"/>
            </a:pP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During the first 3/4 years of operations the array will be </a:t>
            </a:r>
            <a:r>
              <a:rPr kumimoji="0" lang="en-GB" altLang="en-US" sz="4000" i="0" u="none" strike="noStrike" cap="none" normalizeH="0" baseline="0" dirty="0">
                <a:ln>
                  <a:noFill/>
                </a:ln>
                <a:solidFill>
                  <a:srgbClr val="C00000"/>
                </a:solidFill>
                <a:effectLst/>
                <a:latin typeface="Fira Sans"/>
                <a:ea typeface="Times New Roman" panose="02020603050405020304" pitchFamily="18" charset="0"/>
                <a:cs typeface="Arial" panose="020B0604020202020204" pitchFamily="34" charset="0"/>
              </a:rPr>
              <a:t>run as an experiment</a:t>
            </a:r>
            <a:endPar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endParaRPr>
          </a:p>
          <a:p>
            <a:pPr marL="571500" indent="-571500" algn="just" eaLnBrk="0" fontAlgn="base" hangingPunct="0">
              <a:spcBef>
                <a:spcPct val="0"/>
              </a:spcBef>
              <a:spcAft>
                <a:spcPct val="0"/>
              </a:spcAft>
              <a:buFont typeface="Arial" panose="020B0604020202020204" pitchFamily="34" charset="0"/>
              <a:buChar char="•"/>
            </a:pPr>
            <a:endParaRPr lang="en-GB" altLang="en-US" sz="4000" dirty="0">
              <a:solidFill>
                <a:srgbClr val="00204E"/>
              </a:solidFill>
              <a:latin typeface="Fira Sans"/>
              <a:ea typeface="Times New Roman" panose="02020603050405020304" pitchFamily="18" charset="0"/>
              <a:cs typeface="Arial" panose="020B0604020202020204" pitchFamily="34" charset="0"/>
            </a:endParaRPr>
          </a:p>
          <a:p>
            <a:pPr marL="571500" indent="-571500" algn="just" eaLnBrk="0" fontAlgn="base" hangingPunct="0">
              <a:spcBef>
                <a:spcPct val="0"/>
              </a:spcBef>
              <a:spcAft>
                <a:spcPct val="0"/>
              </a:spcAft>
              <a:buFont typeface="Arial" panose="020B0604020202020204" pitchFamily="34" charset="0"/>
              <a:buChar char="•"/>
            </a:pP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The ASTRI Science team will develop a strategy to </a:t>
            </a:r>
            <a:r>
              <a:rPr kumimoji="0" lang="en-GB" altLang="en-US" sz="4000" i="0" u="none" strike="noStrike" cap="none" normalizeH="0" baseline="0" dirty="0">
                <a:ln>
                  <a:noFill/>
                </a:ln>
                <a:solidFill>
                  <a:srgbClr val="C00000"/>
                </a:solidFill>
                <a:effectLst/>
                <a:latin typeface="Fira Sans"/>
                <a:ea typeface="Times New Roman" panose="02020603050405020304" pitchFamily="18" charset="0"/>
                <a:cs typeface="Arial" panose="020B0604020202020204" pitchFamily="34" charset="0"/>
              </a:rPr>
              <a:t>concentrate the observational time on a limited number of programs </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with clearly identified objectives (</a:t>
            </a:r>
            <a:r>
              <a:rPr kumimoji="0" lang="en-GB" altLang="en-US" sz="4000" i="0" u="none" strike="noStrike" cap="none" normalizeH="0" baseline="0" dirty="0" err="1">
                <a:ln>
                  <a:noFill/>
                </a:ln>
                <a:solidFill>
                  <a:srgbClr val="00204E"/>
                </a:solidFill>
                <a:effectLst/>
                <a:latin typeface="Fira Sans"/>
                <a:ea typeface="Times New Roman" panose="02020603050405020304" pitchFamily="18" charset="0"/>
                <a:cs typeface="Arial" panose="020B0604020202020204" pitchFamily="34" charset="0"/>
              </a:rPr>
              <a:t>Vercellone’s</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 talk)</a:t>
            </a:r>
          </a:p>
          <a:p>
            <a:pPr marL="571500" indent="-571500" algn="just" eaLnBrk="0" fontAlgn="base" hangingPunct="0">
              <a:spcBef>
                <a:spcPct val="0"/>
              </a:spcBef>
              <a:spcAft>
                <a:spcPct val="0"/>
              </a:spcAft>
              <a:buFont typeface="Arial" panose="020B0604020202020204" pitchFamily="34" charset="0"/>
              <a:buChar char="•"/>
            </a:pPr>
            <a:endParaRPr lang="en-GB" altLang="en-US" sz="4000" dirty="0">
              <a:solidFill>
                <a:srgbClr val="00204E"/>
              </a:solidFill>
              <a:latin typeface="Fira Sans"/>
              <a:ea typeface="Times New Roman" panose="02020603050405020304" pitchFamily="18" charset="0"/>
              <a:cs typeface="Arial" panose="020B0604020202020204" pitchFamily="34" charset="0"/>
            </a:endParaRPr>
          </a:p>
          <a:p>
            <a:pPr marL="571500" indent="-571500" algn="just" eaLnBrk="0" fontAlgn="base" hangingPunct="0">
              <a:spcBef>
                <a:spcPct val="0"/>
              </a:spcBef>
              <a:spcAft>
                <a:spcPct val="0"/>
              </a:spcAft>
              <a:buFont typeface="Arial" panose="020B0604020202020204" pitchFamily="34" charset="0"/>
              <a:buChar char="•"/>
            </a:pPr>
            <a:r>
              <a:rPr lang="en-GB" altLang="en-US" sz="4000" dirty="0">
                <a:solidFill>
                  <a:srgbClr val="00204E"/>
                </a:solidFill>
                <a:latin typeface="Fira Sans"/>
                <a:ea typeface="Times New Roman" panose="02020603050405020304" pitchFamily="18" charset="0"/>
                <a:cs typeface="Arial" panose="020B0604020202020204" pitchFamily="34" charset="0"/>
              </a:rPr>
              <a:t>After this initial period </a:t>
            </a:r>
            <a:r>
              <a:rPr lang="en-GB" altLang="en-US" sz="4000" dirty="0">
                <a:solidFill>
                  <a:srgbClr val="C00000"/>
                </a:solidFill>
                <a:latin typeface="Fira Sans"/>
                <a:ea typeface="Times New Roman" panose="02020603050405020304" pitchFamily="18" charset="0"/>
                <a:cs typeface="Arial" panose="020B0604020202020204" pitchFamily="34" charset="0"/>
              </a:rPr>
              <a:t>the project will gradually move towards an observatory model </a:t>
            </a:r>
            <a:r>
              <a:rPr lang="en-GB" altLang="en-US" sz="4000" dirty="0">
                <a:solidFill>
                  <a:srgbClr val="00204E"/>
                </a:solidFill>
                <a:latin typeface="Fira Sans"/>
                <a:ea typeface="Times New Roman" panose="02020603050405020304" pitchFamily="18" charset="0"/>
                <a:cs typeface="Arial" panose="020B0604020202020204" pitchFamily="34" charset="0"/>
              </a:rPr>
              <a:t>in which a fraction of the time will be assigned to scientific proposals through a Time Allocation Committee procedure</a:t>
            </a:r>
            <a:endPar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239575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59" name="Title 1"/>
          <p:cNvSpPr txBox="1">
            <a:spLocks noGrp="1"/>
          </p:cNvSpPr>
          <p:nvPr>
            <p:ph type="body" idx="22"/>
          </p:nvPr>
        </p:nvSpPr>
        <p:spPr>
          <a:prstGeom prst="rect">
            <a:avLst/>
          </a:prstGeom>
        </p:spPr>
        <p:txBody>
          <a:bodyPr>
            <a:normAutofit/>
          </a:bodyPr>
          <a:lstStyle/>
          <a:p>
            <a:r>
              <a:rPr lang="en-US" b="0" dirty="0"/>
              <a:t>Mini but not small…</a:t>
            </a:r>
            <a:endParaRPr b="0" dirty="0"/>
          </a:p>
        </p:txBody>
      </p:sp>
      <p:sp>
        <p:nvSpPr>
          <p:cNvPr id="9" name="Rectangle 8">
            <a:extLst>
              <a:ext uri="{FF2B5EF4-FFF2-40B4-BE49-F238E27FC236}">
                <a16:creationId xmlns:a16="http://schemas.microsoft.com/office/drawing/2014/main" id="{E857499D-791B-496C-9701-730657BAB481}"/>
              </a:ext>
            </a:extLst>
          </p:cNvPr>
          <p:cNvSpPr/>
          <p:nvPr/>
        </p:nvSpPr>
        <p:spPr>
          <a:xfrm>
            <a:off x="11093570" y="4427604"/>
            <a:ext cx="12956875" cy="4154984"/>
          </a:xfrm>
          <a:prstGeom prst="rect">
            <a:avLst/>
          </a:prstGeom>
        </p:spPr>
        <p:txBody>
          <a:bodyPr wrap="square">
            <a:spAutoFit/>
          </a:bodyPr>
          <a:lstStyle/>
          <a:p>
            <a:pPr algn="ctr"/>
            <a:r>
              <a:rPr lang="en-US" sz="4000" b="1" dirty="0">
                <a:solidFill>
                  <a:srgbClr val="C00000"/>
                </a:solidFill>
                <a:latin typeface="Fira Sans"/>
              </a:rPr>
              <a:t>Expected performance</a:t>
            </a:r>
          </a:p>
          <a:p>
            <a:pPr marL="285750" indent="-285750">
              <a:buFont typeface="Arial" panose="020B0604020202020204" pitchFamily="34" charset="0"/>
              <a:buChar char="•"/>
            </a:pPr>
            <a:r>
              <a:rPr lang="en-US" sz="3200" b="1" dirty="0">
                <a:solidFill>
                  <a:srgbClr val="003399"/>
                </a:solidFill>
                <a:latin typeface="Fira Sans"/>
              </a:rPr>
              <a:t>Sensitivity: better than that of current IACTs (E &gt; a few TeV):</a:t>
            </a:r>
          </a:p>
          <a:p>
            <a:pPr marL="742950" lvl="1" indent="-285750">
              <a:buFont typeface="Arial" panose="020B0604020202020204" pitchFamily="34" charset="0"/>
              <a:buChar char="•"/>
            </a:pPr>
            <a:r>
              <a:rPr lang="en-US" sz="3200" dirty="0">
                <a:solidFill>
                  <a:srgbClr val="00204E"/>
                </a:solidFill>
                <a:latin typeface="Fira Sans"/>
              </a:rPr>
              <a:t>Extend the spectra of already detected sources and/or measure cut-offs</a:t>
            </a:r>
          </a:p>
          <a:p>
            <a:pPr marL="285750" indent="-285750">
              <a:buFont typeface="Arial" panose="020B0604020202020204" pitchFamily="34" charset="0"/>
              <a:buChar char="•"/>
            </a:pPr>
            <a:r>
              <a:rPr lang="en-US" sz="3200" b="1" dirty="0">
                <a:solidFill>
                  <a:srgbClr val="003399"/>
                </a:solidFill>
                <a:latin typeface="Fira Sans"/>
              </a:rPr>
              <a:t>Energy/Angular resolution: </a:t>
            </a:r>
            <a:r>
              <a:rPr lang="en-US" sz="3200" b="1" dirty="0">
                <a:solidFill>
                  <a:srgbClr val="003399"/>
                </a:solidFill>
                <a:latin typeface="Fira Sans"/>
                <a:sym typeface="Symbol" panose="05050102010706020507" pitchFamily="18" charset="2"/>
              </a:rPr>
              <a:t> </a:t>
            </a:r>
            <a:r>
              <a:rPr lang="en-US" sz="3200" b="1" dirty="0">
                <a:solidFill>
                  <a:srgbClr val="003399"/>
                </a:solidFill>
                <a:latin typeface="Fira Sans"/>
              </a:rPr>
              <a:t>10% / </a:t>
            </a:r>
            <a:r>
              <a:rPr lang="en-US" sz="3200" b="1" dirty="0">
                <a:solidFill>
                  <a:srgbClr val="003399"/>
                </a:solidFill>
                <a:latin typeface="Fira Sans"/>
                <a:sym typeface="Symbol" panose="05050102010706020507" pitchFamily="18" charset="2"/>
              </a:rPr>
              <a:t> 3</a:t>
            </a:r>
            <a:r>
              <a:rPr lang="en-US" sz="3200" b="1" dirty="0">
                <a:solidFill>
                  <a:srgbClr val="003399"/>
                </a:solidFill>
                <a:latin typeface="Fira Sans"/>
              </a:rPr>
              <a:t>‘ (E &gt; a few TeV)</a:t>
            </a:r>
          </a:p>
          <a:p>
            <a:pPr marL="742950" lvl="1" indent="-285750">
              <a:buFont typeface="Arial" panose="020B0604020202020204" pitchFamily="34" charset="0"/>
              <a:buChar char="•"/>
            </a:pPr>
            <a:r>
              <a:rPr lang="en-US" sz="3200" dirty="0">
                <a:solidFill>
                  <a:srgbClr val="00204E"/>
                </a:solidFill>
                <a:latin typeface="Fira Sans"/>
              </a:rPr>
              <a:t>Characterize the morphology of extended sources at the highest VHE</a:t>
            </a:r>
            <a:endParaRPr lang="en-US" sz="3200" b="1" dirty="0">
              <a:solidFill>
                <a:srgbClr val="003399"/>
              </a:solidFill>
              <a:latin typeface="Fira Sans"/>
            </a:endParaRPr>
          </a:p>
          <a:p>
            <a:pPr marL="285750" indent="-285750">
              <a:buFont typeface="Arial" panose="020B0604020202020204" pitchFamily="34" charset="0"/>
              <a:buChar char="•"/>
            </a:pPr>
            <a:r>
              <a:rPr lang="en-US" sz="3200" b="1" dirty="0">
                <a:solidFill>
                  <a:srgbClr val="003399"/>
                </a:solidFill>
                <a:latin typeface="Fira Sans"/>
              </a:rPr>
              <a:t>Wide </a:t>
            </a:r>
            <a:r>
              <a:rPr lang="en-US" sz="3200" b="1" dirty="0" err="1">
                <a:solidFill>
                  <a:srgbClr val="003399"/>
                </a:solidFill>
                <a:latin typeface="Fira Sans"/>
              </a:rPr>
              <a:t>FoV</a:t>
            </a:r>
            <a:r>
              <a:rPr lang="en-US" sz="3200" b="1" dirty="0">
                <a:solidFill>
                  <a:srgbClr val="003399"/>
                </a:solidFill>
                <a:latin typeface="Fira Sans"/>
              </a:rPr>
              <a:t> (≥ 10°), with almost homogeneous off-axis acceptance</a:t>
            </a:r>
          </a:p>
          <a:p>
            <a:pPr marL="742950" lvl="1" indent="-285750">
              <a:buFont typeface="Arial" panose="020B0604020202020204" pitchFamily="34" charset="0"/>
              <a:buChar char="•"/>
            </a:pPr>
            <a:r>
              <a:rPr lang="en-US" sz="3200" dirty="0">
                <a:solidFill>
                  <a:srgbClr val="00204E"/>
                </a:solidFill>
                <a:latin typeface="Fira Sans"/>
              </a:rPr>
              <a:t>Optimal for multi-target fields, surveys, and extended sources</a:t>
            </a:r>
          </a:p>
          <a:p>
            <a:pPr marL="742950" lvl="1" indent="-285750">
              <a:buFont typeface="Arial" panose="020B0604020202020204" pitchFamily="34" charset="0"/>
              <a:buChar char="•"/>
            </a:pPr>
            <a:r>
              <a:rPr lang="en-US" sz="3200" dirty="0">
                <a:solidFill>
                  <a:srgbClr val="00204E"/>
                </a:solidFill>
                <a:latin typeface="Fira Sans"/>
              </a:rPr>
              <a:t>Enhanced chance for serendipity discoveries</a:t>
            </a:r>
          </a:p>
        </p:txBody>
      </p:sp>
      <p:sp>
        <p:nvSpPr>
          <p:cNvPr id="10" name="Rectangle 9">
            <a:extLst>
              <a:ext uri="{FF2B5EF4-FFF2-40B4-BE49-F238E27FC236}">
                <a16:creationId xmlns:a16="http://schemas.microsoft.com/office/drawing/2014/main" id="{41FB8161-3ABC-440F-BA84-A8589491E352}"/>
              </a:ext>
            </a:extLst>
          </p:cNvPr>
          <p:cNvSpPr/>
          <p:nvPr/>
        </p:nvSpPr>
        <p:spPr>
          <a:xfrm>
            <a:off x="258795" y="9162007"/>
            <a:ext cx="13199393" cy="3539430"/>
          </a:xfrm>
          <a:prstGeom prst="rect">
            <a:avLst/>
          </a:prstGeom>
        </p:spPr>
        <p:txBody>
          <a:bodyPr wrap="square">
            <a:spAutoFit/>
          </a:bodyPr>
          <a:lstStyle/>
          <a:p>
            <a:pPr marL="285750" indent="-285750">
              <a:buFont typeface="Arial" panose="020B0604020202020204" pitchFamily="34" charset="0"/>
              <a:buChar char="•"/>
            </a:pPr>
            <a:r>
              <a:rPr lang="en-US" sz="3200" b="1" dirty="0">
                <a:solidFill>
                  <a:srgbClr val="C00000"/>
                </a:solidFill>
                <a:latin typeface="Fira Sans"/>
                <a:cs typeface="Arial" panose="020B0604020202020204" pitchFamily="34" charset="0"/>
              </a:rPr>
              <a:t>Wide-field stereoscopic observations in the 1 – 300 </a:t>
            </a:r>
            <a:r>
              <a:rPr lang="en-US" sz="3200" b="1" dirty="0" err="1">
                <a:solidFill>
                  <a:srgbClr val="C00000"/>
                </a:solidFill>
                <a:latin typeface="Fira Sans"/>
                <a:cs typeface="Arial" panose="020B0604020202020204" pitchFamily="34" charset="0"/>
              </a:rPr>
              <a:t>TeV</a:t>
            </a:r>
            <a:r>
              <a:rPr lang="en-US" sz="3200" b="1" dirty="0">
                <a:solidFill>
                  <a:srgbClr val="C00000"/>
                </a:solidFill>
                <a:latin typeface="Fira Sans"/>
                <a:cs typeface="Arial" panose="020B0604020202020204" pitchFamily="34" charset="0"/>
              </a:rPr>
              <a:t> energy band</a:t>
            </a:r>
            <a:endParaRPr lang="en-US" sz="6000" b="1" dirty="0">
              <a:solidFill>
                <a:srgbClr val="C00000"/>
              </a:solidFill>
              <a:latin typeface="Fira Sans"/>
              <a:cs typeface="Arial" panose="020B0604020202020204" pitchFamily="34" charset="0"/>
            </a:endParaRPr>
          </a:p>
          <a:p>
            <a:pPr marL="742950" lvl="1" indent="-285750">
              <a:buFont typeface="Arial" panose="020B0604020202020204" pitchFamily="34" charset="0"/>
              <a:buChar char="•"/>
            </a:pPr>
            <a:r>
              <a:rPr lang="en-US" sz="3200" dirty="0">
                <a:solidFill>
                  <a:srgbClr val="00204E"/>
                </a:solidFill>
                <a:latin typeface="Fira Sans"/>
              </a:rPr>
              <a:t>Restricted number of targets/deep exposures (</a:t>
            </a:r>
            <a:r>
              <a:rPr lang="en-US" sz="3200" dirty="0">
                <a:solidFill>
                  <a:srgbClr val="00204E"/>
                </a:solidFill>
                <a:latin typeface="Fira Sans"/>
                <a:sym typeface="Symbol" panose="05050102010706020507" pitchFamily="18" charset="2"/>
              </a:rPr>
              <a:t> </a:t>
            </a:r>
            <a:r>
              <a:rPr lang="en-US" sz="3200" dirty="0">
                <a:solidFill>
                  <a:srgbClr val="00204E"/>
                </a:solidFill>
                <a:latin typeface="Fira Sans"/>
              </a:rPr>
              <a:t>200 h)</a:t>
            </a:r>
          </a:p>
          <a:p>
            <a:pPr marL="742950" lvl="1" indent="-285750">
              <a:buFont typeface="Arial" panose="020B0604020202020204" pitchFamily="34" charset="0"/>
              <a:buChar char="•"/>
            </a:pPr>
            <a:r>
              <a:rPr lang="en-US" sz="3200" dirty="0">
                <a:solidFill>
                  <a:srgbClr val="00204E"/>
                </a:solidFill>
                <a:latin typeface="Fira Sans"/>
              </a:rPr>
              <a:t>Galactic sources: wide </a:t>
            </a:r>
            <a:r>
              <a:rPr lang="en-US" sz="3200" dirty="0" err="1">
                <a:solidFill>
                  <a:srgbClr val="00204E"/>
                </a:solidFill>
                <a:latin typeface="Fira Sans"/>
              </a:rPr>
              <a:t>FoV</a:t>
            </a:r>
            <a:r>
              <a:rPr lang="en-US" sz="3200" dirty="0">
                <a:solidFill>
                  <a:srgbClr val="00204E"/>
                </a:solidFill>
                <a:latin typeface="Fira Sans"/>
              </a:rPr>
              <a:t> </a:t>
            </a:r>
            <a:r>
              <a:rPr lang="en-US" sz="3200" dirty="0">
                <a:solidFill>
                  <a:srgbClr val="00204E"/>
                </a:solidFill>
                <a:latin typeface="Fira Sans"/>
                <a:sym typeface="Symbol" panose="05050102010706020507" pitchFamily="18" charset="2"/>
              </a:rPr>
              <a:t></a:t>
            </a:r>
            <a:r>
              <a:rPr lang="en-US" sz="3200" dirty="0">
                <a:solidFill>
                  <a:srgbClr val="00204E"/>
                </a:solidFill>
                <a:latin typeface="Fira Sans"/>
              </a:rPr>
              <a:t> multi-target fields</a:t>
            </a:r>
          </a:p>
          <a:p>
            <a:pPr marL="742950" lvl="1" indent="-285750">
              <a:buFont typeface="Arial" panose="020B0604020202020204" pitchFamily="34" charset="0"/>
              <a:buChar char="•"/>
            </a:pPr>
            <a:r>
              <a:rPr lang="en-US" sz="3200" dirty="0">
                <a:solidFill>
                  <a:srgbClr val="00204E"/>
                </a:solidFill>
                <a:latin typeface="Fira Sans"/>
              </a:rPr>
              <a:t>Extragalactic sources: survey of a few promising targets at &gt; </a:t>
            </a:r>
            <a:r>
              <a:rPr lang="en-US" sz="3200" dirty="0">
                <a:solidFill>
                  <a:srgbClr val="00204E"/>
                </a:solidFill>
                <a:latin typeface="Fira Sans"/>
                <a:sym typeface="Symbol" panose="05050102010706020507" pitchFamily="18" charset="2"/>
              </a:rPr>
              <a:t></a:t>
            </a:r>
            <a:r>
              <a:rPr lang="en-US" sz="3200" dirty="0">
                <a:solidFill>
                  <a:srgbClr val="00204E"/>
                </a:solidFill>
                <a:latin typeface="Fira Sans"/>
              </a:rPr>
              <a:t>10 TeV scale</a:t>
            </a:r>
          </a:p>
          <a:p>
            <a:pPr marL="742950" lvl="1" indent="-285750">
              <a:buFont typeface="Arial" panose="020B0604020202020204" pitchFamily="34" charset="0"/>
              <a:buChar char="•"/>
            </a:pPr>
            <a:r>
              <a:rPr lang="en-US" sz="3200" dirty="0">
                <a:solidFill>
                  <a:srgbClr val="00204E"/>
                </a:solidFill>
                <a:latin typeface="Fira Sans"/>
              </a:rPr>
              <a:t>Fundamental physics: studies on LIV, EBL, Axion-Like Particles, …</a:t>
            </a:r>
          </a:p>
          <a:p>
            <a:pPr marL="285750" indent="-285750">
              <a:buFont typeface="Arial" panose="020B0604020202020204" pitchFamily="34" charset="0"/>
              <a:buChar char="•"/>
            </a:pPr>
            <a:r>
              <a:rPr lang="en-US" sz="3200" b="1" dirty="0">
                <a:solidFill>
                  <a:srgbClr val="C00000"/>
                </a:solidFill>
                <a:latin typeface="Fira Sans"/>
              </a:rPr>
              <a:t>Stellar </a:t>
            </a:r>
            <a:r>
              <a:rPr lang="en-US" sz="3200" b="1" dirty="0" err="1">
                <a:solidFill>
                  <a:srgbClr val="C00000"/>
                </a:solidFill>
                <a:latin typeface="Fira Sans"/>
              </a:rPr>
              <a:t>Hambury</a:t>
            </a:r>
            <a:r>
              <a:rPr lang="en-US" sz="3200" b="1" dirty="0">
                <a:solidFill>
                  <a:srgbClr val="C00000"/>
                </a:solidFill>
                <a:latin typeface="Fira Sans"/>
              </a:rPr>
              <a:t>-Brown intensity interferometry in the visible band</a:t>
            </a:r>
          </a:p>
          <a:p>
            <a:pPr marL="285750" indent="-285750">
              <a:buFont typeface="Arial" panose="020B0604020202020204" pitchFamily="34" charset="0"/>
              <a:buChar char="•"/>
            </a:pPr>
            <a:r>
              <a:rPr lang="en-US" sz="3200" b="1" dirty="0">
                <a:solidFill>
                  <a:srgbClr val="C00000"/>
                </a:solidFill>
                <a:latin typeface="Fira Sans"/>
              </a:rPr>
              <a:t>Direct measurements of cosmic rays</a:t>
            </a:r>
          </a:p>
        </p:txBody>
      </p:sp>
      <p:sp>
        <p:nvSpPr>
          <p:cNvPr id="11" name="Rectangle 10">
            <a:extLst>
              <a:ext uri="{FF2B5EF4-FFF2-40B4-BE49-F238E27FC236}">
                <a16:creationId xmlns:a16="http://schemas.microsoft.com/office/drawing/2014/main" id="{E03DF236-E5BA-4F12-8A63-595BF9B5AA62}"/>
              </a:ext>
            </a:extLst>
          </p:cNvPr>
          <p:cNvSpPr/>
          <p:nvPr/>
        </p:nvSpPr>
        <p:spPr>
          <a:xfrm>
            <a:off x="14629713" y="10222353"/>
            <a:ext cx="9525495" cy="1323439"/>
          </a:xfrm>
          <a:prstGeom prst="rect">
            <a:avLst/>
          </a:prstGeom>
        </p:spPr>
        <p:txBody>
          <a:bodyPr wrap="square">
            <a:spAutoFit/>
          </a:bodyPr>
          <a:lstStyle/>
          <a:p>
            <a:r>
              <a:rPr lang="en-US" sz="4000" b="1" dirty="0">
                <a:solidFill>
                  <a:srgbClr val="00204E"/>
                </a:solidFill>
                <a:latin typeface="Fira Sans"/>
              </a:rPr>
              <a:t>The ASTRI science team is developing a core science program (see </a:t>
            </a:r>
            <a:r>
              <a:rPr lang="en-US" sz="4000" b="1" dirty="0" err="1">
                <a:solidFill>
                  <a:srgbClr val="00204E"/>
                </a:solidFill>
                <a:latin typeface="Fira Sans"/>
              </a:rPr>
              <a:t>Vercellone’s</a:t>
            </a:r>
            <a:r>
              <a:rPr lang="en-US" sz="4000" b="1" dirty="0">
                <a:solidFill>
                  <a:srgbClr val="00204E"/>
                </a:solidFill>
                <a:latin typeface="Fira Sans"/>
              </a:rPr>
              <a:t> talk) </a:t>
            </a:r>
            <a:endParaRPr lang="en-US" sz="4000" dirty="0">
              <a:solidFill>
                <a:srgbClr val="00204E"/>
              </a:solidFill>
              <a:latin typeface="Fira Sans"/>
            </a:endParaRPr>
          </a:p>
        </p:txBody>
      </p:sp>
      <p:sp>
        <p:nvSpPr>
          <p:cNvPr id="12" name="Arrow: Right 11">
            <a:extLst>
              <a:ext uri="{FF2B5EF4-FFF2-40B4-BE49-F238E27FC236}">
                <a16:creationId xmlns:a16="http://schemas.microsoft.com/office/drawing/2014/main" id="{9219BCAF-B819-4C3F-AD4A-192EFA245B52}"/>
              </a:ext>
            </a:extLst>
          </p:cNvPr>
          <p:cNvSpPr/>
          <p:nvPr/>
        </p:nvSpPr>
        <p:spPr>
          <a:xfrm>
            <a:off x="13587766" y="10607074"/>
            <a:ext cx="930674" cy="553996"/>
          </a:xfrm>
          <a:prstGeom prst="rightArrow">
            <a:avLst/>
          </a:prstGeom>
          <a:solidFill>
            <a:srgbClr val="0020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55B7FE0-154D-411B-8FD6-2DE6CB1C1250}"/>
              </a:ext>
            </a:extLst>
          </p:cNvPr>
          <p:cNvPicPr>
            <a:picLocks noChangeAspect="1"/>
          </p:cNvPicPr>
          <p:nvPr/>
        </p:nvPicPr>
        <p:blipFill>
          <a:blip r:embed="rId3"/>
          <a:stretch>
            <a:fillRect/>
          </a:stretch>
        </p:blipFill>
        <p:spPr>
          <a:xfrm>
            <a:off x="918071" y="2191094"/>
            <a:ext cx="9393293" cy="6576977"/>
          </a:xfrm>
          <a:prstGeom prst="rect">
            <a:avLst/>
          </a:prstGeom>
        </p:spPr>
      </p:pic>
      <p:sp>
        <p:nvSpPr>
          <p:cNvPr id="14" name="Rectangle 13">
            <a:extLst>
              <a:ext uri="{FF2B5EF4-FFF2-40B4-BE49-F238E27FC236}">
                <a16:creationId xmlns:a16="http://schemas.microsoft.com/office/drawing/2014/main" id="{18DA7371-534B-4D3E-8DFB-4C78E34C3AE9}"/>
              </a:ext>
            </a:extLst>
          </p:cNvPr>
          <p:cNvSpPr/>
          <p:nvPr/>
        </p:nvSpPr>
        <p:spPr>
          <a:xfrm>
            <a:off x="11093571" y="2355079"/>
            <a:ext cx="12408440" cy="1446550"/>
          </a:xfrm>
          <a:prstGeom prst="rect">
            <a:avLst/>
          </a:prstGeom>
        </p:spPr>
        <p:txBody>
          <a:bodyPr wrap="square">
            <a:spAutoFit/>
          </a:bodyPr>
          <a:lstStyle/>
          <a:p>
            <a:r>
              <a:rPr lang="en-US" sz="4400" b="1" dirty="0">
                <a:solidFill>
                  <a:srgbClr val="006600"/>
                </a:solidFill>
              </a:rPr>
              <a:t>Largest Imaging Atmospheric Cherenkov Telescopes facility until CTAO will start to operate</a:t>
            </a:r>
          </a:p>
        </p:txBody>
      </p:sp>
      <p:sp>
        <p:nvSpPr>
          <p:cNvPr id="15" name="Rectangle 14">
            <a:extLst>
              <a:ext uri="{FF2B5EF4-FFF2-40B4-BE49-F238E27FC236}">
                <a16:creationId xmlns:a16="http://schemas.microsoft.com/office/drawing/2014/main" id="{C2B9C45F-7476-45B5-90CC-A5D7E02A5202}"/>
              </a:ext>
            </a:extLst>
          </p:cNvPr>
          <p:cNvSpPr/>
          <p:nvPr/>
        </p:nvSpPr>
        <p:spPr>
          <a:xfrm>
            <a:off x="715279" y="8334973"/>
            <a:ext cx="8627729" cy="707886"/>
          </a:xfrm>
          <a:prstGeom prst="rect">
            <a:avLst/>
          </a:prstGeom>
        </p:spPr>
        <p:txBody>
          <a:bodyPr wrap="square">
            <a:spAutoFit/>
          </a:bodyPr>
          <a:lstStyle/>
          <a:p>
            <a:r>
              <a:rPr lang="it-IT" sz="2000" b="1" dirty="0">
                <a:solidFill>
                  <a:srgbClr val="333333"/>
                </a:solidFill>
                <a:latin typeface="Fira Sans"/>
              </a:rPr>
              <a:t>Lombardi, S., Antonelli, L. A., </a:t>
            </a:r>
            <a:r>
              <a:rPr lang="it-IT" sz="2000" b="1" dirty="0" err="1">
                <a:solidFill>
                  <a:srgbClr val="333333"/>
                </a:solidFill>
                <a:latin typeface="Fira Sans"/>
              </a:rPr>
              <a:t>Bigongiari</a:t>
            </a:r>
            <a:r>
              <a:rPr lang="it-IT" sz="2000" b="1" dirty="0">
                <a:solidFill>
                  <a:srgbClr val="333333"/>
                </a:solidFill>
                <a:latin typeface="Fira Sans"/>
              </a:rPr>
              <a:t>, C., et al., Proc. 37th ICRC, </a:t>
            </a:r>
            <a:r>
              <a:rPr lang="it-IT" sz="2000" b="1" dirty="0" err="1">
                <a:solidFill>
                  <a:srgbClr val="333333"/>
                </a:solidFill>
                <a:latin typeface="Fira Sans"/>
              </a:rPr>
              <a:t>Berlin</a:t>
            </a:r>
            <a:r>
              <a:rPr lang="it-IT" sz="2000" b="1" dirty="0">
                <a:solidFill>
                  <a:srgbClr val="333333"/>
                </a:solidFill>
                <a:latin typeface="Fira Sans"/>
              </a:rPr>
              <a:t>, </a:t>
            </a:r>
            <a:r>
              <a:rPr lang="it-IT" sz="2000" b="1" dirty="0" err="1">
                <a:solidFill>
                  <a:srgbClr val="333333"/>
                </a:solidFill>
                <a:latin typeface="Fira Sans"/>
              </a:rPr>
              <a:t>PoS</a:t>
            </a:r>
            <a:r>
              <a:rPr lang="it-IT" sz="2000" b="1" dirty="0">
                <a:solidFill>
                  <a:srgbClr val="333333"/>
                </a:solidFill>
                <a:latin typeface="Fira Sans"/>
              </a:rPr>
              <a:t>(ICRC2021)884 (2021)</a:t>
            </a:r>
            <a:endParaRPr lang="en-GB" sz="2000" b="1" dirty="0">
              <a:latin typeface="Fira Sans"/>
            </a:endParaRPr>
          </a:p>
        </p:txBody>
      </p:sp>
      <p:cxnSp>
        <p:nvCxnSpPr>
          <p:cNvPr id="3" name="Straight Arrow Connector 2">
            <a:extLst>
              <a:ext uri="{FF2B5EF4-FFF2-40B4-BE49-F238E27FC236}">
                <a16:creationId xmlns:a16="http://schemas.microsoft.com/office/drawing/2014/main" id="{CC6334B7-0545-460D-9A5C-04799952BE78}"/>
              </a:ext>
            </a:extLst>
          </p:cNvPr>
          <p:cNvCxnSpPr>
            <a:cxnSpLocks/>
          </p:cNvCxnSpPr>
          <p:nvPr/>
        </p:nvCxnSpPr>
        <p:spPr>
          <a:xfrm flipV="1">
            <a:off x="1284051" y="7743217"/>
            <a:ext cx="564204" cy="591756"/>
          </a:xfrm>
          <a:prstGeom prst="straightConnector1">
            <a:avLst/>
          </a:prstGeom>
          <a:noFill/>
          <a:ln w="508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578516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sp>
        <p:nvSpPr>
          <p:cNvPr id="59" name="Title 1"/>
          <p:cNvSpPr txBox="1">
            <a:spLocks noGrp="1"/>
          </p:cNvSpPr>
          <p:nvPr>
            <p:ph type="body" idx="22"/>
          </p:nvPr>
        </p:nvSpPr>
        <p:spPr>
          <a:prstGeom prst="rect">
            <a:avLst/>
          </a:prstGeom>
        </p:spPr>
        <p:txBody>
          <a:bodyPr>
            <a:normAutofit/>
          </a:bodyPr>
          <a:lstStyle/>
          <a:p>
            <a:r>
              <a:rPr lang="en-US" b="0" dirty="0"/>
              <a:t>Operation modes</a:t>
            </a:r>
            <a:endParaRPr b="0" dirty="0"/>
          </a:p>
        </p:txBody>
      </p:sp>
      <p:sp>
        <p:nvSpPr>
          <p:cNvPr id="8" name="Rectangle 7">
            <a:extLst>
              <a:ext uri="{FF2B5EF4-FFF2-40B4-BE49-F238E27FC236}">
                <a16:creationId xmlns:a16="http://schemas.microsoft.com/office/drawing/2014/main" id="{2249D994-5C0D-4C90-81ED-29BDB3F08DB0}"/>
              </a:ext>
            </a:extLst>
          </p:cNvPr>
          <p:cNvSpPr/>
          <p:nvPr/>
        </p:nvSpPr>
        <p:spPr>
          <a:xfrm>
            <a:off x="917996" y="2274048"/>
            <a:ext cx="22805530" cy="10556736"/>
          </a:xfrm>
          <a:prstGeom prst="rect">
            <a:avLst/>
          </a:prstGeom>
        </p:spPr>
        <p:txBody>
          <a:bodyPr wrap="square">
            <a:spAutoFit/>
          </a:bodyPr>
          <a:lstStyle/>
          <a:p>
            <a:pPr marL="285750" indent="-285750">
              <a:buFont typeface="Arial" panose="020B0604020202020204" pitchFamily="34" charset="0"/>
              <a:buChar char="•"/>
            </a:pPr>
            <a:r>
              <a:rPr lang="en-US" sz="4000" b="1" dirty="0">
                <a:solidFill>
                  <a:srgbClr val="C00000"/>
                </a:solidFill>
                <a:latin typeface="FiraSans"/>
              </a:rPr>
              <a:t>Normal (science) observation mode</a:t>
            </a:r>
            <a:r>
              <a:rPr lang="en-US" sz="4000" dirty="0">
                <a:solidFill>
                  <a:srgbClr val="00144D"/>
                </a:solidFill>
                <a:latin typeface="FiraSans"/>
              </a:rPr>
              <a:t>: this is used to observe the targets as defined by the Science Operation Plan. Usually science observations require dark time, although it is also possible operate also during moderate moonlight conditions.  Calibration activities are included in the normal operation mode.</a:t>
            </a:r>
          </a:p>
          <a:p>
            <a:pPr marL="285750" indent="-285750">
              <a:buFont typeface="Arial" panose="020B0604020202020204" pitchFamily="34" charset="0"/>
              <a:buChar char="•"/>
            </a:pPr>
            <a:endParaRPr lang="en-US" sz="4000" dirty="0">
              <a:solidFill>
                <a:srgbClr val="00144D"/>
              </a:solidFill>
              <a:latin typeface="FiraSans"/>
            </a:endParaRPr>
          </a:p>
          <a:p>
            <a:pPr marL="285750" indent="-285750">
              <a:buFont typeface="Arial" panose="020B0604020202020204" pitchFamily="34" charset="0"/>
              <a:buChar char="•"/>
            </a:pPr>
            <a:r>
              <a:rPr lang="en-US" sz="4000" b="1" dirty="0" err="1">
                <a:solidFill>
                  <a:srgbClr val="C00000"/>
                </a:solidFill>
                <a:latin typeface="FiraSans"/>
              </a:rPr>
              <a:t>ToO</a:t>
            </a:r>
            <a:r>
              <a:rPr lang="en-US" sz="4000" b="1" dirty="0">
                <a:solidFill>
                  <a:srgbClr val="C00000"/>
                </a:solidFill>
                <a:latin typeface="FiraSans"/>
              </a:rPr>
              <a:t> Mode</a:t>
            </a:r>
            <a:r>
              <a:rPr lang="en-US" sz="4000" dirty="0">
                <a:solidFill>
                  <a:srgbClr val="00144D"/>
                </a:solidFill>
                <a:latin typeface="FiraSans"/>
              </a:rPr>
              <a:t>: the science operation plan will identify some astrophysical targets (either a specific object or a class of objects) that, giving raises to transient phenomena, will require a response from the night operator and a change in the night schedule. This means that no dedicated automatic software procedure to react to these transient phenomena is foreseen.  Depending on the type of transient object the reaction time will vary from 1 hour to 1 day.</a:t>
            </a:r>
          </a:p>
          <a:p>
            <a:pPr marL="285750" indent="-285750">
              <a:buFont typeface="Arial" panose="020B0604020202020204" pitchFamily="34" charset="0"/>
              <a:buChar char="•"/>
            </a:pPr>
            <a:endParaRPr lang="en-US" sz="4000" dirty="0">
              <a:solidFill>
                <a:srgbClr val="00144D"/>
              </a:solidFill>
              <a:latin typeface="FiraSans"/>
            </a:endParaRPr>
          </a:p>
          <a:p>
            <a:pPr marL="285750" indent="-285750">
              <a:buFont typeface="Arial" panose="020B0604020202020204" pitchFamily="34" charset="0"/>
              <a:buChar char="•"/>
            </a:pPr>
            <a:r>
              <a:rPr lang="en-US" sz="4000" b="1" dirty="0">
                <a:solidFill>
                  <a:srgbClr val="C00000"/>
                </a:solidFill>
                <a:latin typeface="FiraSans"/>
              </a:rPr>
              <a:t>Coordinated Mode</a:t>
            </a:r>
            <a:r>
              <a:rPr lang="en-US" sz="4000" dirty="0">
                <a:solidFill>
                  <a:srgbClr val="00144D"/>
                </a:solidFill>
                <a:latin typeface="FiraSans"/>
              </a:rPr>
              <a:t>: Synergies with the current VHE arrays (MAGIC, LST) in the northern hemisphere are foreseen in the science operation plan. This means that simultaneous observations will be possible. Usually, those observations, will be scheduled well in advance. </a:t>
            </a:r>
          </a:p>
          <a:p>
            <a:pPr marL="285750" indent="-285750">
              <a:buFont typeface="Arial" panose="020B0604020202020204" pitchFamily="34" charset="0"/>
              <a:buChar char="•"/>
            </a:pPr>
            <a:endParaRPr lang="en-US" sz="4000" dirty="0">
              <a:solidFill>
                <a:srgbClr val="00144D"/>
              </a:solidFill>
              <a:latin typeface="FiraSans"/>
            </a:endParaRPr>
          </a:p>
          <a:p>
            <a:pPr marL="285750" indent="-285750">
              <a:buFont typeface="Arial" panose="020B0604020202020204" pitchFamily="34" charset="0"/>
              <a:buChar char="•"/>
            </a:pPr>
            <a:r>
              <a:rPr lang="en-US" sz="4000" b="1" dirty="0">
                <a:solidFill>
                  <a:srgbClr val="C00000"/>
                </a:solidFill>
                <a:latin typeface="FiraSans"/>
              </a:rPr>
              <a:t>Maintenance mode</a:t>
            </a:r>
            <a:r>
              <a:rPr lang="en-US" sz="4000" dirty="0">
                <a:solidFill>
                  <a:srgbClr val="00144D"/>
                </a:solidFill>
                <a:latin typeface="FiraSans"/>
              </a:rPr>
              <a:t>: this mode deals with all activities necessary for the maintenance of the telescopes, the on-line control software, the monitoring, characterization and calibration devices, and the infrastructures (e.g. network, data center, </a:t>
            </a:r>
            <a:r>
              <a:rPr lang="en-US" sz="4000" dirty="0" err="1">
                <a:solidFill>
                  <a:srgbClr val="00144D"/>
                </a:solidFill>
                <a:latin typeface="FiraSans"/>
              </a:rPr>
              <a:t>etc</a:t>
            </a:r>
            <a:r>
              <a:rPr lang="en-US" sz="4000" dirty="0">
                <a:solidFill>
                  <a:srgbClr val="00144D"/>
                </a:solidFill>
                <a:latin typeface="FiraSans"/>
              </a:rPr>
              <a:t>). This is the only daytime operation mode.</a:t>
            </a:r>
          </a:p>
        </p:txBody>
      </p:sp>
    </p:spTree>
    <p:extLst>
      <p:ext uri="{BB962C8B-B14F-4D97-AF65-F5344CB8AC3E}">
        <p14:creationId xmlns:p14="http://schemas.microsoft.com/office/powerpoint/2010/main" val="22638058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59" name="Title 1"/>
          <p:cNvSpPr txBox="1">
            <a:spLocks noGrp="1"/>
          </p:cNvSpPr>
          <p:nvPr>
            <p:ph type="body" idx="22"/>
          </p:nvPr>
        </p:nvSpPr>
        <p:spPr>
          <a:prstGeom prst="rect">
            <a:avLst/>
          </a:prstGeom>
        </p:spPr>
        <p:txBody>
          <a:bodyPr>
            <a:normAutofit/>
          </a:bodyPr>
          <a:lstStyle/>
          <a:p>
            <a:r>
              <a:rPr lang="en-US" b="0" dirty="0"/>
              <a:t>Science Operations</a:t>
            </a:r>
            <a:endParaRPr b="0" dirty="0"/>
          </a:p>
        </p:txBody>
      </p:sp>
      <p:sp>
        <p:nvSpPr>
          <p:cNvPr id="8" name="Rectangle 1">
            <a:extLst>
              <a:ext uri="{FF2B5EF4-FFF2-40B4-BE49-F238E27FC236}">
                <a16:creationId xmlns:a16="http://schemas.microsoft.com/office/drawing/2014/main" id="{384849E0-2C53-4827-A334-EC1C4F9B150C}"/>
              </a:ext>
            </a:extLst>
          </p:cNvPr>
          <p:cNvSpPr>
            <a:spLocks noChangeArrowheads="1"/>
          </p:cNvSpPr>
          <p:nvPr/>
        </p:nvSpPr>
        <p:spPr bwMode="auto">
          <a:xfrm>
            <a:off x="1205938" y="2437575"/>
            <a:ext cx="19904905" cy="994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4000" i="0" u="none" strike="noStrike" cap="none" normalizeH="0" baseline="0" dirty="0">
                <a:ln>
                  <a:noFill/>
                </a:ln>
                <a:solidFill>
                  <a:srgbClr val="C00000"/>
                </a:solidFill>
                <a:effectLst/>
                <a:latin typeface="Fira Sans"/>
                <a:ea typeface="Times New Roman" panose="02020603050405020304" pitchFamily="18" charset="0"/>
                <a:cs typeface="Arial" panose="020B0604020202020204" pitchFamily="34" charset="0"/>
              </a:rPr>
              <a:t>No real time analysis </a:t>
            </a:r>
            <a:r>
              <a:rPr lang="en-US" altLang="en-US" sz="4000" dirty="0">
                <a:solidFill>
                  <a:srgbClr val="C00000"/>
                </a:solidFill>
                <a:latin typeface="Fira Sans"/>
                <a:cs typeface="Arial" panose="020B0604020202020204" pitchFamily="34" charset="0"/>
              </a:rPr>
              <a:t>of the data </a:t>
            </a:r>
            <a:r>
              <a:rPr kumimoji="0" lang="en-US"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is foreseen but only a data quality check. Data analysis policy adopted will then be next day processing. </a:t>
            </a:r>
            <a:endParaRPr kumimoji="0" lang="en-US" altLang="en-US" sz="4000" i="0" u="none" strike="noStrike" cap="none" normalizeH="0" baseline="0" dirty="0">
              <a:ln>
                <a:noFill/>
              </a:ln>
              <a:solidFill>
                <a:srgbClr val="00204E"/>
              </a:solidFill>
              <a:effectLst/>
              <a:latin typeface="Fira San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4000" i="0" u="none" strike="noStrike" cap="none" normalizeH="0" baseline="0" dirty="0">
                <a:ln>
                  <a:noFill/>
                </a:ln>
                <a:solidFill>
                  <a:srgbClr val="C00000"/>
                </a:solidFill>
                <a:effectLst/>
                <a:latin typeface="Fira Sans"/>
                <a:ea typeface="Times New Roman" panose="02020603050405020304" pitchFamily="18" charset="0"/>
                <a:cs typeface="Arial" panose="020B0604020202020204" pitchFamily="34" charset="0"/>
              </a:rPr>
              <a:t>No array trigger </a:t>
            </a:r>
            <a:r>
              <a:rPr kumimoji="0" lang="en-US"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(stereo trigger) will be implemented at the site. Any search for Cherenkov events detected in coincidence by more than one telescope will be performed via software off-line at the Rome Data Centre.</a:t>
            </a:r>
            <a:endParaRPr kumimoji="0" lang="en-US" altLang="en-US" sz="4000" i="0" u="none" strike="noStrike" cap="none" normalizeH="0" baseline="0" dirty="0">
              <a:ln>
                <a:noFill/>
              </a:ln>
              <a:solidFill>
                <a:srgbClr val="00204E"/>
              </a:solidFill>
              <a:effectLst/>
              <a:latin typeface="Fira Sans"/>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4000" dirty="0">
              <a:solidFill>
                <a:srgbClr val="00204E"/>
              </a:solidFill>
              <a:latin typeface="Fira Sans"/>
              <a:ea typeface="Times New Roman" panose="02020603050405020304" pitchFamily="18"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4000" i="0" u="none" strike="noStrike" cap="none" normalizeH="0" baseline="0" dirty="0">
                <a:ln>
                  <a:noFill/>
                </a:ln>
                <a:solidFill>
                  <a:srgbClr val="C00000"/>
                </a:solidFill>
                <a:effectLst/>
                <a:latin typeface="Fira Sans"/>
                <a:ea typeface="Times New Roman" panose="02020603050405020304" pitchFamily="18" charset="0"/>
                <a:cs typeface="Arial" panose="020B0604020202020204" pitchFamily="34" charset="0"/>
              </a:rPr>
              <a:t>No subarray operation </a:t>
            </a:r>
            <a:r>
              <a:rPr kumimoji="0" lang="en-US"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is foreseen.</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Night </a:t>
            </a:r>
            <a:r>
              <a:rPr lang="en-GB" altLang="en-US" sz="4000" dirty="0">
                <a:solidFill>
                  <a:srgbClr val="00204E"/>
                </a:solidFill>
                <a:latin typeface="Fira Sans"/>
                <a:ea typeface="Times New Roman" panose="02020603050405020304" pitchFamily="18" charset="0"/>
                <a:cs typeface="Arial" panose="020B0604020202020204" pitchFamily="34" charset="0"/>
              </a:rPr>
              <a:t>s</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cience operations will be controlled remotely from La Laguna @ IAC </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sym typeface="Symbol" panose="05050102010706020507" pitchFamily="18" charset="2"/>
              </a:rPr>
              <a:t></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 no people required at the site during the night.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tLang="en-US" sz="4000" dirty="0">
              <a:solidFill>
                <a:srgbClr val="00204E"/>
              </a:solidFill>
              <a:latin typeface="Fira Sans"/>
              <a:ea typeface="Times New Roman" panose="02020603050405020304" pitchFamily="18"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4000" dirty="0">
                <a:solidFill>
                  <a:srgbClr val="00204E"/>
                </a:solidFill>
                <a:latin typeface="Fira Sans"/>
                <a:ea typeface="Times New Roman" panose="02020603050405020304" pitchFamily="18" charset="0"/>
                <a:cs typeface="Arial" panose="020B0604020202020204" pitchFamily="34" charset="0"/>
              </a:rPr>
              <a:t>The local</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 control room at the Themis Observatory will be used during commissioning and science verification phase, during maintenance </a:t>
            </a:r>
            <a:r>
              <a:rPr lang="en-GB" altLang="en-US" sz="4000" dirty="0">
                <a:solidFill>
                  <a:srgbClr val="00204E"/>
                </a:solidFill>
                <a:latin typeface="Fira Sans"/>
                <a:ea typeface="Times New Roman" panose="02020603050405020304" pitchFamily="18" charset="0"/>
                <a:cs typeface="Arial" panose="020B0604020202020204" pitchFamily="34" charset="0"/>
              </a:rPr>
              <a:t>activities </a:t>
            </a:r>
            <a:r>
              <a:rPr kumimoji="0" lang="en-GB" altLang="en-US" sz="4000" i="0" u="none" strike="noStrike" cap="none" normalizeH="0" baseline="0" dirty="0">
                <a:ln>
                  <a:noFill/>
                </a:ln>
                <a:solidFill>
                  <a:srgbClr val="00204E"/>
                </a:solidFill>
                <a:effectLst/>
                <a:latin typeface="Fira Sans"/>
                <a:ea typeface="Times New Roman" panose="02020603050405020304" pitchFamily="18" charset="0"/>
                <a:cs typeface="Arial" panose="020B0604020202020204" pitchFamily="34" charset="0"/>
              </a:rPr>
              <a:t>or in case of other special activities</a:t>
            </a:r>
            <a:r>
              <a:rPr kumimoji="0" lang="en-GB" altLang="en-US" sz="4000" i="0" u="none" strike="noStrike" cap="none" normalizeH="0" baseline="0" dirty="0">
                <a:ln>
                  <a:noFill/>
                </a:ln>
                <a:solidFill>
                  <a:schemeClr val="tx1"/>
                </a:solidFill>
                <a:effectLst/>
                <a:latin typeface="Fira Sans"/>
                <a:ea typeface="Times New Roman" panose="02020603050405020304" pitchFamily="18" charset="0"/>
                <a:cs typeface="Arial" panose="020B0604020202020204" pitchFamily="34" charset="0"/>
              </a:rPr>
              <a:t>.</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GB" altLang="en-US" sz="4000" dirty="0">
              <a:latin typeface="Fira Sans"/>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lang="en-GB" altLang="en-US" sz="4000" dirty="0">
                <a:solidFill>
                  <a:srgbClr val="00204E"/>
                </a:solidFill>
                <a:latin typeface="Fira Sans"/>
                <a:ea typeface="Times New Roman" panose="02020603050405020304" pitchFamily="18" charset="0"/>
                <a:cs typeface="Arial" panose="020B0604020202020204" pitchFamily="34" charset="0"/>
              </a:rPr>
              <a:t>Other </a:t>
            </a:r>
            <a:r>
              <a:rPr lang="en-US" sz="4000" dirty="0">
                <a:solidFill>
                  <a:srgbClr val="00204E"/>
                </a:solidFill>
                <a:latin typeface="Fira Sans"/>
              </a:rPr>
              <a:t>Array Operation Centers (control room) </a:t>
            </a:r>
            <a:r>
              <a:rPr lang="en-GB" altLang="en-US" sz="4000" dirty="0">
                <a:solidFill>
                  <a:srgbClr val="00204E"/>
                </a:solidFill>
                <a:latin typeface="Fira Sans"/>
                <a:ea typeface="Times New Roman" panose="02020603050405020304" pitchFamily="18" charset="0"/>
                <a:cs typeface="Arial" panose="020B0604020202020204" pitchFamily="34" charset="0"/>
              </a:rPr>
              <a:t>from Italy.</a:t>
            </a:r>
            <a:endParaRPr kumimoji="0" lang="en-GB" altLang="en-US" sz="4000" i="0" u="none" strike="noStrike" cap="none" normalizeH="0" baseline="0" dirty="0">
              <a:ln>
                <a:noFill/>
              </a:ln>
              <a:solidFill>
                <a:schemeClr val="tx1"/>
              </a:solidFill>
              <a:effectLst/>
              <a:latin typeface="Fira Sans"/>
            </a:endParaRPr>
          </a:p>
        </p:txBody>
      </p:sp>
    </p:spTree>
    <p:extLst>
      <p:ext uri="{BB962C8B-B14F-4D97-AF65-F5344CB8AC3E}">
        <p14:creationId xmlns:p14="http://schemas.microsoft.com/office/powerpoint/2010/main" val="4867798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59" name="Title 1"/>
          <p:cNvSpPr txBox="1">
            <a:spLocks noGrp="1"/>
          </p:cNvSpPr>
          <p:nvPr>
            <p:ph type="body" idx="22"/>
          </p:nvPr>
        </p:nvSpPr>
        <p:spPr>
          <a:prstGeom prst="rect">
            <a:avLst/>
          </a:prstGeom>
        </p:spPr>
        <p:txBody>
          <a:bodyPr>
            <a:normAutofit/>
          </a:bodyPr>
          <a:lstStyle/>
          <a:p>
            <a:r>
              <a:rPr lang="en-US" b="0" dirty="0"/>
              <a:t>Duty cycle for Cherenkov observations</a:t>
            </a:r>
          </a:p>
        </p:txBody>
      </p:sp>
      <p:pic>
        <p:nvPicPr>
          <p:cNvPr id="2" name="Picture 1">
            <a:extLst>
              <a:ext uri="{FF2B5EF4-FFF2-40B4-BE49-F238E27FC236}">
                <a16:creationId xmlns:a16="http://schemas.microsoft.com/office/drawing/2014/main" id="{3BFE5B3F-758A-48EE-8563-E302F0D65794}"/>
              </a:ext>
            </a:extLst>
          </p:cNvPr>
          <p:cNvPicPr>
            <a:picLocks noChangeAspect="1"/>
          </p:cNvPicPr>
          <p:nvPr/>
        </p:nvPicPr>
        <p:blipFill rotWithShape="1">
          <a:blip r:embed="rId3"/>
          <a:srcRect l="9074" t="54995" r="29444" b="18648"/>
          <a:stretch/>
        </p:blipFill>
        <p:spPr>
          <a:xfrm>
            <a:off x="3486085" y="2283093"/>
            <a:ext cx="15299231" cy="3525275"/>
          </a:xfrm>
          <a:prstGeom prst="rect">
            <a:avLst/>
          </a:prstGeom>
        </p:spPr>
      </p:pic>
      <p:pic>
        <p:nvPicPr>
          <p:cNvPr id="4" name="Picture 3">
            <a:extLst>
              <a:ext uri="{FF2B5EF4-FFF2-40B4-BE49-F238E27FC236}">
                <a16:creationId xmlns:a16="http://schemas.microsoft.com/office/drawing/2014/main" id="{2E90E05C-91DF-4659-B677-4CBA25FC8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901" y="6226778"/>
            <a:ext cx="8425066" cy="5717010"/>
          </a:xfrm>
          <a:prstGeom prst="rect">
            <a:avLst/>
          </a:prstGeom>
        </p:spPr>
      </p:pic>
      <p:sp>
        <p:nvSpPr>
          <p:cNvPr id="9" name="TextBox 8">
            <a:extLst>
              <a:ext uri="{FF2B5EF4-FFF2-40B4-BE49-F238E27FC236}">
                <a16:creationId xmlns:a16="http://schemas.microsoft.com/office/drawing/2014/main" id="{5E3E15EA-0D44-479B-92E0-9E2C8F7E4663}"/>
              </a:ext>
            </a:extLst>
          </p:cNvPr>
          <p:cNvSpPr txBox="1"/>
          <p:nvPr/>
        </p:nvSpPr>
        <p:spPr>
          <a:xfrm>
            <a:off x="11987372" y="7364752"/>
            <a:ext cx="9034099" cy="80021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kumimoji="0" lang="en-GB" sz="4000" b="1" i="0" u="none" strike="noStrike" cap="none" spc="0" normalizeH="0" baseline="0" dirty="0">
                <a:ln>
                  <a:noFill/>
                </a:ln>
                <a:solidFill>
                  <a:srgbClr val="002060"/>
                </a:solidFill>
                <a:effectLst/>
                <a:uFillTx/>
                <a:latin typeface="Fira Sans"/>
                <a:sym typeface="Calibri"/>
              </a:rPr>
              <a:t>Setting 15 NSB as limit </a:t>
            </a:r>
            <a:r>
              <a:rPr kumimoji="0" lang="en-GB" sz="4000" b="1" i="0" u="none" strike="noStrike" cap="none" spc="0" normalizeH="0" baseline="0" dirty="0">
                <a:ln>
                  <a:noFill/>
                </a:ln>
                <a:solidFill>
                  <a:srgbClr val="002060"/>
                </a:solidFill>
                <a:effectLst/>
                <a:uFillTx/>
                <a:latin typeface="Fira Sans"/>
                <a:sym typeface="Symbol" panose="05050102010706020507" pitchFamily="18" charset="2"/>
              </a:rPr>
              <a:t> AAOT </a:t>
            </a:r>
            <a:r>
              <a:rPr lang="en-GB" sz="4000" b="1" dirty="0">
                <a:solidFill>
                  <a:srgbClr val="002060"/>
                </a:solidFill>
                <a:latin typeface="Fira Sans"/>
                <a:sym typeface="Symbol" panose="05050102010706020507" pitchFamily="18" charset="2"/>
              </a:rPr>
              <a:t></a:t>
            </a:r>
            <a:r>
              <a:rPr kumimoji="0" lang="en-GB" sz="4000" b="1" i="0" u="none" strike="noStrike" cap="none" spc="0" normalizeH="0" baseline="0" dirty="0">
                <a:ln>
                  <a:noFill/>
                </a:ln>
                <a:solidFill>
                  <a:srgbClr val="002060"/>
                </a:solidFill>
                <a:effectLst/>
                <a:uFillTx/>
                <a:latin typeface="Fira Sans"/>
                <a:sym typeface="Symbol" panose="05050102010706020507" pitchFamily="18" charset="2"/>
              </a:rPr>
              <a:t> </a:t>
            </a:r>
            <a:r>
              <a:rPr lang="en-GB" sz="4000" b="1" dirty="0">
                <a:solidFill>
                  <a:srgbClr val="002060"/>
                </a:solidFill>
                <a:latin typeface="Fira Sans"/>
              </a:rPr>
              <a:t>1800 h</a:t>
            </a:r>
            <a:r>
              <a:rPr kumimoji="0" lang="en-GB" sz="4000" b="1" i="0" u="none" strike="noStrike" cap="none" spc="0" normalizeH="0" baseline="0" dirty="0">
                <a:ln>
                  <a:noFill/>
                </a:ln>
                <a:solidFill>
                  <a:srgbClr val="002060"/>
                </a:solidFill>
                <a:effectLst/>
                <a:uFillTx/>
                <a:latin typeface="Fira Sans"/>
                <a:sym typeface="Symbol" panose="05050102010706020507" pitchFamily="18" charset="2"/>
              </a:rPr>
              <a:t> </a:t>
            </a:r>
            <a:r>
              <a:rPr kumimoji="0" lang="en-GB" sz="4000" b="1" i="0" u="none" strike="noStrike" cap="none" spc="0" normalizeH="0" baseline="0" dirty="0">
                <a:ln>
                  <a:noFill/>
                </a:ln>
                <a:solidFill>
                  <a:srgbClr val="002060"/>
                </a:solidFill>
                <a:effectLst/>
                <a:uFillTx/>
                <a:latin typeface="Fira Sans"/>
                <a:sym typeface="Calibri"/>
              </a:rPr>
              <a:t> </a:t>
            </a:r>
          </a:p>
        </p:txBody>
      </p:sp>
      <p:sp>
        <p:nvSpPr>
          <p:cNvPr id="10" name="TextBox 9">
            <a:extLst>
              <a:ext uri="{FF2B5EF4-FFF2-40B4-BE49-F238E27FC236}">
                <a16:creationId xmlns:a16="http://schemas.microsoft.com/office/drawing/2014/main" id="{A823E4CE-7C02-46BD-9448-224EFFD2B2A5}"/>
              </a:ext>
            </a:extLst>
          </p:cNvPr>
          <p:cNvSpPr txBox="1"/>
          <p:nvPr/>
        </p:nvSpPr>
        <p:spPr>
          <a:xfrm>
            <a:off x="11987372" y="8521080"/>
            <a:ext cx="8080788" cy="86177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rgbClr val="002060"/>
                </a:solidFill>
                <a:effectLst/>
                <a:uFillTx/>
                <a:latin typeface="Fira Sans"/>
                <a:sym typeface="Calibri"/>
              </a:rPr>
              <a:t>Duty cycle: </a:t>
            </a:r>
            <a:r>
              <a:rPr lang="en-GB" sz="4400" b="1" dirty="0">
                <a:solidFill>
                  <a:srgbClr val="002060"/>
                </a:solidFill>
                <a:latin typeface="Fira Sans"/>
              </a:rPr>
              <a:t>21</a:t>
            </a:r>
            <a:r>
              <a:rPr kumimoji="0" lang="en-GB" sz="4400" b="1" i="0" u="none" strike="noStrike" cap="none" spc="0" normalizeH="0" baseline="0" dirty="0">
                <a:ln>
                  <a:noFill/>
                </a:ln>
                <a:solidFill>
                  <a:srgbClr val="002060"/>
                </a:solidFill>
                <a:effectLst/>
                <a:uFillTx/>
                <a:latin typeface="Fira Sans"/>
                <a:sym typeface="Calibri"/>
              </a:rPr>
              <a:t>% </a:t>
            </a:r>
          </a:p>
        </p:txBody>
      </p:sp>
      <p:sp>
        <p:nvSpPr>
          <p:cNvPr id="11" name="TextBox 10">
            <a:extLst>
              <a:ext uri="{FF2B5EF4-FFF2-40B4-BE49-F238E27FC236}">
                <a16:creationId xmlns:a16="http://schemas.microsoft.com/office/drawing/2014/main" id="{02A249F5-2294-41E5-B51C-4E4DB30079D6}"/>
              </a:ext>
            </a:extLst>
          </p:cNvPr>
          <p:cNvSpPr txBox="1"/>
          <p:nvPr/>
        </p:nvSpPr>
        <p:spPr>
          <a:xfrm>
            <a:off x="2723745" y="6484343"/>
            <a:ext cx="5933872"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GB" sz="3600" b="0" i="0" u="none" strike="noStrike" cap="none" spc="0" normalizeH="0" baseline="0" dirty="0">
                <a:ln>
                  <a:noFill/>
                </a:ln>
                <a:solidFill>
                  <a:srgbClr val="000000"/>
                </a:solidFill>
                <a:effectLst/>
                <a:uFillTx/>
                <a:latin typeface="+mj-lt"/>
                <a:ea typeface="+mj-ea"/>
                <a:cs typeface="+mj-cs"/>
                <a:sym typeface="Calibri"/>
              </a:rPr>
              <a:t>Computed for Crab nebula</a:t>
            </a:r>
          </a:p>
        </p:txBody>
      </p:sp>
    </p:spTree>
    <p:extLst>
      <p:ext uri="{BB962C8B-B14F-4D97-AF65-F5344CB8AC3E}">
        <p14:creationId xmlns:p14="http://schemas.microsoft.com/office/powerpoint/2010/main" val="42332906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txBox="1">
            <a:spLocks noGrp="1"/>
          </p:cNvSpPr>
          <p:nvPr>
            <p:ph type="body" idx="21"/>
          </p:nvPr>
        </p:nvSpPr>
        <p:spPr>
          <a:xfrm>
            <a:off x="7647509" y="12800835"/>
            <a:ext cx="9088982" cy="553996"/>
          </a:xfrm>
          <a:prstGeom prst="rect">
            <a:avLst/>
          </a:prstGeom>
        </p:spPr>
        <p:txBody>
          <a:bodyPr/>
          <a:lstStyle/>
          <a:p>
            <a:r>
              <a:rPr lang="en-US" dirty="0"/>
              <a:t>S. Scuderi, OAS VHE meeting, 08/06/2022</a:t>
            </a:r>
          </a:p>
        </p:txBody>
      </p:sp>
      <p:pic>
        <p:nvPicPr>
          <p:cNvPr id="56" name="Content Placeholder 8" descr="Content Placeholder 8"/>
          <p:cNvPicPr>
            <a:picLocks noChangeAspect="1"/>
          </p:cNvPicPr>
          <p:nvPr/>
        </p:nvPicPr>
        <p:blipFill>
          <a:blip r:embed="rId2">
            <a:extLst/>
          </a:blip>
          <a:srcRect l="1248" r="1325" b="10396"/>
          <a:stretch>
            <a:fillRect/>
          </a:stretch>
        </p:blipFill>
        <p:spPr>
          <a:xfrm>
            <a:off x="20285927" y="540736"/>
            <a:ext cx="3307001" cy="1399114"/>
          </a:xfrm>
          <a:prstGeom prst="rect">
            <a:avLst/>
          </a:prstGeom>
          <a:ln w="12700">
            <a:miter lim="400000"/>
          </a:ln>
        </p:spPr>
      </p:pic>
      <p:sp>
        <p:nvSpPr>
          <p:cNvPr id="57" name="Straight Connector 5"/>
          <p:cNvSpPr/>
          <p:nvPr/>
        </p:nvSpPr>
        <p:spPr>
          <a:xfrm>
            <a:off x="934929" y="1989277"/>
            <a:ext cx="22658158" cy="1"/>
          </a:xfrm>
          <a:prstGeom prst="line">
            <a:avLst/>
          </a:prstGeom>
          <a:ln w="76200">
            <a:solidFill>
              <a:srgbClr val="00204E"/>
            </a:solidFill>
          </a:ln>
          <a:effectLst>
            <a:outerShdw blurRad="76200" dist="38100" dir="5400000" rotWithShape="0">
              <a:srgbClr val="000000">
                <a:alpha val="35000"/>
              </a:srgbClr>
            </a:outerShdw>
          </a:effectLst>
        </p:spPr>
        <p:txBody>
          <a:bodyPr tIns="91439" bIns="91439"/>
          <a:lstStyle/>
          <a:p>
            <a:endParaRPr/>
          </a:p>
        </p:txBody>
      </p:sp>
      <p:sp>
        <p:nvSpPr>
          <p:cNvPr id="58" name="Slide Number"/>
          <p:cNvSpPr txBox="1">
            <a:spLocks noGrp="1"/>
          </p:cNvSpPr>
          <p:nvPr>
            <p:ph type="sldNum" sz="quarter" idx="2"/>
          </p:nvPr>
        </p:nvSpPr>
        <p:spPr>
          <a:xfrm>
            <a:off x="23373536" y="12835877"/>
            <a:ext cx="350065" cy="48391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59" name="Title 1"/>
          <p:cNvSpPr txBox="1">
            <a:spLocks noGrp="1"/>
          </p:cNvSpPr>
          <p:nvPr>
            <p:ph type="body" idx="22"/>
          </p:nvPr>
        </p:nvSpPr>
        <p:spPr>
          <a:prstGeom prst="rect">
            <a:avLst/>
          </a:prstGeom>
        </p:spPr>
        <p:txBody>
          <a:bodyPr>
            <a:normAutofit/>
          </a:bodyPr>
          <a:lstStyle/>
          <a:p>
            <a:r>
              <a:rPr lang="en-US" b="0" dirty="0"/>
              <a:t>The ASTRI Mini-Array locations</a:t>
            </a:r>
            <a:endParaRPr b="0" dirty="0"/>
          </a:p>
        </p:txBody>
      </p:sp>
      <p:pic>
        <p:nvPicPr>
          <p:cNvPr id="8" name="Picture 7">
            <a:extLst>
              <a:ext uri="{FF2B5EF4-FFF2-40B4-BE49-F238E27FC236}">
                <a16:creationId xmlns:a16="http://schemas.microsoft.com/office/drawing/2014/main" id="{B47ABE51-D045-4920-82FF-CE8580CB3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142" y="5178826"/>
            <a:ext cx="16577732" cy="7450665"/>
          </a:xfrm>
          <a:prstGeom prst="rect">
            <a:avLst/>
          </a:prstGeom>
        </p:spPr>
      </p:pic>
      <p:sp>
        <p:nvSpPr>
          <p:cNvPr id="9" name="CasellaDiTesto 8">
            <a:extLst>
              <a:ext uri="{FF2B5EF4-FFF2-40B4-BE49-F238E27FC236}">
                <a16:creationId xmlns:a16="http://schemas.microsoft.com/office/drawing/2014/main" id="{C9D9F412-9DDD-4BB2-BA16-7C31D9FD6949}"/>
              </a:ext>
            </a:extLst>
          </p:cNvPr>
          <p:cNvSpPr txBox="1"/>
          <p:nvPr/>
        </p:nvSpPr>
        <p:spPr>
          <a:xfrm>
            <a:off x="2956488" y="2329827"/>
            <a:ext cx="10241376" cy="2677656"/>
          </a:xfrm>
          <a:prstGeom prst="rect">
            <a:avLst/>
          </a:prstGeom>
          <a:noFill/>
          <a:ln>
            <a:noFill/>
          </a:ln>
        </p:spPr>
        <p:txBody>
          <a:bodyPr wrap="square" rtlCol="0">
            <a:spAutoFit/>
          </a:bodyPr>
          <a:lstStyle/>
          <a:p>
            <a:pPr algn="ctr"/>
            <a:r>
              <a:rPr lang="it-IT" b="1" dirty="0">
                <a:solidFill>
                  <a:srgbClr val="C00000"/>
                </a:solidFill>
                <a:latin typeface="Fira Sans"/>
              </a:rPr>
              <a:t>The ASTRI Mini-Array in Tenerife</a:t>
            </a:r>
            <a:r>
              <a:rPr lang="it-IT" dirty="0">
                <a:solidFill>
                  <a:srgbClr val="C00000"/>
                </a:solidFill>
                <a:latin typeface="Fira Sans"/>
              </a:rPr>
              <a:t> </a:t>
            </a:r>
          </a:p>
          <a:p>
            <a:pPr marL="285750" indent="-285750">
              <a:buFont typeface="Arial" panose="020B0604020202020204" pitchFamily="34" charset="0"/>
              <a:buChar char="•"/>
            </a:pPr>
            <a:r>
              <a:rPr lang="it-IT" sz="3200" dirty="0" err="1">
                <a:solidFill>
                  <a:srgbClr val="00204E"/>
                </a:solidFill>
                <a:latin typeface="Fira Sans"/>
              </a:rPr>
              <a:t>Telescope</a:t>
            </a:r>
            <a:r>
              <a:rPr lang="it-IT" sz="3200" dirty="0">
                <a:solidFill>
                  <a:srgbClr val="00204E"/>
                </a:solidFill>
                <a:latin typeface="Fira Sans"/>
              </a:rPr>
              <a:t> Array &amp; </a:t>
            </a:r>
            <a:r>
              <a:rPr lang="it-IT" sz="3200" dirty="0" err="1">
                <a:solidFill>
                  <a:srgbClr val="00204E"/>
                </a:solidFill>
                <a:latin typeface="Fira Sans"/>
              </a:rPr>
              <a:t>auxiliaries</a:t>
            </a:r>
            <a:r>
              <a:rPr lang="it-IT" sz="3200" dirty="0">
                <a:solidFill>
                  <a:srgbClr val="00204E"/>
                </a:solidFill>
                <a:latin typeface="Fira Sans"/>
              </a:rPr>
              <a:t> (</a:t>
            </a:r>
            <a:r>
              <a:rPr lang="it-IT" sz="3200" dirty="0" err="1">
                <a:solidFill>
                  <a:srgbClr val="00204E"/>
                </a:solidFill>
                <a:latin typeface="Fira Sans"/>
              </a:rPr>
              <a:t>Observatorio</a:t>
            </a:r>
            <a:r>
              <a:rPr lang="it-IT" sz="3200" dirty="0">
                <a:solidFill>
                  <a:srgbClr val="00204E"/>
                </a:solidFill>
                <a:latin typeface="Fira Sans"/>
              </a:rPr>
              <a:t> del Teide - OT)</a:t>
            </a:r>
          </a:p>
          <a:p>
            <a:pPr marL="285750" indent="-285750">
              <a:buFont typeface="Arial" panose="020B0604020202020204" pitchFamily="34" charset="0"/>
              <a:buChar char="•"/>
            </a:pPr>
            <a:r>
              <a:rPr lang="it-IT" sz="3200" dirty="0">
                <a:solidFill>
                  <a:srgbClr val="00204E"/>
                </a:solidFill>
                <a:latin typeface="Fira Sans"/>
              </a:rPr>
              <a:t>Local Control Room @ THEMIS building (OT)</a:t>
            </a:r>
          </a:p>
          <a:p>
            <a:pPr marL="285750" indent="-285750">
              <a:buFont typeface="Arial" panose="020B0604020202020204" pitchFamily="34" charset="0"/>
              <a:buChar char="•"/>
            </a:pPr>
            <a:r>
              <a:rPr lang="it-IT" sz="3200" dirty="0">
                <a:solidFill>
                  <a:srgbClr val="00204E"/>
                </a:solidFill>
                <a:latin typeface="Fira Sans"/>
              </a:rPr>
              <a:t>On site Data Centre @ IAC Teide </a:t>
            </a:r>
            <a:r>
              <a:rPr lang="it-IT" sz="3200" dirty="0" err="1">
                <a:solidFill>
                  <a:srgbClr val="00204E"/>
                </a:solidFill>
                <a:latin typeface="Fira Sans"/>
              </a:rPr>
              <a:t>Residencia</a:t>
            </a:r>
            <a:r>
              <a:rPr lang="it-IT" sz="3200" dirty="0">
                <a:solidFill>
                  <a:srgbClr val="00204E"/>
                </a:solidFill>
                <a:latin typeface="Fira Sans"/>
              </a:rPr>
              <a:t> (OT)</a:t>
            </a:r>
          </a:p>
          <a:p>
            <a:pPr marL="285750" indent="-285750">
              <a:buFont typeface="Arial" panose="020B0604020202020204" pitchFamily="34" charset="0"/>
              <a:buChar char="•"/>
            </a:pPr>
            <a:r>
              <a:rPr lang="it-IT" sz="3200" dirty="0">
                <a:solidFill>
                  <a:srgbClr val="00204E"/>
                </a:solidFill>
                <a:latin typeface="Fira Sans"/>
              </a:rPr>
              <a:t>Array operation center @IACTEC in La Laguna</a:t>
            </a:r>
          </a:p>
        </p:txBody>
      </p:sp>
      <p:sp>
        <p:nvSpPr>
          <p:cNvPr id="10" name="CasellaDiTesto 12">
            <a:extLst>
              <a:ext uri="{FF2B5EF4-FFF2-40B4-BE49-F238E27FC236}">
                <a16:creationId xmlns:a16="http://schemas.microsoft.com/office/drawing/2014/main" id="{C300CD2B-FAF1-47A4-BD55-588DE2933BD8}"/>
              </a:ext>
            </a:extLst>
          </p:cNvPr>
          <p:cNvSpPr txBox="1"/>
          <p:nvPr/>
        </p:nvSpPr>
        <p:spPr>
          <a:xfrm>
            <a:off x="13524475" y="2344004"/>
            <a:ext cx="8444172" cy="1631216"/>
          </a:xfrm>
          <a:prstGeom prst="rect">
            <a:avLst/>
          </a:prstGeom>
          <a:noFill/>
          <a:ln>
            <a:noFill/>
          </a:ln>
        </p:spPr>
        <p:txBody>
          <a:bodyPr wrap="square" rtlCol="0">
            <a:spAutoFit/>
          </a:bodyPr>
          <a:lstStyle/>
          <a:p>
            <a:pPr algn="ctr"/>
            <a:r>
              <a:rPr lang="it-IT" b="1" dirty="0">
                <a:solidFill>
                  <a:srgbClr val="C00000"/>
                </a:solidFill>
                <a:latin typeface="Fira Sans"/>
              </a:rPr>
              <a:t>The ASTRI Mini-Array in </a:t>
            </a:r>
            <a:r>
              <a:rPr lang="it-IT" b="1" dirty="0" err="1">
                <a:solidFill>
                  <a:srgbClr val="C00000"/>
                </a:solidFill>
                <a:latin typeface="Fira Sans"/>
              </a:rPr>
              <a:t>Italy</a:t>
            </a:r>
            <a:endParaRPr lang="it-IT" b="1" dirty="0">
              <a:solidFill>
                <a:srgbClr val="C00000"/>
              </a:solidFill>
              <a:latin typeface="Fira Sans"/>
            </a:endParaRPr>
          </a:p>
          <a:p>
            <a:pPr marL="571500" indent="-571500">
              <a:buFont typeface="Arial" panose="020B0604020202020204" pitchFamily="34" charset="0"/>
              <a:buChar char="•"/>
            </a:pPr>
            <a:r>
              <a:rPr lang="it-IT" sz="3200" dirty="0">
                <a:solidFill>
                  <a:srgbClr val="00204E"/>
                </a:solidFill>
                <a:latin typeface="Fira Sans"/>
              </a:rPr>
              <a:t>Data Centre in Rome</a:t>
            </a:r>
          </a:p>
          <a:p>
            <a:pPr marL="571500" indent="-571500">
              <a:buFont typeface="Arial" panose="020B0604020202020204" pitchFamily="34" charset="0"/>
              <a:buChar char="•"/>
            </a:pPr>
            <a:r>
              <a:rPr lang="it-IT" sz="3200" dirty="0">
                <a:solidFill>
                  <a:srgbClr val="00204E"/>
                </a:solidFill>
                <a:latin typeface="Fira Sans"/>
              </a:rPr>
              <a:t>Remote Array operation centers</a:t>
            </a:r>
          </a:p>
        </p:txBody>
      </p:sp>
    </p:spTree>
    <p:extLst>
      <p:ext uri="{BB962C8B-B14F-4D97-AF65-F5344CB8AC3E}">
        <p14:creationId xmlns:p14="http://schemas.microsoft.com/office/powerpoint/2010/main" val="3113917141"/>
      </p:ext>
    </p:extLst>
  </p:cSld>
  <p:clrMapOvr>
    <a:masterClrMapping/>
  </p:clrMapOvr>
  <p:transition spd="med"/>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8000"/>
              </a:srgbClr>
            </a:outerShdw>
          </a:effectLst>
        </a:effectStyle>
        <a:effectStyle>
          <a:effectLst>
            <a:outerShdw blurRad="76200" dist="38100" dir="5400000" rotWithShape="0">
              <a:srgbClr val="000000">
                <a:alpha val="38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76200" cap="flat">
          <a:solidFill>
            <a:srgbClr val="FFFFFF"/>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8000"/>
              </a:srgbClr>
            </a:outerShdw>
          </a:effectLst>
        </a:effectStyle>
        <a:effectStyle>
          <a:effectLst>
            <a:outerShdw blurRad="76200" dist="38100" dir="5400000" rotWithShape="0">
              <a:srgbClr val="000000">
                <a:alpha val="38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76200" cap="flat">
          <a:solidFill>
            <a:srgbClr val="FFFFFF"/>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8000"/>
              </a:srgbClr>
            </a:outerShdw>
          </a:effectLst>
        </a:effectStyle>
        <a:effectStyle>
          <a:effectLst>
            <a:outerShdw blurRad="76200" dist="38100" dir="5400000" rotWithShape="0">
              <a:srgbClr val="000000">
                <a:alpha val="38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76200" cap="flat">
          <a:solidFill>
            <a:srgbClr val="FFFFFF"/>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41658</TotalTime>
  <Words>2528</Words>
  <Application>Microsoft Office PowerPoint</Application>
  <PresentationFormat>Custom</PresentationFormat>
  <Paragraphs>287</Paragraphs>
  <Slides>31</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Yu Mincho</vt:lpstr>
      <vt:lpstr>Arial</vt:lpstr>
      <vt:lpstr>Calibri</vt:lpstr>
      <vt:lpstr>Fira Sans</vt:lpstr>
      <vt:lpstr>FiraSans</vt:lpstr>
      <vt:lpstr>Helvetica</vt:lpstr>
      <vt:lpstr>Symbol</vt:lpstr>
      <vt:lpstr>Times New Roman</vt:lpstr>
      <vt:lpstr>Wingdings</vt:lpstr>
      <vt:lpstr>Tema di Office</vt:lpstr>
      <vt:lpstr>2_Tema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INAF OAB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ASTRI Mini-Array</dc:subject>
  <dc:creator/>
  <cp:keywords/>
  <dc:description/>
  <cp:lastModifiedBy>Salvo</cp:lastModifiedBy>
  <cp:revision>356</cp:revision>
  <cp:lastPrinted>2021-11-21T19:03:29Z</cp:lastPrinted>
  <dcterms:modified xsi:type="dcterms:W3CDTF">2022-06-08T08:40:16Z</dcterms:modified>
  <cp:category/>
</cp:coreProperties>
</file>