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D0012-FF0B-284E-A30D-32A40A5D214B}" type="datetimeFigureOut">
              <a:rPr lang="it-IT" smtClean="0"/>
              <a:t>15/06/15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01FF5-2B29-1141-825E-41A0CCBFCED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77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 puoi parlare delle UGS</a:t>
            </a:r>
            <a:r>
              <a:rPr lang="it-IT" baseline="0" dirty="0" smtClean="0"/>
              <a:t> di Fermi</a:t>
            </a:r>
          </a:p>
          <a:p>
            <a:r>
              <a:rPr lang="it-IT" baseline="0" dirty="0" smtClean="0"/>
              <a:t>E poi fai vedere l’immagine della cross </a:t>
            </a:r>
            <a:r>
              <a:rPr lang="it-IT" baseline="0" dirty="0" err="1" smtClean="0"/>
              <a:t>section</a:t>
            </a:r>
            <a:r>
              <a:rPr lang="it-IT" baseline="0" dirty="0" smtClean="0"/>
              <a:t>  contro massa della D.M al decrescere del numero di sorgenti NON identificate.</a:t>
            </a:r>
          </a:p>
          <a:p>
            <a:r>
              <a:rPr lang="it-IT" baseline="0" dirty="0" smtClean="0"/>
              <a:t>Puoi dire che dopo la campagna portata avanti con la collaborazione FERMI+NOAO bisogna poi avere tempo a sud per mappare le restanti UGS.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01FF5-2B29-1141-825E-41A0CCBFCED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0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Sigma è la </a:t>
            </a:r>
            <a:r>
              <a:rPr lang="it-IT" dirty="0" err="1" smtClean="0"/>
              <a:t>comoving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of </a:t>
            </a:r>
            <a:r>
              <a:rPr lang="it-IT" dirty="0" err="1" smtClean="0"/>
              <a:t>sources</a:t>
            </a:r>
            <a:endParaRPr lang="it-IT" dirty="0" smtClean="0"/>
          </a:p>
          <a:p>
            <a:r>
              <a:rPr lang="it-IT" dirty="0" smtClean="0"/>
              <a:t>Punti</a:t>
            </a:r>
            <a:r>
              <a:rPr lang="it-IT" baseline="0" dirty="0" smtClean="0"/>
              <a:t> rossi -&gt; Misure di </a:t>
            </a:r>
            <a:r>
              <a:rPr lang="it-IT" baseline="0" dirty="0" err="1" smtClean="0"/>
              <a:t>IceCube</a:t>
            </a:r>
            <a:endParaRPr lang="it-IT" baseline="0" dirty="0" smtClean="0"/>
          </a:p>
          <a:p>
            <a:r>
              <a:rPr lang="it-IT" baseline="0" dirty="0" smtClean="0"/>
              <a:t>Righe nere -&gt; Modelli di </a:t>
            </a:r>
            <a:r>
              <a:rPr lang="it-IT" baseline="0" dirty="0" err="1" smtClean="0"/>
              <a:t>tavecchio</a:t>
            </a:r>
            <a:endParaRPr lang="it-IT" baseline="0" dirty="0" smtClean="0"/>
          </a:p>
          <a:p>
            <a:r>
              <a:rPr lang="it-IT" baseline="0" dirty="0" smtClean="0"/>
              <a:t>In alto a destra -&gt; spettro dei cosmici. Un surplus è quello di dire che il modello spiega anche la componente protonica dei CR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01FF5-2B29-1141-825E-41A0CCBFCED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75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 spieghi che H1722</a:t>
            </a:r>
            <a:r>
              <a:rPr lang="it-IT" baseline="0" dirty="0" smtClean="0"/>
              <a:t> è un BLL studiato estensivamente</a:t>
            </a:r>
          </a:p>
          <a:p>
            <a:r>
              <a:rPr lang="it-IT" baseline="0" dirty="0" smtClean="0"/>
              <a:t>Recentemente rivelato da MAGIC durante un </a:t>
            </a:r>
            <a:r>
              <a:rPr lang="it-IT" baseline="0" dirty="0" err="1" smtClean="0"/>
              <a:t>flare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Il </a:t>
            </a:r>
            <a:r>
              <a:rPr lang="it-IT" baseline="0" dirty="0" err="1" smtClean="0"/>
              <a:t>lower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limit</a:t>
            </a:r>
            <a:r>
              <a:rPr lang="it-IT" baseline="0" dirty="0" smtClean="0"/>
              <a:t> sullo </a:t>
            </a:r>
            <a:r>
              <a:rPr lang="it-IT" baseline="0" dirty="0" err="1" smtClean="0"/>
              <a:t>z</a:t>
            </a:r>
            <a:r>
              <a:rPr lang="it-IT" baseline="0" dirty="0" smtClean="0"/>
              <a:t> è interessante poiché vicino al gamma </a:t>
            </a:r>
            <a:r>
              <a:rPr lang="it-IT" baseline="0" dirty="0" err="1" smtClean="0"/>
              <a:t>ray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horizon</a:t>
            </a:r>
            <a:endParaRPr lang="it-IT" baseline="0" dirty="0" smtClean="0"/>
          </a:p>
          <a:p>
            <a:r>
              <a:rPr lang="it-IT" baseline="0" dirty="0" smtClean="0"/>
              <a:t>La maggioranza dei BLL è senza </a:t>
            </a:r>
            <a:r>
              <a:rPr lang="it-IT" baseline="0" dirty="0" err="1" smtClean="0"/>
              <a:t>redshift</a:t>
            </a:r>
            <a:r>
              <a:rPr lang="it-IT" baseline="0" dirty="0" smtClean="0"/>
              <a:t> oppure con misure di </a:t>
            </a:r>
            <a:r>
              <a:rPr lang="it-IT" baseline="0" dirty="0" err="1" smtClean="0"/>
              <a:t>redshift</a:t>
            </a:r>
            <a:r>
              <a:rPr lang="it-IT" baseline="0" dirty="0" smtClean="0"/>
              <a:t> dubbie poiché provengono o da spettri di bassa risoluzione oppure con basso segnale rumore.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01FF5-2B29-1141-825E-41A0CCBFCED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15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 qualcosa</a:t>
            </a:r>
            <a:r>
              <a:rPr lang="it-IT" baseline="0" dirty="0" smtClean="0"/>
              <a:t> che ad oggi non </a:t>
            </a:r>
            <a:r>
              <a:rPr lang="it-IT" baseline="0" smtClean="0"/>
              <a:t>possiamo fare!</a:t>
            </a:r>
            <a:endParaRPr lang="it-IT" smtClean="0"/>
          </a:p>
          <a:p>
            <a:r>
              <a:rPr lang="it-IT" dirty="0" smtClean="0"/>
              <a:t>Qui </a:t>
            </a:r>
            <a:r>
              <a:rPr lang="it-IT" dirty="0" smtClean="0"/>
              <a:t>dai a voce i numeri delle simulazioni</a:t>
            </a:r>
            <a:r>
              <a:rPr lang="it-IT" baseline="0" dirty="0" smtClean="0"/>
              <a:t> e dici che è già conservativa perché abbiamo visto (facendo questa simulazione)  che già con uno strumento simile ad </a:t>
            </a:r>
            <a:r>
              <a:rPr lang="it-IT" baseline="0" dirty="0" err="1" smtClean="0"/>
              <a:t>Xshooter</a:t>
            </a:r>
            <a:r>
              <a:rPr lang="it-IT" baseline="0" dirty="0" smtClean="0"/>
              <a:t> per risoluzione, </a:t>
            </a:r>
            <a:r>
              <a:rPr lang="it-IT" baseline="0" dirty="0" err="1" smtClean="0"/>
              <a:t>range</a:t>
            </a:r>
            <a:r>
              <a:rPr lang="it-IT" baseline="0" dirty="0" smtClean="0"/>
              <a:t> spettrale ed efficienza riusciamo ad osservare le deboli righe di assorbimento della luce stellare della galassia ospite.</a:t>
            </a:r>
          </a:p>
          <a:p>
            <a:r>
              <a:rPr lang="it-IT" baseline="0" dirty="0" smtClean="0"/>
              <a:t>Il segnale rumore che otteniamo è attorno a </a:t>
            </a:r>
            <a:r>
              <a:rPr lang="it-IT" b="1" baseline="0" dirty="0" smtClean="0"/>
              <a:t>3000</a:t>
            </a:r>
            <a:r>
              <a:rPr lang="it-IT" baseline="0" dirty="0" smtClean="0"/>
              <a:t>. Devi dire che siamo in </a:t>
            </a:r>
            <a:r>
              <a:rPr lang="it-IT" b="1" baseline="0" dirty="0" err="1" smtClean="0"/>
              <a:t>seeing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limited</a:t>
            </a:r>
            <a:r>
              <a:rPr lang="it-IT" b="1" baseline="0" dirty="0" smtClean="0"/>
              <a:t> mode</a:t>
            </a:r>
            <a:r>
              <a:rPr lang="it-IT" baseline="0" dirty="0" smtClean="0"/>
              <a:t>. Abbiamo assunto una apertura di  3 </a:t>
            </a:r>
            <a:r>
              <a:rPr lang="it-IT" baseline="0" dirty="0" err="1" smtClean="0"/>
              <a:t>arcosecondi</a:t>
            </a:r>
            <a:r>
              <a:rPr lang="it-IT" baseline="0" dirty="0" smtClean="0"/>
              <a:t> che è mitigabile con una posa maggiore.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01FF5-2B29-1141-825E-41A0CCBFCED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51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01FF5-2B29-1141-825E-41A0CCBFCED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31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Lunedì 15 giugno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Lunedì 15 giugno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5365" y="3242370"/>
            <a:ext cx="9457050" cy="1927225"/>
          </a:xfrm>
        </p:spPr>
        <p:txBody>
          <a:bodyPr/>
          <a:lstStyle/>
          <a:p>
            <a:r>
              <a:rPr lang="it-IT" sz="3200" b="1" dirty="0" smtClean="0">
                <a:latin typeface="Arial"/>
                <a:cs typeface="Arial"/>
              </a:rPr>
              <a:t>Redshift </a:t>
            </a:r>
            <a:r>
              <a:rPr lang="it-IT" sz="3200" b="1" dirty="0" err="1">
                <a:latin typeface="Arial"/>
                <a:cs typeface="Arial"/>
              </a:rPr>
              <a:t>measurement</a:t>
            </a:r>
            <a:r>
              <a:rPr lang="it-IT" sz="3200" b="1" dirty="0">
                <a:latin typeface="Arial"/>
                <a:cs typeface="Arial"/>
              </a:rPr>
              <a:t> </a:t>
            </a:r>
            <a:r>
              <a:rPr lang="it-IT" sz="3200" b="1" dirty="0" smtClean="0">
                <a:latin typeface="Arial"/>
                <a:cs typeface="Arial"/>
              </a:rPr>
              <a:t>of </a:t>
            </a:r>
            <a:r>
              <a:rPr lang="it-IT" sz="3200" b="1" dirty="0" err="1" smtClean="0">
                <a:latin typeface="Arial"/>
                <a:cs typeface="Arial"/>
              </a:rPr>
              <a:t>extremely</a:t>
            </a:r>
            <a:r>
              <a:rPr lang="it-IT" sz="3200" b="1" dirty="0" smtClean="0">
                <a:latin typeface="Arial"/>
                <a:cs typeface="Arial"/>
              </a:rPr>
              <a:t> </a:t>
            </a:r>
            <a:r>
              <a:rPr lang="it-IT" sz="3200" b="1" dirty="0" err="1">
                <a:latin typeface="Arial"/>
                <a:cs typeface="Arial"/>
              </a:rPr>
              <a:t>beamed</a:t>
            </a:r>
            <a:r>
              <a:rPr lang="it-IT" sz="3200" b="1" dirty="0">
                <a:latin typeface="Arial"/>
                <a:cs typeface="Arial"/>
              </a:rPr>
              <a:t> BL </a:t>
            </a:r>
            <a:r>
              <a:rPr lang="it-IT" sz="3200" b="1" dirty="0" err="1">
                <a:latin typeface="Arial"/>
                <a:cs typeface="Arial"/>
              </a:rPr>
              <a:t>Lac</a:t>
            </a:r>
            <a:r>
              <a:rPr lang="it-IT" sz="3200" b="1" dirty="0">
                <a:latin typeface="Arial"/>
                <a:cs typeface="Arial"/>
              </a:rPr>
              <a:t> </a:t>
            </a:r>
            <a:r>
              <a:rPr lang="it-IT" sz="3200" b="1" dirty="0" err="1">
                <a:latin typeface="Arial"/>
                <a:cs typeface="Arial"/>
              </a:rPr>
              <a:t>objects</a:t>
            </a:r>
            <a:r>
              <a:rPr lang="it-IT" sz="3200" b="1" dirty="0">
                <a:latin typeface="Arial"/>
                <a:cs typeface="Arial"/>
              </a:rPr>
              <a:t>.</a:t>
            </a:r>
            <a:r>
              <a:rPr lang="it-IT" dirty="0">
                <a:latin typeface="Arial"/>
                <a:cs typeface="Arial"/>
              </a:rPr>
              <a:t>  </a:t>
            </a:r>
            <a:r>
              <a:rPr lang="it-IT" dirty="0" smtClean="0">
                <a:latin typeface="Arial"/>
                <a:cs typeface="Arial"/>
              </a:rPr>
              <a:t/>
            </a:r>
            <a:br>
              <a:rPr lang="it-IT" dirty="0" smtClean="0">
                <a:latin typeface="Arial"/>
                <a:cs typeface="Arial"/>
              </a:rPr>
            </a:br>
            <a:r>
              <a:rPr lang="it-IT" dirty="0">
                <a:latin typeface="Arial"/>
                <a:cs typeface="Arial"/>
              </a:rPr>
              <a:t/>
            </a:r>
            <a:br>
              <a:rPr lang="it-IT" dirty="0">
                <a:latin typeface="Arial"/>
                <a:cs typeface="Arial"/>
              </a:rPr>
            </a:br>
            <a:r>
              <a:rPr lang="it-IT" sz="3200" dirty="0" smtClean="0">
                <a:latin typeface="Arial"/>
                <a:cs typeface="Arial"/>
              </a:rPr>
              <a:t>A </a:t>
            </a:r>
            <a:r>
              <a:rPr lang="it-IT" sz="3200" dirty="0" err="1">
                <a:latin typeface="Arial"/>
                <a:cs typeface="Arial"/>
              </a:rPr>
              <a:t>piece</a:t>
            </a:r>
            <a:r>
              <a:rPr lang="it-IT" sz="3200" dirty="0">
                <a:latin typeface="Arial"/>
                <a:cs typeface="Arial"/>
              </a:rPr>
              <a:t> of </a:t>
            </a:r>
            <a:r>
              <a:rPr lang="it-IT" sz="3200" dirty="0" err="1">
                <a:latin typeface="Arial"/>
                <a:cs typeface="Arial"/>
              </a:rPr>
              <a:t>evidence</a:t>
            </a:r>
            <a:r>
              <a:rPr lang="it-IT" sz="3200" dirty="0">
                <a:latin typeface="Arial"/>
                <a:cs typeface="Arial"/>
              </a:rPr>
              <a:t> for </a:t>
            </a:r>
            <a:r>
              <a:rPr lang="it-IT" sz="3200" b="1" dirty="0" err="1">
                <a:latin typeface="Arial"/>
                <a:cs typeface="Arial"/>
              </a:rPr>
              <a:t>TeV</a:t>
            </a:r>
            <a:r>
              <a:rPr lang="it-IT" sz="3200" dirty="0">
                <a:latin typeface="Arial"/>
                <a:cs typeface="Arial"/>
              </a:rPr>
              <a:t> </a:t>
            </a:r>
            <a:r>
              <a:rPr lang="it-IT" sz="3200" dirty="0" err="1">
                <a:latin typeface="Arial"/>
                <a:cs typeface="Arial"/>
              </a:rPr>
              <a:t>astronomy</a:t>
            </a:r>
            <a:r>
              <a:rPr lang="it-IT" sz="3200" dirty="0">
                <a:latin typeface="Arial"/>
                <a:cs typeface="Arial"/>
              </a:rPr>
              <a:t> and </a:t>
            </a:r>
            <a:r>
              <a:rPr lang="it-IT" sz="3200" dirty="0" err="1">
                <a:latin typeface="Arial"/>
                <a:cs typeface="Arial"/>
              </a:rPr>
              <a:t>fundamental</a:t>
            </a:r>
            <a:r>
              <a:rPr lang="it-IT" sz="3200" dirty="0">
                <a:latin typeface="Arial"/>
                <a:cs typeface="Arial"/>
              </a:rPr>
              <a:t> </a:t>
            </a:r>
            <a:r>
              <a:rPr lang="it-IT" sz="3200" dirty="0" err="1">
                <a:latin typeface="Arial"/>
                <a:cs typeface="Arial"/>
              </a:rPr>
              <a:t>physics</a:t>
            </a:r>
            <a:r>
              <a:rPr lang="it-IT" sz="32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67940" y="6335440"/>
            <a:ext cx="464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Marco Landoni – </a:t>
            </a:r>
            <a:r>
              <a:rPr lang="it-IT" dirty="0" err="1" smtClean="0"/>
              <a:t>Oss</a:t>
            </a:r>
            <a:r>
              <a:rPr lang="it-IT" dirty="0" smtClean="0"/>
              <a:t>. Astronomico di Brera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532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Simulation</a:t>
            </a:r>
            <a:r>
              <a:rPr lang="it-IT" dirty="0" smtClean="0"/>
              <a:t> of H1772 with E-ELT</a:t>
            </a:r>
            <a:endParaRPr lang="it-IT" dirty="0"/>
          </a:p>
        </p:txBody>
      </p:sp>
      <p:pic>
        <p:nvPicPr>
          <p:cNvPr id="4" name="Immagine 3" descr="Screen Shot 2015-06-12 at 10.5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3" y="1586035"/>
            <a:ext cx="6477532" cy="43145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89431" y="3143793"/>
            <a:ext cx="28545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Observed</a:t>
            </a:r>
            <a:r>
              <a:rPr lang="it-IT" b="1" dirty="0" smtClean="0"/>
              <a:t> </a:t>
            </a:r>
            <a:r>
              <a:rPr lang="it-IT" b="1" dirty="0" err="1" smtClean="0"/>
              <a:t>N</a:t>
            </a:r>
            <a:r>
              <a:rPr lang="it-IT" b="1" dirty="0" smtClean="0"/>
              <a:t>/H:  400-800</a:t>
            </a:r>
          </a:p>
          <a:p>
            <a:r>
              <a:rPr lang="it-IT" dirty="0" smtClean="0"/>
              <a:t>An </a:t>
            </a:r>
            <a:r>
              <a:rPr lang="it-IT" dirty="0" err="1" smtClean="0"/>
              <a:t>order</a:t>
            </a:r>
            <a:r>
              <a:rPr lang="it-IT" dirty="0" smtClean="0"/>
              <a:t> of </a:t>
            </a:r>
            <a:r>
              <a:rPr lang="it-IT" dirty="0" err="1" smtClean="0"/>
              <a:t>magnitude</a:t>
            </a: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objects</a:t>
            </a:r>
            <a:r>
              <a:rPr lang="it-IT" dirty="0" smtClean="0"/>
              <a:t> </a:t>
            </a:r>
            <a:r>
              <a:rPr lang="it-IT" dirty="0" err="1" smtClean="0"/>
              <a:t>resolved</a:t>
            </a:r>
            <a:r>
              <a:rPr lang="it-IT" dirty="0" smtClean="0"/>
              <a:t> with HST (</a:t>
            </a:r>
            <a:r>
              <a:rPr lang="it-IT" dirty="0" err="1" smtClean="0"/>
              <a:t>Urry</a:t>
            </a:r>
            <a:r>
              <a:rPr lang="it-IT" dirty="0" smtClean="0"/>
              <a:t> et al 2000) </a:t>
            </a:r>
          </a:p>
          <a:p>
            <a:r>
              <a:rPr lang="it-IT" b="1" dirty="0" smtClean="0"/>
              <a:t>EXPTIME </a:t>
            </a:r>
            <a:r>
              <a:rPr lang="it-IT" dirty="0" smtClean="0"/>
              <a:t>= 3600s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05131" y="5715949"/>
            <a:ext cx="208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Landoni et al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87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HIRES 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the first </a:t>
            </a:r>
            <a:r>
              <a:rPr lang="it-IT" dirty="0" err="1" smtClean="0"/>
              <a:t>spectrograph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E-ELT </a:t>
            </a:r>
            <a:r>
              <a:rPr lang="it-IT" dirty="0" err="1" smtClean="0"/>
              <a:t>available</a:t>
            </a:r>
            <a:r>
              <a:rPr lang="it-IT" dirty="0" smtClean="0"/>
              <a:t> to the community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combine high SNR and </a:t>
            </a:r>
            <a:r>
              <a:rPr lang="it-IT" dirty="0" err="1" smtClean="0"/>
              <a:t>extreme</a:t>
            </a:r>
            <a:r>
              <a:rPr lang="it-IT" dirty="0" smtClean="0"/>
              <a:t> </a:t>
            </a:r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coverage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modular: </a:t>
            </a:r>
            <a:r>
              <a:rPr lang="it-IT" dirty="0" err="1" smtClean="0"/>
              <a:t>Observation</a:t>
            </a:r>
            <a:r>
              <a:rPr lang="it-IT" dirty="0" smtClean="0"/>
              <a:t> of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 can be </a:t>
            </a:r>
            <a:r>
              <a:rPr lang="it-IT" dirty="0" err="1" smtClean="0"/>
              <a:t>easly</a:t>
            </a:r>
            <a:r>
              <a:rPr lang="it-IT" dirty="0" smtClean="0"/>
              <a:t> </a:t>
            </a:r>
            <a:r>
              <a:rPr lang="it-IT" dirty="0" err="1" smtClean="0"/>
              <a:t>assessed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with </a:t>
            </a:r>
            <a:r>
              <a:rPr lang="it-IT" dirty="0" err="1" smtClean="0"/>
              <a:t>few</a:t>
            </a:r>
            <a:r>
              <a:rPr lang="it-IT" dirty="0" smtClean="0"/>
              <a:t> HIRES - </a:t>
            </a:r>
            <a:r>
              <a:rPr lang="it-IT" dirty="0" err="1" smtClean="0"/>
              <a:t>F</a:t>
            </a:r>
            <a:r>
              <a:rPr lang="it-IT" dirty="0" smtClean="0"/>
              <a:t>/E (V, </a:t>
            </a:r>
            <a:r>
              <a:rPr lang="it-IT" dirty="0" err="1" smtClean="0"/>
              <a:t>R</a:t>
            </a:r>
            <a:r>
              <a:rPr lang="it-IT" dirty="0"/>
              <a:t> </a:t>
            </a:r>
            <a:r>
              <a:rPr lang="it-IT" dirty="0" smtClean="0"/>
              <a:t>for </a:t>
            </a:r>
            <a:r>
              <a:rPr lang="it-IT" dirty="0" err="1" smtClean="0"/>
              <a:t>instance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r>
              <a:rPr lang="it-IT" b="1" dirty="0" smtClean="0"/>
              <a:t>Filler </a:t>
            </a:r>
            <a:r>
              <a:rPr lang="it-IT" b="1" dirty="0" err="1" smtClean="0"/>
              <a:t>program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demonstrated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spectroscopy</a:t>
            </a:r>
            <a:r>
              <a:rPr lang="it-IT" dirty="0" smtClean="0"/>
              <a:t> of </a:t>
            </a:r>
            <a:r>
              <a:rPr lang="it-IT" dirty="0" err="1" smtClean="0"/>
              <a:t>BLLs</a:t>
            </a:r>
            <a:r>
              <a:rPr lang="it-IT" dirty="0" smtClean="0"/>
              <a:t> can be </a:t>
            </a:r>
            <a:r>
              <a:rPr lang="it-IT" dirty="0" err="1" smtClean="0"/>
              <a:t>performed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in </a:t>
            </a:r>
            <a:r>
              <a:rPr lang="it-IT" dirty="0" err="1" smtClean="0"/>
              <a:t>bad</a:t>
            </a:r>
            <a:r>
              <a:rPr lang="it-IT" dirty="0" smtClean="0"/>
              <a:t> </a:t>
            </a:r>
            <a:r>
              <a:rPr lang="it-IT" dirty="0" err="1" smtClean="0"/>
              <a:t>seeing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sky</a:t>
            </a:r>
            <a:r>
              <a:rPr lang="it-IT" dirty="0" smtClean="0"/>
              <a:t> </a:t>
            </a:r>
            <a:r>
              <a:rPr lang="it-IT" dirty="0" err="1" smtClean="0"/>
              <a:t>transparency</a:t>
            </a:r>
            <a:r>
              <a:rPr lang="it-IT" dirty="0" smtClean="0"/>
              <a:t> (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100 </a:t>
            </a:r>
            <a:r>
              <a:rPr lang="it-IT" dirty="0" err="1" smtClean="0"/>
              <a:t>hrs</a:t>
            </a:r>
            <a:r>
              <a:rPr lang="it-IT" dirty="0" smtClean="0"/>
              <a:t> with VLT+GTC for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, </a:t>
            </a:r>
            <a:r>
              <a:rPr lang="it-IT" dirty="0" err="1" smtClean="0"/>
              <a:t>see</a:t>
            </a:r>
            <a:r>
              <a:rPr lang="it-IT" dirty="0" smtClean="0"/>
              <a:t> Sbarufatti+06,Landoni+12).</a:t>
            </a:r>
          </a:p>
          <a:p>
            <a:endParaRPr lang="it-IT" dirty="0"/>
          </a:p>
          <a:p>
            <a:r>
              <a:rPr lang="it-IT" dirty="0" smtClean="0"/>
              <a:t>A </a:t>
            </a:r>
            <a:r>
              <a:rPr lang="it-IT" dirty="0" err="1" smtClean="0"/>
              <a:t>good</a:t>
            </a:r>
            <a:r>
              <a:rPr lang="it-IT" dirty="0" smtClean="0"/>
              <a:t> test for pipeline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calibration</a:t>
            </a:r>
            <a:r>
              <a:rPr lang="it-IT" dirty="0" smtClean="0"/>
              <a:t>: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perfect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laws</a:t>
            </a:r>
            <a:r>
              <a:rPr lang="it-IT" dirty="0" smtClean="0"/>
              <a:t> !!!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bright</a:t>
            </a:r>
            <a:r>
              <a:rPr lang="it-IT" dirty="0" smtClean="0"/>
              <a:t> !!!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see</a:t>
            </a:r>
            <a:r>
              <a:rPr lang="it-IT" dirty="0" smtClean="0"/>
              <a:t> 2°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residuals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in X-</a:t>
            </a:r>
            <a:r>
              <a:rPr lang="it-IT" dirty="0" err="1" smtClean="0"/>
              <a:t>Shooter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84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context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13219"/>
            <a:ext cx="8229600" cy="4876800"/>
          </a:xfrm>
        </p:spPr>
        <p:txBody>
          <a:bodyPr/>
          <a:lstStyle/>
          <a:p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astronomy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4" name="Immagine 3" descr="Screen Shot 2015-06-12 at 10.0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022"/>
            <a:ext cx="9144000" cy="488897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272926" y="6433990"/>
            <a:ext cx="180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Chicago </a:t>
            </a:r>
            <a:r>
              <a:rPr lang="it-IT" dirty="0" err="1" smtClean="0">
                <a:solidFill>
                  <a:schemeClr val="bg1"/>
                </a:solidFill>
              </a:rPr>
              <a:t>TevCat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3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context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5578"/>
            <a:ext cx="8229600" cy="4876800"/>
          </a:xfrm>
        </p:spPr>
        <p:txBody>
          <a:bodyPr/>
          <a:lstStyle/>
          <a:p>
            <a:r>
              <a:rPr lang="it-IT" dirty="0" smtClean="0"/>
              <a:t>Gamma 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sky</a:t>
            </a:r>
            <a:r>
              <a:rPr lang="it-IT" dirty="0" smtClean="0"/>
              <a:t> </a:t>
            </a:r>
            <a:r>
              <a:rPr lang="it-IT" dirty="0" err="1" smtClean="0"/>
              <a:t>seen</a:t>
            </a:r>
            <a:r>
              <a:rPr lang="it-IT" dirty="0" smtClean="0"/>
              <a:t> by FERMI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00" y="2039962"/>
            <a:ext cx="6385586" cy="4789190"/>
          </a:xfrm>
          <a:prstGeom prst="rect">
            <a:avLst/>
          </a:prstGeom>
        </p:spPr>
      </p:pic>
      <p:pic>
        <p:nvPicPr>
          <p:cNvPr id="4" name="Immagine 3" descr="figure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527"/>
            <a:ext cx="8960963" cy="37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context</a:t>
            </a:r>
            <a:r>
              <a:rPr lang="it-IT" dirty="0" smtClean="0"/>
              <a:t> – </a:t>
            </a:r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so cool…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represent</a:t>
            </a:r>
            <a:r>
              <a:rPr lang="it-IT" dirty="0" smtClean="0"/>
              <a:t> </a:t>
            </a:r>
            <a:r>
              <a:rPr lang="it-IT" b="1" dirty="0" smtClean="0"/>
              <a:t>an </a:t>
            </a:r>
            <a:r>
              <a:rPr lang="it-IT" b="1" dirty="0" err="1" smtClean="0"/>
              <a:t>extreme</a:t>
            </a:r>
            <a:r>
              <a:rPr lang="it-IT" b="1" dirty="0" smtClean="0"/>
              <a:t> </a:t>
            </a:r>
            <a:r>
              <a:rPr lang="it-IT" b="1" dirty="0" err="1" smtClean="0"/>
              <a:t>laboratory</a:t>
            </a:r>
            <a:r>
              <a:rPr lang="it-IT" b="1" dirty="0" smtClean="0"/>
              <a:t> </a:t>
            </a:r>
            <a:r>
              <a:rPr lang="it-IT" dirty="0" smtClean="0"/>
              <a:t>for ultra-high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. </a:t>
            </a:r>
            <a:r>
              <a:rPr lang="it-IT" dirty="0" err="1" smtClean="0"/>
              <a:t>They</a:t>
            </a:r>
            <a:r>
              <a:rPr lang="it-IT" dirty="0" smtClean="0"/>
              <a:t> are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energetic</a:t>
            </a:r>
            <a:r>
              <a:rPr lang="it-IT" dirty="0" smtClean="0"/>
              <a:t> </a:t>
            </a:r>
            <a:r>
              <a:rPr lang="it-IT" dirty="0" err="1" smtClean="0"/>
              <a:t>accelerator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to human for free.</a:t>
            </a:r>
          </a:p>
          <a:p>
            <a:endParaRPr lang="it-IT" dirty="0"/>
          </a:p>
          <a:p>
            <a:r>
              <a:rPr lang="it-IT" dirty="0" err="1" smtClean="0"/>
              <a:t>They</a:t>
            </a:r>
            <a:r>
              <a:rPr lang="it-IT" dirty="0" smtClean="0"/>
              <a:t> are a probe for the </a:t>
            </a:r>
            <a:r>
              <a:rPr lang="it-IT" b="1" dirty="0" smtClean="0"/>
              <a:t>SED and </a:t>
            </a:r>
            <a:r>
              <a:rPr lang="it-IT" b="1" dirty="0" err="1" smtClean="0"/>
              <a:t>energy</a:t>
            </a:r>
            <a:r>
              <a:rPr lang="it-IT" b="1" dirty="0" smtClean="0"/>
              <a:t> volume </a:t>
            </a:r>
            <a:r>
              <a:rPr lang="it-IT" b="1" dirty="0" err="1" smtClean="0"/>
              <a:t>density</a:t>
            </a:r>
            <a:r>
              <a:rPr lang="it-IT" b="1" dirty="0" smtClean="0"/>
              <a:t> of the EBL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history</a:t>
            </a:r>
            <a:r>
              <a:rPr lang="it-IT" dirty="0" smtClean="0"/>
              <a:t> (</a:t>
            </a:r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photons</a:t>
            </a:r>
            <a:r>
              <a:rPr lang="it-IT" dirty="0"/>
              <a:t> </a:t>
            </a:r>
            <a:r>
              <a:rPr lang="it-IT" dirty="0" smtClean="0"/>
              <a:t>+ EBL </a:t>
            </a:r>
            <a:r>
              <a:rPr lang="it-IT" dirty="0" err="1" smtClean="0"/>
              <a:t>photons</a:t>
            </a:r>
            <a:r>
              <a:rPr lang="it-IT" dirty="0" smtClean="0"/>
              <a:t> </a:t>
            </a:r>
            <a:r>
              <a:rPr lang="it-IT" dirty="0" err="1" smtClean="0"/>
              <a:t>pair</a:t>
            </a:r>
            <a:r>
              <a:rPr lang="it-IT" dirty="0" smtClean="0"/>
              <a:t> production).</a:t>
            </a:r>
          </a:p>
          <a:p>
            <a:endParaRPr lang="it-IT" dirty="0"/>
          </a:p>
          <a:p>
            <a:r>
              <a:rPr lang="it-IT" dirty="0" err="1" smtClean="0"/>
              <a:t>They</a:t>
            </a:r>
            <a:r>
              <a:rPr lang="it-IT" dirty="0" smtClean="0"/>
              <a:t> are a probe for </a:t>
            </a:r>
            <a:r>
              <a:rPr lang="it-IT" dirty="0" err="1" smtClean="0"/>
              <a:t>understating</a:t>
            </a:r>
            <a:r>
              <a:rPr lang="it-IT" dirty="0" smtClean="0"/>
              <a:t> </a:t>
            </a:r>
            <a:r>
              <a:rPr lang="it-IT" b="1" dirty="0" err="1" smtClean="0"/>
              <a:t>fundamental</a:t>
            </a:r>
            <a:r>
              <a:rPr lang="it-IT" b="1" dirty="0" smtClean="0"/>
              <a:t> </a:t>
            </a:r>
            <a:r>
              <a:rPr lang="it-IT" b="1" dirty="0" err="1" smtClean="0"/>
              <a:t>physics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axion</a:t>
            </a:r>
            <a:r>
              <a:rPr lang="it-IT" dirty="0" err="1"/>
              <a:t>-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particle</a:t>
            </a:r>
            <a:r>
              <a:rPr lang="it-IT" dirty="0" smtClean="0"/>
              <a:t> </a:t>
            </a:r>
            <a:r>
              <a:rPr lang="it-IT" dirty="0" err="1" smtClean="0"/>
              <a:t>detection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responsible</a:t>
            </a:r>
            <a:r>
              <a:rPr lang="it-IT" dirty="0" smtClean="0"/>
              <a:t> for the </a:t>
            </a:r>
            <a:r>
              <a:rPr lang="it-IT" b="1" dirty="0" err="1" smtClean="0"/>
              <a:t>PeV</a:t>
            </a:r>
            <a:r>
              <a:rPr lang="it-IT" b="1" dirty="0" smtClean="0"/>
              <a:t> </a:t>
            </a:r>
            <a:r>
              <a:rPr lang="it-IT" b="1" dirty="0" err="1" smtClean="0"/>
              <a:t>neutrinos</a:t>
            </a:r>
            <a:r>
              <a:rPr lang="it-IT" b="1" dirty="0" smtClean="0"/>
              <a:t> background</a:t>
            </a:r>
            <a:r>
              <a:rPr lang="it-IT" dirty="0" smtClean="0"/>
              <a:t> </a:t>
            </a:r>
            <a:r>
              <a:rPr lang="it-IT" dirty="0" err="1" smtClean="0"/>
              <a:t>seen</a:t>
            </a:r>
            <a:r>
              <a:rPr lang="it-IT" dirty="0" smtClean="0"/>
              <a:t> by </a:t>
            </a:r>
            <a:r>
              <a:rPr lang="it-IT" dirty="0" err="1" smtClean="0"/>
              <a:t>IceCube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15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big </a:t>
            </a:r>
            <a:r>
              <a:rPr lang="it-IT" dirty="0" err="1" smtClean="0"/>
              <a:t>problem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Everything</a:t>
            </a:r>
            <a:r>
              <a:rPr lang="it-IT" dirty="0" smtClean="0"/>
              <a:t> </a:t>
            </a:r>
            <a:r>
              <a:rPr lang="it-IT" dirty="0" err="1" smtClean="0"/>
              <a:t>relies</a:t>
            </a:r>
            <a:r>
              <a:rPr lang="it-IT" dirty="0" smtClean="0"/>
              <a:t> on the </a:t>
            </a:r>
            <a:r>
              <a:rPr lang="it-IT" b="1" dirty="0" smtClean="0"/>
              <a:t>precise </a:t>
            </a:r>
            <a:r>
              <a:rPr lang="it-IT" b="1" dirty="0" err="1" smtClean="0"/>
              <a:t>knowledge</a:t>
            </a:r>
            <a:r>
              <a:rPr lang="it-IT" b="1" dirty="0" smtClean="0"/>
              <a:t> of </a:t>
            </a:r>
            <a:r>
              <a:rPr lang="it-IT" b="1" dirty="0" err="1" smtClean="0"/>
              <a:t>their</a:t>
            </a:r>
            <a:r>
              <a:rPr lang="it-IT" b="1" dirty="0" smtClean="0"/>
              <a:t> </a:t>
            </a:r>
            <a:r>
              <a:rPr lang="it-IT" b="1" dirty="0" err="1" smtClean="0"/>
              <a:t>redshift</a:t>
            </a:r>
            <a:r>
              <a:rPr lang="it-IT" b="1" dirty="0" smtClean="0"/>
              <a:t>.</a:t>
            </a:r>
          </a:p>
          <a:p>
            <a:endParaRPr lang="it-IT" dirty="0"/>
          </a:p>
          <a:p>
            <a:r>
              <a:rPr lang="it-IT" b="1" i="1" dirty="0" smtClean="0"/>
              <a:t>For the EBL: </a:t>
            </a:r>
            <a:r>
              <a:rPr lang="it-IT" dirty="0" smtClean="0"/>
              <a:t>(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the </a:t>
            </a:r>
            <a:r>
              <a:rPr lang="it-IT" dirty="0" err="1" smtClean="0"/>
              <a:t>mean</a:t>
            </a:r>
            <a:r>
              <a:rPr lang="it-IT" dirty="0" smtClean="0"/>
              <a:t> free </a:t>
            </a:r>
            <a:r>
              <a:rPr lang="it-IT" dirty="0" err="1" smtClean="0"/>
              <a:t>path</a:t>
            </a:r>
            <a:r>
              <a:rPr lang="it-IT" dirty="0" smtClean="0"/>
              <a:t> of </a:t>
            </a:r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photons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r>
              <a:rPr lang="it-IT" b="1" i="1" dirty="0" smtClean="0"/>
              <a:t>For the jet model: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the </a:t>
            </a:r>
            <a:r>
              <a:rPr lang="it-IT" dirty="0" err="1" smtClean="0"/>
              <a:t>energetic</a:t>
            </a:r>
            <a:r>
              <a:rPr lang="it-IT" dirty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the </a:t>
            </a:r>
            <a:r>
              <a:rPr lang="it-IT" dirty="0" err="1" smtClean="0"/>
              <a:t>process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luminosity</a:t>
            </a:r>
            <a:r>
              <a:rPr lang="it-IT" dirty="0" smtClean="0"/>
              <a:t> </a:t>
            </a:r>
            <a:r>
              <a:rPr lang="it-IT" dirty="0" err="1" smtClean="0"/>
              <a:t>distance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r>
              <a:rPr lang="it-IT" b="1" i="1" dirty="0" smtClean="0"/>
              <a:t>For </a:t>
            </a:r>
            <a:r>
              <a:rPr lang="it-IT" b="1" i="1" dirty="0" err="1" smtClean="0"/>
              <a:t>axion-like</a:t>
            </a:r>
            <a:r>
              <a:rPr lang="it-IT" b="1" i="1" dirty="0" smtClean="0"/>
              <a:t> </a:t>
            </a:r>
            <a:r>
              <a:rPr lang="it-IT" b="1" i="1" dirty="0" err="1" smtClean="0"/>
              <a:t>particle</a:t>
            </a:r>
            <a:r>
              <a:rPr lang="it-IT" b="1" i="1" dirty="0" smtClean="0"/>
              <a:t>.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detect</a:t>
            </a:r>
            <a:r>
              <a:rPr lang="it-IT" dirty="0" smtClean="0"/>
              <a:t> an hard </a:t>
            </a:r>
            <a:r>
              <a:rPr lang="it-IT" dirty="0" err="1" smtClean="0"/>
              <a:t>TeV</a:t>
            </a:r>
            <a:r>
              <a:rPr lang="it-IT" dirty="0" smtClean="0"/>
              <a:t> source </a:t>
            </a:r>
            <a:r>
              <a:rPr lang="it-IT" dirty="0" err="1" smtClean="0"/>
              <a:t>beyond</a:t>
            </a:r>
            <a:r>
              <a:rPr lang="it-IT" dirty="0" smtClean="0"/>
              <a:t> </a:t>
            </a:r>
            <a:r>
              <a:rPr lang="it-IT" dirty="0" err="1" smtClean="0"/>
              <a:t>z</a:t>
            </a:r>
            <a:r>
              <a:rPr lang="it-IT" dirty="0" smtClean="0"/>
              <a:t> = 1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brake</a:t>
            </a:r>
            <a:r>
              <a:rPr lang="it-IT" dirty="0" smtClean="0"/>
              <a:t> </a:t>
            </a:r>
            <a:r>
              <a:rPr lang="it-IT" dirty="0" err="1" smtClean="0"/>
              <a:t>fundamental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or </a:t>
            </a:r>
            <a:r>
              <a:rPr lang="it-IT" dirty="0" err="1" smtClean="0"/>
              <a:t>doubut</a:t>
            </a:r>
            <a:r>
              <a:rPr lang="it-IT" dirty="0" smtClean="0"/>
              <a:t> the EBL model. </a:t>
            </a:r>
          </a:p>
          <a:p>
            <a:endParaRPr lang="it-IT" dirty="0"/>
          </a:p>
          <a:p>
            <a:r>
              <a:rPr lang="it-IT" b="1" i="1" dirty="0" smtClean="0"/>
              <a:t>For </a:t>
            </a:r>
            <a:r>
              <a:rPr lang="it-IT" b="1" i="1" dirty="0" err="1" smtClean="0"/>
              <a:t>neutrinos</a:t>
            </a:r>
            <a:r>
              <a:rPr lang="it-IT" b="1" i="1" dirty="0" smtClean="0"/>
              <a:t> background: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r>
              <a:rPr lang="it-IT" dirty="0" smtClean="0"/>
              <a:t> the </a:t>
            </a:r>
            <a:r>
              <a:rPr lang="it-IT" dirty="0" err="1" smtClean="0"/>
              <a:t>comoving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 of the source,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depends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 on the </a:t>
            </a:r>
            <a:r>
              <a:rPr lang="it-IT" dirty="0" err="1" smtClean="0"/>
              <a:t>z</a:t>
            </a:r>
            <a:endParaRPr lang="it-IT" b="1" i="1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Screen Shot 2015-06-12 at 10.2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9" y="427554"/>
            <a:ext cx="8334851" cy="64379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31563" y="6447827"/>
            <a:ext cx="22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Tavecchio</a:t>
            </a:r>
            <a:r>
              <a:rPr lang="it-IT" dirty="0" smtClean="0"/>
              <a:t> et al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829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something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4" name="Immagine 3" descr="Screen Shot 2015-06-12 at 10.3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09" y="0"/>
            <a:ext cx="7504581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32791" y="6488668"/>
            <a:ext cx="208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Landoni et al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688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improve</a:t>
            </a:r>
            <a:r>
              <a:rPr lang="it-IT" dirty="0" smtClean="0"/>
              <a:t> the situation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Extend</a:t>
            </a:r>
            <a:r>
              <a:rPr lang="it-IT" dirty="0" smtClean="0"/>
              <a:t> the </a:t>
            </a:r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of </a:t>
            </a:r>
            <a:r>
              <a:rPr lang="it-IT" dirty="0" err="1" smtClean="0"/>
              <a:t>spectrograph</a:t>
            </a:r>
            <a:r>
              <a:rPr lang="it-IT" dirty="0" smtClean="0"/>
              <a:t>  to UV and NIR to </a:t>
            </a:r>
            <a:r>
              <a:rPr lang="it-IT" dirty="0" err="1" smtClean="0"/>
              <a:t>increase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detectable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successfully</a:t>
            </a:r>
            <a:r>
              <a:rPr lang="it-IT" dirty="0" smtClean="0"/>
              <a:t> </a:t>
            </a:r>
            <a:r>
              <a:rPr lang="it-IT" dirty="0" err="1" smtClean="0"/>
              <a:t>demostrated</a:t>
            </a:r>
            <a:r>
              <a:rPr lang="it-IT" dirty="0" smtClean="0"/>
              <a:t> with VLT-</a:t>
            </a:r>
            <a:r>
              <a:rPr lang="it-IT" dirty="0" err="1" smtClean="0"/>
              <a:t>Xshooter</a:t>
            </a:r>
            <a:r>
              <a:rPr lang="it-IT" dirty="0" smtClean="0"/>
              <a:t> for PKS 0048-097.</a:t>
            </a:r>
            <a:endParaRPr lang="it-IT" dirty="0"/>
          </a:p>
        </p:txBody>
      </p:sp>
      <p:pic>
        <p:nvPicPr>
          <p:cNvPr id="4" name="Immagine 3" descr="Screen Shot 2015-06-12 at 10.3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6" y="127000"/>
            <a:ext cx="5422900" cy="6731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9686" y="498118"/>
            <a:ext cx="1577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VLT-FORS</a:t>
            </a:r>
          </a:p>
          <a:p>
            <a:r>
              <a:rPr lang="it-IT" dirty="0" smtClean="0"/>
              <a:t>Sbarufatti+06</a:t>
            </a:r>
            <a:endParaRPr lang="it-IT" dirty="0"/>
          </a:p>
        </p:txBody>
      </p:sp>
      <p:pic>
        <p:nvPicPr>
          <p:cNvPr id="6" name="Immagine 5" descr="Screen Shot 2015-06-12 at 10.3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70482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68466" y="715437"/>
            <a:ext cx="141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VLT+XSH</a:t>
            </a:r>
          </a:p>
          <a:p>
            <a:r>
              <a:rPr lang="it-IT" dirty="0" smtClean="0"/>
              <a:t>Landoni+12</a:t>
            </a:r>
            <a:endParaRPr lang="it-IT" dirty="0"/>
          </a:p>
        </p:txBody>
      </p:sp>
      <p:pic>
        <p:nvPicPr>
          <p:cNvPr id="8" name="Immagine 7" descr="Screen Shot 2015-06-12 at 10.38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66" y="127000"/>
            <a:ext cx="6494843" cy="67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9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Increase</a:t>
            </a:r>
            <a:r>
              <a:rPr lang="it-IT" dirty="0" smtClean="0"/>
              <a:t> the </a:t>
            </a:r>
            <a:r>
              <a:rPr lang="it-IT" dirty="0" err="1" smtClean="0"/>
              <a:t>Signal</a:t>
            </a:r>
            <a:r>
              <a:rPr lang="it-IT" dirty="0" smtClean="0"/>
              <a:t>-to-</a:t>
            </a:r>
            <a:r>
              <a:rPr lang="it-IT" dirty="0" err="1" smtClean="0"/>
              <a:t>Noise</a:t>
            </a:r>
            <a:r>
              <a:rPr lang="it-IT" dirty="0" smtClean="0"/>
              <a:t> ratio and </a:t>
            </a:r>
            <a:r>
              <a:rPr lang="it-IT" dirty="0" err="1" smtClean="0"/>
              <a:t>resolution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High SNR +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to </a:t>
            </a:r>
            <a:r>
              <a:rPr lang="it-IT" dirty="0" err="1" smtClean="0"/>
              <a:t>increase</a:t>
            </a:r>
            <a:r>
              <a:rPr lang="it-IT" dirty="0" smtClean="0"/>
              <a:t> the </a:t>
            </a:r>
            <a:r>
              <a:rPr lang="it-IT" dirty="0" err="1" smtClean="0"/>
              <a:t>contrast</a:t>
            </a:r>
            <a:r>
              <a:rPr lang="it-IT" dirty="0" smtClean="0"/>
              <a:t> of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(</a:t>
            </a:r>
            <a:r>
              <a:rPr lang="it-IT" dirty="0" err="1" smtClean="0"/>
              <a:t>F</a:t>
            </a:r>
            <a:r>
              <a:rPr lang="it-IT" dirty="0" smtClean="0"/>
              <a:t>. Pepe, private </a:t>
            </a:r>
            <a:r>
              <a:rPr lang="it-IT" dirty="0" err="1" smtClean="0"/>
              <a:t>communication</a:t>
            </a:r>
            <a:r>
              <a:rPr lang="it-IT" dirty="0" smtClean="0"/>
              <a:t>).</a:t>
            </a:r>
          </a:p>
          <a:p>
            <a:endParaRPr lang="it-IT" dirty="0"/>
          </a:p>
          <a:p>
            <a:r>
              <a:rPr lang="it-IT" dirty="0" smtClean="0"/>
              <a:t>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technological</a:t>
            </a:r>
            <a:r>
              <a:rPr lang="it-IT" dirty="0" smtClean="0"/>
              <a:t> </a:t>
            </a:r>
            <a:r>
              <a:rPr lang="it-IT" dirty="0" err="1" smtClean="0"/>
              <a:t>efforts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to </a:t>
            </a:r>
            <a:r>
              <a:rPr lang="it-IT" dirty="0" err="1" smtClean="0"/>
              <a:t>increase</a:t>
            </a:r>
            <a:r>
              <a:rPr lang="it-IT" dirty="0" smtClean="0"/>
              <a:t> the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photons</a:t>
            </a:r>
            <a:r>
              <a:rPr lang="it-IT" dirty="0" smtClean="0"/>
              <a:t> (</a:t>
            </a:r>
            <a:r>
              <a:rPr lang="it-IT" dirty="0" err="1" smtClean="0"/>
              <a:t>coating</a:t>
            </a:r>
            <a:r>
              <a:rPr lang="it-IT" dirty="0" smtClean="0"/>
              <a:t>, </a:t>
            </a:r>
            <a:r>
              <a:rPr lang="it-IT" dirty="0" err="1" smtClean="0"/>
              <a:t>mirrors</a:t>
            </a:r>
            <a:r>
              <a:rPr lang="it-IT" dirty="0" smtClean="0"/>
              <a:t>, </a:t>
            </a:r>
            <a:r>
              <a:rPr lang="it-IT" dirty="0" err="1" smtClean="0"/>
              <a:t>CCDs</a:t>
            </a:r>
            <a:r>
              <a:rPr lang="it-IT" dirty="0" smtClean="0"/>
              <a:t>, data </a:t>
            </a:r>
            <a:r>
              <a:rPr lang="it-IT" dirty="0" err="1" smtClean="0"/>
              <a:t>reduction</a:t>
            </a:r>
            <a:r>
              <a:rPr lang="it-IT" dirty="0" smtClean="0"/>
              <a:t> </a:t>
            </a:r>
            <a:r>
              <a:rPr lang="it-IT" dirty="0" err="1" smtClean="0"/>
              <a:t>tecniques</a:t>
            </a:r>
            <a:r>
              <a:rPr lang="it-IT" dirty="0" smtClean="0"/>
              <a:t>,…)</a:t>
            </a:r>
          </a:p>
          <a:p>
            <a:endParaRPr lang="it-IT" dirty="0"/>
          </a:p>
          <a:p>
            <a:r>
              <a:rPr lang="it-IT" dirty="0" err="1" smtClean="0"/>
              <a:t>However</a:t>
            </a:r>
            <a:r>
              <a:rPr lang="it-IT" dirty="0" smtClean="0"/>
              <a:t>, the </a:t>
            </a:r>
            <a:r>
              <a:rPr lang="it-IT" dirty="0" err="1" smtClean="0"/>
              <a:t>only</a:t>
            </a:r>
            <a:r>
              <a:rPr lang="it-IT" dirty="0" smtClean="0"/>
              <a:t> way to </a:t>
            </a:r>
            <a:r>
              <a:rPr lang="it-IT" dirty="0" err="1" smtClean="0"/>
              <a:t>dramatically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the situation </a:t>
            </a:r>
            <a:r>
              <a:rPr lang="it-IT" dirty="0" err="1" smtClean="0"/>
              <a:t>is</a:t>
            </a:r>
            <a:r>
              <a:rPr lang="it-IT" dirty="0" smtClean="0"/>
              <a:t> to </a:t>
            </a:r>
            <a:r>
              <a:rPr lang="it-IT" dirty="0" err="1" smtClean="0"/>
              <a:t>dramatically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the </a:t>
            </a:r>
            <a:r>
              <a:rPr lang="it-IT" dirty="0" err="1" smtClean="0"/>
              <a:t>collecting</a:t>
            </a:r>
            <a:r>
              <a:rPr lang="it-IT" dirty="0" smtClean="0"/>
              <a:t> area of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telescope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16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case of H1772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analog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2003" y="1981200"/>
            <a:ext cx="8229600" cy="4876800"/>
          </a:xfrm>
        </p:spPr>
        <p:txBody>
          <a:bodyPr/>
          <a:lstStyle/>
          <a:p>
            <a:r>
              <a:rPr lang="it-IT" dirty="0" err="1" smtClean="0"/>
              <a:t>Spectra</a:t>
            </a:r>
            <a:r>
              <a:rPr lang="it-IT" dirty="0" smtClean="0"/>
              <a:t> of </a:t>
            </a:r>
            <a:r>
              <a:rPr lang="it-IT" dirty="0" err="1" smtClean="0"/>
              <a:t>BLLs</a:t>
            </a:r>
            <a:r>
              <a:rPr lang="it-IT" dirty="0" smtClean="0"/>
              <a:t> can be model </a:t>
            </a:r>
            <a:r>
              <a:rPr lang="it-IT" dirty="0" err="1" smtClean="0"/>
              <a:t>as</a:t>
            </a:r>
            <a:r>
              <a:rPr lang="it-IT" dirty="0" smtClean="0"/>
              <a:t> a sum of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endParaRPr lang="it-IT" dirty="0"/>
          </a:p>
          <a:p>
            <a:pPr lvl="2"/>
            <a:r>
              <a:rPr lang="it-IT" dirty="0" err="1" smtClean="0"/>
              <a:t>Power</a:t>
            </a:r>
            <a:r>
              <a:rPr lang="it-IT" dirty="0" smtClean="0"/>
              <a:t> law : Non-</a:t>
            </a:r>
            <a:r>
              <a:rPr lang="it-IT" dirty="0" err="1" smtClean="0"/>
              <a:t>thermal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r>
              <a:rPr lang="it-IT" dirty="0" smtClean="0"/>
              <a:t> from the jet</a:t>
            </a:r>
          </a:p>
          <a:p>
            <a:pPr lvl="2"/>
            <a:r>
              <a:rPr lang="it-IT" dirty="0" err="1" smtClean="0"/>
              <a:t>Elliptical</a:t>
            </a:r>
            <a:r>
              <a:rPr lang="it-IT" dirty="0" smtClean="0"/>
              <a:t> </a:t>
            </a:r>
            <a:r>
              <a:rPr lang="it-IT" dirty="0" err="1" smtClean="0"/>
              <a:t>galaxy</a:t>
            </a:r>
            <a:r>
              <a:rPr lang="it-IT" dirty="0" smtClean="0"/>
              <a:t> </a:t>
            </a:r>
            <a:r>
              <a:rPr lang="it-IT" dirty="0" err="1" smtClean="0"/>
              <a:t>starlight</a:t>
            </a:r>
            <a:r>
              <a:rPr lang="it-IT" dirty="0" smtClean="0"/>
              <a:t> </a:t>
            </a:r>
            <a:r>
              <a:rPr lang="it-IT" dirty="0" err="1" smtClean="0"/>
              <a:t>template</a:t>
            </a:r>
            <a:r>
              <a:rPr lang="it-IT" dirty="0" smtClean="0"/>
              <a:t>.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AGNs</a:t>
            </a:r>
            <a:r>
              <a:rPr lang="it-IT" dirty="0" smtClean="0"/>
              <a:t> are </a:t>
            </a:r>
            <a:r>
              <a:rPr lang="it-IT" dirty="0" err="1" smtClean="0"/>
              <a:t>hostes</a:t>
            </a:r>
            <a:r>
              <a:rPr lang="it-IT" dirty="0" smtClean="0"/>
              <a:t> in massive </a:t>
            </a:r>
            <a:r>
              <a:rPr lang="it-IT" dirty="0" err="1" smtClean="0"/>
              <a:t>elliptical</a:t>
            </a:r>
            <a:r>
              <a:rPr lang="it-IT" dirty="0" smtClean="0"/>
              <a:t> </a:t>
            </a:r>
            <a:r>
              <a:rPr lang="it-IT" dirty="0" err="1" smtClean="0"/>
              <a:t>galaxy</a:t>
            </a:r>
            <a:r>
              <a:rPr lang="it-IT" dirty="0" smtClean="0"/>
              <a:t> (Sbarufatti+05, Falomo+14).</a:t>
            </a:r>
          </a:p>
          <a:p>
            <a:pPr lvl="2"/>
            <a:endParaRPr lang="it-IT" dirty="0"/>
          </a:p>
          <a:p>
            <a:pPr lvl="2"/>
            <a:r>
              <a:rPr lang="it-IT" dirty="0" smtClean="0"/>
              <a:t>The ratio (</a:t>
            </a:r>
            <a:r>
              <a:rPr lang="it-IT" dirty="0" err="1" smtClean="0"/>
              <a:t>N</a:t>
            </a:r>
            <a:r>
              <a:rPr lang="it-IT" dirty="0" smtClean="0"/>
              <a:t>/H)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/>
              <a:t> </a:t>
            </a:r>
            <a:r>
              <a:rPr lang="it-IT" dirty="0" smtClean="0"/>
              <a:t>and the </a:t>
            </a:r>
            <a:r>
              <a:rPr lang="it-IT" dirty="0" err="1" smtClean="0"/>
              <a:t>Signal</a:t>
            </a:r>
            <a:r>
              <a:rPr lang="it-IT" dirty="0" smtClean="0"/>
              <a:t> to </a:t>
            </a:r>
            <a:r>
              <a:rPr lang="it-IT" dirty="0" err="1" smtClean="0"/>
              <a:t>Noise</a:t>
            </a:r>
            <a:r>
              <a:rPr lang="it-IT" dirty="0" smtClean="0"/>
              <a:t> ratio </a:t>
            </a:r>
            <a:r>
              <a:rPr lang="it-IT" dirty="0" err="1" smtClean="0"/>
              <a:t>makes</a:t>
            </a:r>
            <a:r>
              <a:rPr lang="it-IT" dirty="0" smtClean="0"/>
              <a:t> the </a:t>
            </a:r>
            <a:r>
              <a:rPr lang="it-IT" dirty="0" err="1" smtClean="0"/>
              <a:t>difference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the </a:t>
            </a:r>
            <a:r>
              <a:rPr lang="it-IT" dirty="0" err="1" smtClean="0"/>
              <a:t>detection</a:t>
            </a:r>
            <a:r>
              <a:rPr lang="it-IT" dirty="0" smtClean="0"/>
              <a:t> or non </a:t>
            </a:r>
            <a:r>
              <a:rPr lang="it-IT" dirty="0" err="1" smtClean="0"/>
              <a:t>detection</a:t>
            </a:r>
            <a:r>
              <a:rPr lang="it-IT" dirty="0" smtClean="0"/>
              <a:t> of </a:t>
            </a:r>
            <a:r>
              <a:rPr lang="it-IT" dirty="0" err="1" smtClean="0"/>
              <a:t>faint</a:t>
            </a:r>
            <a:r>
              <a:rPr lang="it-IT" dirty="0" smtClean="0"/>
              <a:t> </a:t>
            </a:r>
            <a:r>
              <a:rPr lang="it-IT" dirty="0" err="1" smtClean="0"/>
              <a:t>spectral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, </a:t>
            </a:r>
            <a:r>
              <a:rPr lang="it-IT" dirty="0" err="1" smtClean="0"/>
              <a:t>outshined</a:t>
            </a:r>
            <a:r>
              <a:rPr lang="it-IT" dirty="0" smtClean="0"/>
              <a:t> by the non </a:t>
            </a:r>
            <a:r>
              <a:rPr lang="it-IT" dirty="0" err="1" smtClean="0"/>
              <a:t>thermal</a:t>
            </a:r>
            <a:r>
              <a:rPr lang="it-IT" dirty="0" smtClean="0"/>
              <a:t> jet </a:t>
            </a:r>
            <a:r>
              <a:rPr lang="it-IT" dirty="0" err="1" smtClean="0"/>
              <a:t>emission</a:t>
            </a:r>
            <a:r>
              <a:rPr lang="it-IT" dirty="0" smtClean="0"/>
              <a:t>.</a:t>
            </a:r>
          </a:p>
          <a:p>
            <a:pPr lvl="2"/>
            <a:endParaRPr lang="it-IT" dirty="0"/>
          </a:p>
          <a:p>
            <a:pPr lvl="2"/>
            <a:endParaRPr lang="it-IT" dirty="0" smtClean="0"/>
          </a:p>
        </p:txBody>
      </p:sp>
      <p:pic>
        <p:nvPicPr>
          <p:cNvPr id="4" name="Immagine 3" descr="Screen Shot 2015-06-12 at 10.49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3" y="0"/>
            <a:ext cx="7243687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56739" y="2795900"/>
            <a:ext cx="225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Sbarufatti</a:t>
            </a:r>
            <a:r>
              <a:rPr lang="it-IT" dirty="0" smtClean="0"/>
              <a:t> et al 2006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349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ezza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Chiarezza.thmx</Template>
  <TotalTime>289</TotalTime>
  <Words>897</Words>
  <Application>Microsoft Macintosh PowerPoint</Application>
  <PresentationFormat>Presentazione su schermo (4:3)</PresentationFormat>
  <Paragraphs>82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Chiarezza</vt:lpstr>
      <vt:lpstr>Redshift measurement of extremely beamed BL Lac objects.    A piece of evidence for TeV astronomy and fundamental physics.</vt:lpstr>
      <vt:lpstr>The context</vt:lpstr>
      <vt:lpstr>The context</vt:lpstr>
      <vt:lpstr>The context – Why they are so cool…</vt:lpstr>
      <vt:lpstr>The big problem</vt:lpstr>
      <vt:lpstr>But their spectrum is something like this…</vt:lpstr>
      <vt:lpstr>What do you need to improve the situation</vt:lpstr>
      <vt:lpstr>Increase the Signal-to-Noise ratio and resolution</vt:lpstr>
      <vt:lpstr>The case of H1772 as analog</vt:lpstr>
      <vt:lpstr>Simulation of H1772 with E-ELT</vt:lpstr>
      <vt:lpstr>Why HIRES 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 measurement of extremely beamed BL Lac objects.    A piece of evidence for TeV astronomy and fundamental physics.</dc:title>
  <dc:creator>Marco Landoni</dc:creator>
  <cp:lastModifiedBy>Marco Landoni</cp:lastModifiedBy>
  <cp:revision>51</cp:revision>
  <dcterms:created xsi:type="dcterms:W3CDTF">2015-06-12T07:58:11Z</dcterms:created>
  <dcterms:modified xsi:type="dcterms:W3CDTF">2015-06-15T10:01:30Z</dcterms:modified>
</cp:coreProperties>
</file>