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217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7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1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9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6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3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1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051D1-E6FD-E744-BD29-86302E379A81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87DE-9ECE-FC47-ADAD-DD34A1AF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3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291" y="1743470"/>
            <a:ext cx="2880316" cy="76944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Comic Sans MS"/>
                <a:cs typeface="Comic Sans MS"/>
              </a:rPr>
              <a:t>AGB stars</a:t>
            </a:r>
            <a:endParaRPr lang="en-US" sz="4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056" y="365996"/>
            <a:ext cx="390473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Galactic evolution models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0559" y="616073"/>
            <a:ext cx="314521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  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self-enrichment in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Globular Clusters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55" y="3040516"/>
            <a:ext cx="45000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SED of high-redshift quasar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6092" y="3021272"/>
            <a:ext cx="307007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Infrared luminosity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   of galaxies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002" y="4464741"/>
            <a:ext cx="503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Gas from AGBs contaminated by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3880" y="5492909"/>
            <a:ext cx="1281471" cy="707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mic Sans MS"/>
                <a:cs typeface="Comic Sans MS"/>
              </a:rPr>
              <a:t>TDU</a:t>
            </a:r>
            <a:endParaRPr lang="en-US" sz="4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092" y="5492909"/>
            <a:ext cx="1225365" cy="707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mic Sans MS"/>
                <a:cs typeface="Comic Sans MS"/>
              </a:rPr>
              <a:t>HBB</a:t>
            </a:r>
            <a:endParaRPr lang="en-US" sz="4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0500" y="3299204"/>
            <a:ext cx="753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Flavia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Dell’Agli</a:t>
            </a:r>
            <a:endParaRPr lang="en-US" sz="2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Marcella Di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criscienzo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  Observatory of Rome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Paolo Ventura</a:t>
            </a:r>
          </a:p>
          <a:p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Raffaella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Schneider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9679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7" grpId="1" animBg="1"/>
      <p:bldP spid="8" grpId="0" animBg="1"/>
      <p:bldP spid="9" grpId="0"/>
      <p:bldP spid="10" grpId="0" animBg="1"/>
      <p:bldP spid="11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confCN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63717" r="6713" b="8985"/>
          <a:stretch/>
        </p:blipFill>
        <p:spPr>
          <a:xfrm>
            <a:off x="1640" y="2035458"/>
            <a:ext cx="9158065" cy="408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154" y="371230"/>
            <a:ext cx="817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Gas yields from AGB stars: highly uncertain!!! </a:t>
            </a:r>
            <a:endParaRPr lang="en-US" sz="2800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209" y="1351890"/>
            <a:ext cx="998691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TDU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89000" y="1780232"/>
            <a:ext cx="419100" cy="886768"/>
          </a:xfrm>
          <a:prstGeom prst="straightConnector1">
            <a:avLst/>
          </a:prstGeom>
          <a:ln w="63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66900" y="1642874"/>
            <a:ext cx="4876800" cy="922526"/>
          </a:xfrm>
          <a:prstGeom prst="straightConnector1">
            <a:avLst/>
          </a:prstGeom>
          <a:ln w="63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4500" y="1318567"/>
            <a:ext cx="998691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866900" y="1642874"/>
            <a:ext cx="5086350" cy="2179826"/>
          </a:xfrm>
          <a:prstGeom prst="straightConnector1">
            <a:avLst/>
          </a:prstGeom>
          <a:ln w="63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32700" y="1678632"/>
            <a:ext cx="160491" cy="1788468"/>
          </a:xfrm>
          <a:prstGeom prst="straightConnector1">
            <a:avLst/>
          </a:prstGeom>
          <a:ln w="63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1701799"/>
            <a:ext cx="2432050" cy="1765301"/>
          </a:xfrm>
          <a:prstGeom prst="straightConnector1">
            <a:avLst/>
          </a:prstGeom>
          <a:ln w="63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86154" y="2374900"/>
            <a:ext cx="556846" cy="762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0007" y="1458208"/>
            <a:ext cx="120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mixing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739900" y="3263900"/>
            <a:ext cx="0" cy="533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793191" y="2971800"/>
            <a:ext cx="0" cy="533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594107" y="1510174"/>
            <a:ext cx="3285993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Convection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modelling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7300" y="2374900"/>
            <a:ext cx="406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2616" y="3951339"/>
            <a:ext cx="476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9041" y="2272234"/>
            <a:ext cx="47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9723" y="2469180"/>
            <a:ext cx="1019743" cy="12573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39" grpId="0" animBg="1"/>
      <p:bldP spid="39" grpId="1" animBg="1"/>
      <p:bldP spid="40" grpId="0"/>
      <p:bldP spid="40" grpId="1"/>
      <p:bldP spid="46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D_LM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8096" r="50000" b="69964"/>
          <a:stretch/>
        </p:blipFill>
        <p:spPr>
          <a:xfrm>
            <a:off x="195385" y="1643307"/>
            <a:ext cx="9362170" cy="4786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1300" y="622012"/>
            <a:ext cx="67716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A laboratory for AGBs: the LMC</a:t>
            </a:r>
            <a:endParaRPr lang="en-US" sz="3200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0000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dus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7624" r="50260" b="61606"/>
          <a:stretch/>
        </p:blipFill>
        <p:spPr>
          <a:xfrm>
            <a:off x="1381989" y="529835"/>
            <a:ext cx="6667160" cy="6550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4100" y="1488757"/>
            <a:ext cx="1939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SILICATES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5700" y="895927"/>
            <a:ext cx="219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CARBON DUST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418771" y="2053177"/>
            <a:ext cx="12700" cy="1494135"/>
          </a:xfrm>
          <a:prstGeom prst="straightConnector1">
            <a:avLst/>
          </a:prstGeom>
          <a:ln w="63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02202" y="2435079"/>
            <a:ext cx="43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Z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68800" y="2553380"/>
            <a:ext cx="2844800" cy="1089681"/>
          </a:xfrm>
          <a:prstGeom prst="straightConnector1">
            <a:avLst/>
          </a:prstGeom>
          <a:ln w="63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337366">
            <a:off x="5051950" y="3285702"/>
            <a:ext cx="913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HBB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9100" y="1328410"/>
            <a:ext cx="1270000" cy="9144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00885" y="1719590"/>
            <a:ext cx="958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TDU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3378" y="-38997"/>
            <a:ext cx="5335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WHICH DUST FROM AGBs ?</a:t>
            </a: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2123" y="395774"/>
            <a:ext cx="5566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Criscienzo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+, 2013, MNRAS, 433, 313 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0172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conf_Gai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59621" r="12444" b="15851"/>
          <a:stretch/>
        </p:blipFill>
        <p:spPr>
          <a:xfrm>
            <a:off x="56021" y="2278218"/>
            <a:ext cx="9112954" cy="4182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599" y="3551539"/>
            <a:ext cx="95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Rome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8760" y="5481938"/>
            <a:ext cx="196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Heidelbergh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045" y="728891"/>
            <a:ext cx="8605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Unfortunately, the uncertainties affecting the evolution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 AGBs reflect into the dust formation process..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617" y="2859927"/>
            <a:ext cx="1677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SILICATES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0857" y="4236655"/>
            <a:ext cx="219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CARBON DUST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0600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racce_ccd_Z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9" r="5795" b="18584"/>
          <a:stretch/>
        </p:blipFill>
        <p:spPr>
          <a:xfrm>
            <a:off x="1386771" y="583759"/>
            <a:ext cx="6615762" cy="6335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0616" y="5061106"/>
            <a:ext cx="1487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CARBON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STARS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3291" y="2110662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HBB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62" y="57729"/>
            <a:ext cx="902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Understanding the </a:t>
            </a:r>
            <a:r>
              <a:rPr lang="en-US" sz="2400" b="1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colour-colour</a:t>
            </a:r>
            <a:r>
              <a:rPr lang="en-US" sz="2400" b="1" u="sng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plane of AGBs in the L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MC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6" y="2309254"/>
            <a:ext cx="8586606" cy="175432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Can we understand how convection</a:t>
            </a:r>
          </a:p>
          <a:p>
            <a:r>
              <a:rPr lang="en-US" sz="3600" b="1" dirty="0">
                <a:solidFill>
                  <a:srgbClr val="FFFF00"/>
                </a:solidFill>
                <a:latin typeface="Comic Sans MS"/>
                <a:cs typeface="Comic Sans MS"/>
              </a:rPr>
              <a:t>w</a:t>
            </a:r>
            <a:r>
              <a:rPr lang="en-US" sz="3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orks in AGBs, based on photometric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arguments? </a:t>
            </a:r>
            <a:endParaRPr lang="en-US" sz="3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8" y="712019"/>
            <a:ext cx="2293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Dell’Agli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+ 2015,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MNRAS, 447, 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2992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834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conflu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8" r="3681" b="18856"/>
          <a:stretch/>
        </p:blipFill>
        <p:spPr>
          <a:xfrm>
            <a:off x="1027153" y="317060"/>
            <a:ext cx="6835240" cy="6501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5060" y="93906"/>
            <a:ext cx="47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Ventura+ 2015, MNRAS, 450, 3181 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8612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ccd_timeste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r="5091" b="17768"/>
          <a:stretch/>
        </p:blipFill>
        <p:spPr>
          <a:xfrm>
            <a:off x="2201405" y="114587"/>
            <a:ext cx="6816564" cy="6656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999" y="570097"/>
            <a:ext cx="2409434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IR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colours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of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obscured AGBs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unaffected by</a:t>
            </a:r>
          </a:p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onvection 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odelling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!!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01405" y="1943621"/>
            <a:ext cx="1435031" cy="565468"/>
          </a:xfrm>
          <a:prstGeom prst="straightConnector1">
            <a:avLst/>
          </a:prstGeom>
          <a:ln w="31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12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confc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b="18856"/>
          <a:stretch/>
        </p:blipFill>
        <p:spPr>
          <a:xfrm>
            <a:off x="1419339" y="273446"/>
            <a:ext cx="6923072" cy="6318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645" y="5137899"/>
            <a:ext cx="193003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C/O ≈ 0.03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8945" y="4676234"/>
            <a:ext cx="174919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C/O ≈ 0.4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645" y="1577991"/>
            <a:ext cx="8746729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IR spectroscopy of obscured stars crucial to understand convection</a:t>
            </a:r>
            <a:r>
              <a:rPr lang="en-US" sz="4800" b="1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in AGBs</a:t>
            </a:r>
            <a:endParaRPr lang="en-US" sz="48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0761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193</Words>
  <Application>Microsoft Macintosh PowerPoint</Application>
  <PresentationFormat>On-screen Show (4:3)</PresentationFormat>
  <Paragraphs>55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Ventura</dc:creator>
  <cp:lastModifiedBy>Alessandro Marconi</cp:lastModifiedBy>
  <cp:revision>85</cp:revision>
  <dcterms:created xsi:type="dcterms:W3CDTF">2015-06-11T10:28:10Z</dcterms:created>
  <dcterms:modified xsi:type="dcterms:W3CDTF">2015-06-15T11:50:29Z</dcterms:modified>
</cp:coreProperties>
</file>