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7"/>
  </p:notesMasterIdLst>
  <p:sldIdLst>
    <p:sldId id="256" r:id="rId2"/>
    <p:sldId id="278" r:id="rId3"/>
    <p:sldId id="257" r:id="rId4"/>
    <p:sldId id="280" r:id="rId5"/>
    <p:sldId id="281" r:id="rId6"/>
    <p:sldId id="279" r:id="rId7"/>
    <p:sldId id="261" r:id="rId8"/>
    <p:sldId id="266" r:id="rId9"/>
    <p:sldId id="258" r:id="rId10"/>
    <p:sldId id="259" r:id="rId11"/>
    <p:sldId id="267" r:id="rId12"/>
    <p:sldId id="263" r:id="rId13"/>
    <p:sldId id="277" r:id="rId14"/>
    <p:sldId id="282" r:id="rId15"/>
    <p:sldId id="283" r:id="rId16"/>
    <p:sldId id="284" r:id="rId17"/>
    <p:sldId id="285" r:id="rId18"/>
    <p:sldId id="286" r:id="rId19"/>
    <p:sldId id="295" r:id="rId20"/>
    <p:sldId id="296" r:id="rId21"/>
    <p:sldId id="297" r:id="rId22"/>
    <p:sldId id="298" r:id="rId23"/>
    <p:sldId id="299" r:id="rId24"/>
    <p:sldId id="300" r:id="rId25"/>
    <p:sldId id="29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10" autoAdjust="0"/>
    <p:restoredTop sz="95000" autoAdjust="0"/>
  </p:normalViewPr>
  <p:slideViewPr>
    <p:cSldViewPr snapToGrid="0">
      <p:cViewPr varScale="1">
        <p:scale>
          <a:sx n="106" d="100"/>
          <a:sy n="106" d="100"/>
        </p:scale>
        <p:origin x="11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36145-79B3-451C-BD67-07A809CB766E}" type="datetimeFigureOut">
              <a:rPr lang="it-IT" smtClean="0"/>
              <a:t>17/03/2021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0CFFD-DF49-4F80-8A34-8BA0BA88C0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6108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Dipartimento Malattie Infettive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0CFFD-DF49-4F80-8A34-8BA0BA88C07F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552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c5fafb7b4a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c5fafb7b4a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c5fafb7b4a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5973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c5fafb7b4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c5fafb7b4a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gc5fafb7b4a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356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c5fafb7b4a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c5fafb7b4a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gc5fafb7b4a_0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0750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Dipartimento Malattie Infettive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0CFFD-DF49-4F80-8A34-8BA0BA88C07F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461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8098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6103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0232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4032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3662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c5fafb7b4a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c5fafb7b4a_0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gc5fafb7b4a_0_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6569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c5fafb7b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c5fafb7b4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c5fafb7b4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0271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c5fafb7b4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c5fafb7b4a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gc5fafb7b4a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945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78365" y="3215506"/>
            <a:ext cx="11913635" cy="1825096"/>
          </a:xfrm>
        </p:spPr>
        <p:txBody>
          <a:bodyPr>
            <a:noAutofit/>
          </a:bodyPr>
          <a:lstStyle/>
          <a:p>
            <a:r>
              <a:rPr lang="en-US" sz="1600" dirty="0" smtClean="0"/>
              <a:t>			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1600" b="1" dirty="0" smtClean="0"/>
              <a:t>INAF-OAA</a:t>
            </a:r>
            <a:r>
              <a:rPr lang="it-IT" sz="1600" dirty="0" smtClean="0"/>
              <a:t>: P. Bolli, A. </a:t>
            </a:r>
            <a:r>
              <a:rPr lang="it-IT" sz="1600" dirty="0" err="1" smtClean="0"/>
              <a:t>Brucalassi</a:t>
            </a:r>
            <a:r>
              <a:rPr lang="it-IT" sz="1600" dirty="0" smtClean="0"/>
              <a:t>, S. Chiarucci, L. Cresci, S. di Franco, C. del Vecchio, P. Di Ninni, D. Panella, R. Nesti, A. Tozzi</a:t>
            </a:r>
            <a:br>
              <a:rPr lang="it-IT" sz="1600" dirty="0" smtClean="0"/>
            </a:br>
            <a:r>
              <a:rPr lang="it-IT" sz="1600" b="1" dirty="0" smtClean="0"/>
              <a:t>CNR-INO:</a:t>
            </a:r>
            <a:r>
              <a:rPr lang="it-IT" sz="1600" dirty="0" smtClean="0"/>
              <a:t> M. Barucci</a:t>
            </a:r>
            <a:br>
              <a:rPr lang="it-IT" sz="1600" dirty="0" smtClean="0"/>
            </a:br>
            <a:r>
              <a:rPr lang="it-IT" sz="1600" b="1" dirty="0" smtClean="0"/>
              <a:t>ISS-DMI</a:t>
            </a:r>
            <a:r>
              <a:rPr lang="it-IT" sz="1600" dirty="0" smtClean="0"/>
              <a:t>: C. Argentini, G. Venturi, C. Fortuna, C. Fiorentini, A. Amendola, G. Marsili</a:t>
            </a:r>
            <a:r>
              <a:rPr lang="it-IT" sz="1600" b="1" dirty="0" smtClean="0"/>
              <a:t/>
            </a:r>
            <a:br>
              <a:rPr lang="it-IT" sz="1600" b="1" dirty="0" smtClean="0"/>
            </a:br>
            <a:r>
              <a:rPr lang="it-IT" sz="1600" b="1" dirty="0" smtClean="0"/>
              <a:t>UniRoma1-DIET</a:t>
            </a:r>
            <a:r>
              <a:rPr lang="it-IT" sz="1600" dirty="0" smtClean="0"/>
              <a:t>: F. Apollonio, M. Liberti</a:t>
            </a:r>
            <a:endParaRPr lang="it-IT" sz="1600" dirty="0"/>
          </a:p>
        </p:txBody>
      </p:sp>
      <p:pic>
        <p:nvPicPr>
          <p:cNvPr id="4" name="Picture 2" descr="SAPIENZA Università di Roma - MASTER INTERFACOLTÀ DI II LIVELLO IN SCIENZE  FOREN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66" y="5455527"/>
            <a:ext cx="2985906" cy="92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NO Annual Symposium 2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787" y="5465101"/>
            <a:ext cx="2827497" cy="90330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6" descr="INAF - Osservatorio di Arcetr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081" y="5170651"/>
            <a:ext cx="1578121" cy="157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stituto superiore di sanità - Wikipe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970" y="5117460"/>
            <a:ext cx="1700019" cy="170001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3" name="Rettangolo 12"/>
          <p:cNvSpPr/>
          <p:nvPr/>
        </p:nvSpPr>
        <p:spPr>
          <a:xfrm>
            <a:off x="1614616" y="413435"/>
            <a:ext cx="896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Workshop </a:t>
            </a:r>
            <a:r>
              <a:rPr lang="en-US" dirty="0" smtClean="0"/>
              <a:t>INAF  - 10 e 11 </a:t>
            </a:r>
            <a:r>
              <a:rPr lang="en-US" dirty="0" err="1" smtClean="0"/>
              <a:t>Marzo</a:t>
            </a:r>
            <a:r>
              <a:rPr lang="en-US" dirty="0" smtClean="0"/>
              <a:t> 2021</a:t>
            </a:r>
            <a:br>
              <a:rPr lang="en-US" dirty="0" smtClean="0"/>
            </a:br>
            <a:r>
              <a:rPr lang="it-IT" dirty="0" smtClean="0"/>
              <a:t>Attività </a:t>
            </a:r>
            <a:r>
              <a:rPr lang="it-IT" dirty="0"/>
              <a:t>di Ricerca e Sviluppo in INAF </a:t>
            </a:r>
            <a:r>
              <a:rPr lang="it-IT" dirty="0" smtClean="0"/>
              <a:t>e dintorni </a:t>
            </a:r>
            <a:r>
              <a:rPr lang="it-IT" dirty="0"/>
              <a:t>contro la pandemia </a:t>
            </a:r>
            <a:r>
              <a:rPr lang="it-IT" dirty="0" smtClean="0"/>
              <a:t>COVID19</a:t>
            </a:r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667473" y="1598069"/>
            <a:ext cx="109355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000" b="1" dirty="0" err="1"/>
              <a:t>sCOVato</a:t>
            </a:r>
            <a:r>
              <a:rPr lang="it-IT" sz="3000" dirty="0"/>
              <a:t>: Progetto di spettroscopia a multi-lunghezza d’onda di campioni biologici per la ricerca di sottoprodotti del virus SARS-COV-2</a:t>
            </a:r>
          </a:p>
        </p:txBody>
      </p:sp>
    </p:spTree>
    <p:extLst>
      <p:ext uri="{BB962C8B-B14F-4D97-AF65-F5344CB8AC3E}">
        <p14:creationId xmlns:p14="http://schemas.microsoft.com/office/powerpoint/2010/main" val="423154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39" y="0"/>
            <a:ext cx="10603861" cy="6858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779139" y="1594395"/>
            <a:ext cx="464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ArialMT"/>
              </a:rPr>
              <a:t>Metodologie innovative per la rilevazione di infezione virale da corona Sars-CoV-2 con tecniche spettrometriche </a:t>
            </a:r>
            <a:r>
              <a:rPr lang="it-IT" dirty="0" smtClean="0">
                <a:solidFill>
                  <a:srgbClr val="FF0000"/>
                </a:solidFill>
                <a:latin typeface="ArialMT"/>
              </a:rPr>
              <a:t>multibanda</a:t>
            </a:r>
          </a:p>
          <a:p>
            <a:endParaRPr lang="it-IT" dirty="0">
              <a:solidFill>
                <a:srgbClr val="FF0000"/>
              </a:solidFill>
              <a:latin typeface="ArialMT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553893"/>
            <a:ext cx="3195295" cy="230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0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Budget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C000"/>
                </a:solidFill>
              </a:rPr>
              <a:t>8.200 Euro </a:t>
            </a:r>
            <a:r>
              <a:rPr lang="it-IT" dirty="0" smtClean="0"/>
              <a:t>da INAF-OAA su Ricerca di Base</a:t>
            </a:r>
          </a:p>
          <a:p>
            <a:r>
              <a:rPr lang="it-IT" dirty="0" smtClean="0">
                <a:solidFill>
                  <a:srgbClr val="FFC000"/>
                </a:solidFill>
              </a:rPr>
              <a:t>12.500 Euro </a:t>
            </a:r>
            <a:r>
              <a:rPr lang="it-IT" dirty="0" smtClean="0"/>
              <a:t>da INAF su FFO</a:t>
            </a:r>
          </a:p>
          <a:p>
            <a:r>
              <a:rPr lang="it-IT" dirty="0" smtClean="0">
                <a:solidFill>
                  <a:srgbClr val="FFC000"/>
                </a:solidFill>
              </a:rPr>
              <a:t>2.800 Euro </a:t>
            </a:r>
            <a:r>
              <a:rPr lang="it-IT" dirty="0" smtClean="0"/>
              <a:t>da INAF-OAA su altri fondi di progetto</a:t>
            </a:r>
          </a:p>
          <a:p>
            <a:endParaRPr lang="it-IT" dirty="0"/>
          </a:p>
          <a:p>
            <a:r>
              <a:rPr lang="it-IT" dirty="0" smtClean="0"/>
              <a:t>Materiale </a:t>
            </a:r>
            <a:r>
              <a:rPr lang="it-IT" dirty="0"/>
              <a:t>di </a:t>
            </a:r>
            <a:r>
              <a:rPr lang="it-IT" dirty="0" smtClean="0"/>
              <a:t>consumo: </a:t>
            </a:r>
            <a:r>
              <a:rPr lang="it-IT" dirty="0"/>
              <a:t>reagenti chimici, dispositivi di </a:t>
            </a:r>
            <a:r>
              <a:rPr lang="it-IT" dirty="0" smtClean="0"/>
              <a:t>sicurezza, componenti in guida d’onda; materiale ottico; azoto liquido.</a:t>
            </a:r>
          </a:p>
          <a:p>
            <a:r>
              <a:rPr lang="it-IT" dirty="0" smtClean="0"/>
              <a:t>Servizi: spostamento strumentazione</a:t>
            </a:r>
          </a:p>
          <a:p>
            <a:r>
              <a:rPr lang="it-IT" dirty="0" smtClean="0"/>
              <a:t>Frigorifero </a:t>
            </a:r>
            <a:r>
              <a:rPr lang="it-IT" dirty="0"/>
              <a:t>con serratura e data-</a:t>
            </a:r>
            <a:r>
              <a:rPr lang="it-IT" dirty="0" err="1"/>
              <a:t>logger</a:t>
            </a:r>
            <a:r>
              <a:rPr lang="it-IT" dirty="0"/>
              <a:t> con sonda per controllo </a:t>
            </a:r>
            <a:r>
              <a:rPr lang="it-IT" dirty="0" smtClean="0"/>
              <a:t>temperatura </a:t>
            </a:r>
          </a:p>
          <a:p>
            <a:r>
              <a:rPr lang="it-IT" dirty="0" smtClean="0"/>
              <a:t>Spettrometro</a:t>
            </a:r>
            <a:endParaRPr lang="it-IT" dirty="0"/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80969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Time line</a:t>
            </a:r>
            <a:endParaRPr lang="it-IT" dirty="0"/>
          </a:p>
        </p:txBody>
      </p:sp>
      <p:sp>
        <p:nvSpPr>
          <p:cNvPr id="5" name="Freccia a destra 4"/>
          <p:cNvSpPr/>
          <p:nvPr/>
        </p:nvSpPr>
        <p:spPr>
          <a:xfrm>
            <a:off x="634999" y="2667000"/>
            <a:ext cx="11422529" cy="2425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8255746" y="3632883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11/2020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8763746" y="2667000"/>
            <a:ext cx="12700" cy="939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546100" y="3632883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4/2020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4" name="Connettore 2 13"/>
          <p:cNvCxnSpPr/>
          <p:nvPr/>
        </p:nvCxnSpPr>
        <p:spPr>
          <a:xfrm flipV="1">
            <a:off x="1041400" y="2667000"/>
            <a:ext cx="12700" cy="939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5073650" y="2667000"/>
            <a:ext cx="12700" cy="939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4591050" y="3606800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7/2020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-31750" y="1994068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Avvio</a:t>
            </a:r>
          </a:p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sCOVato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860800" y="1954768"/>
            <a:ext cx="250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Set up strumentale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ed ottimizzazione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7871010" y="1954768"/>
            <a:ext cx="1836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Avvio esperimenti</a:t>
            </a:r>
          </a:p>
        </p:txBody>
      </p:sp>
      <p:cxnSp>
        <p:nvCxnSpPr>
          <p:cNvPr id="20" name="Connettore 2 19"/>
          <p:cNvCxnSpPr/>
          <p:nvPr/>
        </p:nvCxnSpPr>
        <p:spPr>
          <a:xfrm flipV="1">
            <a:off x="3600450" y="2667000"/>
            <a:ext cx="12700" cy="939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3117850" y="3606800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6</a:t>
            </a:r>
            <a:r>
              <a:rPr lang="it-IT" dirty="0" smtClean="0">
                <a:solidFill>
                  <a:srgbClr val="FF0000"/>
                </a:solidFill>
              </a:rPr>
              <a:t>/2020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2781300" y="2132568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FISR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57200" y="4994699"/>
            <a:ext cx="114173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FFC000"/>
                </a:solidFill>
                <a:latin typeface="Century Gothic" panose="020B0502020202020204" pitchFamily="34" charset="0"/>
              </a:rPr>
              <a:t>WP1: Attività di preparazione del porta-campione e del virus per effettuare i test</a:t>
            </a:r>
          </a:p>
          <a:p>
            <a:r>
              <a:rPr lang="it-IT" sz="2000" dirty="0">
                <a:solidFill>
                  <a:srgbClr val="FFC000"/>
                </a:solidFill>
                <a:latin typeface="Century Gothic" panose="020B0502020202020204" pitchFamily="34" charset="0"/>
              </a:rPr>
              <a:t>WP2: Messa a punto della procedura sperimentale e misura</a:t>
            </a:r>
          </a:p>
          <a:p>
            <a:r>
              <a:rPr lang="it-IT" sz="2000" dirty="0">
                <a:solidFill>
                  <a:srgbClr val="FFC000"/>
                </a:solidFill>
                <a:latin typeface="Century Gothic" panose="020B0502020202020204" pitchFamily="34" charset="0"/>
              </a:rPr>
              <a:t>WP3: Post-elaborazione ed analisi dati</a:t>
            </a:r>
          </a:p>
          <a:p>
            <a:r>
              <a:rPr lang="it-IT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WP4: Attività sperimentale sul coronavirus SARS-CoV-2</a:t>
            </a:r>
          </a:p>
          <a:p>
            <a:r>
              <a:rPr lang="it-IT" sz="2000" dirty="0">
                <a:solidFill>
                  <a:srgbClr val="FFC000"/>
                </a:solidFill>
                <a:latin typeface="Century Gothic" panose="020B0502020202020204" pitchFamily="34" charset="0"/>
              </a:rPr>
              <a:t>WP5: Modellizzazione del fenomeno elettromagnetico per l’identificazione </a:t>
            </a:r>
            <a:r>
              <a:rPr lang="it-IT" sz="20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del </a:t>
            </a:r>
            <a:r>
              <a:rPr lang="it-IT" sz="2000" dirty="0" err="1" smtClean="0">
                <a:solidFill>
                  <a:srgbClr val="FFC000"/>
                </a:solidFill>
                <a:latin typeface="Century Gothic" panose="020B0502020202020204" pitchFamily="34" charset="0"/>
              </a:rPr>
              <a:t>fingerprint</a:t>
            </a:r>
            <a:endParaRPr lang="it-IT" sz="20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9950078" y="364184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2/2021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24" name="Connettore 2 23"/>
          <p:cNvCxnSpPr/>
          <p:nvPr/>
        </p:nvCxnSpPr>
        <p:spPr>
          <a:xfrm flipV="1">
            <a:off x="10458078" y="2675965"/>
            <a:ext cx="12700" cy="939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9602697" y="1963733"/>
            <a:ext cx="1710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Fine prima fase</a:t>
            </a:r>
          </a:p>
        </p:txBody>
      </p:sp>
    </p:spTree>
    <p:extLst>
      <p:ext uri="{BB962C8B-B14F-4D97-AF65-F5344CB8AC3E}">
        <p14:creationId xmlns:p14="http://schemas.microsoft.com/office/powerpoint/2010/main" val="320018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Stato attuale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sz="2400" dirty="0" smtClean="0"/>
              <a:t>A distanza di un anno, l’entusiasmo del gruppo non è diminuito, anzi ….</a:t>
            </a:r>
          </a:p>
          <a:p>
            <a:r>
              <a:rPr lang="it-IT" sz="2400" dirty="0" smtClean="0"/>
              <a:t>… i risultati delle prime misure sono molto promettenti e sono da stimolo per proseguire nella </a:t>
            </a:r>
            <a:r>
              <a:rPr lang="it-IT" sz="2400" dirty="0" smtClean="0"/>
              <a:t>sperimentazione.</a:t>
            </a:r>
            <a:endParaRPr lang="it-IT" sz="2400" dirty="0" smtClean="0">
              <a:solidFill>
                <a:srgbClr val="FF0000"/>
              </a:solidFill>
            </a:endParaRPr>
          </a:p>
          <a:p>
            <a:r>
              <a:rPr lang="it-IT" sz="2400" dirty="0" smtClean="0"/>
              <a:t>I tempi di sviluppo sono risultati più lunghi del previsto, ma i metodi potrebbero eventualmente trovare applicazione per </a:t>
            </a:r>
            <a:r>
              <a:rPr lang="it-IT" sz="2400" dirty="0"/>
              <a:t>altri patogeni </a:t>
            </a:r>
            <a:r>
              <a:rPr lang="it-IT" sz="2400" dirty="0" smtClean="0"/>
              <a:t>virali. </a:t>
            </a:r>
          </a:p>
          <a:p>
            <a:r>
              <a:rPr lang="it-IT" altLang="it-IT" sz="2400" dirty="0" smtClean="0"/>
              <a:t>Assieme allo studio Torta si è deciso di procedere al deposito di domanda di brevetto.</a:t>
            </a:r>
            <a:endParaRPr lang="it-IT" altLang="it-IT" sz="2400" dirty="0"/>
          </a:p>
          <a:p>
            <a:r>
              <a:rPr lang="it-IT" sz="2400" dirty="0" smtClean="0"/>
              <a:t>Non si prevede di affrontare l’ingegnerizzazione, l’ottimizzazione e l’automatizzazione del set up di misura.</a:t>
            </a:r>
          </a:p>
          <a:p>
            <a:pPr marL="0" indent="0">
              <a:buNone/>
            </a:pPr>
            <a:endParaRPr lang="it-IT" dirty="0" smtClean="0"/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411925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3"/>
          <p:cNvSpPr txBox="1">
            <a:spLocks noGrp="1"/>
          </p:cNvSpPr>
          <p:nvPr>
            <p:ph type="title"/>
          </p:nvPr>
        </p:nvSpPr>
        <p:spPr>
          <a:xfrm>
            <a:off x="2762250" y="764373"/>
            <a:ext cx="874395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it-IT" sz="3200"/>
              <a:t>CARATTERIZZAZIONE DIELETTRICA</a:t>
            </a:r>
            <a:br>
              <a:rPr lang="it-IT" sz="3200"/>
            </a:br>
            <a:r>
              <a:rPr lang="it-IT" sz="2700"/>
              <a:t>MODELLO DI RIFERIMENTO: RIFLESSIONI MULTIPLE</a:t>
            </a:r>
            <a:endParaRPr sz="2700"/>
          </a:p>
        </p:txBody>
      </p:sp>
      <p:sp>
        <p:nvSpPr>
          <p:cNvPr id="261" name="Google Shape;261;p13"/>
          <p:cNvSpPr txBox="1"/>
          <p:nvPr/>
        </p:nvSpPr>
        <p:spPr>
          <a:xfrm>
            <a:off x="8541543" y="3544392"/>
            <a:ext cx="3194721" cy="28995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4166" b="-1041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</p:txBody>
      </p:sp>
      <p:pic>
        <p:nvPicPr>
          <p:cNvPr id="262" name="Google Shape;26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537" y="1982454"/>
            <a:ext cx="8162925" cy="39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3"/>
          <p:cNvSpPr txBox="1"/>
          <p:nvPr/>
        </p:nvSpPr>
        <p:spPr>
          <a:xfrm>
            <a:off x="8511961" y="1981524"/>
            <a:ext cx="1178372" cy="394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150" rIns="0" bIns="0" anchor="t" anchorCtr="0">
            <a:noAutofit/>
          </a:bodyPr>
          <a:lstStyle/>
          <a:p>
            <a:pPr marL="342900" marR="0" lvl="0" indent="-3381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D32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Misura:</a:t>
            </a:r>
            <a:endParaRPr sz="2000">
              <a:solidFill>
                <a:srgbClr val="FFD32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4" name="Google Shape;264;p13"/>
          <p:cNvSpPr txBox="1"/>
          <p:nvPr/>
        </p:nvSpPr>
        <p:spPr>
          <a:xfrm>
            <a:off x="9517509" y="2013922"/>
            <a:ext cx="778996" cy="27699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l="-5467" r="-1562" b="-1956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</p:txBody>
      </p:sp>
      <p:sp>
        <p:nvSpPr>
          <p:cNvPr id="265" name="Google Shape;265;p13"/>
          <p:cNvSpPr txBox="1"/>
          <p:nvPr/>
        </p:nvSpPr>
        <p:spPr>
          <a:xfrm>
            <a:off x="8511961" y="2467450"/>
            <a:ext cx="3727664" cy="347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150" rIns="0" bIns="0" anchor="t" anchorCtr="0">
            <a:noAutofit/>
          </a:bodyPr>
          <a:lstStyle/>
          <a:p>
            <a:pPr marL="342900" marR="0" lvl="0" indent="-3381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D32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Fattore di propagazione:</a:t>
            </a:r>
            <a:endParaRPr sz="2000">
              <a:solidFill>
                <a:srgbClr val="FFD32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6" name="Google Shape;266;p13"/>
          <p:cNvSpPr txBox="1"/>
          <p:nvPr/>
        </p:nvSpPr>
        <p:spPr>
          <a:xfrm>
            <a:off x="8550934" y="2786444"/>
            <a:ext cx="1568571" cy="276999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l="-3111" b="-1956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</p:txBody>
      </p:sp>
      <p:sp>
        <p:nvSpPr>
          <p:cNvPr id="267" name="Google Shape;267;p13"/>
          <p:cNvSpPr txBox="1"/>
          <p:nvPr/>
        </p:nvSpPr>
        <p:spPr>
          <a:xfrm>
            <a:off x="8511961" y="3159912"/>
            <a:ext cx="3727664" cy="347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150" rIns="0" bIns="0" anchor="t" anchorCtr="0">
            <a:noAutofit/>
          </a:bodyPr>
          <a:lstStyle/>
          <a:p>
            <a:pPr marL="342900" marR="0" lvl="0" indent="-3381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D32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Costante di Propagazione:</a:t>
            </a:r>
            <a:endParaRPr sz="2000">
              <a:solidFill>
                <a:srgbClr val="FFD32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8" name="Google Shape;268;p13"/>
          <p:cNvSpPr/>
          <p:nvPr/>
        </p:nvSpPr>
        <p:spPr>
          <a:xfrm>
            <a:off x="11797369" y="3119393"/>
            <a:ext cx="376833" cy="369332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833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</p:txBody>
      </p:sp>
      <p:sp>
        <p:nvSpPr>
          <p:cNvPr id="269" name="Google Shape;269;p13"/>
          <p:cNvSpPr txBox="1"/>
          <p:nvPr/>
        </p:nvSpPr>
        <p:spPr>
          <a:xfrm>
            <a:off x="8540536" y="4112412"/>
            <a:ext cx="3727664" cy="347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150" rIns="0" bIns="0" anchor="t" anchorCtr="0">
            <a:noAutofit/>
          </a:bodyPr>
          <a:lstStyle/>
          <a:p>
            <a:pPr marL="342900" marR="0" lvl="0" indent="-3381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D32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Permittività dielettrica:</a:t>
            </a:r>
            <a:endParaRPr sz="2000">
              <a:solidFill>
                <a:srgbClr val="FFD32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0" name="Google Shape;270;p13"/>
          <p:cNvSpPr txBox="1"/>
          <p:nvPr/>
        </p:nvSpPr>
        <p:spPr>
          <a:xfrm>
            <a:off x="8540536" y="4438980"/>
            <a:ext cx="1347741" cy="276999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l="-1344" b="-33329"/>
            </a:stretch>
          </a:blipFill>
          <a:ln w="9525" cap="flat" cmpd="sng">
            <a:solidFill>
              <a:srgbClr val="FFD3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</p:txBody>
      </p:sp>
      <p:sp>
        <p:nvSpPr>
          <p:cNvPr id="271" name="Google Shape;271;p13"/>
          <p:cNvSpPr txBox="1"/>
          <p:nvPr/>
        </p:nvSpPr>
        <p:spPr>
          <a:xfrm>
            <a:off x="8550934" y="4944722"/>
            <a:ext cx="3727664" cy="347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150" rIns="0" bIns="0" anchor="t" anchorCtr="0">
            <a:noAutofit/>
          </a:bodyPr>
          <a:lstStyle/>
          <a:p>
            <a:pPr marL="342900" marR="0" lvl="0" indent="-3381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D32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Tangente di perdita:</a:t>
            </a:r>
            <a:endParaRPr sz="2000">
              <a:solidFill>
                <a:srgbClr val="FFD32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2" name="Google Shape;272;p13"/>
          <p:cNvSpPr/>
          <p:nvPr/>
        </p:nvSpPr>
        <p:spPr>
          <a:xfrm>
            <a:off x="8550934" y="5326256"/>
            <a:ext cx="2137958" cy="369332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-14514"/>
            </a:stretch>
          </a:blipFill>
          <a:ln w="9525" cap="flat" cmpd="sng">
            <a:solidFill>
              <a:srgbClr val="FFD3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</p:txBody>
      </p:sp>
      <p:sp>
        <p:nvSpPr>
          <p:cNvPr id="273" name="Google Shape;273;p13"/>
          <p:cNvSpPr/>
          <p:nvPr/>
        </p:nvSpPr>
        <p:spPr>
          <a:xfrm>
            <a:off x="8462963" y="4000500"/>
            <a:ext cx="3081337" cy="1887204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4" name="Google Shape;274;p13"/>
          <p:cNvSpPr txBox="1"/>
          <p:nvPr/>
        </p:nvSpPr>
        <p:spPr>
          <a:xfrm>
            <a:off x="180975" y="6049772"/>
            <a:ext cx="11734800" cy="65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150" rIns="0" bIns="0" anchor="t" anchorCtr="0">
            <a:noAutofit/>
          </a:bodyPr>
          <a:lstStyle/>
          <a:p>
            <a:pPr marL="342900" marR="0" lvl="0" indent="-3381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D32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Come realizzare un setup di misura a microonde per implementare il modello delle riflessioni multiple ?...........</a:t>
            </a:r>
            <a:endParaRPr sz="2000">
              <a:solidFill>
                <a:srgbClr val="FFD32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8543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"/>
          <p:cNvSpPr txBox="1">
            <a:spLocks noGrp="1"/>
          </p:cNvSpPr>
          <p:nvPr>
            <p:ph type="title"/>
          </p:nvPr>
        </p:nvSpPr>
        <p:spPr>
          <a:xfrm>
            <a:off x="2762250" y="764373"/>
            <a:ext cx="874395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it-IT" sz="3200"/>
              <a:t>CARATTERIZZAZIONE DIELETTRICA</a:t>
            </a:r>
            <a:br>
              <a:rPr lang="it-IT" sz="3200"/>
            </a:br>
            <a:r>
              <a:rPr lang="it-IT" sz="2700"/>
              <a:t>SETUP IN GUIDA D’ONDA PER MISURE RF</a:t>
            </a:r>
            <a:endParaRPr sz="2700"/>
          </a:p>
        </p:txBody>
      </p:sp>
      <p:sp>
        <p:nvSpPr>
          <p:cNvPr id="280" name="Google Shape;280;p14"/>
          <p:cNvSpPr txBox="1"/>
          <p:nvPr/>
        </p:nvSpPr>
        <p:spPr>
          <a:xfrm>
            <a:off x="225211" y="4191201"/>
            <a:ext cx="3176230" cy="64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150" rIns="0" bIns="0" anchor="t" anchorCtr="0">
            <a:noAutofit/>
          </a:bodyPr>
          <a:lstStyle/>
          <a:p>
            <a:pPr marL="342900" marR="0" lvl="0" indent="-3381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D32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Strumento di Misura:</a:t>
            </a:r>
            <a:endParaRPr/>
          </a:p>
          <a:p>
            <a:pPr marL="342900" marR="0" lvl="0" indent="-3381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>
                <a:solidFill>
                  <a:srgbClr val="FFD32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Analizzatore di Rete Vettoriale (VNA)</a:t>
            </a:r>
            <a:endParaRPr sz="1400">
              <a:solidFill>
                <a:srgbClr val="FFD32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1" name="Google Shape;281;p14"/>
          <p:cNvSpPr txBox="1"/>
          <p:nvPr/>
        </p:nvSpPr>
        <p:spPr>
          <a:xfrm>
            <a:off x="3588694" y="5806197"/>
            <a:ext cx="3393131" cy="347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150" rIns="0" bIns="0" anchor="t" anchorCtr="0">
            <a:noAutofit/>
          </a:bodyPr>
          <a:lstStyle/>
          <a:p>
            <a:pPr marL="342900" marR="0" lvl="0" indent="-3381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D32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Setup di misura (in corso…)</a:t>
            </a:r>
            <a:endParaRPr sz="2000">
              <a:solidFill>
                <a:srgbClr val="FFD32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2" name="Google Shape;282;p14"/>
          <p:cNvSpPr txBox="1"/>
          <p:nvPr/>
        </p:nvSpPr>
        <p:spPr>
          <a:xfrm>
            <a:off x="7300682" y="4436487"/>
            <a:ext cx="4486613" cy="1244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150" rIns="0" bIns="0" anchor="t" anchorCtr="0">
            <a:noAutofit/>
          </a:bodyPr>
          <a:lstStyle/>
          <a:p>
            <a:pPr marL="342900" marR="0" lvl="0" indent="-3381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D32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Caratteristiche essenziali dielettrico:</a:t>
            </a:r>
            <a:endParaRPr/>
          </a:p>
          <a:p>
            <a:pPr marL="34766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320"/>
              </a:buClr>
              <a:buSzPts val="1400"/>
              <a:buFont typeface="Arial"/>
              <a:buChar char="•"/>
            </a:pPr>
            <a:r>
              <a:rPr lang="it-IT" sz="1400">
                <a:solidFill>
                  <a:srgbClr val="FFD32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 di parallelepipedo (quasi) perfetto (se esperimento in guida rettangolare)</a:t>
            </a:r>
            <a:endParaRPr/>
          </a:p>
          <a:p>
            <a:pPr marL="34766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320"/>
              </a:buClr>
              <a:buSzPts val="1400"/>
              <a:buFont typeface="Arial"/>
              <a:buChar char="•"/>
            </a:pPr>
            <a:r>
              <a:rPr lang="it-IT" sz="1400">
                <a:solidFill>
                  <a:srgbClr val="FFD32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Deve riempire perfettamente l’interno della guida</a:t>
            </a:r>
            <a:endParaRPr sz="1400">
              <a:solidFill>
                <a:srgbClr val="FFD32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3" name="Google Shape;283;p14"/>
          <p:cNvSpPr/>
          <p:nvPr/>
        </p:nvSpPr>
        <p:spPr>
          <a:xfrm>
            <a:off x="7202775" y="4369446"/>
            <a:ext cx="4667251" cy="1510422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4" name="Google Shape;28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95" y="1860567"/>
            <a:ext cx="3326546" cy="212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4225" y="1885574"/>
            <a:ext cx="2981325" cy="22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88694" y="1860567"/>
            <a:ext cx="3307744" cy="37250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Google Shape;287;p14"/>
          <p:cNvCxnSpPr>
            <a:stCxn id="288" idx="1"/>
          </p:cNvCxnSpPr>
          <p:nvPr/>
        </p:nvCxnSpPr>
        <p:spPr>
          <a:xfrm rot="10800000">
            <a:off x="9010597" y="3543162"/>
            <a:ext cx="1195800" cy="12060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288" name="Google Shape;288;p14"/>
          <p:cNvSpPr txBox="1"/>
          <p:nvPr/>
        </p:nvSpPr>
        <p:spPr>
          <a:xfrm>
            <a:off x="10206397" y="3282762"/>
            <a:ext cx="1958613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150" rIns="0" bIns="0" anchor="t" anchorCtr="0">
            <a:noAutofit/>
          </a:bodyPr>
          <a:lstStyle/>
          <a:p>
            <a:pPr marL="0" marR="0" lvl="0" indent="47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D32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Dielettrico da misurare</a:t>
            </a:r>
            <a:endParaRPr sz="2000">
              <a:solidFill>
                <a:srgbClr val="FFD32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89" name="Google Shape;289;p14"/>
          <p:cNvCxnSpPr>
            <a:stCxn id="290" idx="1"/>
          </p:cNvCxnSpPr>
          <p:nvPr/>
        </p:nvCxnSpPr>
        <p:spPr>
          <a:xfrm flipH="1">
            <a:off x="9096387" y="2883412"/>
            <a:ext cx="1137000" cy="32640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290" name="Google Shape;290;p14"/>
          <p:cNvSpPr txBox="1"/>
          <p:nvPr/>
        </p:nvSpPr>
        <p:spPr>
          <a:xfrm>
            <a:off x="10233387" y="2502412"/>
            <a:ext cx="1931623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150" rIns="0" bIns="0" anchor="t" anchorCtr="0">
            <a:noAutofit/>
          </a:bodyPr>
          <a:lstStyle/>
          <a:p>
            <a:pPr marL="0" marR="0" lvl="0" indent="47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D32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Guida d’onda parte inferiore</a:t>
            </a:r>
            <a:endParaRPr sz="2000">
              <a:solidFill>
                <a:srgbClr val="FFD32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91" name="Google Shape;291;p14"/>
          <p:cNvCxnSpPr>
            <a:stCxn id="292" idx="1"/>
          </p:cNvCxnSpPr>
          <p:nvPr/>
        </p:nvCxnSpPr>
        <p:spPr>
          <a:xfrm flipH="1">
            <a:off x="8412097" y="2148672"/>
            <a:ext cx="1794300" cy="96750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292" name="Google Shape;292;p14"/>
          <p:cNvSpPr txBox="1"/>
          <p:nvPr/>
        </p:nvSpPr>
        <p:spPr>
          <a:xfrm>
            <a:off x="10206397" y="1767672"/>
            <a:ext cx="1931623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150" rIns="0" bIns="0" anchor="t" anchorCtr="0">
            <a:noAutofit/>
          </a:bodyPr>
          <a:lstStyle/>
          <a:p>
            <a:pPr marL="0" marR="0" lvl="0" indent="47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D32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Guida d’onda parte superiore</a:t>
            </a:r>
            <a:endParaRPr sz="2000">
              <a:solidFill>
                <a:srgbClr val="FFD32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3" name="Google Shape;293;p14"/>
          <p:cNvSpPr txBox="1"/>
          <p:nvPr/>
        </p:nvSpPr>
        <p:spPr>
          <a:xfrm>
            <a:off x="7202775" y="5946909"/>
            <a:ext cx="4584520" cy="644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150" rIns="0" bIns="0" anchor="t" anchorCtr="0">
            <a:noAutofit/>
          </a:bodyPr>
          <a:lstStyle/>
          <a:p>
            <a:pPr marL="342900" marR="0" lvl="0" indent="-3381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D32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….per un liquido potrebbe essere un problema…..</a:t>
            </a:r>
            <a:endParaRPr sz="2000">
              <a:solidFill>
                <a:srgbClr val="FFD32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8410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5"/>
          <p:cNvSpPr txBox="1">
            <a:spLocks noGrp="1"/>
          </p:cNvSpPr>
          <p:nvPr>
            <p:ph type="title"/>
          </p:nvPr>
        </p:nvSpPr>
        <p:spPr>
          <a:xfrm>
            <a:off x="2219325" y="764373"/>
            <a:ext cx="9782175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it-IT" sz="3200"/>
              <a:t>CARATTERIZZAZIONE DIELETTRICA</a:t>
            </a:r>
            <a:br>
              <a:rPr lang="it-IT" sz="3200"/>
            </a:br>
            <a:r>
              <a:rPr lang="it-IT" sz="2700"/>
              <a:t>IMPORTANZA IN RADIOASTRONOMIA: FINESTRE DA VUOTO</a:t>
            </a:r>
            <a:endParaRPr sz="2700"/>
          </a:p>
        </p:txBody>
      </p:sp>
      <p:sp>
        <p:nvSpPr>
          <p:cNvPr id="299" name="Google Shape;299;p15"/>
          <p:cNvSpPr txBox="1"/>
          <p:nvPr/>
        </p:nvSpPr>
        <p:spPr>
          <a:xfrm>
            <a:off x="191514" y="5191462"/>
            <a:ext cx="3176230" cy="137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150" rIns="0" bIns="0" anchor="t" anchorCtr="0">
            <a:noAutofit/>
          </a:bodyPr>
          <a:lstStyle/>
          <a:p>
            <a:pPr marL="342900" marR="0" lvl="0" indent="-3381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D32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Ricevitore criogenico:</a:t>
            </a:r>
            <a:endParaRPr/>
          </a:p>
          <a:p>
            <a:pPr marL="0" marR="0" lvl="0" indent="47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>
                <a:solidFill>
                  <a:srgbClr val="FFD32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finestre da vuoto consentono di mantenere il ricevitore operativo alle temperature criogeniche di funzionamento permettendo al segnale RF di passare</a:t>
            </a:r>
            <a:endParaRPr sz="1400">
              <a:solidFill>
                <a:srgbClr val="FFD32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0" name="Google Shape;300;p15"/>
          <p:cNvSpPr txBox="1"/>
          <p:nvPr/>
        </p:nvSpPr>
        <p:spPr>
          <a:xfrm>
            <a:off x="3811586" y="4485822"/>
            <a:ext cx="4494214" cy="57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150" rIns="0" bIns="0" anchor="t" anchorCtr="0">
            <a:noAutofit/>
          </a:bodyPr>
          <a:lstStyle/>
          <a:p>
            <a:pPr marL="0" marR="0" lvl="0" indent="47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>
                <a:solidFill>
                  <a:srgbClr val="FFD32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finestre sono strutture complesse multistrato per garantire trasparenza RF e rigidezza meccanica</a:t>
            </a:r>
            <a:endParaRPr sz="1400">
              <a:solidFill>
                <a:srgbClr val="FFD32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3448051" y="5133975"/>
            <a:ext cx="5006918" cy="1621122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2" name="Google Shape;302;p15"/>
          <p:cNvSpPr txBox="1"/>
          <p:nvPr/>
        </p:nvSpPr>
        <p:spPr>
          <a:xfrm>
            <a:off x="7478215" y="5388460"/>
            <a:ext cx="955830" cy="1141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150" rIns="0" bIns="0" anchor="t" anchorCtr="0">
            <a:noAutofit/>
          </a:bodyPr>
          <a:lstStyle/>
          <a:p>
            <a:pPr marL="0" marR="0" lvl="0" indent="476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D32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Analisi e Risultati</a:t>
            </a:r>
            <a:endParaRPr sz="2000">
              <a:solidFill>
                <a:srgbClr val="FFD32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3" name="Google Shape;303;p15"/>
          <p:cNvSpPr txBox="1"/>
          <p:nvPr/>
        </p:nvSpPr>
        <p:spPr>
          <a:xfrm>
            <a:off x="8917664" y="6388085"/>
            <a:ext cx="3025517" cy="405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150" rIns="0" bIns="0" anchor="t" anchorCtr="0">
            <a:noAutofit/>
          </a:bodyPr>
          <a:lstStyle/>
          <a:p>
            <a:pPr marL="342900" marR="0" lvl="0" indent="-3381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rgbClr val="FFD32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Curve di caratterizzazione dielettrica</a:t>
            </a:r>
            <a:endParaRPr sz="1300">
              <a:solidFill>
                <a:srgbClr val="FFD32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4" name="Google Shape;30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210" y="1857887"/>
            <a:ext cx="2851365" cy="3314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4468" y="1857886"/>
            <a:ext cx="3820583" cy="2596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0592" y="5262391"/>
            <a:ext cx="3820583" cy="142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17665" y="1857886"/>
            <a:ext cx="3017160" cy="224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17665" y="4145376"/>
            <a:ext cx="3025516" cy="222365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5"/>
          <p:cNvSpPr/>
          <p:nvPr/>
        </p:nvSpPr>
        <p:spPr>
          <a:xfrm>
            <a:off x="3762375" y="1790700"/>
            <a:ext cx="4533900" cy="3265817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0" name="Google Shape;310;p15"/>
          <p:cNvSpPr/>
          <p:nvPr/>
        </p:nvSpPr>
        <p:spPr>
          <a:xfrm>
            <a:off x="8746138" y="1790700"/>
            <a:ext cx="3255361" cy="4933267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1" name="Google Shape;311;p15"/>
          <p:cNvSpPr/>
          <p:nvPr/>
        </p:nvSpPr>
        <p:spPr>
          <a:xfrm>
            <a:off x="123825" y="1790700"/>
            <a:ext cx="3095625" cy="4895167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12" name="Google Shape;312;p15"/>
          <p:cNvCxnSpPr/>
          <p:nvPr/>
        </p:nvCxnSpPr>
        <p:spPr>
          <a:xfrm rot="10800000" flipH="1">
            <a:off x="1104900" y="2266950"/>
            <a:ext cx="409576" cy="3343275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313" name="Google Shape;313;p15"/>
          <p:cNvSpPr/>
          <p:nvPr/>
        </p:nvSpPr>
        <p:spPr>
          <a:xfrm>
            <a:off x="447674" y="1847850"/>
            <a:ext cx="2219325" cy="942975"/>
          </a:xfrm>
          <a:prstGeom prst="ellipse">
            <a:avLst/>
          </a:prstGeom>
          <a:noFill/>
          <a:ln w="412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5588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6"/>
          <p:cNvSpPr/>
          <p:nvPr/>
        </p:nvSpPr>
        <p:spPr>
          <a:xfrm>
            <a:off x="114300" y="1790701"/>
            <a:ext cx="11972925" cy="493326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98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9" name="Google Shape;319;p16"/>
          <p:cNvSpPr txBox="1">
            <a:spLocks noGrp="1"/>
          </p:cNvSpPr>
          <p:nvPr>
            <p:ph type="title"/>
          </p:nvPr>
        </p:nvSpPr>
        <p:spPr>
          <a:xfrm>
            <a:off x="2219325" y="764373"/>
            <a:ext cx="9782175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it-IT" sz="3200"/>
              <a:t>CARATTERIZZAZIONE DIELETTRICA</a:t>
            </a:r>
            <a:br>
              <a:rPr lang="it-IT" sz="3200"/>
            </a:br>
            <a:r>
              <a:rPr lang="it-IT" sz="2700"/>
              <a:t>ACCURATEZZA CARATTERIZZAZIONE DIELETTRICA: ESEMPI</a:t>
            </a:r>
            <a:endParaRPr sz="2700"/>
          </a:p>
        </p:txBody>
      </p:sp>
      <p:sp>
        <p:nvSpPr>
          <p:cNvPr id="320" name="Google Shape;320;p16"/>
          <p:cNvSpPr/>
          <p:nvPr/>
        </p:nvSpPr>
        <p:spPr>
          <a:xfrm>
            <a:off x="209550" y="1857887"/>
            <a:ext cx="11791949" cy="2260264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1" name="Google Shape;32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188" y="1962661"/>
            <a:ext cx="3319678" cy="1990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5929" y="1902176"/>
            <a:ext cx="329565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31814" y="1902176"/>
            <a:ext cx="321945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4491" y="4045301"/>
            <a:ext cx="3503375" cy="2605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66879" y="4359021"/>
            <a:ext cx="333375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31827" y="4289259"/>
            <a:ext cx="3124200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6"/>
          <p:cNvSpPr/>
          <p:nvPr/>
        </p:nvSpPr>
        <p:spPr>
          <a:xfrm>
            <a:off x="209550" y="4210577"/>
            <a:ext cx="11791949" cy="2393599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4856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7"/>
          <p:cNvSpPr/>
          <p:nvPr/>
        </p:nvSpPr>
        <p:spPr>
          <a:xfrm>
            <a:off x="114300" y="1790701"/>
            <a:ext cx="11972925" cy="493326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98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3" name="Google Shape;333;p17"/>
          <p:cNvSpPr txBox="1">
            <a:spLocks noGrp="1"/>
          </p:cNvSpPr>
          <p:nvPr>
            <p:ph type="title"/>
          </p:nvPr>
        </p:nvSpPr>
        <p:spPr>
          <a:xfrm>
            <a:off x="2219325" y="764373"/>
            <a:ext cx="9782175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it-IT" sz="3200"/>
              <a:t>CARATTERIZZAZIONE DIELETTRICA</a:t>
            </a:r>
            <a:br>
              <a:rPr lang="it-IT" sz="3200"/>
            </a:br>
            <a:r>
              <a:rPr lang="it-IT" sz="2700"/>
              <a:t>COSA CI ASPETTIAMO DAI TEST COVID: VALORI TIPICI</a:t>
            </a:r>
            <a:endParaRPr sz="2700"/>
          </a:p>
        </p:txBody>
      </p:sp>
      <p:sp>
        <p:nvSpPr>
          <p:cNvPr id="334" name="Google Shape;334;p17"/>
          <p:cNvSpPr/>
          <p:nvPr/>
        </p:nvSpPr>
        <p:spPr>
          <a:xfrm>
            <a:off x="209550" y="1857887"/>
            <a:ext cx="11791949" cy="2260264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5" name="Google Shape;335;p17"/>
          <p:cNvSpPr/>
          <p:nvPr/>
        </p:nvSpPr>
        <p:spPr>
          <a:xfrm>
            <a:off x="209550" y="4381500"/>
            <a:ext cx="11791949" cy="2222676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6" name="Google Shape;33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800" y="1864334"/>
            <a:ext cx="2490076" cy="2190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1862" y="1857902"/>
            <a:ext cx="3362325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53400" y="4478006"/>
            <a:ext cx="3076575" cy="20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95937" y="4464401"/>
            <a:ext cx="31337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72525" y="4502500"/>
            <a:ext cx="32004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7"/>
          <p:cNvSpPr txBox="1"/>
          <p:nvPr/>
        </p:nvSpPr>
        <p:spPr>
          <a:xfrm>
            <a:off x="6996112" y="2057401"/>
            <a:ext cx="4833938" cy="186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150" rIns="0" bIns="0" anchor="t" anchorCtr="0">
            <a:noAutofit/>
          </a:bodyPr>
          <a:lstStyle/>
          <a:p>
            <a:pPr marL="0" marR="0" lvl="0" indent="47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Debye: Modello di permittività complessa dell’acqua (pura) a 25°C nell’intero spettro delle microonde.</a:t>
            </a:r>
            <a:endParaRPr/>
          </a:p>
          <a:p>
            <a:pPr marL="0" marR="0" lvl="0" indent="47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47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evidenza: banda [26-40 GHz] utilizzata per le misure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2" name="Google Shape;342;p17"/>
          <p:cNvSpPr txBox="1"/>
          <p:nvPr/>
        </p:nvSpPr>
        <p:spPr>
          <a:xfrm>
            <a:off x="259320" y="4672276"/>
            <a:ext cx="2136932" cy="1641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150" rIns="0" bIns="0" anchor="t" anchorCtr="0">
            <a:noAutofit/>
          </a:bodyPr>
          <a:lstStyle/>
          <a:p>
            <a:pPr marL="0" marR="0" lvl="0" indent="47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Risultati di misura con software sviluppato per la caratterizzazione dielettrica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4571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c5fafb7b4a_0_78"/>
          <p:cNvSpPr txBox="1">
            <a:spLocks noGrp="1"/>
          </p:cNvSpPr>
          <p:nvPr>
            <p:ph type="title"/>
          </p:nvPr>
        </p:nvSpPr>
        <p:spPr>
          <a:xfrm>
            <a:off x="2099700" y="764375"/>
            <a:ext cx="9406500" cy="129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UNO SGUARDO AL TEST NEL VISIBILE..</a:t>
            </a:r>
            <a:endParaRPr/>
          </a:p>
        </p:txBody>
      </p:sp>
      <p:pic>
        <p:nvPicPr>
          <p:cNvPr id="373" name="Google Shape;373;gc5fafb7b4a_0_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9700" y="2214225"/>
            <a:ext cx="8096059" cy="462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c5fafb7b4a_0_78"/>
          <p:cNvSpPr txBox="1"/>
          <p:nvPr/>
        </p:nvSpPr>
        <p:spPr>
          <a:xfrm>
            <a:off x="1945300" y="3548275"/>
            <a:ext cx="2188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Sviluppo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opto-meccanico</a:t>
            </a:r>
            <a:endParaRPr sz="18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</a:t>
            </a:r>
            <a:endParaRPr sz="18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strumenti </a:t>
            </a:r>
            <a:endParaRPr sz="18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5" name="Google Shape;375;gc5fafb7b4a_0_78"/>
          <p:cNvSpPr txBox="1"/>
          <p:nvPr/>
        </p:nvSpPr>
        <p:spPr>
          <a:xfrm>
            <a:off x="3180700" y="5905550"/>
            <a:ext cx="2588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Sistemi di controllo </a:t>
            </a:r>
            <a:endParaRPr sz="18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elettronica</a:t>
            </a:r>
            <a:endParaRPr sz="18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6" name="Google Shape;376;gc5fafb7b4a_0_78"/>
          <p:cNvSpPr txBox="1"/>
          <p:nvPr/>
        </p:nvSpPr>
        <p:spPr>
          <a:xfrm>
            <a:off x="7744750" y="3872888"/>
            <a:ext cx="191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Analisi Dati</a:t>
            </a:r>
            <a:endParaRPr sz="18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7" name="Google Shape;377;gc5fafb7b4a_0_78"/>
          <p:cNvSpPr txBox="1"/>
          <p:nvPr/>
        </p:nvSpPr>
        <p:spPr>
          <a:xfrm>
            <a:off x="3675412" y="2291975"/>
            <a:ext cx="469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GRANDI SCALE ...a PICCOLE SCALE</a:t>
            </a:r>
            <a:endParaRPr sz="1800" b="1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8" name="Google Shape;378;gc5fafb7b4a_0_78"/>
          <p:cNvSpPr txBox="1"/>
          <p:nvPr/>
        </p:nvSpPr>
        <p:spPr>
          <a:xfrm>
            <a:off x="7566850" y="5692900"/>
            <a:ext cx="2091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Sistemi di rivelazione</a:t>
            </a:r>
            <a:endParaRPr sz="1800" b="1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9" name="Google Shape;379;gc5fafb7b4a_0_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7300" y="2214225"/>
            <a:ext cx="1506275" cy="150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c5fafb7b4a_0_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19425" y="2234750"/>
            <a:ext cx="1417890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gc5fafb7b4a_0_78"/>
          <p:cNvSpPr txBox="1"/>
          <p:nvPr/>
        </p:nvSpPr>
        <p:spPr>
          <a:xfrm>
            <a:off x="3370600" y="2601275"/>
            <a:ext cx="4696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grazie </a:t>
            </a:r>
            <a:endParaRPr sz="1800" b="1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all’esperienza ottenuta in...</a:t>
            </a:r>
            <a:endParaRPr sz="1800" b="1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8178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Agenda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Introduzione, Pietro Bolli, </a:t>
            </a:r>
            <a:r>
              <a:rPr lang="it-IT" dirty="0"/>
              <a:t>INAF-OAA </a:t>
            </a:r>
            <a:endParaRPr lang="it-IT" dirty="0" smtClean="0"/>
          </a:p>
          <a:p>
            <a:r>
              <a:rPr lang="it-IT" dirty="0" smtClean="0"/>
              <a:t>Caratterizzazione di dielettrici con microonde di marcatori </a:t>
            </a:r>
            <a:r>
              <a:rPr lang="it-IT" dirty="0"/>
              <a:t>specifici del </a:t>
            </a:r>
            <a:r>
              <a:rPr lang="it-IT" dirty="0" err="1"/>
              <a:t>Sars</a:t>
            </a:r>
            <a:r>
              <a:rPr lang="it-IT" dirty="0"/>
              <a:t>-</a:t>
            </a:r>
          </a:p>
          <a:p>
            <a:pPr marL="0" indent="0">
              <a:buNone/>
            </a:pPr>
            <a:r>
              <a:rPr lang="it-IT" dirty="0" smtClean="0"/>
              <a:t>CoV-2, Renzo Nesti, INAF-OAA</a:t>
            </a:r>
            <a:endParaRPr lang="it-IT" dirty="0"/>
          </a:p>
          <a:p>
            <a:r>
              <a:rPr lang="it-IT" dirty="0" smtClean="0"/>
              <a:t>Tecnica di fluorescenza indotta dal laser, Anna </a:t>
            </a:r>
            <a:r>
              <a:rPr lang="it-IT" dirty="0" err="1" smtClean="0"/>
              <a:t>Brucalassi</a:t>
            </a:r>
            <a:r>
              <a:rPr lang="it-IT" dirty="0" smtClean="0"/>
              <a:t>, INAF-OAA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972235" y="4392706"/>
            <a:ext cx="8247530" cy="212365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 err="1" smtClean="0"/>
              <a:t>Disclaimer</a:t>
            </a:r>
            <a:r>
              <a:rPr lang="it-IT" sz="2200" dirty="0"/>
              <a:t> </a:t>
            </a:r>
            <a:endParaRPr lang="it-IT" sz="2200" dirty="0" smtClean="0"/>
          </a:p>
          <a:p>
            <a:pPr algn="ctr"/>
            <a:endParaRPr lang="it-IT" sz="2200" dirty="0"/>
          </a:p>
          <a:p>
            <a:pPr algn="just"/>
            <a:r>
              <a:rPr lang="it-IT" sz="2200" b="1" dirty="0" smtClean="0"/>
              <a:t>I due metodi sono al momento in fase di valutazione per il deposito di domande di brevetto. I risultati qui mostrati saranno quindi limitati per non compromettere l’originalità dell’invenzione.</a:t>
            </a:r>
            <a:endParaRPr lang="it-IT" sz="2200" b="1" dirty="0"/>
          </a:p>
        </p:txBody>
      </p:sp>
    </p:spTree>
    <p:extLst>
      <p:ext uri="{BB962C8B-B14F-4D97-AF65-F5344CB8AC3E}">
        <p14:creationId xmlns:p14="http://schemas.microsoft.com/office/powerpoint/2010/main" val="28986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gc5fafb7b4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350" y="2013013"/>
            <a:ext cx="7136777" cy="237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c5fafb7b4a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565925"/>
            <a:ext cx="6240718" cy="213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gc5fafb7b4a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22131" y="1828774"/>
            <a:ext cx="1762120" cy="22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c5fafb7b4a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83725" y="312300"/>
            <a:ext cx="10746702" cy="159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c5fafb7b4a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60452" y="2302025"/>
            <a:ext cx="1890136" cy="227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c5fafb7b4a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13025" y="4127350"/>
            <a:ext cx="2080522" cy="265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c5fafb7b4a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34950" y="1828775"/>
            <a:ext cx="2163375" cy="5550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E4B8B1-9DBC-964E-A5E5-6CF9D1D5D645}"/>
              </a:ext>
            </a:extLst>
          </p:cNvPr>
          <p:cNvSpPr txBox="1"/>
          <p:nvPr/>
        </p:nvSpPr>
        <p:spPr>
          <a:xfrm>
            <a:off x="10057555" y="1858245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Sir J.F.W Herschel</a:t>
            </a:r>
          </a:p>
        </p:txBody>
      </p:sp>
    </p:spTree>
    <p:extLst>
      <p:ext uri="{BB962C8B-B14F-4D97-AF65-F5344CB8AC3E}">
        <p14:creationId xmlns:p14="http://schemas.microsoft.com/office/powerpoint/2010/main" val="40759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c5fafb7b4a_0_14"/>
          <p:cNvSpPr txBox="1">
            <a:spLocks noGrp="1"/>
          </p:cNvSpPr>
          <p:nvPr>
            <p:ph type="title"/>
          </p:nvPr>
        </p:nvSpPr>
        <p:spPr>
          <a:xfrm>
            <a:off x="3352800" y="459573"/>
            <a:ext cx="8610600" cy="129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PRINCIPI BASE</a:t>
            </a:r>
            <a:endParaRPr/>
          </a:p>
        </p:txBody>
      </p:sp>
      <p:pic>
        <p:nvPicPr>
          <p:cNvPr id="402" name="Google Shape;402;gc5fafb7b4a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80799"/>
            <a:ext cx="6042920" cy="199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c5fafb7b4a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1697" y="1475475"/>
            <a:ext cx="4455502" cy="257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c5fafb7b4a_0_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25175" y="3853072"/>
            <a:ext cx="2462025" cy="3004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c5fafb7b4a_0_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74675" y="1475475"/>
            <a:ext cx="2612525" cy="55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249319-132A-C547-9C22-514FA2E646A7}"/>
              </a:ext>
            </a:extLst>
          </p:cNvPr>
          <p:cNvSpPr txBox="1"/>
          <p:nvPr/>
        </p:nvSpPr>
        <p:spPr>
          <a:xfrm>
            <a:off x="294968" y="1873045"/>
            <a:ext cx="635462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FFC000"/>
                </a:solidFill>
              </a:rPr>
              <a:t>Caratteristico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spettro</a:t>
            </a:r>
            <a:r>
              <a:rPr lang="de-DE" dirty="0">
                <a:solidFill>
                  <a:srgbClr val="FFC000"/>
                </a:solidFill>
              </a:rPr>
              <a:t> di </a:t>
            </a:r>
            <a:r>
              <a:rPr lang="de-DE" dirty="0" err="1">
                <a:solidFill>
                  <a:srgbClr val="FFC000"/>
                </a:solidFill>
              </a:rPr>
              <a:t>emissione</a:t>
            </a:r>
            <a:endParaRPr lang="de-DE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C000"/>
                </a:solidFill>
              </a:rPr>
              <a:t>Stock </a:t>
            </a:r>
            <a:r>
              <a:rPr lang="de-DE" dirty="0" err="1">
                <a:solidFill>
                  <a:srgbClr val="FFC000"/>
                </a:solidFill>
              </a:rPr>
              <a:t>Shift</a:t>
            </a:r>
            <a:r>
              <a:rPr lang="de-DE" dirty="0">
                <a:solidFill>
                  <a:srgbClr val="FFC000"/>
                </a:solidFill>
              </a:rPr>
              <a:t>: </a:t>
            </a:r>
            <a:r>
              <a:rPr lang="de-DE" dirty="0" err="1">
                <a:solidFill>
                  <a:srgbClr val="FFC000"/>
                </a:solidFill>
              </a:rPr>
              <a:t>λem</a:t>
            </a:r>
            <a:r>
              <a:rPr lang="de-DE" dirty="0">
                <a:solidFill>
                  <a:srgbClr val="FFC000"/>
                </a:solidFill>
              </a:rPr>
              <a:t> – </a:t>
            </a:r>
            <a:r>
              <a:rPr lang="de-DE" dirty="0" err="1">
                <a:solidFill>
                  <a:srgbClr val="FFC000"/>
                </a:solidFill>
              </a:rPr>
              <a:t>λabs</a:t>
            </a:r>
            <a:r>
              <a:rPr lang="de-DE" dirty="0">
                <a:solidFill>
                  <a:srgbClr val="FFC000"/>
                </a:solidFill>
              </a:rPr>
              <a:t> &gt;0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FFC000"/>
                </a:solidFill>
              </a:rPr>
              <a:t>Coeff</a:t>
            </a:r>
            <a:r>
              <a:rPr lang="de-DE" dirty="0">
                <a:solidFill>
                  <a:srgbClr val="FFC000"/>
                </a:solidFill>
              </a:rPr>
              <a:t>. di </a:t>
            </a:r>
            <a:r>
              <a:rPr lang="de-DE" dirty="0" err="1">
                <a:solidFill>
                  <a:srgbClr val="FFC000"/>
                </a:solidFill>
              </a:rPr>
              <a:t>estinzione</a:t>
            </a:r>
            <a:r>
              <a:rPr lang="de-DE" dirty="0">
                <a:solidFill>
                  <a:srgbClr val="FFC000"/>
                </a:solidFill>
              </a:rPr>
              <a:t> molare</a:t>
            </a:r>
            <a:r>
              <a:rPr lang="de-DE" dirty="0"/>
              <a:t>:</a:t>
            </a:r>
          </a:p>
          <a:p>
            <a:r>
              <a:rPr lang="de-DE" dirty="0"/>
              <a:t>    </a:t>
            </a:r>
            <a:r>
              <a:rPr lang="de-DE" dirty="0" err="1"/>
              <a:t>quantità</a:t>
            </a:r>
            <a:r>
              <a:rPr lang="de-DE" dirty="0"/>
              <a:t> di </a:t>
            </a:r>
            <a:r>
              <a:rPr lang="de-DE" dirty="0" err="1"/>
              <a:t>luce</a:t>
            </a:r>
            <a:r>
              <a:rPr lang="de-DE" dirty="0"/>
              <a:t> </a:t>
            </a:r>
            <a:r>
              <a:rPr lang="de-DE" dirty="0" err="1"/>
              <a:t>assorbita</a:t>
            </a:r>
            <a:r>
              <a:rPr lang="de-DE" dirty="0"/>
              <a:t> ad </a:t>
            </a:r>
            <a:r>
              <a:rPr lang="de-DE" dirty="0" err="1"/>
              <a:t>una</a:t>
            </a:r>
            <a:r>
              <a:rPr lang="de-DE" dirty="0"/>
              <a:t> </a:t>
            </a:r>
            <a:r>
              <a:rPr lang="de-DE" dirty="0" err="1"/>
              <a:t>certa</a:t>
            </a:r>
            <a:r>
              <a:rPr lang="de-DE" dirty="0"/>
              <a:t> </a:t>
            </a:r>
            <a:r>
              <a:rPr lang="de-DE" dirty="0" err="1"/>
              <a:t>lung</a:t>
            </a:r>
            <a:r>
              <a:rPr lang="de-DE" dirty="0"/>
              <a:t>. </a:t>
            </a:r>
            <a:r>
              <a:rPr lang="de-DE" dirty="0" err="1"/>
              <a:t>d'onda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C000"/>
                </a:solidFill>
              </a:rPr>
              <a:t>Quantum </a:t>
            </a:r>
            <a:r>
              <a:rPr lang="de-DE" dirty="0" err="1">
                <a:solidFill>
                  <a:srgbClr val="FFC000"/>
                </a:solidFill>
              </a:rPr>
              <a:t>Yield</a:t>
            </a:r>
            <a:r>
              <a:rPr lang="de-DE" dirty="0"/>
              <a:t>: N </a:t>
            </a:r>
            <a:r>
              <a:rPr lang="de-DE" dirty="0" err="1"/>
              <a:t>fotoni</a:t>
            </a:r>
            <a:r>
              <a:rPr lang="de-DE" dirty="0"/>
              <a:t> </a:t>
            </a:r>
            <a:r>
              <a:rPr lang="de-DE" dirty="0" err="1"/>
              <a:t>emessi</a:t>
            </a:r>
            <a:r>
              <a:rPr lang="de-DE" dirty="0"/>
              <a:t>/N </a:t>
            </a:r>
            <a:r>
              <a:rPr lang="de-DE" dirty="0" err="1"/>
              <a:t>fotoni</a:t>
            </a:r>
            <a:r>
              <a:rPr lang="de-DE" dirty="0"/>
              <a:t> </a:t>
            </a:r>
            <a:r>
              <a:rPr lang="de-DE" dirty="0" err="1"/>
              <a:t>assorbiti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FFC000"/>
                </a:solidFill>
              </a:rPr>
              <a:t>Lifetime</a:t>
            </a:r>
            <a:r>
              <a:rPr lang="de-DE" dirty="0">
                <a:solidFill>
                  <a:srgbClr val="FFC000"/>
                </a:solidFill>
              </a:rPr>
              <a:t>:</a:t>
            </a:r>
            <a:r>
              <a:rPr lang="de-DE" dirty="0"/>
              <a:t> tempo medio di </a:t>
            </a:r>
            <a:r>
              <a:rPr lang="de-DE" dirty="0" err="1"/>
              <a:t>vita</a:t>
            </a:r>
            <a:r>
              <a:rPr lang="de-DE" dirty="0"/>
              <a:t> per </a:t>
            </a:r>
            <a:r>
              <a:rPr lang="de-DE" dirty="0" err="1"/>
              <a:t>una</a:t>
            </a:r>
            <a:r>
              <a:rPr lang="de-DE" dirty="0"/>
              <a:t> </a:t>
            </a:r>
            <a:r>
              <a:rPr lang="de-DE" dirty="0" err="1"/>
              <a:t>molecola</a:t>
            </a:r>
            <a:r>
              <a:rPr lang="de-DE" dirty="0"/>
              <a:t> </a:t>
            </a:r>
          </a:p>
          <a:p>
            <a:r>
              <a:rPr lang="de-DE" dirty="0"/>
              <a:t>    </a:t>
            </a:r>
            <a:r>
              <a:rPr lang="de-DE" dirty="0" err="1"/>
              <a:t>nello</a:t>
            </a:r>
            <a:r>
              <a:rPr lang="de-DE" dirty="0"/>
              <a:t> </a:t>
            </a:r>
            <a:r>
              <a:rPr lang="de-DE" dirty="0" err="1"/>
              <a:t>stato</a:t>
            </a:r>
            <a:r>
              <a:rPr lang="de-DE" dirty="0"/>
              <a:t> </a:t>
            </a:r>
            <a:r>
              <a:rPr lang="de-DE" dirty="0" err="1"/>
              <a:t>eccitato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174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c5fafb7b4a_0_35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ALLESTIMENTO DEL LABORATORIO</a:t>
            </a:r>
            <a:endParaRPr/>
          </a:p>
        </p:txBody>
      </p:sp>
      <p:pic>
        <p:nvPicPr>
          <p:cNvPr id="412" name="Google Shape;412;gc5fafb7b4a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800" y="2209773"/>
            <a:ext cx="7216986" cy="449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c5fafb7b4a_0_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2209775"/>
            <a:ext cx="2448923" cy="9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c5fafb7b4a_0_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2650" y="2578575"/>
            <a:ext cx="1752800" cy="109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c5fafb7b4a_0_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72518" y="3729475"/>
            <a:ext cx="2395682" cy="9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gc5fafb7b4a_0_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29450" y="3729475"/>
            <a:ext cx="2914650" cy="463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65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c5fafb7b4a_0_51"/>
          <p:cNvSpPr txBox="1">
            <a:spLocks noGrp="1"/>
          </p:cNvSpPr>
          <p:nvPr>
            <p:ph type="title"/>
          </p:nvPr>
        </p:nvSpPr>
        <p:spPr>
          <a:xfrm>
            <a:off x="3276600" y="764373"/>
            <a:ext cx="8610600" cy="129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METODO TECNICO</a:t>
            </a:r>
            <a:endParaRPr/>
          </a:p>
        </p:txBody>
      </p:sp>
      <p:pic>
        <p:nvPicPr>
          <p:cNvPr id="423" name="Google Shape;423;gc5fafb7b4a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45600"/>
            <a:ext cx="6908225" cy="4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gc5fafb7b4a_0_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8250" y="2209775"/>
            <a:ext cx="4309525" cy="195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c5fafb7b4a_0_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84975" y="4450650"/>
            <a:ext cx="4611349" cy="1653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c5fafb7b4a_0_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00" y="1698925"/>
            <a:ext cx="4469925" cy="510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520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c5fafb7b4a_0_61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PRELIMINARY TEST</a:t>
            </a:r>
            <a:endParaRPr/>
          </a:p>
        </p:txBody>
      </p:sp>
      <p:pic>
        <p:nvPicPr>
          <p:cNvPr id="433" name="Google Shape;433;gc5fafb7b4a_0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33575"/>
            <a:ext cx="1951750" cy="256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c5fafb7b4a_0_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6325" y="2139617"/>
            <a:ext cx="1951750" cy="256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c5fafb7b4a_0_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2175" y="4226511"/>
            <a:ext cx="1951750" cy="256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gc5fafb7b4a_0_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2350" y="4220825"/>
            <a:ext cx="1951750" cy="257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c5fafb7b4a_0_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51117" y="2634750"/>
            <a:ext cx="478233" cy="12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gc5fafb7b4a_0_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10225" y="2585923"/>
            <a:ext cx="51435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c5fafb7b4a_0_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08575" y="2115400"/>
            <a:ext cx="3491375" cy="233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gc5fafb7b4a_0_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14825" y="4428927"/>
            <a:ext cx="3491375" cy="2344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gc5fafb7b4a_0_6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317199" y="4302700"/>
            <a:ext cx="742025" cy="2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gc5fafb7b4a_0_6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801350" y="6629200"/>
            <a:ext cx="704850" cy="14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255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Telescopio per osservare le stelle - Gite in Lombar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933" y="1127260"/>
            <a:ext cx="6626910" cy="567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2342115" y="285531"/>
            <a:ext cx="77861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/>
              <a:t>Thanks</a:t>
            </a:r>
            <a:r>
              <a:rPr lang="it-IT" sz="3000" b="1" dirty="0" smtClean="0"/>
              <a:t> for the </a:t>
            </a:r>
            <a:r>
              <a:rPr lang="it-IT" sz="3000" b="1" dirty="0" err="1" smtClean="0"/>
              <a:t>attention</a:t>
            </a:r>
            <a:endParaRPr lang="it-IT" sz="3000" dirty="0"/>
          </a:p>
        </p:txBody>
      </p:sp>
      <p:pic>
        <p:nvPicPr>
          <p:cNvPr id="15" name="Immagine 14" descr="Immagine che contiene oggetto, aeroplano, rosso, orologio&#10;&#10;Descrizione generata automaticamente">
            <a:extLst>
              <a:ext uri="{FF2B5EF4-FFF2-40B4-BE49-F238E27FC236}">
                <a16:creationId xmlns:a16="http://schemas.microsoft.com/office/drawing/2014/main" id="{B7D0BC68-9602-714B-896C-CF047F7A6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1933" y="1127260"/>
            <a:ext cx="2767554" cy="153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8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Background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2194560"/>
            <a:ext cx="10726271" cy="4484146"/>
          </a:xfrm>
        </p:spPr>
        <p:txBody>
          <a:bodyPr>
            <a:normAutofit/>
          </a:bodyPr>
          <a:lstStyle/>
          <a:p>
            <a:r>
              <a:rPr lang="it-IT" dirty="0" smtClean="0"/>
              <a:t>A fine Marzo 2020, il Presidente INAF </a:t>
            </a:r>
            <a:r>
              <a:rPr lang="it-IT" dirty="0"/>
              <a:t>sollecitava </a:t>
            </a:r>
            <a:r>
              <a:rPr lang="it-IT" dirty="0" smtClean="0"/>
              <a:t>il personale INAF a «sviluppare </a:t>
            </a:r>
            <a:r>
              <a:rPr lang="it-IT" dirty="0"/>
              <a:t>idee e iniziative </a:t>
            </a:r>
            <a:r>
              <a:rPr lang="it-IT" dirty="0" smtClean="0"/>
              <a:t>utili a contrastare </a:t>
            </a:r>
            <a:r>
              <a:rPr lang="it-IT" dirty="0"/>
              <a:t>il </a:t>
            </a:r>
            <a:r>
              <a:rPr lang="it-IT" dirty="0" smtClean="0"/>
              <a:t>COVID19».</a:t>
            </a:r>
          </a:p>
          <a:p>
            <a:r>
              <a:rPr lang="it-IT" dirty="0" smtClean="0"/>
              <a:t>Ad inizio di Aprile, ad Arcetri venivano illustrate alcune idee proposte dalla </a:t>
            </a:r>
            <a:r>
              <a:rPr lang="it-IT" dirty="0"/>
              <a:t>comunità </a:t>
            </a:r>
            <a:r>
              <a:rPr lang="it-IT" dirty="0" smtClean="0"/>
              <a:t>INAF </a:t>
            </a:r>
            <a:r>
              <a:rPr lang="it-IT" dirty="0" smtClean="0">
                <a:sym typeface="Wingdings" panose="05000000000000000000" pitchFamily="2" charset="2"/>
              </a:rPr>
              <a:t> </a:t>
            </a:r>
            <a:r>
              <a:rPr lang="it-IT" u="sng" dirty="0" smtClean="0">
                <a:sym typeface="Wingdings" panose="05000000000000000000" pitchFamily="2" charset="2"/>
              </a:rPr>
              <a:t>nessuna </a:t>
            </a:r>
            <a:r>
              <a:rPr lang="it-IT" u="sng" dirty="0" smtClean="0"/>
              <a:t>proposta legata all’utilizzo delle radio frequenze</a:t>
            </a:r>
            <a:r>
              <a:rPr lang="it-IT" dirty="0" smtClean="0"/>
              <a:t>.</a:t>
            </a:r>
          </a:p>
          <a:p>
            <a:r>
              <a:rPr lang="it-IT" dirty="0" smtClean="0"/>
              <a:t>Si avviava quindi un brainstorming coinvolgendo anche realtà esterne ad INAF sul possibile utilizzo delle microonde per il contrasto alla </a:t>
            </a:r>
            <a:r>
              <a:rPr lang="it-IT" dirty="0" smtClean="0"/>
              <a:t>pandemia.</a:t>
            </a:r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/>
              <a:t>Nel frattempo, grazie a precedenti collaborazioni/esperienze, si apriva anche la possibilità di raggiungere lo stesso obiettivo utilizzando una differente banda dello spettro (banda visibile).</a:t>
            </a:r>
          </a:p>
        </p:txBody>
      </p:sp>
    </p:spTree>
    <p:extLst>
      <p:ext uri="{BB962C8B-B14F-4D97-AF65-F5344CB8AC3E}">
        <p14:creationId xmlns:p14="http://schemas.microsoft.com/office/powerpoint/2010/main" val="350846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thumb/3/34/Atmospheric_electromagnetic_opacity.svg/1920px-Atmospheric_electromagnetic_opacity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92" y="39607"/>
            <a:ext cx="11544301" cy="545949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32" name="Picture 8" descr="COVID-19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875" y="5626100"/>
            <a:ext cx="1252083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OVID-19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475" y="5613400"/>
            <a:ext cx="1252083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bidirezionale verticale 8"/>
          <p:cNvSpPr/>
          <p:nvPr/>
        </p:nvSpPr>
        <p:spPr>
          <a:xfrm>
            <a:off x="7673544" y="4811243"/>
            <a:ext cx="664806" cy="889000"/>
          </a:xfrm>
          <a:prstGeom prst="upDownArrow">
            <a:avLst>
              <a:gd name="adj1" fmla="val 39069"/>
              <a:gd name="adj2" fmla="val 456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bidirezionale verticale 9"/>
          <p:cNvSpPr/>
          <p:nvPr/>
        </p:nvSpPr>
        <p:spPr>
          <a:xfrm>
            <a:off x="4500775" y="4811243"/>
            <a:ext cx="664806" cy="889000"/>
          </a:xfrm>
          <a:prstGeom prst="upDownArrow">
            <a:avLst>
              <a:gd name="adj1" fmla="val 39069"/>
              <a:gd name="adj2" fmla="val 456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45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972235" y="316006"/>
            <a:ext cx="8247530" cy="86177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5000" b="1" dirty="0" smtClean="0"/>
              <a:t>2 ESPERIMENTI</a:t>
            </a:r>
            <a:endParaRPr lang="it-IT" sz="5000" b="1" dirty="0"/>
          </a:p>
        </p:txBody>
      </p:sp>
      <p:sp>
        <p:nvSpPr>
          <p:cNvPr id="7" name="Freccia in giù 6"/>
          <p:cNvSpPr/>
          <p:nvPr/>
        </p:nvSpPr>
        <p:spPr>
          <a:xfrm rot="10800000" flipV="1">
            <a:off x="5683623" y="1615785"/>
            <a:ext cx="824753" cy="889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1972234" y="2942790"/>
            <a:ext cx="8247530" cy="86177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5000" b="1" dirty="0" smtClean="0"/>
              <a:t>1 OBIETTIVO</a:t>
            </a:r>
            <a:endParaRPr lang="it-IT" sz="5000" b="1" dirty="0"/>
          </a:p>
        </p:txBody>
      </p:sp>
      <p:sp>
        <p:nvSpPr>
          <p:cNvPr id="9" name="Freccia in giù 8"/>
          <p:cNvSpPr/>
          <p:nvPr/>
        </p:nvSpPr>
        <p:spPr>
          <a:xfrm rot="10800000" flipV="1">
            <a:off x="5683623" y="4242569"/>
            <a:ext cx="824753" cy="889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1972234" y="5569573"/>
            <a:ext cx="8247530" cy="86177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5000" b="1" dirty="0" smtClean="0"/>
              <a:t>1 GRUPPO</a:t>
            </a:r>
            <a:endParaRPr lang="it-IT" sz="5000" b="1" dirty="0"/>
          </a:p>
        </p:txBody>
      </p:sp>
    </p:spTree>
    <p:extLst>
      <p:ext uri="{BB962C8B-B14F-4D97-AF65-F5344CB8AC3E}">
        <p14:creationId xmlns:p14="http://schemas.microsoft.com/office/powerpoint/2010/main" val="115474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833"/>
            <a:ext cx="12192000" cy="626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0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83" y="609361"/>
            <a:ext cx="11926434" cy="563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0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PIENZA Università di Roma - MASTER INTERFACOLTÀ DI II LIVELLO IN SCIENZE  FOREN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109" y="5575300"/>
            <a:ext cx="3366049" cy="104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O Annual Symposium 2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555" y="5575301"/>
            <a:ext cx="3187472" cy="101831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054" name="Picture 6" descr="INAF - Osservatorio di Arcet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5" y="2144058"/>
            <a:ext cx="1779035" cy="177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stituto superiore di sanità -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348" y="3447676"/>
            <a:ext cx="1916452" cy="191645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CasellaDiTesto 5"/>
          <p:cNvSpPr txBox="1"/>
          <p:nvPr/>
        </p:nvSpPr>
        <p:spPr>
          <a:xfrm>
            <a:off x="-352676" y="3472498"/>
            <a:ext cx="6270876" cy="11695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RightUp"/>
              <a:lightRig rig="threePt" dir="t"/>
            </a:scene3d>
          </a:bodyPr>
          <a:lstStyle/>
          <a:p>
            <a:r>
              <a:rPr lang="it-IT" sz="7000" b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MICROONDE</a:t>
            </a:r>
          </a:p>
        </p:txBody>
      </p:sp>
      <p:sp>
        <p:nvSpPr>
          <p:cNvPr id="13" name="CasellaDiTesto 12"/>
          <p:cNvSpPr txBox="1"/>
          <p:nvPr/>
        </p:nvSpPr>
        <p:spPr>
          <a:xfrm flipH="1">
            <a:off x="7621920" y="3596887"/>
            <a:ext cx="4577684" cy="11695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LeftDown"/>
              <a:lightRig rig="threePt" dir="t"/>
            </a:scene3d>
          </a:bodyPr>
          <a:lstStyle/>
          <a:p>
            <a:r>
              <a:rPr lang="it-IT" sz="7000" b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VISIBILE</a:t>
            </a:r>
          </a:p>
        </p:txBody>
      </p:sp>
      <p:sp>
        <p:nvSpPr>
          <p:cNvPr id="7" name="Rettangolo 6"/>
          <p:cNvSpPr/>
          <p:nvPr/>
        </p:nvSpPr>
        <p:spPr>
          <a:xfrm>
            <a:off x="76200" y="1841500"/>
            <a:ext cx="5210958" cy="4776847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6890555" y="1841500"/>
            <a:ext cx="5210958" cy="4776847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Picture 6" descr="INAF - Osservatorio di Arcet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713" y="2093467"/>
            <a:ext cx="1779035" cy="177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olo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it-IT" dirty="0" smtClean="0"/>
              <a:t>Ruoli del TEAM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3827" y="1417646"/>
            <a:ext cx="2687494" cy="179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5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095" y="175457"/>
            <a:ext cx="9361905" cy="661904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rot="16200000">
            <a:off x="10138051" y="4825487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Credit: Benedetta Argentini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 rot="16200000">
            <a:off x="-63859" y="2056750"/>
            <a:ext cx="2954655" cy="2484531"/>
          </a:xfrm>
          <a:prstGeom prst="rect">
            <a:avLst/>
          </a:prstGeom>
        </p:spPr>
        <p:txBody>
          <a:bodyPr vert="vert" wrap="square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C000"/>
                </a:solidFill>
                <a:latin typeface="ArialMT"/>
              </a:rPr>
              <a:t>S</a:t>
            </a:r>
            <a:r>
              <a:rPr lang="en-US" sz="3000" dirty="0" smtClean="0">
                <a:solidFill>
                  <a:srgbClr val="FF0000"/>
                </a:solidFill>
                <a:latin typeface="ArialMT"/>
              </a:rPr>
              <a:t>pectroscopy </a:t>
            </a:r>
            <a:r>
              <a:rPr lang="en-US" sz="3000" b="1" dirty="0">
                <a:solidFill>
                  <a:srgbClr val="FFC000"/>
                </a:solidFill>
                <a:latin typeface="ArialMT"/>
              </a:rPr>
              <a:t>COV</a:t>
            </a:r>
            <a:r>
              <a:rPr lang="en-US" sz="3000" dirty="0">
                <a:solidFill>
                  <a:srgbClr val="FF0000"/>
                </a:solidFill>
                <a:latin typeface="ArialMT"/>
              </a:rPr>
              <a:t>id-19 </a:t>
            </a:r>
            <a:r>
              <a:rPr lang="en-US" sz="3000" b="1" dirty="0">
                <a:solidFill>
                  <a:srgbClr val="FFC000"/>
                </a:solidFill>
                <a:latin typeface="ArialMT"/>
              </a:rPr>
              <a:t>A</a:t>
            </a:r>
            <a:r>
              <a:rPr lang="en-US" sz="3000" dirty="0">
                <a:solidFill>
                  <a:srgbClr val="FF0000"/>
                </a:solidFill>
                <a:latin typeface="ArialMT"/>
              </a:rPr>
              <a:t>nalysis with </a:t>
            </a:r>
            <a:r>
              <a:rPr lang="en-US" sz="3000" dirty="0" err="1">
                <a:solidFill>
                  <a:srgbClr val="FF0000"/>
                </a:solidFill>
                <a:latin typeface="ArialMT"/>
              </a:rPr>
              <a:t>mul</a:t>
            </a:r>
            <a:r>
              <a:rPr lang="en-US" sz="3000" b="1" dirty="0" err="1">
                <a:solidFill>
                  <a:srgbClr val="FFC000"/>
                </a:solidFill>
                <a:latin typeface="ArialMT"/>
              </a:rPr>
              <a:t>T</a:t>
            </a:r>
            <a:r>
              <a:rPr lang="en-US" sz="3000" dirty="0" err="1">
                <a:solidFill>
                  <a:srgbClr val="FF0000"/>
                </a:solidFill>
                <a:latin typeface="ArialMT"/>
              </a:rPr>
              <a:t>i</a:t>
            </a:r>
            <a:r>
              <a:rPr lang="en-US" sz="3000" dirty="0">
                <a:solidFill>
                  <a:srgbClr val="FF0000"/>
                </a:solidFill>
                <a:latin typeface="ArialMT"/>
              </a:rPr>
              <a:t>-wavelength </a:t>
            </a:r>
            <a:r>
              <a:rPr lang="en-US" sz="3000" b="1" dirty="0">
                <a:solidFill>
                  <a:srgbClr val="FFC000"/>
                </a:solidFill>
                <a:latin typeface="ArialMT"/>
              </a:rPr>
              <a:t>O</a:t>
            </a:r>
            <a:r>
              <a:rPr lang="en-US" sz="3000" dirty="0">
                <a:solidFill>
                  <a:srgbClr val="FF0000"/>
                </a:solidFill>
                <a:latin typeface="ArialMT"/>
              </a:rPr>
              <a:t>bservations</a:t>
            </a:r>
            <a:endParaRPr lang="it-IT" sz="3000" dirty="0">
              <a:solidFill>
                <a:srgbClr val="FF0000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90484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ia di vapor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TM04033937[[fn=Scia di vapore]]</Template>
  <TotalTime>3963</TotalTime>
  <Words>901</Words>
  <Application>Microsoft Office PowerPoint</Application>
  <PresentationFormat>Widescreen</PresentationFormat>
  <Paragraphs>129</Paragraphs>
  <Slides>25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1" baseType="lpstr">
      <vt:lpstr>Arial</vt:lpstr>
      <vt:lpstr>ArialMT</vt:lpstr>
      <vt:lpstr>Calibri</vt:lpstr>
      <vt:lpstr>Century Gothic</vt:lpstr>
      <vt:lpstr>Wingdings</vt:lpstr>
      <vt:lpstr>Scia di vapore</vt:lpstr>
      <vt:lpstr>        INAF-OAA: P. Bolli, A. Brucalassi, S. Chiarucci, L. Cresci, S. di Franco, C. del Vecchio, P. Di Ninni, D. Panella, R. Nesti, A. Tozzi CNR-INO: M. Barucci ISS-DMI: C. Argentini, G. Venturi, C. Fortuna, C. Fiorentini, A. Amendola, G. Marsili UniRoma1-DIET: F. Apollonio, M. Liberti</vt:lpstr>
      <vt:lpstr>Agenda</vt:lpstr>
      <vt:lpstr>Background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Ruoli del TEAM</vt:lpstr>
      <vt:lpstr>Presentazione standard di PowerPoint</vt:lpstr>
      <vt:lpstr>Presentazione standard di PowerPoint</vt:lpstr>
      <vt:lpstr>Budget</vt:lpstr>
      <vt:lpstr>Time line</vt:lpstr>
      <vt:lpstr>Stato attuale</vt:lpstr>
      <vt:lpstr>CARATTERIZZAZIONE DIELETTRICA MODELLO DI RIFERIMENTO: RIFLESSIONI MULTIPLE</vt:lpstr>
      <vt:lpstr>CARATTERIZZAZIONE DIELETTRICA SETUP IN GUIDA D’ONDA PER MISURE RF</vt:lpstr>
      <vt:lpstr>CARATTERIZZAZIONE DIELETTRICA IMPORTANZA IN RADIOASTRONOMIA: FINESTRE DA VUOTO</vt:lpstr>
      <vt:lpstr>CARATTERIZZAZIONE DIELETTRICA ACCURATEZZA CARATTERIZZAZIONE DIELETTRICA: ESEMPI</vt:lpstr>
      <vt:lpstr>CARATTERIZZAZIONE DIELETTRICA COSA CI ASPETTIAMO DAI TEST COVID: VALORI TIPICI</vt:lpstr>
      <vt:lpstr>UNO SGUARDO AL TEST NEL VISIBILE..</vt:lpstr>
      <vt:lpstr>Presentazione standard di PowerPoint</vt:lpstr>
      <vt:lpstr>PRINCIPI BASE</vt:lpstr>
      <vt:lpstr>ALLESTIMENTO DEL LABORATORIO</vt:lpstr>
      <vt:lpstr>METODO TECNICO</vt:lpstr>
      <vt:lpstr>PRELIMINARY TEST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Aggiornamento Progetto sCOvato</dc:title>
  <dc:creator>Pietro Bolli</dc:creator>
  <cp:lastModifiedBy>Pietro Bolli</cp:lastModifiedBy>
  <cp:revision>92</cp:revision>
  <dcterms:created xsi:type="dcterms:W3CDTF">2020-12-15T10:02:40Z</dcterms:created>
  <dcterms:modified xsi:type="dcterms:W3CDTF">2021-03-17T09:29:58Z</dcterms:modified>
</cp:coreProperties>
</file>