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4" r:id="rId4"/>
    <p:sldId id="269" r:id="rId5"/>
    <p:sldId id="264" r:id="rId6"/>
    <p:sldId id="259" r:id="rId7"/>
    <p:sldId id="285" r:id="rId8"/>
    <p:sldId id="291" r:id="rId9"/>
    <p:sldId id="290" r:id="rId10"/>
    <p:sldId id="266" r:id="rId11"/>
    <p:sldId id="283" r:id="rId12"/>
    <p:sldId id="282" r:id="rId13"/>
    <p:sldId id="281" r:id="rId14"/>
    <p:sldId id="280" r:id="rId15"/>
    <p:sldId id="288" r:id="rId16"/>
    <p:sldId id="274" r:id="rId17"/>
    <p:sldId id="278" r:id="rId18"/>
    <p:sldId id="286" r:id="rId19"/>
    <p:sldId id="289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ibre Baskerville" panose="020B0604020202020204" charset="0"/>
      <p:regular r:id="rId26"/>
      <p:bold r:id="rId27"/>
      <p:italic r:id="rId28"/>
    </p:embeddedFont>
    <p:embeddedFont>
      <p:font typeface="Libre Franklin" panose="00000500000000000000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9" roundtripDataSignature="AMtx7miDcdH+xtEqhbrTShxl8oj4Efk7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030EBD-9EE5-4355-B22D-2C7AE0B5FBB0}">
  <a:tblStyle styleId="{B4030EBD-9EE5-4355-B22D-2C7AE0B5FB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72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customschemas.google.com/relationships/presentationmetadata" Target="metadata"/><Relationship Id="rId21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123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31" name="Google Shape;33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1" name="Google Shape;33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48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4" name="Google Shape;56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0" name="Google Shape;66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0" name="Google Shape;66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235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38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35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85" name="Google Shape;2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14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129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3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titolo" type="title">
  <p:cSld name="TITLE">
    <p:bg>
      <p:bgPr>
        <a:blipFill rotWithShape="1">
          <a:blip r:embed="rId2">
            <a:alphaModFix/>
          </a:blip>
          <a:tile tx="0" ty="0" sx="55000" sy="55000" flip="none" algn="tl"/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9" name="Google Shape;19;p27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blipFill rotWithShape="1">
            <a:blip r:embed="rId2">
              <a:alphaModFix/>
            </a:blip>
            <a:tile tx="0" ty="0" sx="55000" sy="55000" flip="none" algn="tl"/>
          </a:blip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580"/>
              </a:spcBef>
              <a:spcAft>
                <a:spcPts val="0"/>
              </a:spcAft>
              <a:buSzPts val="2210"/>
              <a:buNone/>
              <a:defRPr sz="2600">
                <a:solidFill>
                  <a:schemeClr val="dk2"/>
                </a:solidFill>
              </a:defRPr>
            </a:lvl1pPr>
            <a:lvl2pPr lvl="1" algn="ctr">
              <a:spcBef>
                <a:spcPts val="37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7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70"/>
              </a:spcBef>
              <a:spcAft>
                <a:spcPts val="0"/>
              </a:spcAft>
              <a:buSzPts val="1440"/>
              <a:buNone/>
              <a:defRPr/>
            </a:lvl4pPr>
            <a:lvl5pPr lvl="4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4" name="Google Shape;24;p27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5" name="Google Shape;25;p27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rgbClr val="BDBE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6" name="Google Shape;26;p27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ibre Franklin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6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body" idx="1"/>
          </p:nvPr>
        </p:nvSpPr>
        <p:spPr>
          <a:xfrm rot="5400000">
            <a:off x="2514600" y="-152400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7"/>
          <p:cNvSpPr txBox="1">
            <a:spLocks noGrp="1"/>
          </p:cNvSpPr>
          <p:nvPr>
            <p:ph type="title"/>
          </p:nvPr>
        </p:nvSpPr>
        <p:spPr>
          <a:xfrm rot="5400000">
            <a:off x="4709477" y="2194564"/>
            <a:ext cx="5851525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7"/>
          <p:cNvSpPr txBox="1">
            <a:spLocks noGrp="1"/>
          </p:cNvSpPr>
          <p:nvPr>
            <p:ph type="body" idx="1"/>
          </p:nvPr>
        </p:nvSpPr>
        <p:spPr>
          <a:xfrm rot="5400000">
            <a:off x="769937" y="419103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7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7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stazione sezione" type="secHead">
  <p:cSld name="SECTION_HEADER">
    <p:bg>
      <p:bgPr>
        <a:blipFill rotWithShape="1">
          <a:blip r:embed="rId2">
            <a:alphaModFix/>
          </a:blip>
          <a:tile tx="0" ty="0" sx="55000" sy="55000" flip="none" algn="tl"/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6" name="Google Shape;36;p2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blipFill rotWithShape="1">
            <a:blip r:embed="rId2">
              <a:alphaModFix/>
            </a:blip>
            <a:tile tx="0" ty="0" sx="55000" sy="55000" flip="none" algn="tl"/>
          </a:blip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1400"/>
              <a:buFont typeface="Libre Baskerville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/>
          <p:nvPr/>
        </p:nvSpPr>
        <p:spPr>
          <a:xfrm rot="10800000" flipH="1">
            <a:off x="69412" y="2376830"/>
            <a:ext cx="9013515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2" name="Google Shape;42;p29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rgbClr val="BDBE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3" name="Google Shape;43;p29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4" name="Google Shape;44;p29"/>
          <p:cNvSpPr>
            <a:spLocks noGrp="1"/>
          </p:cNvSpPr>
          <p:nvPr>
            <p:ph type="sldNum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2"/>
          </p:nvPr>
        </p:nvSpPr>
        <p:spPr>
          <a:xfrm>
            <a:off x="493395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1600"/>
              <a:buFont typeface="Libre Baskerville"/>
              <a:buNone/>
              <a:defRPr sz="1600" b="1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body" idx="2"/>
          </p:nvPr>
        </p:nvSpPr>
        <p:spPr>
          <a:xfrm>
            <a:off x="49530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1600"/>
              <a:buFont typeface="Libre Baskerville"/>
              <a:buNone/>
              <a:defRPr sz="1600" b="1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3"/>
          </p:nvPr>
        </p:nvSpPr>
        <p:spPr>
          <a:xfrm>
            <a:off x="9144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4"/>
          </p:nvPr>
        </p:nvSpPr>
        <p:spPr>
          <a:xfrm>
            <a:off x="49530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2" name="Google Shape;72;p34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190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1530"/>
              <a:buNone/>
              <a:defRPr sz="1800"/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900"/>
              <a:buFont typeface="Libre Baskerville"/>
              <a:buNone/>
              <a:defRPr sz="900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2"/>
          </p:nvPr>
        </p:nvSpPr>
        <p:spPr>
          <a:xfrm>
            <a:off x="2971800" y="1600200"/>
            <a:ext cx="571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Franklin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body" idx="1"/>
          </p:nvPr>
        </p:nvSpPr>
        <p:spPr>
          <a:xfrm>
            <a:off x="914400" y="5445825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1360"/>
              <a:buFont typeface="Libre Baskerville"/>
              <a:buNone/>
              <a:defRPr sz="1600"/>
            </a:lvl1pPr>
            <a:lvl2pPr marL="914400" lvl="1" indent="-293369" algn="l">
              <a:spcBef>
                <a:spcPts val="37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7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4319" algn="l">
              <a:spcBef>
                <a:spcPts val="370"/>
              </a:spcBef>
              <a:spcAft>
                <a:spcPts val="0"/>
              </a:spcAft>
              <a:buSzPts val="720"/>
              <a:buChar char="⚫"/>
              <a:defRPr sz="900"/>
            </a:lvl4pPr>
            <a:lvl5pPr marL="2286000" lvl="4" indent="-285750" algn="l">
              <a:spcBef>
                <a:spcPts val="370"/>
              </a:spcBef>
              <a:spcAft>
                <a:spcPts val="0"/>
              </a:spcAft>
              <a:buSzPts val="900"/>
              <a:buFont typeface="Libre Baskerville"/>
              <a:buChar char="o"/>
              <a:defRPr sz="900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>
            <a:spLocks noGrp="1"/>
          </p:cNvSpPr>
          <p:nvPr>
            <p:ph type="sldNum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5" name="Google Shape;85;p35"/>
          <p:cNvSpPr/>
          <p:nvPr/>
        </p:nvSpPr>
        <p:spPr>
          <a:xfrm rot="10800000" flipH="1">
            <a:off x="68307" y="4683555"/>
            <a:ext cx="900684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6" name="Google Shape;86;p35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rgbClr val="BDBE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7" name="Google Shape;87;p35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8" name="Google Shape;88;p35"/>
          <p:cNvSpPr>
            <a:spLocks noGrp="1"/>
          </p:cNvSpPr>
          <p:nvPr>
            <p:ph type="pic" idx="2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7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spcBef>
                <a:spcPts val="370"/>
              </a:spcBef>
              <a:spcAft>
                <a:spcPts val="0"/>
              </a:spcAft>
              <a:buClr>
                <a:srgbClr val="FBB8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1" name="Google Shape;11;p26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8140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36550" algn="l" rtl="0"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7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55600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spcBef>
                <a:spcPts val="370"/>
              </a:spcBef>
              <a:spcAft>
                <a:spcPts val="0"/>
              </a:spcAft>
              <a:buClr>
                <a:srgbClr val="FBB8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6" name="Google Shape;16;p26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subTitle" idx="1"/>
          </p:nvPr>
        </p:nvSpPr>
        <p:spPr>
          <a:xfrm>
            <a:off x="467544" y="3256724"/>
            <a:ext cx="8208912" cy="332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r>
              <a:rPr lang="it-IT" sz="2400" u="sng" dirty="0"/>
              <a:t>M. Todaro</a:t>
            </a:r>
            <a:r>
              <a:rPr lang="it-IT" sz="2400" dirty="0"/>
              <a:t>, D. Gulli, N. Montinaro, E. Puccio, 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r>
              <a:rPr lang="it-IT" sz="2400" dirty="0"/>
              <a:t>U. Lo Cicero e A. Collura.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indent="0">
              <a:lnSpc>
                <a:spcPct val="90000"/>
              </a:lnSpc>
              <a:buSzPts val="2044"/>
            </a:pPr>
            <a:r>
              <a:rPr lang="en-US" sz="2400" dirty="0"/>
              <a:t>Workshop INAF: 10 e 11 </a:t>
            </a:r>
            <a:r>
              <a:rPr lang="en-US" sz="2400" dirty="0" err="1"/>
              <a:t>Marzo</a:t>
            </a:r>
            <a:r>
              <a:rPr lang="en-US" sz="2400" dirty="0"/>
              <a:t> 2021</a:t>
            </a:r>
          </a:p>
        </p:txBody>
      </p:sp>
      <p:sp>
        <p:nvSpPr>
          <p:cNvPr id="107" name="Google Shape;107;p1"/>
          <p:cNvSpPr txBox="1"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ibre Franklin"/>
              <a:buNone/>
            </a:pP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Utilizzo dei palloni frenati per il monitoraggio di assembramenti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8" name="Google Shape;108;p1" descr="Inaf-circ-colore-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057" y="188640"/>
            <a:ext cx="1074583" cy="108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9855" y="188640"/>
            <a:ext cx="1102625" cy="108554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FE4A44-D025-4584-8B00-E75200A85238}"/>
              </a:ext>
            </a:extLst>
          </p:cNvPr>
          <p:cNvSpPr txBox="1"/>
          <p:nvPr/>
        </p:nvSpPr>
        <p:spPr>
          <a:xfrm>
            <a:off x="1809158" y="334999"/>
            <a:ext cx="5503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dk2"/>
                </a:solidFill>
                <a:latin typeface="Libre Baskerville"/>
                <a:sym typeface="Libre Baskerville"/>
              </a:rPr>
              <a:t>Attività di Ricerca e Sviluppo in INAF e dintorni contro la pandemia COVID-19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Configurazione di volo</a:t>
            </a:r>
            <a:endParaRPr dirty="0"/>
          </a:p>
        </p:txBody>
      </p:sp>
      <p:pic>
        <p:nvPicPr>
          <p:cNvPr id="334" name="Google Shape;33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4665" y="1603970"/>
            <a:ext cx="1857375" cy="470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11"/>
          <p:cNvGrpSpPr/>
          <p:nvPr/>
        </p:nvGrpSpPr>
        <p:grpSpPr>
          <a:xfrm>
            <a:off x="4932040" y="827420"/>
            <a:ext cx="3857406" cy="1407308"/>
            <a:chOff x="4932040" y="827420"/>
            <a:chExt cx="3857406" cy="1407308"/>
          </a:xfrm>
        </p:grpSpPr>
        <p:sp>
          <p:nvSpPr>
            <p:cNvPr id="338" name="Google Shape;338;p11"/>
            <p:cNvSpPr txBox="1"/>
            <p:nvPr/>
          </p:nvSpPr>
          <p:spPr>
            <a:xfrm>
              <a:off x="6197019" y="827420"/>
              <a:ext cx="25924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FF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Aerostato + </a:t>
              </a:r>
              <a:r>
                <a:rPr lang="it-IT" sz="1800" b="1" dirty="0" err="1">
                  <a:solidFill>
                    <a:srgbClr val="FF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payload</a:t>
              </a:r>
              <a:endParaRPr sz="1800" b="1" dirty="0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cxnSp>
          <p:nvCxnSpPr>
            <p:cNvPr id="339" name="Google Shape;339;p11"/>
            <p:cNvCxnSpPr/>
            <p:nvPr/>
          </p:nvCxnSpPr>
          <p:spPr>
            <a:xfrm>
              <a:off x="4932040" y="2234728"/>
              <a:ext cx="1349137" cy="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340" name="Google Shape;340;p11"/>
          <p:cNvGrpSpPr/>
          <p:nvPr/>
        </p:nvGrpSpPr>
        <p:grpSpPr>
          <a:xfrm>
            <a:off x="4003352" y="3435134"/>
            <a:ext cx="4628165" cy="2471779"/>
            <a:chOff x="4003352" y="3435135"/>
            <a:chExt cx="4628165" cy="2471778"/>
          </a:xfrm>
        </p:grpSpPr>
        <p:sp>
          <p:nvSpPr>
            <p:cNvPr id="343" name="Google Shape;343;p11"/>
            <p:cNvSpPr txBox="1"/>
            <p:nvPr/>
          </p:nvSpPr>
          <p:spPr>
            <a:xfrm>
              <a:off x="6387157" y="3435135"/>
              <a:ext cx="22443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FF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Ground station</a:t>
              </a:r>
              <a:endParaRPr sz="1800" b="1" dirty="0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cxnSp>
          <p:nvCxnSpPr>
            <p:cNvPr id="344" name="Google Shape;344;p11"/>
            <p:cNvCxnSpPr/>
            <p:nvPr/>
          </p:nvCxnSpPr>
          <p:spPr>
            <a:xfrm rot="10800000" flipH="1">
              <a:off x="4003352" y="5474865"/>
              <a:ext cx="2277825" cy="432048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345" name="Google Shape;345;p11"/>
          <p:cNvGrpSpPr/>
          <p:nvPr/>
        </p:nvGrpSpPr>
        <p:grpSpPr>
          <a:xfrm>
            <a:off x="582840" y="1433040"/>
            <a:ext cx="2887688" cy="1518232"/>
            <a:chOff x="582840" y="1433040"/>
            <a:chExt cx="2887688" cy="1518232"/>
          </a:xfrm>
        </p:grpSpPr>
        <p:sp>
          <p:nvSpPr>
            <p:cNvPr id="347" name="Google Shape;347;p11"/>
            <p:cNvSpPr txBox="1"/>
            <p:nvPr/>
          </p:nvSpPr>
          <p:spPr>
            <a:xfrm>
              <a:off x="582840" y="1433040"/>
              <a:ext cx="142338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 err="1">
                  <a:solidFill>
                    <a:srgbClr val="FF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Payload</a:t>
              </a:r>
              <a:endParaRPr sz="1800" b="1" dirty="0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cxnSp>
          <p:nvCxnSpPr>
            <p:cNvPr id="349" name="Google Shape;349;p11"/>
            <p:cNvCxnSpPr/>
            <p:nvPr/>
          </p:nvCxnSpPr>
          <p:spPr>
            <a:xfrm flipH="1">
              <a:off x="2455812" y="2708948"/>
              <a:ext cx="1014716" cy="242324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350" name="Google Shape;350;p11"/>
          <p:cNvGrpSpPr/>
          <p:nvPr/>
        </p:nvGrpSpPr>
        <p:grpSpPr>
          <a:xfrm>
            <a:off x="326027" y="4437112"/>
            <a:ext cx="3310001" cy="1872208"/>
            <a:chOff x="326027" y="4437112"/>
            <a:chExt cx="3310001" cy="1872208"/>
          </a:xfrm>
        </p:grpSpPr>
        <p:grpSp>
          <p:nvGrpSpPr>
            <p:cNvPr id="351" name="Google Shape;351;p11"/>
            <p:cNvGrpSpPr/>
            <p:nvPr/>
          </p:nvGrpSpPr>
          <p:grpSpPr>
            <a:xfrm>
              <a:off x="326027" y="4437112"/>
              <a:ext cx="2069395" cy="1872208"/>
              <a:chOff x="160027" y="4888188"/>
              <a:chExt cx="2069395" cy="1872208"/>
            </a:xfrm>
          </p:grpSpPr>
          <p:pic>
            <p:nvPicPr>
              <p:cNvPr id="352" name="Google Shape;352;p1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60027" y="5223959"/>
                <a:ext cx="2069395" cy="15364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3" name="Google Shape;353;p11"/>
              <p:cNvSpPr txBox="1"/>
              <p:nvPr/>
            </p:nvSpPr>
            <p:spPr>
              <a:xfrm>
                <a:off x="563732" y="4888188"/>
                <a:ext cx="12844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b="1" dirty="0">
                    <a:solidFill>
                      <a:srgbClr val="FF0000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rPr>
                  <a:t>Argano</a:t>
                </a:r>
                <a:endParaRPr sz="1800" b="1" dirty="0">
                  <a:solidFill>
                    <a:srgbClr val="FF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endParaRPr>
              </a:p>
            </p:txBody>
          </p:sp>
        </p:grpSp>
        <p:cxnSp>
          <p:nvCxnSpPr>
            <p:cNvPr id="354" name="Google Shape;354;p11"/>
            <p:cNvCxnSpPr/>
            <p:nvPr/>
          </p:nvCxnSpPr>
          <p:spPr>
            <a:xfrm flipH="1" flipV="1">
              <a:off x="2455812" y="5474865"/>
              <a:ext cx="1180216" cy="114396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39" name="Picture 2" descr="C:\Users\PCASUS\Downloads\IMG-20200305-WA00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34899" r="17118"/>
          <a:stretch/>
        </p:blipFill>
        <p:spPr bwMode="auto">
          <a:xfrm>
            <a:off x="6319851" y="3764984"/>
            <a:ext cx="2303485" cy="295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PCASUS\Downloads\20200305_12455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2" t="19545" r="32126" b="26029"/>
          <a:stretch/>
        </p:blipFill>
        <p:spPr bwMode="auto">
          <a:xfrm rot="5400000">
            <a:off x="6440983" y="1099108"/>
            <a:ext cx="2131732" cy="23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PCASUS\Downloads\IMG-20200131-WA000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1" t="28443" r="28180" b="45525"/>
          <a:stretch/>
        </p:blipFill>
        <p:spPr bwMode="auto">
          <a:xfrm>
            <a:off x="199423" y="1810346"/>
            <a:ext cx="2196000" cy="24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oogle Shape;290;p9">
            <a:extLst>
              <a:ext uri="{FF2B5EF4-FFF2-40B4-BE49-F238E27FC236}">
                <a16:creationId xmlns:a16="http://schemas.microsoft.com/office/drawing/2014/main" id="{395ED965-427A-4531-AC8F-898BBEB29AA6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46" name="Google Shape;291;p9">
              <a:extLst>
                <a:ext uri="{FF2B5EF4-FFF2-40B4-BE49-F238E27FC236}">
                  <a16:creationId xmlns:a16="http://schemas.microsoft.com/office/drawing/2014/main" id="{C69E1D34-0C30-415E-84E3-ECF4382AD310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2;p9">
              <a:extLst>
                <a:ext uri="{FF2B5EF4-FFF2-40B4-BE49-F238E27FC236}">
                  <a16:creationId xmlns:a16="http://schemas.microsoft.com/office/drawing/2014/main" id="{B15A1050-3B9A-4C08-9F61-1C0CB8D724F1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48" name="Google Shape;293;p9">
              <a:extLst>
                <a:ext uri="{FF2B5EF4-FFF2-40B4-BE49-F238E27FC236}">
                  <a16:creationId xmlns:a16="http://schemas.microsoft.com/office/drawing/2014/main" id="{024611AD-79DF-44A0-9B04-7B35BC2A35F9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94;p9">
              <a:extLst>
                <a:ext uri="{FF2B5EF4-FFF2-40B4-BE49-F238E27FC236}">
                  <a16:creationId xmlns:a16="http://schemas.microsoft.com/office/drawing/2014/main" id="{AAA628D0-80CF-436A-957C-CE727A9A0181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50" name="Google Shape;295;p9">
              <a:extLst>
                <a:ext uri="{FF2B5EF4-FFF2-40B4-BE49-F238E27FC236}">
                  <a16:creationId xmlns:a16="http://schemas.microsoft.com/office/drawing/2014/main" id="{525F8729-E12D-4BEB-89E6-EEC45430CDC7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96;p9">
              <a:extLst>
                <a:ext uri="{FF2B5EF4-FFF2-40B4-BE49-F238E27FC236}">
                  <a16:creationId xmlns:a16="http://schemas.microsoft.com/office/drawing/2014/main" id="{787A5377-699B-40FD-AB7E-B6F444E39FD7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52" name="Google Shape;297;p9">
              <a:extLst>
                <a:ext uri="{FF2B5EF4-FFF2-40B4-BE49-F238E27FC236}">
                  <a16:creationId xmlns:a16="http://schemas.microsoft.com/office/drawing/2014/main" id="{E79CBCA7-18F7-45F4-8EDF-EA28B18C6C8D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8;p9">
              <a:extLst>
                <a:ext uri="{FF2B5EF4-FFF2-40B4-BE49-F238E27FC236}">
                  <a16:creationId xmlns:a16="http://schemas.microsoft.com/office/drawing/2014/main" id="{DF003840-3390-477E-B9ED-CF2E702A8197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54" name="Google Shape;299;p9">
              <a:extLst>
                <a:ext uri="{FF2B5EF4-FFF2-40B4-BE49-F238E27FC236}">
                  <a16:creationId xmlns:a16="http://schemas.microsoft.com/office/drawing/2014/main" id="{2D4D622F-425E-4325-9EF4-1A5972B2A43D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0;p9">
              <a:extLst>
                <a:ext uri="{FF2B5EF4-FFF2-40B4-BE49-F238E27FC236}">
                  <a16:creationId xmlns:a16="http://schemas.microsoft.com/office/drawing/2014/main" id="{60920B3F-69A0-47DA-B30C-F98632EDA583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56" name="Google Shape;301;p9">
              <a:extLst>
                <a:ext uri="{FF2B5EF4-FFF2-40B4-BE49-F238E27FC236}">
                  <a16:creationId xmlns:a16="http://schemas.microsoft.com/office/drawing/2014/main" id="{8AEBB95A-AFCB-4397-A458-FE765E19C4DD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2;p9">
              <a:extLst>
                <a:ext uri="{FF2B5EF4-FFF2-40B4-BE49-F238E27FC236}">
                  <a16:creationId xmlns:a16="http://schemas.microsoft.com/office/drawing/2014/main" id="{072D633C-2937-43A4-BBC9-69264C87665C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Lancio pilota dell’aerostato</a:t>
            </a:r>
            <a:endParaRPr dirty="0"/>
          </a:p>
        </p:txBody>
      </p:sp>
      <p:sp>
        <p:nvSpPr>
          <p:cNvPr id="36" name="Google Shape;288;p9"/>
          <p:cNvSpPr txBox="1">
            <a:spLocks noGrp="1"/>
          </p:cNvSpPr>
          <p:nvPr>
            <p:ph type="body" idx="1"/>
          </p:nvPr>
        </p:nvSpPr>
        <p:spPr>
          <a:xfrm>
            <a:off x="185530" y="1419366"/>
            <a:ext cx="8825948" cy="543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0040" lvl="1" indent="0">
              <a:spcBef>
                <a:spcPts val="0"/>
              </a:spcBef>
              <a:spcAft>
                <a:spcPts val="600"/>
              </a:spcAft>
              <a:buSzPts val="2040"/>
              <a:buNone/>
            </a:pPr>
            <a:r>
              <a:rPr lang="it-IT" dirty="0"/>
              <a:t>Quota lancio s.l.m. 138 m.</a:t>
            </a:r>
          </a:p>
          <a:p>
            <a:pPr marL="320040" lvl="1" indent="0">
              <a:spcBef>
                <a:spcPts val="0"/>
              </a:spcBef>
              <a:spcAft>
                <a:spcPts val="600"/>
              </a:spcAft>
              <a:buSzPts val="2040"/>
              <a:buNone/>
            </a:pPr>
            <a:endParaRPr lang="it-IT" sz="1600" dirty="0"/>
          </a:p>
          <a:p>
            <a:pPr marL="0" lvl="0" indent="0">
              <a:buSzPts val="2210"/>
              <a:buNone/>
            </a:pPr>
            <a:r>
              <a:rPr lang="it-IT" sz="2200" dirty="0"/>
              <a:t>Obiettivo: </a:t>
            </a:r>
          </a:p>
          <a:p>
            <a:pPr marL="342900" indent="-342900">
              <a:buSzPts val="2210"/>
              <a:buFont typeface="Arial" panose="020B0604020202020204" pitchFamily="34" charset="0"/>
              <a:buChar char="•"/>
            </a:pPr>
            <a:r>
              <a:rPr lang="it-IT" sz="2200" dirty="0"/>
              <a:t>test dell’aerostato (stabilità, resistenza al vento, altitudine e facilità lancio/recupero),</a:t>
            </a:r>
          </a:p>
          <a:p>
            <a:pPr marL="342900" indent="-342900">
              <a:buSzPts val="2210"/>
              <a:buFont typeface="Arial" panose="020B0604020202020204" pitchFamily="34" charset="0"/>
              <a:buChar char="•"/>
            </a:pPr>
            <a:r>
              <a:rPr lang="it-IT" sz="2200" dirty="0"/>
              <a:t>test strumentazione di bordo (risoluzione, stabilizzazione immagine, campo di vista e puntamento). </a:t>
            </a:r>
          </a:p>
          <a:p>
            <a:pPr marL="342900" indent="-342900">
              <a:buSzPts val="2210"/>
            </a:pPr>
            <a:endParaRPr lang="it-IT" sz="2200" dirty="0"/>
          </a:p>
          <a:p>
            <a:pPr marL="0" lvl="0" indent="0">
              <a:buSzPts val="2210"/>
              <a:buNone/>
            </a:pPr>
            <a:r>
              <a:rPr lang="it-IT" sz="2200" dirty="0"/>
              <a:t>Il lancio è stato un successo per:</a:t>
            </a:r>
          </a:p>
          <a:p>
            <a:pPr marL="342900" indent="-342900">
              <a:buSzPts val="2210"/>
              <a:buFont typeface="Arial" panose="020B0604020202020204" pitchFamily="34" charset="0"/>
              <a:buChar char="•"/>
            </a:pPr>
            <a:r>
              <a:rPr lang="it-IT" sz="2200" dirty="0"/>
              <a:t>grandi capacità di risolvere oggetti distanti, </a:t>
            </a:r>
          </a:p>
          <a:p>
            <a:pPr marL="342900" indent="-342900">
              <a:buSzPts val="2210"/>
              <a:buFont typeface="Arial" panose="020B0604020202020204" pitchFamily="34" charset="0"/>
              <a:buChar char="•"/>
            </a:pPr>
            <a:r>
              <a:rPr lang="it-IT" sz="2200" dirty="0"/>
              <a:t>ottimo livello di dettaglio e stabilità, </a:t>
            </a:r>
          </a:p>
          <a:p>
            <a:pPr marL="342900" indent="-342900">
              <a:buSzPts val="2210"/>
              <a:buFont typeface="Arial" panose="020B0604020202020204" pitchFamily="34" charset="0"/>
              <a:buChar char="•"/>
            </a:pPr>
            <a:r>
              <a:rPr lang="it-IT" sz="2200" dirty="0"/>
              <a:t>quota massima raggiunta 350 s.l.m.</a:t>
            </a:r>
          </a:p>
        </p:txBody>
      </p:sp>
      <p:grpSp>
        <p:nvGrpSpPr>
          <p:cNvPr id="30" name="Google Shape;290;p9">
            <a:extLst>
              <a:ext uri="{FF2B5EF4-FFF2-40B4-BE49-F238E27FC236}">
                <a16:creationId xmlns:a16="http://schemas.microsoft.com/office/drawing/2014/main" id="{355A0F16-91F3-42E1-87A9-6C6A33ABB613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31" name="Google Shape;291;p9">
              <a:extLst>
                <a:ext uri="{FF2B5EF4-FFF2-40B4-BE49-F238E27FC236}">
                  <a16:creationId xmlns:a16="http://schemas.microsoft.com/office/drawing/2014/main" id="{4BDFCCE2-FB95-489C-96B8-4C0B6344F9BE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2;p9">
              <a:extLst>
                <a:ext uri="{FF2B5EF4-FFF2-40B4-BE49-F238E27FC236}">
                  <a16:creationId xmlns:a16="http://schemas.microsoft.com/office/drawing/2014/main" id="{50CDAF9D-9186-4185-8BBC-B48B67C84406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3" name="Google Shape;293;p9">
              <a:extLst>
                <a:ext uri="{FF2B5EF4-FFF2-40B4-BE49-F238E27FC236}">
                  <a16:creationId xmlns:a16="http://schemas.microsoft.com/office/drawing/2014/main" id="{7EC409EE-DB05-4BCB-9FEE-DABFAE5232CC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4;p9">
              <a:extLst>
                <a:ext uri="{FF2B5EF4-FFF2-40B4-BE49-F238E27FC236}">
                  <a16:creationId xmlns:a16="http://schemas.microsoft.com/office/drawing/2014/main" id="{E70769C1-DBEB-4200-92D3-9DD05E1B3757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35" name="Google Shape;295;p9">
              <a:extLst>
                <a:ext uri="{FF2B5EF4-FFF2-40B4-BE49-F238E27FC236}">
                  <a16:creationId xmlns:a16="http://schemas.microsoft.com/office/drawing/2014/main" id="{C594B23E-E54C-4697-8F7B-6E6FF31E41BA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6;p9">
              <a:extLst>
                <a:ext uri="{FF2B5EF4-FFF2-40B4-BE49-F238E27FC236}">
                  <a16:creationId xmlns:a16="http://schemas.microsoft.com/office/drawing/2014/main" id="{F6FF296D-8871-4E0A-91EA-BF9A5DD74446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38" name="Google Shape;297;p9">
              <a:extLst>
                <a:ext uri="{FF2B5EF4-FFF2-40B4-BE49-F238E27FC236}">
                  <a16:creationId xmlns:a16="http://schemas.microsoft.com/office/drawing/2014/main" id="{CD1661F7-462B-4606-8E3C-DFD1308BA8D2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8;p9">
              <a:extLst>
                <a:ext uri="{FF2B5EF4-FFF2-40B4-BE49-F238E27FC236}">
                  <a16:creationId xmlns:a16="http://schemas.microsoft.com/office/drawing/2014/main" id="{FD89040F-3BFC-4459-92D9-6FC223FE222A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40" name="Google Shape;299;p9">
              <a:extLst>
                <a:ext uri="{FF2B5EF4-FFF2-40B4-BE49-F238E27FC236}">
                  <a16:creationId xmlns:a16="http://schemas.microsoft.com/office/drawing/2014/main" id="{B1693012-1676-495B-B8E7-FB2514BE910B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;p9">
              <a:extLst>
                <a:ext uri="{FF2B5EF4-FFF2-40B4-BE49-F238E27FC236}">
                  <a16:creationId xmlns:a16="http://schemas.microsoft.com/office/drawing/2014/main" id="{AC4FEE04-DB65-4EBB-B0ED-5AE007450905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42" name="Google Shape;301;p9">
              <a:extLst>
                <a:ext uri="{FF2B5EF4-FFF2-40B4-BE49-F238E27FC236}">
                  <a16:creationId xmlns:a16="http://schemas.microsoft.com/office/drawing/2014/main" id="{FB2A79CD-8513-463C-A549-0F354905E65F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2;p9">
              <a:extLst>
                <a:ext uri="{FF2B5EF4-FFF2-40B4-BE49-F238E27FC236}">
                  <a16:creationId xmlns:a16="http://schemas.microsoft.com/office/drawing/2014/main" id="{C752AFC2-D233-451D-91C6-2D8637B7CCC0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PCASUS\Downloads\MOV_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66" y="3215162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CASUS\Downloads\MOV_0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4" y="760450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2610504" y="2688620"/>
            <a:ext cx="992513" cy="7369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ttore 2 4"/>
          <p:cNvCxnSpPr>
            <a:stCxn id="3" idx="5"/>
          </p:cNvCxnSpPr>
          <p:nvPr/>
        </p:nvCxnSpPr>
        <p:spPr>
          <a:xfrm>
            <a:off x="3457667" y="3317672"/>
            <a:ext cx="2504204" cy="18139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6F4BB7-6689-4F85-8A96-7444417C757E}"/>
              </a:ext>
            </a:extLst>
          </p:cNvPr>
          <p:cNvSpPr txBox="1"/>
          <p:nvPr/>
        </p:nvSpPr>
        <p:spPr>
          <a:xfrm>
            <a:off x="5496914" y="760450"/>
            <a:ext cx="285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Quota di tangenza circa 200 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9B83324-4AD5-47F2-BDD9-FE1623B8CCD1}"/>
              </a:ext>
            </a:extLst>
          </p:cNvPr>
          <p:cNvSpPr txBox="1"/>
          <p:nvPr/>
        </p:nvSpPr>
        <p:spPr>
          <a:xfrm>
            <a:off x="3317801" y="6417385"/>
            <a:ext cx="118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Zoom 30 x</a:t>
            </a:r>
          </a:p>
        </p:txBody>
      </p:sp>
      <p:grpSp>
        <p:nvGrpSpPr>
          <p:cNvPr id="23" name="Google Shape;290;p9">
            <a:extLst>
              <a:ext uri="{FF2B5EF4-FFF2-40B4-BE49-F238E27FC236}">
                <a16:creationId xmlns:a16="http://schemas.microsoft.com/office/drawing/2014/main" id="{2DB692CB-2435-4630-90D8-C1FD83507946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5" name="Google Shape;291;p9">
              <a:extLst>
                <a:ext uri="{FF2B5EF4-FFF2-40B4-BE49-F238E27FC236}">
                  <a16:creationId xmlns:a16="http://schemas.microsoft.com/office/drawing/2014/main" id="{FD4DD05C-C915-4CEB-AEA1-8FB3C39DA9D0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2;p9">
              <a:extLst>
                <a:ext uri="{FF2B5EF4-FFF2-40B4-BE49-F238E27FC236}">
                  <a16:creationId xmlns:a16="http://schemas.microsoft.com/office/drawing/2014/main" id="{805BF7E9-BB9E-4B54-A2C6-244BC7365D22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7" name="Google Shape;293;p9">
              <a:extLst>
                <a:ext uri="{FF2B5EF4-FFF2-40B4-BE49-F238E27FC236}">
                  <a16:creationId xmlns:a16="http://schemas.microsoft.com/office/drawing/2014/main" id="{AB509DB8-D682-4A0A-A573-F714E7B7D862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4;p9">
              <a:extLst>
                <a:ext uri="{FF2B5EF4-FFF2-40B4-BE49-F238E27FC236}">
                  <a16:creationId xmlns:a16="http://schemas.microsoft.com/office/drawing/2014/main" id="{503A4CEB-89B6-45CE-9AFE-DF86B84A8E94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9" name="Google Shape;295;p9">
              <a:extLst>
                <a:ext uri="{FF2B5EF4-FFF2-40B4-BE49-F238E27FC236}">
                  <a16:creationId xmlns:a16="http://schemas.microsoft.com/office/drawing/2014/main" id="{A8ADF28E-D6B9-412F-AA53-B58B898FB01C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6;p9">
              <a:extLst>
                <a:ext uri="{FF2B5EF4-FFF2-40B4-BE49-F238E27FC236}">
                  <a16:creationId xmlns:a16="http://schemas.microsoft.com/office/drawing/2014/main" id="{353E70DE-5692-4D20-818D-C1ADDA70FB27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31" name="Google Shape;297;p9">
              <a:extLst>
                <a:ext uri="{FF2B5EF4-FFF2-40B4-BE49-F238E27FC236}">
                  <a16:creationId xmlns:a16="http://schemas.microsoft.com/office/drawing/2014/main" id="{1C6A5B0C-535C-4BD8-B029-A317382D6D5A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8;p9">
              <a:extLst>
                <a:ext uri="{FF2B5EF4-FFF2-40B4-BE49-F238E27FC236}">
                  <a16:creationId xmlns:a16="http://schemas.microsoft.com/office/drawing/2014/main" id="{2132E6BA-23F0-4838-A1B3-F00E85919656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33" name="Google Shape;299;p9">
              <a:extLst>
                <a:ext uri="{FF2B5EF4-FFF2-40B4-BE49-F238E27FC236}">
                  <a16:creationId xmlns:a16="http://schemas.microsoft.com/office/drawing/2014/main" id="{A1D59748-AD59-4EC2-B866-2C77468689B7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0;p9">
              <a:extLst>
                <a:ext uri="{FF2B5EF4-FFF2-40B4-BE49-F238E27FC236}">
                  <a16:creationId xmlns:a16="http://schemas.microsoft.com/office/drawing/2014/main" id="{FE59111B-95D9-4237-9E4A-FA82B451E0E3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35" name="Google Shape;301;p9">
              <a:extLst>
                <a:ext uri="{FF2B5EF4-FFF2-40B4-BE49-F238E27FC236}">
                  <a16:creationId xmlns:a16="http://schemas.microsoft.com/office/drawing/2014/main" id="{50556933-05F4-40F4-808C-B8C92EC72C57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2;p9">
              <a:extLst>
                <a:ext uri="{FF2B5EF4-FFF2-40B4-BE49-F238E27FC236}">
                  <a16:creationId xmlns:a16="http://schemas.microsoft.com/office/drawing/2014/main" id="{C8771E16-D3B0-437D-BD0C-494FF31B7106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535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ASUS\Downloads\MOV_0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2" y="676580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969048" y="1924332"/>
            <a:ext cx="992513" cy="7369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PCASUS\Downloads\MOV_00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71" y="3229425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>
            <a:stCxn id="3" idx="5"/>
          </p:cNvCxnSpPr>
          <p:nvPr/>
        </p:nvCxnSpPr>
        <p:spPr>
          <a:xfrm>
            <a:off x="2816211" y="2553384"/>
            <a:ext cx="2504204" cy="18139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1477B9-0BB4-4EDF-9BEF-2C200EFA9595}"/>
              </a:ext>
            </a:extLst>
          </p:cNvPr>
          <p:cNvSpPr txBox="1"/>
          <p:nvPr/>
        </p:nvSpPr>
        <p:spPr>
          <a:xfrm>
            <a:off x="5496914" y="760450"/>
            <a:ext cx="285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Quota di tangenza circa 200 m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C4C5806-E857-4EDE-BE6D-AB00925CA725}"/>
              </a:ext>
            </a:extLst>
          </p:cNvPr>
          <p:cNvSpPr txBox="1"/>
          <p:nvPr/>
        </p:nvSpPr>
        <p:spPr>
          <a:xfrm>
            <a:off x="3317801" y="6417385"/>
            <a:ext cx="118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Zoom 30 x</a:t>
            </a:r>
          </a:p>
        </p:txBody>
      </p:sp>
      <p:grpSp>
        <p:nvGrpSpPr>
          <p:cNvPr id="27" name="Google Shape;290;p9">
            <a:extLst>
              <a:ext uri="{FF2B5EF4-FFF2-40B4-BE49-F238E27FC236}">
                <a16:creationId xmlns:a16="http://schemas.microsoft.com/office/drawing/2014/main" id="{F1633E94-D7EC-4339-8081-DDB5A0F483DF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8" name="Google Shape;291;p9">
              <a:extLst>
                <a:ext uri="{FF2B5EF4-FFF2-40B4-BE49-F238E27FC236}">
                  <a16:creationId xmlns:a16="http://schemas.microsoft.com/office/drawing/2014/main" id="{55B372CF-02F2-4735-9F2A-FFB7CC5F67E5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2;p9">
              <a:extLst>
                <a:ext uri="{FF2B5EF4-FFF2-40B4-BE49-F238E27FC236}">
                  <a16:creationId xmlns:a16="http://schemas.microsoft.com/office/drawing/2014/main" id="{5B6CBE90-8514-4941-9E11-1B9E1AEC980F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0" name="Google Shape;293;p9">
              <a:extLst>
                <a:ext uri="{FF2B5EF4-FFF2-40B4-BE49-F238E27FC236}">
                  <a16:creationId xmlns:a16="http://schemas.microsoft.com/office/drawing/2014/main" id="{DF365919-9C67-4EF7-8656-C97EA6D5139F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4;p9">
              <a:extLst>
                <a:ext uri="{FF2B5EF4-FFF2-40B4-BE49-F238E27FC236}">
                  <a16:creationId xmlns:a16="http://schemas.microsoft.com/office/drawing/2014/main" id="{4015F6FE-A49A-46C8-BADB-4F97E8346399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32" name="Google Shape;295;p9">
              <a:extLst>
                <a:ext uri="{FF2B5EF4-FFF2-40B4-BE49-F238E27FC236}">
                  <a16:creationId xmlns:a16="http://schemas.microsoft.com/office/drawing/2014/main" id="{8F016E31-FD98-467F-936D-F535E5EF9FD0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6;p9">
              <a:extLst>
                <a:ext uri="{FF2B5EF4-FFF2-40B4-BE49-F238E27FC236}">
                  <a16:creationId xmlns:a16="http://schemas.microsoft.com/office/drawing/2014/main" id="{C9B25BF1-50A4-4C10-B58E-5E124008F5FA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34" name="Google Shape;297;p9">
              <a:extLst>
                <a:ext uri="{FF2B5EF4-FFF2-40B4-BE49-F238E27FC236}">
                  <a16:creationId xmlns:a16="http://schemas.microsoft.com/office/drawing/2014/main" id="{B1A39E97-A1DB-476C-B995-78A904B2BF53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8;p9">
              <a:extLst>
                <a:ext uri="{FF2B5EF4-FFF2-40B4-BE49-F238E27FC236}">
                  <a16:creationId xmlns:a16="http://schemas.microsoft.com/office/drawing/2014/main" id="{E4C15242-4F60-49FA-A984-781D7E93625D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36" name="Google Shape;299;p9">
              <a:extLst>
                <a:ext uri="{FF2B5EF4-FFF2-40B4-BE49-F238E27FC236}">
                  <a16:creationId xmlns:a16="http://schemas.microsoft.com/office/drawing/2014/main" id="{1319BBC3-B945-4C29-AA07-CFB3B60C6CA5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;p9">
              <a:extLst>
                <a:ext uri="{FF2B5EF4-FFF2-40B4-BE49-F238E27FC236}">
                  <a16:creationId xmlns:a16="http://schemas.microsoft.com/office/drawing/2014/main" id="{386BAD4F-CC78-4977-BDAD-3F0DB262AA60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45" name="Google Shape;301;p9">
              <a:extLst>
                <a:ext uri="{FF2B5EF4-FFF2-40B4-BE49-F238E27FC236}">
                  <a16:creationId xmlns:a16="http://schemas.microsoft.com/office/drawing/2014/main" id="{4B82801E-3146-415F-9A5D-A0E14F28478E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2;p9">
              <a:extLst>
                <a:ext uri="{FF2B5EF4-FFF2-40B4-BE49-F238E27FC236}">
                  <a16:creationId xmlns:a16="http://schemas.microsoft.com/office/drawing/2014/main" id="{D1E0ABE7-1A89-40BE-9217-805E6568C9AC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244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CASUS\Downloads\MOV_00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17" y="3178925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CASUS\Downloads\MOV_0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1" y="749624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1973242" y="1678675"/>
            <a:ext cx="755158" cy="60050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ttore 2 4"/>
          <p:cNvCxnSpPr>
            <a:stCxn id="3" idx="5"/>
          </p:cNvCxnSpPr>
          <p:nvPr/>
        </p:nvCxnSpPr>
        <p:spPr>
          <a:xfrm>
            <a:off x="2617810" y="2191235"/>
            <a:ext cx="3578274" cy="258548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A0E2B47-C928-4A58-848F-032F8B58BB99}"/>
              </a:ext>
            </a:extLst>
          </p:cNvPr>
          <p:cNvSpPr txBox="1"/>
          <p:nvPr/>
        </p:nvSpPr>
        <p:spPr>
          <a:xfrm>
            <a:off x="5496914" y="760450"/>
            <a:ext cx="285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Quota di tangenza circa 200 m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77A91DA-4340-4C50-B684-C0255A43BBCD}"/>
              </a:ext>
            </a:extLst>
          </p:cNvPr>
          <p:cNvSpPr txBox="1"/>
          <p:nvPr/>
        </p:nvSpPr>
        <p:spPr>
          <a:xfrm>
            <a:off x="3317801" y="6417385"/>
            <a:ext cx="118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Zoom 30 x</a:t>
            </a:r>
          </a:p>
        </p:txBody>
      </p:sp>
      <p:grpSp>
        <p:nvGrpSpPr>
          <p:cNvPr id="34" name="Google Shape;290;p9">
            <a:extLst>
              <a:ext uri="{FF2B5EF4-FFF2-40B4-BE49-F238E27FC236}">
                <a16:creationId xmlns:a16="http://schemas.microsoft.com/office/drawing/2014/main" id="{8D0D1996-B3C2-4C10-9329-1FE490F55B6E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35" name="Google Shape;291;p9">
              <a:extLst>
                <a:ext uri="{FF2B5EF4-FFF2-40B4-BE49-F238E27FC236}">
                  <a16:creationId xmlns:a16="http://schemas.microsoft.com/office/drawing/2014/main" id="{4EB19E19-3B88-415B-9436-BB1BF392D1D3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2;p9">
              <a:extLst>
                <a:ext uri="{FF2B5EF4-FFF2-40B4-BE49-F238E27FC236}">
                  <a16:creationId xmlns:a16="http://schemas.microsoft.com/office/drawing/2014/main" id="{E94F7E71-E52D-424F-AF22-1325ED5F19E3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7" name="Google Shape;293;p9">
              <a:extLst>
                <a:ext uri="{FF2B5EF4-FFF2-40B4-BE49-F238E27FC236}">
                  <a16:creationId xmlns:a16="http://schemas.microsoft.com/office/drawing/2014/main" id="{BED8EA07-53DE-431C-9627-47B65976D387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4;p9">
              <a:extLst>
                <a:ext uri="{FF2B5EF4-FFF2-40B4-BE49-F238E27FC236}">
                  <a16:creationId xmlns:a16="http://schemas.microsoft.com/office/drawing/2014/main" id="{6D6097E3-27E9-4DBF-9A8C-3B9DFB0FB22F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39" name="Google Shape;295;p9">
              <a:extLst>
                <a:ext uri="{FF2B5EF4-FFF2-40B4-BE49-F238E27FC236}">
                  <a16:creationId xmlns:a16="http://schemas.microsoft.com/office/drawing/2014/main" id="{BC027037-0E17-430D-9814-E5E7536AB959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6;p9">
              <a:extLst>
                <a:ext uri="{FF2B5EF4-FFF2-40B4-BE49-F238E27FC236}">
                  <a16:creationId xmlns:a16="http://schemas.microsoft.com/office/drawing/2014/main" id="{B0F532F9-FAD3-49DA-A39C-AACEEA78AE53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41" name="Google Shape;297;p9">
              <a:extLst>
                <a:ext uri="{FF2B5EF4-FFF2-40B4-BE49-F238E27FC236}">
                  <a16:creationId xmlns:a16="http://schemas.microsoft.com/office/drawing/2014/main" id="{DA836D02-C69A-48C2-97B6-E2F3C417794D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8;p9">
              <a:extLst>
                <a:ext uri="{FF2B5EF4-FFF2-40B4-BE49-F238E27FC236}">
                  <a16:creationId xmlns:a16="http://schemas.microsoft.com/office/drawing/2014/main" id="{6F142E3C-3573-42F0-BE5E-6589B60F284C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43" name="Google Shape;299;p9">
              <a:extLst>
                <a:ext uri="{FF2B5EF4-FFF2-40B4-BE49-F238E27FC236}">
                  <a16:creationId xmlns:a16="http://schemas.microsoft.com/office/drawing/2014/main" id="{6F3FAC85-F8E4-4F37-94A3-6D0CFDE87743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0;p9">
              <a:extLst>
                <a:ext uri="{FF2B5EF4-FFF2-40B4-BE49-F238E27FC236}">
                  <a16:creationId xmlns:a16="http://schemas.microsoft.com/office/drawing/2014/main" id="{ABF37847-7B4C-4CFB-ABB4-4EEEE584F531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45" name="Google Shape;301;p9">
              <a:extLst>
                <a:ext uri="{FF2B5EF4-FFF2-40B4-BE49-F238E27FC236}">
                  <a16:creationId xmlns:a16="http://schemas.microsoft.com/office/drawing/2014/main" id="{2FBE7B83-F104-4DAA-A41E-B2583DDDF86C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2;p9">
              <a:extLst>
                <a:ext uri="{FF2B5EF4-FFF2-40B4-BE49-F238E27FC236}">
                  <a16:creationId xmlns:a16="http://schemas.microsoft.com/office/drawing/2014/main" id="{6420EFDC-7400-4463-85CA-B3BBBBDB2949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626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 camera pallone">
            <a:hlinkClick r:id="" action="ppaction://media"/>
            <a:extLst>
              <a:ext uri="{FF2B5EF4-FFF2-40B4-BE49-F238E27FC236}">
                <a16:creationId xmlns:a16="http://schemas.microsoft.com/office/drawing/2014/main" id="{8B5E04F5-6860-4449-ABB2-3944C97D5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337" y="937295"/>
            <a:ext cx="8881325" cy="4983410"/>
          </a:xfrm>
          <a:prstGeom prst="rect">
            <a:avLst/>
          </a:prstGeom>
        </p:spPr>
      </p:pic>
      <p:grpSp>
        <p:nvGrpSpPr>
          <p:cNvPr id="19" name="Google Shape;290;p9">
            <a:extLst>
              <a:ext uri="{FF2B5EF4-FFF2-40B4-BE49-F238E27FC236}">
                <a16:creationId xmlns:a16="http://schemas.microsoft.com/office/drawing/2014/main" id="{E9C1F3AE-4F9C-4694-9650-5BB3E2D54CEA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0" name="Google Shape;291;p9">
              <a:extLst>
                <a:ext uri="{FF2B5EF4-FFF2-40B4-BE49-F238E27FC236}">
                  <a16:creationId xmlns:a16="http://schemas.microsoft.com/office/drawing/2014/main" id="{D2AAD3AE-365E-4249-AD40-2703267E9EDF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2;p9">
              <a:extLst>
                <a:ext uri="{FF2B5EF4-FFF2-40B4-BE49-F238E27FC236}">
                  <a16:creationId xmlns:a16="http://schemas.microsoft.com/office/drawing/2014/main" id="{51526634-8A48-4638-8278-937A56F704E4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2" name="Google Shape;293;p9">
              <a:extLst>
                <a:ext uri="{FF2B5EF4-FFF2-40B4-BE49-F238E27FC236}">
                  <a16:creationId xmlns:a16="http://schemas.microsoft.com/office/drawing/2014/main" id="{83B0AD00-CF47-4245-9C90-1CF2597FAE3B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4;p9">
              <a:extLst>
                <a:ext uri="{FF2B5EF4-FFF2-40B4-BE49-F238E27FC236}">
                  <a16:creationId xmlns:a16="http://schemas.microsoft.com/office/drawing/2014/main" id="{6F98B81E-99B1-4EA8-8A73-E72C04E3891C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4" name="Google Shape;295;p9">
              <a:extLst>
                <a:ext uri="{FF2B5EF4-FFF2-40B4-BE49-F238E27FC236}">
                  <a16:creationId xmlns:a16="http://schemas.microsoft.com/office/drawing/2014/main" id="{F9B28AA9-868B-48B8-9639-4E3667CE9FDD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6;p9">
              <a:extLst>
                <a:ext uri="{FF2B5EF4-FFF2-40B4-BE49-F238E27FC236}">
                  <a16:creationId xmlns:a16="http://schemas.microsoft.com/office/drawing/2014/main" id="{D47452D8-832E-450C-871F-868064BA85F3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6" name="Google Shape;297;p9">
              <a:extLst>
                <a:ext uri="{FF2B5EF4-FFF2-40B4-BE49-F238E27FC236}">
                  <a16:creationId xmlns:a16="http://schemas.microsoft.com/office/drawing/2014/main" id="{4A152C94-23B0-4BEF-B163-0532886D139F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;p9">
              <a:extLst>
                <a:ext uri="{FF2B5EF4-FFF2-40B4-BE49-F238E27FC236}">
                  <a16:creationId xmlns:a16="http://schemas.microsoft.com/office/drawing/2014/main" id="{EF5090F8-DFE9-4080-9795-F9E5A16EB8FD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28" name="Google Shape;299;p9">
              <a:extLst>
                <a:ext uri="{FF2B5EF4-FFF2-40B4-BE49-F238E27FC236}">
                  <a16:creationId xmlns:a16="http://schemas.microsoft.com/office/drawing/2014/main" id="{8E8506C7-B3CE-4793-8DA4-34C73D3B3115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0;p9">
              <a:extLst>
                <a:ext uri="{FF2B5EF4-FFF2-40B4-BE49-F238E27FC236}">
                  <a16:creationId xmlns:a16="http://schemas.microsoft.com/office/drawing/2014/main" id="{289B9B14-00D0-4484-8CD5-628588C9B6EC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30" name="Google Shape;301;p9">
              <a:extLst>
                <a:ext uri="{FF2B5EF4-FFF2-40B4-BE49-F238E27FC236}">
                  <a16:creationId xmlns:a16="http://schemas.microsoft.com/office/drawing/2014/main" id="{BFAAD872-150C-4560-B463-5E8C370E7564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;p9">
              <a:extLst>
                <a:ext uri="{FF2B5EF4-FFF2-40B4-BE49-F238E27FC236}">
                  <a16:creationId xmlns:a16="http://schemas.microsoft.com/office/drawing/2014/main" id="{13F26145-4790-4212-B906-4DA9288C26B1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6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9"/>
          <p:cNvSpPr txBox="1"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Sicurezza pubblica</a:t>
            </a:r>
            <a:endParaRPr dirty="0"/>
          </a:p>
        </p:txBody>
      </p:sp>
      <p:sp>
        <p:nvSpPr>
          <p:cNvPr id="567" name="Google Shape;567;p19"/>
          <p:cNvSpPr txBox="1">
            <a:spLocks noGrp="1"/>
          </p:cNvSpPr>
          <p:nvPr>
            <p:ph type="body" idx="1"/>
          </p:nvPr>
        </p:nvSpPr>
        <p:spPr>
          <a:xfrm>
            <a:off x="442800" y="1412776"/>
            <a:ext cx="8244000" cy="486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spcAft>
                <a:spcPts val="1200"/>
              </a:spcAft>
              <a:buSzPts val="2210"/>
              <a:buFont typeface="Arial" panose="020B0604020202020204" pitchFamily="34" charset="0"/>
              <a:buChar char="•"/>
            </a:pPr>
            <a:r>
              <a:rPr lang="it-IT" dirty="0"/>
              <a:t>Sicurezza e monitoraggio di aree cittadine soggette a restrizioni anti-COVID.</a:t>
            </a:r>
          </a:p>
          <a:p>
            <a:pPr indent="-457200">
              <a:spcBef>
                <a:spcPts val="0"/>
              </a:spcBef>
              <a:spcAft>
                <a:spcPts val="1200"/>
              </a:spcAft>
              <a:buSzPts val="2210"/>
              <a:buFont typeface="Arial" panose="020B0604020202020204" pitchFamily="34" charset="0"/>
              <a:buChar char="•"/>
            </a:pPr>
            <a:r>
              <a:rPr lang="it-IT" dirty="0"/>
              <a:t>Verifica dell’osservanza delle distanze di sicurezza.</a:t>
            </a:r>
            <a:endParaRPr dirty="0"/>
          </a:p>
          <a:p>
            <a:pPr indent="-457200">
              <a:spcBef>
                <a:spcPts val="0"/>
              </a:spcBef>
              <a:spcAft>
                <a:spcPts val="1200"/>
              </a:spcAft>
              <a:buSzPts val="2210"/>
              <a:buFont typeface="Arial" panose="020B0604020202020204" pitchFamily="34" charset="0"/>
              <a:buChar char="•"/>
            </a:pPr>
            <a:r>
              <a:rPr lang="it-IT" dirty="0"/>
              <a:t>Coordinamento forze dell’ordine.</a:t>
            </a:r>
          </a:p>
          <a:p>
            <a:pPr indent="-457200">
              <a:spcBef>
                <a:spcPts val="0"/>
              </a:spcBef>
              <a:spcAft>
                <a:spcPts val="1200"/>
              </a:spcAft>
              <a:buSzPts val="2210"/>
              <a:buFont typeface="Arial" panose="020B0604020202020204" pitchFamily="34" charset="0"/>
              <a:buChar char="•"/>
            </a:pPr>
            <a:r>
              <a:rPr lang="it-IT" dirty="0"/>
              <a:t>Dispositivo strategico nella logistica delle operazioni di pubblica emergenza.</a:t>
            </a:r>
          </a:p>
          <a:p>
            <a:pPr indent="-457200">
              <a:spcBef>
                <a:spcPts val="1200"/>
              </a:spcBef>
              <a:buSzPts val="2210"/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584" name="Google Shape;584;p19" descr="Immagine correl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7898" y="4746171"/>
            <a:ext cx="3018007" cy="1962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90;p9">
            <a:extLst>
              <a:ext uri="{FF2B5EF4-FFF2-40B4-BE49-F238E27FC236}">
                <a16:creationId xmlns:a16="http://schemas.microsoft.com/office/drawing/2014/main" id="{35F35945-C0E1-414C-8A86-F20EB1F65E1E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2" name="Google Shape;291;p9">
              <a:extLst>
                <a:ext uri="{FF2B5EF4-FFF2-40B4-BE49-F238E27FC236}">
                  <a16:creationId xmlns:a16="http://schemas.microsoft.com/office/drawing/2014/main" id="{766C5480-3169-417C-87FB-51D0AF0A00A3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2;p9">
              <a:extLst>
                <a:ext uri="{FF2B5EF4-FFF2-40B4-BE49-F238E27FC236}">
                  <a16:creationId xmlns:a16="http://schemas.microsoft.com/office/drawing/2014/main" id="{884C6B61-FC50-4219-A998-F068683D5988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293;p9">
              <a:extLst>
                <a:ext uri="{FF2B5EF4-FFF2-40B4-BE49-F238E27FC236}">
                  <a16:creationId xmlns:a16="http://schemas.microsoft.com/office/drawing/2014/main" id="{AF0773BE-CE07-42B5-8C41-9B47717EFF21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4;p9">
              <a:extLst>
                <a:ext uri="{FF2B5EF4-FFF2-40B4-BE49-F238E27FC236}">
                  <a16:creationId xmlns:a16="http://schemas.microsoft.com/office/drawing/2014/main" id="{D6A00D5A-46DB-4006-BAC8-698327D1C089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6" name="Google Shape;295;p9">
              <a:extLst>
                <a:ext uri="{FF2B5EF4-FFF2-40B4-BE49-F238E27FC236}">
                  <a16:creationId xmlns:a16="http://schemas.microsoft.com/office/drawing/2014/main" id="{D116F46E-FB18-41B4-8EE8-E6440C25B083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6;p9">
              <a:extLst>
                <a:ext uri="{FF2B5EF4-FFF2-40B4-BE49-F238E27FC236}">
                  <a16:creationId xmlns:a16="http://schemas.microsoft.com/office/drawing/2014/main" id="{69049BB9-5B11-4068-8DDF-8387DC1725E0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8" name="Google Shape;297;p9">
              <a:extLst>
                <a:ext uri="{FF2B5EF4-FFF2-40B4-BE49-F238E27FC236}">
                  <a16:creationId xmlns:a16="http://schemas.microsoft.com/office/drawing/2014/main" id="{BE33355A-F7A5-45EF-93FF-F5CCD5C52710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8;p9">
              <a:extLst>
                <a:ext uri="{FF2B5EF4-FFF2-40B4-BE49-F238E27FC236}">
                  <a16:creationId xmlns:a16="http://schemas.microsoft.com/office/drawing/2014/main" id="{B4D9DF0F-A5F0-46E2-9277-8C873D4031CA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30" name="Google Shape;299;p9">
              <a:extLst>
                <a:ext uri="{FF2B5EF4-FFF2-40B4-BE49-F238E27FC236}">
                  <a16:creationId xmlns:a16="http://schemas.microsoft.com/office/drawing/2014/main" id="{4A465EE9-3590-48E6-8662-90D7C534E0FF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;p9">
              <a:extLst>
                <a:ext uri="{FF2B5EF4-FFF2-40B4-BE49-F238E27FC236}">
                  <a16:creationId xmlns:a16="http://schemas.microsoft.com/office/drawing/2014/main" id="{4F5FD288-CF32-450C-8BA2-75F9446B3BB0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32" name="Google Shape;301;p9">
              <a:extLst>
                <a:ext uri="{FF2B5EF4-FFF2-40B4-BE49-F238E27FC236}">
                  <a16:creationId xmlns:a16="http://schemas.microsoft.com/office/drawing/2014/main" id="{01D3293F-35BB-489C-BF2B-DBAB69CD026C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;p9">
              <a:extLst>
                <a:ext uri="{FF2B5EF4-FFF2-40B4-BE49-F238E27FC236}">
                  <a16:creationId xmlns:a16="http://schemas.microsoft.com/office/drawing/2014/main" id="{92C99121-93BB-4268-8283-D346C66C7D7C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3"/>
          <p:cNvSpPr txBox="1">
            <a:spLocks noGrp="1"/>
          </p:cNvSpPr>
          <p:nvPr>
            <p:ph type="title"/>
          </p:nvPr>
        </p:nvSpPr>
        <p:spPr>
          <a:xfrm>
            <a:off x="498461" y="274384"/>
            <a:ext cx="653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Possibili interlocutori</a:t>
            </a:r>
            <a:endParaRPr dirty="0"/>
          </a:p>
        </p:txBody>
      </p:sp>
      <p:sp>
        <p:nvSpPr>
          <p:cNvPr id="663" name="Google Shape;663;p23"/>
          <p:cNvSpPr txBox="1">
            <a:spLocks noGrp="1"/>
          </p:cNvSpPr>
          <p:nvPr>
            <p:ph type="body" idx="1"/>
          </p:nvPr>
        </p:nvSpPr>
        <p:spPr>
          <a:xfrm>
            <a:off x="450000" y="1515848"/>
            <a:ext cx="8243624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>
              <a:spcBef>
                <a:spcPts val="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/>
              <a:t>Interesse dell’Assessorato di Istruzione e Formazione Professionale della Regione Sicilia          contatti con la Protezione Civile. </a:t>
            </a:r>
          </a:p>
          <a:p>
            <a:pPr lvl="0" indent="-457200">
              <a:spcBef>
                <a:spcPts val="0"/>
              </a:spcBef>
              <a:buSzPts val="2210"/>
              <a:buFont typeface="Arial" panose="020B0604020202020204" pitchFamily="34" charset="0"/>
              <a:buChar char="•"/>
            </a:pPr>
            <a:endParaRPr lang="it-IT" dirty="0"/>
          </a:p>
          <a:p>
            <a:pPr lvl="0" indent="-457200">
              <a:spcBef>
                <a:spcPts val="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/>
              <a:t>Interesse da parte del Sindaco di Palermo per l’offerta di un servizio di monitoraggio del territorio Comunale.</a:t>
            </a:r>
            <a:endParaRPr dirty="0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A4660230-7879-41E5-A9B9-02C7F8C4F33A}"/>
              </a:ext>
            </a:extLst>
          </p:cNvPr>
          <p:cNvCxnSpPr>
            <a:cxnSpLocks/>
          </p:cNvCxnSpPr>
          <p:nvPr/>
        </p:nvCxnSpPr>
        <p:spPr>
          <a:xfrm>
            <a:off x="2090057" y="2595154"/>
            <a:ext cx="79248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oogle Shape;290;p9">
            <a:extLst>
              <a:ext uri="{FF2B5EF4-FFF2-40B4-BE49-F238E27FC236}">
                <a16:creationId xmlns:a16="http://schemas.microsoft.com/office/drawing/2014/main" id="{7C5DA472-CA3D-4949-83D4-7AA10E3454D2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2" name="Google Shape;291;p9">
              <a:extLst>
                <a:ext uri="{FF2B5EF4-FFF2-40B4-BE49-F238E27FC236}">
                  <a16:creationId xmlns:a16="http://schemas.microsoft.com/office/drawing/2014/main" id="{DCBE3F46-5C31-4EE2-8C7F-FDBDA0F7BAA6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2;p9">
              <a:extLst>
                <a:ext uri="{FF2B5EF4-FFF2-40B4-BE49-F238E27FC236}">
                  <a16:creationId xmlns:a16="http://schemas.microsoft.com/office/drawing/2014/main" id="{603FFDE9-CE57-4C93-9003-6646E569D43F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293;p9">
              <a:extLst>
                <a:ext uri="{FF2B5EF4-FFF2-40B4-BE49-F238E27FC236}">
                  <a16:creationId xmlns:a16="http://schemas.microsoft.com/office/drawing/2014/main" id="{67CC8EDC-939C-47EB-9F14-7257F131D889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4;p9">
              <a:extLst>
                <a:ext uri="{FF2B5EF4-FFF2-40B4-BE49-F238E27FC236}">
                  <a16:creationId xmlns:a16="http://schemas.microsoft.com/office/drawing/2014/main" id="{9A18CB9F-7A11-4EC5-BE88-68D8BEDA0C6C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6" name="Google Shape;295;p9">
              <a:extLst>
                <a:ext uri="{FF2B5EF4-FFF2-40B4-BE49-F238E27FC236}">
                  <a16:creationId xmlns:a16="http://schemas.microsoft.com/office/drawing/2014/main" id="{42738788-4C9D-4ADB-885F-DA103D67B505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6;p9">
              <a:extLst>
                <a:ext uri="{FF2B5EF4-FFF2-40B4-BE49-F238E27FC236}">
                  <a16:creationId xmlns:a16="http://schemas.microsoft.com/office/drawing/2014/main" id="{F498913B-0546-43CE-81EC-889F455C7E75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8" name="Google Shape;297;p9">
              <a:extLst>
                <a:ext uri="{FF2B5EF4-FFF2-40B4-BE49-F238E27FC236}">
                  <a16:creationId xmlns:a16="http://schemas.microsoft.com/office/drawing/2014/main" id="{CF50FB67-D017-4881-B23E-98E105AD978F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8;p9">
              <a:extLst>
                <a:ext uri="{FF2B5EF4-FFF2-40B4-BE49-F238E27FC236}">
                  <a16:creationId xmlns:a16="http://schemas.microsoft.com/office/drawing/2014/main" id="{0C5D9F74-5CC4-406B-AC01-3AC0C10617BA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30" name="Google Shape;299;p9">
              <a:extLst>
                <a:ext uri="{FF2B5EF4-FFF2-40B4-BE49-F238E27FC236}">
                  <a16:creationId xmlns:a16="http://schemas.microsoft.com/office/drawing/2014/main" id="{ABE9887E-66E5-46C0-8FA7-25B304774328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;p9">
              <a:extLst>
                <a:ext uri="{FF2B5EF4-FFF2-40B4-BE49-F238E27FC236}">
                  <a16:creationId xmlns:a16="http://schemas.microsoft.com/office/drawing/2014/main" id="{C344C4BE-E9CC-4794-8FC4-BA9DFE8F5690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32" name="Google Shape;301;p9">
              <a:extLst>
                <a:ext uri="{FF2B5EF4-FFF2-40B4-BE49-F238E27FC236}">
                  <a16:creationId xmlns:a16="http://schemas.microsoft.com/office/drawing/2014/main" id="{E3C428D6-2E97-4A8F-9B23-6C0DBDB11CA4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;p9">
              <a:extLst>
                <a:ext uri="{FF2B5EF4-FFF2-40B4-BE49-F238E27FC236}">
                  <a16:creationId xmlns:a16="http://schemas.microsoft.com/office/drawing/2014/main" id="{ADD6E182-95CE-4598-BC80-8BDC5BA79801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3"/>
          <p:cNvSpPr txBox="1">
            <a:spLocks noGrp="1"/>
          </p:cNvSpPr>
          <p:nvPr>
            <p:ph type="title"/>
          </p:nvPr>
        </p:nvSpPr>
        <p:spPr>
          <a:xfrm>
            <a:off x="498461" y="274384"/>
            <a:ext cx="65301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Sviluppi futuri</a:t>
            </a:r>
            <a:endParaRPr dirty="0"/>
          </a:p>
        </p:txBody>
      </p:sp>
      <p:sp>
        <p:nvSpPr>
          <p:cNvPr id="663" name="Google Shape;663;p23"/>
          <p:cNvSpPr txBox="1">
            <a:spLocks noGrp="1"/>
          </p:cNvSpPr>
          <p:nvPr>
            <p:ph type="body" idx="1"/>
          </p:nvPr>
        </p:nvSpPr>
        <p:spPr>
          <a:xfrm>
            <a:off x="450000" y="1515848"/>
            <a:ext cx="8243624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dirty="0" err="1"/>
              <a:t>Remotizzazione</a:t>
            </a:r>
            <a:r>
              <a:rPr lang="it-IT" dirty="0"/>
              <a:t> e automazione della stazione di controllo e di monitoraggio.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dirty="0"/>
              <a:t>Intelligenza artificiale: sviluppo di software di riconoscimento automatico di assembramenti.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dirty="0"/>
              <a:t>Test di payload addizionali.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dirty="0"/>
              <a:t>Refill e alimentazione da terra.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dirty="0"/>
              <a:t>Proposta di finanziamento: call del MIUR – FISR del maggio 2020.</a:t>
            </a:r>
            <a:br>
              <a:rPr lang="it-IT" dirty="0"/>
            </a:br>
            <a:endParaRPr dirty="0"/>
          </a:p>
        </p:txBody>
      </p:sp>
      <p:grpSp>
        <p:nvGrpSpPr>
          <p:cNvPr id="21" name="Google Shape;290;p9">
            <a:extLst>
              <a:ext uri="{FF2B5EF4-FFF2-40B4-BE49-F238E27FC236}">
                <a16:creationId xmlns:a16="http://schemas.microsoft.com/office/drawing/2014/main" id="{D5D6BA42-5213-469D-AB4A-945DA5BB33B7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2" name="Google Shape;291;p9">
              <a:extLst>
                <a:ext uri="{FF2B5EF4-FFF2-40B4-BE49-F238E27FC236}">
                  <a16:creationId xmlns:a16="http://schemas.microsoft.com/office/drawing/2014/main" id="{DA1B62BC-8B29-40F1-8479-5D8259D69D92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2;p9">
              <a:extLst>
                <a:ext uri="{FF2B5EF4-FFF2-40B4-BE49-F238E27FC236}">
                  <a16:creationId xmlns:a16="http://schemas.microsoft.com/office/drawing/2014/main" id="{D96BE982-F2E0-4079-928E-4B9C6A286506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293;p9">
              <a:extLst>
                <a:ext uri="{FF2B5EF4-FFF2-40B4-BE49-F238E27FC236}">
                  <a16:creationId xmlns:a16="http://schemas.microsoft.com/office/drawing/2014/main" id="{C5BB677F-7425-4C47-8C31-586F60A0543A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4;p9">
              <a:extLst>
                <a:ext uri="{FF2B5EF4-FFF2-40B4-BE49-F238E27FC236}">
                  <a16:creationId xmlns:a16="http://schemas.microsoft.com/office/drawing/2014/main" id="{FC038DF4-058B-49D9-B315-38C98F1C0F47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6" name="Google Shape;295;p9">
              <a:extLst>
                <a:ext uri="{FF2B5EF4-FFF2-40B4-BE49-F238E27FC236}">
                  <a16:creationId xmlns:a16="http://schemas.microsoft.com/office/drawing/2014/main" id="{66EA8289-FCCB-4243-AE7C-F45566614273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6;p9">
              <a:extLst>
                <a:ext uri="{FF2B5EF4-FFF2-40B4-BE49-F238E27FC236}">
                  <a16:creationId xmlns:a16="http://schemas.microsoft.com/office/drawing/2014/main" id="{E8E3D8C7-BC96-4D2C-A56C-983242EB93F5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8" name="Google Shape;297;p9">
              <a:extLst>
                <a:ext uri="{FF2B5EF4-FFF2-40B4-BE49-F238E27FC236}">
                  <a16:creationId xmlns:a16="http://schemas.microsoft.com/office/drawing/2014/main" id="{63B8776C-11B2-4E43-8C22-EA73D675094D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8;p9">
              <a:extLst>
                <a:ext uri="{FF2B5EF4-FFF2-40B4-BE49-F238E27FC236}">
                  <a16:creationId xmlns:a16="http://schemas.microsoft.com/office/drawing/2014/main" id="{D1185F2A-B041-4AE7-B63C-2624C2C083C5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30" name="Google Shape;299;p9">
              <a:extLst>
                <a:ext uri="{FF2B5EF4-FFF2-40B4-BE49-F238E27FC236}">
                  <a16:creationId xmlns:a16="http://schemas.microsoft.com/office/drawing/2014/main" id="{B09BA74E-2226-402A-99B5-F12A0A051CEF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;p9">
              <a:extLst>
                <a:ext uri="{FF2B5EF4-FFF2-40B4-BE49-F238E27FC236}">
                  <a16:creationId xmlns:a16="http://schemas.microsoft.com/office/drawing/2014/main" id="{77CAEFF3-CFA2-4BB7-A940-22D490CF7506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2" name="Google Shape;301;p9">
              <a:extLst>
                <a:ext uri="{FF2B5EF4-FFF2-40B4-BE49-F238E27FC236}">
                  <a16:creationId xmlns:a16="http://schemas.microsoft.com/office/drawing/2014/main" id="{DD4D2023-E360-4E6A-91C3-754E4A38C433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;p9">
              <a:extLst>
                <a:ext uri="{FF2B5EF4-FFF2-40B4-BE49-F238E27FC236}">
                  <a16:creationId xmlns:a16="http://schemas.microsoft.com/office/drawing/2014/main" id="{DC426D37-04AD-4930-B52C-934A505959AB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tx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0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subTitle" idx="1"/>
          </p:nvPr>
        </p:nvSpPr>
        <p:spPr>
          <a:xfrm>
            <a:off x="467544" y="3256724"/>
            <a:ext cx="8208912" cy="332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r>
              <a:rPr lang="it-IT" sz="2400" u="sng" dirty="0"/>
              <a:t>M. Todaro</a:t>
            </a:r>
            <a:r>
              <a:rPr lang="it-IT" sz="2400" dirty="0"/>
              <a:t>, D. Gulli, N. Montinaro, E. Puccio, 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r>
              <a:rPr lang="it-IT" sz="2400" dirty="0"/>
              <a:t>U. Lo Cicero e A. Collura.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r>
              <a:rPr lang="it-IT" sz="2400" dirty="0"/>
              <a:t>INAF - OAPA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r>
              <a:rPr lang="it-IT" sz="2400" dirty="0"/>
              <a:t>Università degli Studi di Palermo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  <a:p>
            <a:pPr marL="0" indent="0" algn="l">
              <a:lnSpc>
                <a:spcPct val="90000"/>
              </a:lnSpc>
              <a:buSzPts val="2044"/>
            </a:pPr>
            <a:r>
              <a:rPr lang="it-IT" sz="1800" dirty="0">
                <a:solidFill>
                  <a:srgbClr val="FF0000"/>
                </a:solidFill>
              </a:rPr>
              <a:t>michela.todaro@inaf.it</a:t>
            </a:r>
          </a:p>
          <a:p>
            <a:pPr marL="0" lvl="0" indent="0" algn="ctr" rtl="0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SzPts val="2044"/>
              <a:buNone/>
            </a:pPr>
            <a:endParaRPr lang="it-IT" sz="2400" dirty="0"/>
          </a:p>
        </p:txBody>
      </p:sp>
      <p:sp>
        <p:nvSpPr>
          <p:cNvPr id="107" name="Google Shape;107;p1"/>
          <p:cNvSpPr txBox="1"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ibre Franklin"/>
              <a:buNone/>
            </a:pP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Utilizzo dei palloni frenati per il monitoraggio di assembramenti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8" name="Google Shape;108;p1" descr="Inaf-circ-colore-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057" y="188640"/>
            <a:ext cx="1074583" cy="108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9855" y="188640"/>
            <a:ext cx="1102625" cy="108554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FE4A44-D025-4584-8B00-E75200A85238}"/>
              </a:ext>
            </a:extLst>
          </p:cNvPr>
          <p:cNvSpPr txBox="1"/>
          <p:nvPr/>
        </p:nvSpPr>
        <p:spPr>
          <a:xfrm>
            <a:off x="1809158" y="334999"/>
            <a:ext cx="5503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dk2"/>
                </a:solidFill>
                <a:latin typeface="Libre Baskerville"/>
                <a:sym typeface="Libre Baskerville"/>
              </a:rPr>
              <a:t>Attività di Ricerca e Sviluppo in INAF e dintorni contro la pandemia COVID-19</a:t>
            </a:r>
          </a:p>
        </p:txBody>
      </p:sp>
    </p:spTree>
    <p:extLst>
      <p:ext uri="{BB962C8B-B14F-4D97-AF65-F5344CB8AC3E}">
        <p14:creationId xmlns:p14="http://schemas.microsoft.com/office/powerpoint/2010/main" val="197085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Sommario</a:t>
            </a:r>
            <a:endParaRPr dirty="0"/>
          </a:p>
        </p:txBody>
      </p:sp>
      <p:grpSp>
        <p:nvGrpSpPr>
          <p:cNvPr id="118" name="Google Shape;118;p2"/>
          <p:cNvGrpSpPr/>
          <p:nvPr/>
        </p:nvGrpSpPr>
        <p:grpSpPr>
          <a:xfrm>
            <a:off x="2992753" y="1191574"/>
            <a:ext cx="3499715" cy="4598356"/>
            <a:chOff x="1026284" y="2358"/>
            <a:chExt cx="3499715" cy="4598356"/>
          </a:xfrm>
        </p:grpSpPr>
        <p:sp>
          <p:nvSpPr>
            <p:cNvPr id="119" name="Google Shape;119;p2"/>
            <p:cNvSpPr/>
            <p:nvPr/>
          </p:nvSpPr>
          <p:spPr>
            <a:xfrm rot="10800000">
              <a:off x="1026284" y="2358"/>
              <a:ext cx="3465356" cy="61372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1179715" y="2358"/>
              <a:ext cx="3311925" cy="613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62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sz="2000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10800000">
              <a:off x="1026284" y="799285"/>
              <a:ext cx="3465356" cy="613724"/>
            </a:xfrm>
            <a:prstGeom prst="homePlate">
              <a:avLst>
                <a:gd name="adj" fmla="val 50000"/>
              </a:avLst>
            </a:prstGeom>
            <a:solidFill>
              <a:srgbClr val="B4BA8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 txBox="1"/>
            <p:nvPr/>
          </p:nvSpPr>
          <p:spPr>
            <a:xfrm>
              <a:off x="1179715" y="799285"/>
              <a:ext cx="3311925" cy="613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625" tIns="76200" rIns="142225" bIns="76200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it-IT" sz="20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  <a:endParaRPr sz="2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10800000">
              <a:off x="1059187" y="1558086"/>
              <a:ext cx="3466812" cy="613724"/>
            </a:xfrm>
            <a:prstGeom prst="homePlate">
              <a:avLst>
                <a:gd name="adj" fmla="val 50000"/>
              </a:avLst>
            </a:prstGeom>
            <a:solidFill>
              <a:srgbClr val="8FB47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 txBox="1"/>
            <p:nvPr/>
          </p:nvSpPr>
          <p:spPr>
            <a:xfrm>
              <a:off x="1171674" y="1599030"/>
              <a:ext cx="3313381" cy="613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62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sz="2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10800000">
              <a:off x="1026284" y="2393137"/>
              <a:ext cx="3465356" cy="613724"/>
            </a:xfrm>
            <a:prstGeom prst="homePlate">
              <a:avLst>
                <a:gd name="adj" fmla="val 50000"/>
              </a:avLst>
            </a:prstGeom>
            <a:solidFill>
              <a:srgbClr val="69AE6F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 txBox="1"/>
            <p:nvPr/>
          </p:nvSpPr>
          <p:spPr>
            <a:xfrm>
              <a:off x="1179715" y="2393137"/>
              <a:ext cx="3311925" cy="613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62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sz="2000" b="1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10800000">
              <a:off x="1026284" y="3190063"/>
              <a:ext cx="3465356" cy="613724"/>
            </a:xfrm>
            <a:prstGeom prst="homePlate">
              <a:avLst>
                <a:gd name="adj" fmla="val 50000"/>
              </a:avLst>
            </a:prstGeom>
            <a:solidFill>
              <a:srgbClr val="5DA88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 txBox="1"/>
            <p:nvPr/>
          </p:nvSpPr>
          <p:spPr>
            <a:xfrm>
              <a:off x="1179715" y="3190063"/>
              <a:ext cx="3311925" cy="613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62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sz="2000" b="1" dirty="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10800000">
              <a:off x="1026284" y="3986990"/>
              <a:ext cx="3465356" cy="613724"/>
            </a:xfrm>
            <a:prstGeom prst="homePlate">
              <a:avLst>
                <a:gd name="adj" fmla="val 50000"/>
              </a:avLst>
            </a:prstGeom>
            <a:solidFill>
              <a:srgbClr val="55989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 txBox="1"/>
            <p:nvPr/>
          </p:nvSpPr>
          <p:spPr>
            <a:xfrm>
              <a:off x="1179715" y="3986990"/>
              <a:ext cx="3311925" cy="613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62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="1" dirty="0">
                  <a:solidFill>
                    <a:schemeClr val="lt1"/>
                  </a:solidFill>
                  <a:latin typeface="Libre Baskerville"/>
                  <a:sym typeface="Libre Baskerville"/>
                </a:rPr>
                <a:t>Sviluppi futuri</a:t>
              </a:r>
              <a:endParaRPr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Obiettivo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body" idx="1"/>
          </p:nvPr>
        </p:nvSpPr>
        <p:spPr>
          <a:xfrm>
            <a:off x="442800" y="1311383"/>
            <a:ext cx="8244000" cy="223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SzPts val="2380"/>
              <a:buNone/>
            </a:pPr>
            <a:r>
              <a:rPr lang="it-IT" sz="2200" dirty="0"/>
              <a:t>Sviluppo di un prototipo di piattaforma di monitoraggio aereo al fine di supervisionare aree a rischio di assembramento e di controllare l’affluenza in aree critiche.</a:t>
            </a:r>
            <a:endParaRPr sz="2200" u="sng" dirty="0"/>
          </a:p>
        </p:txBody>
      </p:sp>
      <p:grpSp>
        <p:nvGrpSpPr>
          <p:cNvPr id="19" name="Google Shape;290;p9"/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0" name="Google Shape;291;p9"/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2;p9"/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2" name="Google Shape;293;p9"/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4;p9"/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4" name="Google Shape;295;p9"/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6;p9"/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6" name="Google Shape;297;p9"/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;p9"/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28" name="Google Shape;299;p9"/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0;p9"/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30" name="Google Shape;301;p9"/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;p9"/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  <p:sp>
        <p:nvSpPr>
          <p:cNvPr id="17" name="Google Shape;146;p3">
            <a:extLst>
              <a:ext uri="{FF2B5EF4-FFF2-40B4-BE49-F238E27FC236}">
                <a16:creationId xmlns:a16="http://schemas.microsoft.com/office/drawing/2014/main" id="{0F29872A-5404-4E70-9082-60055647DAC6}"/>
              </a:ext>
            </a:extLst>
          </p:cNvPr>
          <p:cNvSpPr txBox="1">
            <a:spLocks/>
          </p:cNvSpPr>
          <p:nvPr/>
        </p:nvSpPr>
        <p:spPr>
          <a:xfrm>
            <a:off x="476020" y="3704532"/>
            <a:ext cx="8244000" cy="272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53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BB8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indent="0" algn="just">
              <a:lnSpc>
                <a:spcPct val="120000"/>
              </a:lnSpc>
              <a:buSzPts val="2380"/>
              <a:buFont typeface="Noto Sans Symbols"/>
              <a:buNone/>
            </a:pPr>
            <a:r>
              <a:rPr lang="it-IT" sz="2200" dirty="0"/>
              <a:t>A mezzo di </a:t>
            </a:r>
            <a:r>
              <a:rPr lang="it-IT" sz="2200" b="1" dirty="0"/>
              <a:t>pallone frenato dotato di profilo alare </a:t>
            </a:r>
            <a:r>
              <a:rPr lang="it-IT" sz="2200" dirty="0"/>
              <a:t>con a bordo la seguente strumentazione:</a:t>
            </a:r>
          </a:p>
          <a:p>
            <a:pPr lvl="1" indent="-457200" algn="just">
              <a:lnSpc>
                <a:spcPct val="120000"/>
              </a:lnSpc>
              <a:buSzPts val="2380"/>
              <a:buFont typeface="Arial" panose="020B0604020202020204" pitchFamily="34" charset="0"/>
              <a:buChar char="•"/>
            </a:pPr>
            <a:r>
              <a:rPr lang="it-IT" sz="2200" dirty="0"/>
              <a:t>Videocamera Full HD con zoom 30x;</a:t>
            </a:r>
          </a:p>
          <a:p>
            <a:pPr lvl="1" indent="-457200" algn="just">
              <a:lnSpc>
                <a:spcPct val="120000"/>
              </a:lnSpc>
              <a:buSzPts val="2380"/>
              <a:buFont typeface="Arial" panose="020B0604020202020204" pitchFamily="34" charset="0"/>
              <a:buChar char="•"/>
            </a:pPr>
            <a:r>
              <a:rPr lang="it-IT" sz="2200" dirty="0"/>
              <a:t>Termocamera nell’infrarosso.</a:t>
            </a:r>
          </a:p>
          <a:p>
            <a:pPr marL="0" lvl="1" indent="0" algn="just">
              <a:lnSpc>
                <a:spcPct val="120000"/>
              </a:lnSpc>
              <a:buSzPts val="2380"/>
              <a:buNone/>
            </a:pPr>
            <a:r>
              <a:rPr lang="it-IT" sz="2200" dirty="0"/>
              <a:t>Elaborazione dati tramite codici per il riconoscimento di cose e persone.</a:t>
            </a:r>
          </a:p>
        </p:txBody>
      </p:sp>
    </p:spTree>
    <p:extLst>
      <p:ext uri="{BB962C8B-B14F-4D97-AF65-F5344CB8AC3E}">
        <p14:creationId xmlns:p14="http://schemas.microsoft.com/office/powerpoint/2010/main" val="948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"/>
          <p:cNvSpPr txBox="1">
            <a:spLocks noGrp="1"/>
          </p:cNvSpPr>
          <p:nvPr>
            <p:ph type="body" idx="1"/>
          </p:nvPr>
        </p:nvSpPr>
        <p:spPr>
          <a:xfrm>
            <a:off x="251520" y="1918493"/>
            <a:ext cx="8640960" cy="4737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1800"/>
              </a:spcBef>
              <a:spcAft>
                <a:spcPts val="0"/>
              </a:spcAft>
              <a:buSzPts val="2210"/>
              <a:buNone/>
            </a:pPr>
            <a:r>
              <a:rPr lang="it-IT" sz="2400" dirty="0">
                <a:latin typeface="Libre Baskerville" panose="020B0604020202020204" charset="0"/>
              </a:rPr>
              <a:t>Il telerilevamento da pallone può garantire: </a:t>
            </a:r>
            <a:endParaRPr sz="2400" dirty="0">
              <a:latin typeface="Libre Baskerville" panose="020B0604020202020204" charset="0"/>
            </a:endParaRPr>
          </a:p>
          <a:p>
            <a:pPr marL="777240" lvl="1" indent="-457200" algn="just">
              <a:spcBef>
                <a:spcPts val="180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>
                <a:latin typeface="Libre Baskerville" panose="020B0604020202020204" charset="0"/>
              </a:rPr>
              <a:t>vista sinottica</a:t>
            </a:r>
            <a:endParaRPr dirty="0">
              <a:latin typeface="Libre Baskerville" panose="020B0604020202020204" charset="0"/>
            </a:endParaRPr>
          </a:p>
          <a:p>
            <a:pPr marL="777240" lvl="1" indent="-457200" algn="just">
              <a:spcBef>
                <a:spcPts val="120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>
                <a:latin typeface="Libre Baskerville" panose="020B0604020202020204" charset="0"/>
              </a:rPr>
              <a:t>continuità osservazione</a:t>
            </a:r>
            <a:endParaRPr dirty="0">
              <a:latin typeface="Libre Baskerville" panose="020B0604020202020204" charset="0"/>
            </a:endParaRPr>
          </a:p>
          <a:p>
            <a:pPr marL="777240" lvl="1" indent="-457200" algn="just">
              <a:spcBef>
                <a:spcPts val="120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>
                <a:latin typeface="Libre Baskerville" panose="020B0604020202020204" charset="0"/>
              </a:rPr>
              <a:t>tempestività di intervento</a:t>
            </a:r>
            <a:endParaRPr dirty="0">
              <a:latin typeface="Libre Baskerville" panose="020B0604020202020204" charset="0"/>
            </a:endParaRPr>
          </a:p>
          <a:p>
            <a:pPr marL="777240" lvl="1" indent="-457200" algn="just">
              <a:spcBef>
                <a:spcPts val="120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>
                <a:latin typeface="Libre Baskerville" panose="020B0604020202020204" charset="0"/>
              </a:rPr>
              <a:t>possibilità di controllo di vaste aree all’aperto</a:t>
            </a:r>
          </a:p>
          <a:p>
            <a:pPr marL="777240" lvl="1" indent="-457200" algn="just">
              <a:spcBef>
                <a:spcPts val="1200"/>
              </a:spcBef>
              <a:buSzPts val="2210"/>
              <a:buFont typeface="Arial" panose="020B0604020202020204" pitchFamily="34" charset="0"/>
              <a:buChar char="•"/>
            </a:pPr>
            <a:r>
              <a:rPr lang="it-IT" dirty="0">
                <a:latin typeface="Libre Baskerville" panose="020B0604020202020204" charset="0"/>
              </a:rPr>
              <a:t>monitoraggio di macchine e persone.</a:t>
            </a:r>
          </a:p>
          <a:p>
            <a:pPr marL="548640" lvl="1" indent="-228600" algn="just" rtl="0">
              <a:spcBef>
                <a:spcPts val="1200"/>
              </a:spcBef>
              <a:spcAft>
                <a:spcPts val="0"/>
              </a:spcAft>
              <a:buSzPts val="2210"/>
              <a:buChar char="⚫"/>
            </a:pPr>
            <a:endParaRPr dirty="0"/>
          </a:p>
        </p:txBody>
      </p:sp>
      <p:sp>
        <p:nvSpPr>
          <p:cNvPr id="437" name="Google Shape;437;p14"/>
          <p:cNvSpPr txBox="1">
            <a:spLocks noGrp="1"/>
          </p:cNvSpPr>
          <p:nvPr>
            <p:ph type="title"/>
          </p:nvPr>
        </p:nvSpPr>
        <p:spPr>
          <a:xfrm>
            <a:off x="286603" y="687478"/>
            <a:ext cx="865268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sz="3600" dirty="0"/>
              <a:t>Monitoraggio assembramenti – Emergenza  </a:t>
            </a:r>
            <a:r>
              <a:rPr lang="it-IT" sz="3600" dirty="0" err="1"/>
              <a:t>Covid</a:t>
            </a:r>
            <a:r>
              <a:rPr lang="it-IT" sz="3600" dirty="0"/>
              <a:t> 19</a:t>
            </a:r>
            <a:endParaRPr sz="3600" dirty="0"/>
          </a:p>
        </p:txBody>
      </p:sp>
      <p:grpSp>
        <p:nvGrpSpPr>
          <p:cNvPr id="21" name="Google Shape;290;p9">
            <a:extLst>
              <a:ext uri="{FF2B5EF4-FFF2-40B4-BE49-F238E27FC236}">
                <a16:creationId xmlns:a16="http://schemas.microsoft.com/office/drawing/2014/main" id="{D0F70029-F1DC-4ABC-92BF-28F768CBEE55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2" name="Google Shape;291;p9">
              <a:extLst>
                <a:ext uri="{FF2B5EF4-FFF2-40B4-BE49-F238E27FC236}">
                  <a16:creationId xmlns:a16="http://schemas.microsoft.com/office/drawing/2014/main" id="{1720D42B-6E08-408A-8AD5-7D16950BE169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2;p9">
              <a:extLst>
                <a:ext uri="{FF2B5EF4-FFF2-40B4-BE49-F238E27FC236}">
                  <a16:creationId xmlns:a16="http://schemas.microsoft.com/office/drawing/2014/main" id="{BD865EF8-9E6A-4256-AD5E-F4E054A4BACA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24" name="Google Shape;293;p9">
              <a:extLst>
                <a:ext uri="{FF2B5EF4-FFF2-40B4-BE49-F238E27FC236}">
                  <a16:creationId xmlns:a16="http://schemas.microsoft.com/office/drawing/2014/main" id="{59A6AB15-26B9-4D5E-BDAD-0402EA2716C7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4;p9">
              <a:extLst>
                <a:ext uri="{FF2B5EF4-FFF2-40B4-BE49-F238E27FC236}">
                  <a16:creationId xmlns:a16="http://schemas.microsoft.com/office/drawing/2014/main" id="{64647E29-24FF-4C0B-A79E-4C9C14CBF2F3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6" name="Google Shape;295;p9">
              <a:extLst>
                <a:ext uri="{FF2B5EF4-FFF2-40B4-BE49-F238E27FC236}">
                  <a16:creationId xmlns:a16="http://schemas.microsoft.com/office/drawing/2014/main" id="{7EE35A91-375C-4173-9B9D-4929DADCE3EF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6;p9">
              <a:extLst>
                <a:ext uri="{FF2B5EF4-FFF2-40B4-BE49-F238E27FC236}">
                  <a16:creationId xmlns:a16="http://schemas.microsoft.com/office/drawing/2014/main" id="{90482A14-343B-41C1-ABD1-48CAC9B93D40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8" name="Google Shape;297;p9">
              <a:extLst>
                <a:ext uri="{FF2B5EF4-FFF2-40B4-BE49-F238E27FC236}">
                  <a16:creationId xmlns:a16="http://schemas.microsoft.com/office/drawing/2014/main" id="{16859F9A-844B-4EAE-AF31-12C2FDF7A56D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8;p9">
              <a:extLst>
                <a:ext uri="{FF2B5EF4-FFF2-40B4-BE49-F238E27FC236}">
                  <a16:creationId xmlns:a16="http://schemas.microsoft.com/office/drawing/2014/main" id="{D4B01759-75B3-4968-8DEE-F602108C8030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30" name="Google Shape;299;p9">
              <a:extLst>
                <a:ext uri="{FF2B5EF4-FFF2-40B4-BE49-F238E27FC236}">
                  <a16:creationId xmlns:a16="http://schemas.microsoft.com/office/drawing/2014/main" id="{5B46A916-BCC3-48E8-B8C2-7D6972069BD8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0;p9">
              <a:extLst>
                <a:ext uri="{FF2B5EF4-FFF2-40B4-BE49-F238E27FC236}">
                  <a16:creationId xmlns:a16="http://schemas.microsoft.com/office/drawing/2014/main" id="{199E6B4B-0D4A-41AA-84EA-0D30411872D3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32" name="Google Shape;301;p9">
              <a:extLst>
                <a:ext uri="{FF2B5EF4-FFF2-40B4-BE49-F238E27FC236}">
                  <a16:creationId xmlns:a16="http://schemas.microsoft.com/office/drawing/2014/main" id="{773BA286-6F53-490E-B57C-6334BA33D5B8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;p9">
              <a:extLst>
                <a:ext uri="{FF2B5EF4-FFF2-40B4-BE49-F238E27FC236}">
                  <a16:creationId xmlns:a16="http://schemas.microsoft.com/office/drawing/2014/main" id="{2DF70782-4EED-4983-B202-04988FC0389B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6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"/>
          <p:cNvSpPr txBox="1"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Aerostato </a:t>
            </a:r>
            <a:endParaRPr dirty="0"/>
          </a:p>
        </p:txBody>
      </p:sp>
      <p:sp>
        <p:nvSpPr>
          <p:cNvPr id="288" name="Google Shape;288;p9"/>
          <p:cNvSpPr txBox="1">
            <a:spLocks noGrp="1"/>
          </p:cNvSpPr>
          <p:nvPr>
            <p:ph type="body" idx="1"/>
          </p:nvPr>
        </p:nvSpPr>
        <p:spPr>
          <a:xfrm>
            <a:off x="185530" y="1124744"/>
            <a:ext cx="8825948" cy="560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33985" algn="just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endParaRPr dirty="0"/>
          </a:p>
          <a:p>
            <a:pPr marL="274320" lvl="0" indent="-133985" algn="just" rtl="0">
              <a:spcBef>
                <a:spcPts val="580"/>
              </a:spcBef>
              <a:spcAft>
                <a:spcPts val="0"/>
              </a:spcAft>
              <a:buSzPts val="2210"/>
              <a:buNone/>
            </a:pPr>
            <a:endParaRPr dirty="0"/>
          </a:p>
          <a:p>
            <a:pPr marL="274320" lvl="0" indent="-133985" algn="just" rtl="0">
              <a:spcBef>
                <a:spcPts val="580"/>
              </a:spcBef>
              <a:spcAft>
                <a:spcPts val="0"/>
              </a:spcAft>
              <a:buSzPts val="2210"/>
              <a:buNone/>
            </a:pPr>
            <a:endParaRPr dirty="0"/>
          </a:p>
          <a:p>
            <a:pPr marL="274320" lvl="0" indent="-133985" algn="just" rtl="0">
              <a:spcBef>
                <a:spcPts val="580"/>
              </a:spcBef>
              <a:spcAft>
                <a:spcPts val="0"/>
              </a:spcAft>
              <a:buSzPts val="2210"/>
              <a:buNone/>
            </a:pPr>
            <a:endParaRPr dirty="0"/>
          </a:p>
          <a:p>
            <a:pPr marL="320040" lvl="1" indent="0" algn="l" rtl="0">
              <a:spcBef>
                <a:spcPts val="370"/>
              </a:spcBef>
              <a:spcAft>
                <a:spcPts val="0"/>
              </a:spcAft>
              <a:buSzPts val="2040"/>
              <a:buNone/>
            </a:pPr>
            <a:endParaRPr lang="it-IT" dirty="0"/>
          </a:p>
          <a:p>
            <a:pPr marL="320040" lvl="1" indent="0" algn="l" rtl="0">
              <a:spcBef>
                <a:spcPts val="370"/>
              </a:spcBef>
              <a:spcAft>
                <a:spcPts val="0"/>
              </a:spcAft>
              <a:buSzPts val="2040"/>
              <a:buNone/>
            </a:pPr>
            <a:endParaRPr lang="it-IT" dirty="0"/>
          </a:p>
          <a:p>
            <a:pPr marL="320040" lvl="1" indent="0" algn="l" rtl="0">
              <a:spcBef>
                <a:spcPts val="370"/>
              </a:spcBef>
              <a:spcAft>
                <a:spcPts val="0"/>
              </a:spcAft>
              <a:buSzPts val="2040"/>
              <a:buNone/>
            </a:pPr>
            <a:endParaRPr dirty="0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6BA4DD8D-F568-4396-B73D-10344FA89F27}"/>
              </a:ext>
            </a:extLst>
          </p:cNvPr>
          <p:cNvSpPr txBox="1">
            <a:spLocks/>
          </p:cNvSpPr>
          <p:nvPr/>
        </p:nvSpPr>
        <p:spPr>
          <a:xfrm>
            <a:off x="395536" y="1340768"/>
            <a:ext cx="8615942" cy="53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53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BB8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400" dirty="0"/>
              <a:t>Pallone frenato ad elio che sfrutta il galleggiamento e la portanza.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12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12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Noto Sans Symbols"/>
              <a:buNone/>
            </a:pPr>
            <a:endParaRPr lang="it-IT" sz="1200" dirty="0"/>
          </a:p>
          <a:p>
            <a:pPr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Resistenza a raffiche vento (circa 75 km/h).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Elevata stabilità e capacità di carico.</a:t>
            </a:r>
            <a:endParaRPr lang="en-US" sz="2400" dirty="0"/>
          </a:p>
          <a:p>
            <a:pPr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Semplicità di lancio, recupero e trasporto.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DD1CF87-6219-4FFD-884F-63ACA92CA52B}"/>
              </a:ext>
            </a:extLst>
          </p:cNvPr>
          <p:cNvGrpSpPr/>
          <p:nvPr/>
        </p:nvGrpSpPr>
        <p:grpSpPr>
          <a:xfrm>
            <a:off x="8496" y="2292736"/>
            <a:ext cx="9152282" cy="2884083"/>
            <a:chOff x="8496" y="2225624"/>
            <a:chExt cx="9152282" cy="2884083"/>
          </a:xfrm>
        </p:grpSpPr>
        <p:pic>
          <p:nvPicPr>
            <p:cNvPr id="20" name="Picture 2" descr="C:\Users\epuccio\Downloads\20190227_152557.jpg">
              <a:extLst>
                <a:ext uri="{FF2B5EF4-FFF2-40B4-BE49-F238E27FC236}">
                  <a16:creationId xmlns:a16="http://schemas.microsoft.com/office/drawing/2014/main" id="{61AC4650-EB9F-4CD5-A541-0D58909D8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0" r="8920"/>
            <a:stretch/>
          </p:blipFill>
          <p:spPr bwMode="auto">
            <a:xfrm>
              <a:off x="2217448" y="2253976"/>
              <a:ext cx="3959311" cy="273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791D9AA3-4F54-408B-8ABB-5DB9BE05550F}"/>
                </a:ext>
              </a:extLst>
            </p:cNvPr>
            <p:cNvCxnSpPr/>
            <p:nvPr/>
          </p:nvCxnSpPr>
          <p:spPr>
            <a:xfrm flipV="1">
              <a:off x="1857408" y="4198192"/>
              <a:ext cx="1152128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544B50C-8F57-40EF-93AB-99C657D03831}"/>
                </a:ext>
              </a:extLst>
            </p:cNvPr>
            <p:cNvSpPr txBox="1"/>
            <p:nvPr/>
          </p:nvSpPr>
          <p:spPr>
            <a:xfrm>
              <a:off x="8496" y="4278710"/>
              <a:ext cx="19813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Profilo</a:t>
              </a:r>
              <a:r>
                <a:rPr lang="en-US" sz="2400" dirty="0"/>
                <a:t> </a:t>
              </a:r>
              <a:r>
                <a:rPr lang="en-US" sz="2400" dirty="0" err="1"/>
                <a:t>alare</a:t>
              </a:r>
              <a:endParaRPr lang="en-US" sz="2400" dirty="0"/>
            </a:p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PORTANZA</a:t>
              </a:r>
            </a:p>
          </p:txBody>
        </p: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AA3847CA-7EEE-4944-B4B2-0ECBE9A1A379}"/>
                </a:ext>
              </a:extLst>
            </p:cNvPr>
            <p:cNvCxnSpPr/>
            <p:nvPr/>
          </p:nvCxnSpPr>
          <p:spPr>
            <a:xfrm flipH="1">
              <a:off x="5581424" y="2494071"/>
              <a:ext cx="776618" cy="35080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3C70C657-D55A-447F-89E0-DD77B6905235}"/>
                </a:ext>
              </a:extLst>
            </p:cNvPr>
            <p:cNvSpPr txBox="1"/>
            <p:nvPr/>
          </p:nvSpPr>
          <p:spPr>
            <a:xfrm>
              <a:off x="6085571" y="2225624"/>
              <a:ext cx="307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Bolla</a:t>
              </a:r>
              <a:r>
                <a:rPr lang="en-US" sz="2400" dirty="0"/>
                <a:t> ad </a:t>
              </a:r>
              <a:r>
                <a:rPr lang="en-US" sz="2400" dirty="0" err="1"/>
                <a:t>elio</a:t>
              </a:r>
              <a:r>
                <a:rPr lang="en-US" sz="2400" dirty="0"/>
                <a:t>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GALLEGGIAMENTO</a:t>
              </a:r>
            </a:p>
          </p:txBody>
        </p:sp>
      </p:grpSp>
      <p:grpSp>
        <p:nvGrpSpPr>
          <p:cNvPr id="24" name="Google Shape;290;p9">
            <a:extLst>
              <a:ext uri="{FF2B5EF4-FFF2-40B4-BE49-F238E27FC236}">
                <a16:creationId xmlns:a16="http://schemas.microsoft.com/office/drawing/2014/main" id="{C46216B4-4DD7-4DBA-852D-92C0FA756A20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25" name="Google Shape;291;p9">
              <a:extLst>
                <a:ext uri="{FF2B5EF4-FFF2-40B4-BE49-F238E27FC236}">
                  <a16:creationId xmlns:a16="http://schemas.microsoft.com/office/drawing/2014/main" id="{11B34066-784B-41BB-AAFD-9374EB1E897F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2;p9">
              <a:extLst>
                <a:ext uri="{FF2B5EF4-FFF2-40B4-BE49-F238E27FC236}">
                  <a16:creationId xmlns:a16="http://schemas.microsoft.com/office/drawing/2014/main" id="{5BE5518A-331B-471A-A594-A4EE85F3562E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7" name="Google Shape;293;p9">
              <a:extLst>
                <a:ext uri="{FF2B5EF4-FFF2-40B4-BE49-F238E27FC236}">
                  <a16:creationId xmlns:a16="http://schemas.microsoft.com/office/drawing/2014/main" id="{A0FC67B5-C535-4B90-96A3-1B462889CF9D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4;p9">
              <a:extLst>
                <a:ext uri="{FF2B5EF4-FFF2-40B4-BE49-F238E27FC236}">
                  <a16:creationId xmlns:a16="http://schemas.microsoft.com/office/drawing/2014/main" id="{07B45741-035C-48B1-92AE-31DB272DD755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29" name="Google Shape;295;p9">
              <a:extLst>
                <a:ext uri="{FF2B5EF4-FFF2-40B4-BE49-F238E27FC236}">
                  <a16:creationId xmlns:a16="http://schemas.microsoft.com/office/drawing/2014/main" id="{F14E48A8-8B62-49FE-9996-0F159D7D9048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6;p9">
              <a:extLst>
                <a:ext uri="{FF2B5EF4-FFF2-40B4-BE49-F238E27FC236}">
                  <a16:creationId xmlns:a16="http://schemas.microsoft.com/office/drawing/2014/main" id="{46E6661D-A544-4CDA-AED8-CD1BDD6E4960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1" name="Google Shape;297;p9">
              <a:extLst>
                <a:ext uri="{FF2B5EF4-FFF2-40B4-BE49-F238E27FC236}">
                  <a16:creationId xmlns:a16="http://schemas.microsoft.com/office/drawing/2014/main" id="{5DF06F20-3BDA-47F2-BBE8-073ACEDA9B00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8;p9">
              <a:extLst>
                <a:ext uri="{FF2B5EF4-FFF2-40B4-BE49-F238E27FC236}">
                  <a16:creationId xmlns:a16="http://schemas.microsoft.com/office/drawing/2014/main" id="{1221EBC8-3012-4A6A-A798-5BEA5EEBB22F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33" name="Google Shape;299;p9">
              <a:extLst>
                <a:ext uri="{FF2B5EF4-FFF2-40B4-BE49-F238E27FC236}">
                  <a16:creationId xmlns:a16="http://schemas.microsoft.com/office/drawing/2014/main" id="{9852447E-A6FB-4027-BDA4-0FDEF7576AB8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0;p9">
              <a:extLst>
                <a:ext uri="{FF2B5EF4-FFF2-40B4-BE49-F238E27FC236}">
                  <a16:creationId xmlns:a16="http://schemas.microsoft.com/office/drawing/2014/main" id="{1ACA7929-46B0-4B66-98BF-169FAFCF6415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35" name="Google Shape;301;p9">
              <a:extLst>
                <a:ext uri="{FF2B5EF4-FFF2-40B4-BE49-F238E27FC236}">
                  <a16:creationId xmlns:a16="http://schemas.microsoft.com/office/drawing/2014/main" id="{B3869360-2E79-4A39-B0FF-FCF32BDD0167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;p9">
              <a:extLst>
                <a:ext uri="{FF2B5EF4-FFF2-40B4-BE49-F238E27FC236}">
                  <a16:creationId xmlns:a16="http://schemas.microsoft.com/office/drawing/2014/main" id="{5B268A53-FB21-4CE3-A7F8-981013804C15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" descr="C:\Users\epuccio\Desktop\downloa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9611" y="4702283"/>
            <a:ext cx="2752725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Aerostato VS drone/aereo</a:t>
            </a:r>
            <a:endParaRPr dirty="0"/>
          </a:p>
        </p:txBody>
      </p:sp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153613" y="1299416"/>
            <a:ext cx="8894852" cy="299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Maggiore durata del tempo di osservazione (settimane/mesi).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Rapporto tempo/costi più favorevole. 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Silenziosità.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Quota di osservazione stazionaria tra 100 m e 200 m.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Semplicità burocratica per le autorizzazioni (non necessita di brevetto o patente).</a:t>
            </a:r>
            <a:endParaRPr sz="2400" dirty="0"/>
          </a:p>
        </p:txBody>
      </p:sp>
      <p:pic>
        <p:nvPicPr>
          <p:cNvPr id="171" name="Google Shape;171;p4" descr="C:\Users\epuccio\Desktop\20130813_aereo.jpg"/>
          <p:cNvPicPr preferRelativeResize="0"/>
          <p:nvPr/>
        </p:nvPicPr>
        <p:blipFill rotWithShape="1">
          <a:blip r:embed="rId4">
            <a:alphaModFix/>
          </a:blip>
          <a:srcRect b="12350"/>
          <a:stretch/>
        </p:blipFill>
        <p:spPr>
          <a:xfrm>
            <a:off x="5790388" y="4216968"/>
            <a:ext cx="3200000" cy="252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65;p8" descr="C:\Users\epuccio\Downloads\20190227_152557.jpg"/>
          <p:cNvPicPr preferRelativeResize="0"/>
          <p:nvPr/>
        </p:nvPicPr>
        <p:blipFill rotWithShape="1">
          <a:blip r:embed="rId5">
            <a:alphaModFix/>
          </a:blip>
          <a:srcRect l="9540" r="8919"/>
          <a:stretch/>
        </p:blipFill>
        <p:spPr>
          <a:xfrm>
            <a:off x="153875" y="4377490"/>
            <a:ext cx="3287683" cy="226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90;p9">
            <a:extLst>
              <a:ext uri="{FF2B5EF4-FFF2-40B4-BE49-F238E27FC236}">
                <a16:creationId xmlns:a16="http://schemas.microsoft.com/office/drawing/2014/main" id="{AAB7CC81-00B4-459F-8831-2229EBD4D9F5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35" name="Google Shape;291;p9">
              <a:extLst>
                <a:ext uri="{FF2B5EF4-FFF2-40B4-BE49-F238E27FC236}">
                  <a16:creationId xmlns:a16="http://schemas.microsoft.com/office/drawing/2014/main" id="{EB6C0243-2DD2-4ACF-BCAA-7BC4E51D9B4A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2;p9">
              <a:extLst>
                <a:ext uri="{FF2B5EF4-FFF2-40B4-BE49-F238E27FC236}">
                  <a16:creationId xmlns:a16="http://schemas.microsoft.com/office/drawing/2014/main" id="{C2737EEC-5696-4A7F-81C6-73163E047CAB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7" name="Google Shape;293;p9">
              <a:extLst>
                <a:ext uri="{FF2B5EF4-FFF2-40B4-BE49-F238E27FC236}">
                  <a16:creationId xmlns:a16="http://schemas.microsoft.com/office/drawing/2014/main" id="{E2239D3D-A6A9-4AC9-9332-F39753302533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4;p9">
              <a:extLst>
                <a:ext uri="{FF2B5EF4-FFF2-40B4-BE49-F238E27FC236}">
                  <a16:creationId xmlns:a16="http://schemas.microsoft.com/office/drawing/2014/main" id="{0D985BBB-42A1-480D-BF2D-EADC0957FACB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39" name="Google Shape;295;p9">
              <a:extLst>
                <a:ext uri="{FF2B5EF4-FFF2-40B4-BE49-F238E27FC236}">
                  <a16:creationId xmlns:a16="http://schemas.microsoft.com/office/drawing/2014/main" id="{3666CF71-74AE-4845-9F5F-B94CDD5EBF1C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6;p9">
              <a:extLst>
                <a:ext uri="{FF2B5EF4-FFF2-40B4-BE49-F238E27FC236}">
                  <a16:creationId xmlns:a16="http://schemas.microsoft.com/office/drawing/2014/main" id="{8FBE46AE-A137-4DF0-A019-5993E3611C2E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41" name="Google Shape;297;p9">
              <a:extLst>
                <a:ext uri="{FF2B5EF4-FFF2-40B4-BE49-F238E27FC236}">
                  <a16:creationId xmlns:a16="http://schemas.microsoft.com/office/drawing/2014/main" id="{28CAB780-107C-4208-A786-9F08F9BE08A2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8;p9">
              <a:extLst>
                <a:ext uri="{FF2B5EF4-FFF2-40B4-BE49-F238E27FC236}">
                  <a16:creationId xmlns:a16="http://schemas.microsoft.com/office/drawing/2014/main" id="{C9F41874-8569-40D3-9469-91C78DF1929F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43" name="Google Shape;299;p9">
              <a:extLst>
                <a:ext uri="{FF2B5EF4-FFF2-40B4-BE49-F238E27FC236}">
                  <a16:creationId xmlns:a16="http://schemas.microsoft.com/office/drawing/2014/main" id="{EFF3CC40-318D-4094-85FB-C74908BD60CE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0;p9">
              <a:extLst>
                <a:ext uri="{FF2B5EF4-FFF2-40B4-BE49-F238E27FC236}">
                  <a16:creationId xmlns:a16="http://schemas.microsoft.com/office/drawing/2014/main" id="{B5D10259-2527-4087-8AB4-9218CEF42EC0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45" name="Google Shape;301;p9">
              <a:extLst>
                <a:ext uri="{FF2B5EF4-FFF2-40B4-BE49-F238E27FC236}">
                  <a16:creationId xmlns:a16="http://schemas.microsoft.com/office/drawing/2014/main" id="{EF9AE934-3840-4286-8873-0DAB7E6704F3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2;p9">
              <a:extLst>
                <a:ext uri="{FF2B5EF4-FFF2-40B4-BE49-F238E27FC236}">
                  <a16:creationId xmlns:a16="http://schemas.microsoft.com/office/drawing/2014/main" id="{D5F703CB-62D1-4B68-BB3E-CD661742F50F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it-IT" dirty="0"/>
              <a:t>Strumentazione di bordo</a:t>
            </a:r>
            <a:endParaRPr dirty="0"/>
          </a:p>
        </p:txBody>
      </p:sp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260415" y="1406055"/>
            <a:ext cx="4999562" cy="4805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8000" lvl="0" indent="457200">
              <a:spcBef>
                <a:spcPts val="0"/>
              </a:spcBef>
              <a:spcAft>
                <a:spcPts val="12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dirty="0" err="1"/>
              <a:t>Gimbal</a:t>
            </a:r>
            <a:r>
              <a:rPr lang="it-IT" dirty="0"/>
              <a:t> che permette di variare il puntamento della zona di osservazione e di stabilizzare le immagini. </a:t>
            </a:r>
            <a:endParaRPr lang="it-IT" sz="2400" dirty="0"/>
          </a:p>
          <a:p>
            <a:pPr marL="108000" lvl="0" indent="457200" algn="l" rtl="0">
              <a:spcBef>
                <a:spcPts val="0"/>
              </a:spcBef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Camera HD:</a:t>
            </a:r>
          </a:p>
          <a:p>
            <a:pPr marL="108000" lvl="0" indent="0" algn="l" rtl="0">
              <a:spcBef>
                <a:spcPts val="0"/>
              </a:spcBef>
              <a:buSzPts val="2380"/>
              <a:buNone/>
            </a:pPr>
            <a:r>
              <a:rPr lang="it-IT" dirty="0"/>
              <a:t>Risoluzione 1920x1080</a:t>
            </a:r>
          </a:p>
          <a:p>
            <a:pPr marL="108000" lvl="0" indent="0" algn="l" rtl="0">
              <a:spcBef>
                <a:spcPts val="0"/>
              </a:spcBef>
              <a:spcAft>
                <a:spcPts val="1200"/>
              </a:spcAft>
              <a:buSzPts val="2380"/>
              <a:buNone/>
            </a:pPr>
            <a:r>
              <a:rPr lang="it-IT" dirty="0"/>
              <a:t>Ingrandimento 30x.</a:t>
            </a:r>
            <a:endParaRPr lang="it-IT" sz="2400" dirty="0"/>
          </a:p>
          <a:p>
            <a:pPr marL="108000" lvl="0" indent="457200">
              <a:spcBef>
                <a:spcPts val="0"/>
              </a:spcBef>
              <a:spcAft>
                <a:spcPts val="600"/>
              </a:spcAft>
              <a:buSzPts val="2380"/>
              <a:buFont typeface="Arial" panose="020B0604020202020204" pitchFamily="34" charset="0"/>
              <a:buChar char="•"/>
            </a:pPr>
            <a:r>
              <a:rPr lang="it-IT" sz="2400" dirty="0"/>
              <a:t>Termocamera IR:</a:t>
            </a:r>
          </a:p>
          <a:p>
            <a:pPr marL="108000" lvl="0" indent="0">
              <a:spcBef>
                <a:spcPts val="0"/>
              </a:spcBef>
              <a:spcAft>
                <a:spcPts val="600"/>
              </a:spcAft>
              <a:buSzPts val="2380"/>
              <a:buNone/>
            </a:pPr>
            <a:r>
              <a:rPr lang="it-IT" dirty="0"/>
              <a:t>Risoluzione 640x512   (sufficiente ad individuare persone e veicoli in movimenti di notte).</a:t>
            </a:r>
            <a:endParaRPr sz="2200" dirty="0"/>
          </a:p>
        </p:txBody>
      </p:sp>
      <p:pic>
        <p:nvPicPr>
          <p:cNvPr id="20" name="Picture 4" descr="C:\Users\PCASUS\Downloads\IMG-20200131-WA0004.jpg">
            <a:extLst>
              <a:ext uri="{FF2B5EF4-FFF2-40B4-BE49-F238E27FC236}">
                <a16:creationId xmlns:a16="http://schemas.microsoft.com/office/drawing/2014/main" id="{460BE457-6D7B-4A89-8603-CA68059C6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1" t="28443" r="28180" b="45525"/>
          <a:stretch/>
        </p:blipFill>
        <p:spPr bwMode="auto">
          <a:xfrm>
            <a:off x="5183194" y="1944665"/>
            <a:ext cx="3770063" cy="42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oogle Shape;290;p9">
            <a:extLst>
              <a:ext uri="{FF2B5EF4-FFF2-40B4-BE49-F238E27FC236}">
                <a16:creationId xmlns:a16="http://schemas.microsoft.com/office/drawing/2014/main" id="{D68E5838-6CB9-4624-8561-8A42108FD7D6}"/>
              </a:ext>
            </a:extLst>
          </p:cNvPr>
          <p:cNvGrpSpPr/>
          <p:nvPr/>
        </p:nvGrpSpPr>
        <p:grpSpPr>
          <a:xfrm>
            <a:off x="32718" y="15247"/>
            <a:ext cx="9015747" cy="630030"/>
            <a:chOff x="24" y="44451"/>
            <a:chExt cx="7872408" cy="630030"/>
          </a:xfrm>
        </p:grpSpPr>
        <p:sp>
          <p:nvSpPr>
            <p:cNvPr id="33" name="Google Shape;291;p9">
              <a:extLst>
                <a:ext uri="{FF2B5EF4-FFF2-40B4-BE49-F238E27FC236}">
                  <a16:creationId xmlns:a16="http://schemas.microsoft.com/office/drawing/2014/main" id="{A782EBE0-C28E-457B-B331-1C7E6CC9F07E}"/>
                </a:ext>
              </a:extLst>
            </p:cNvPr>
            <p:cNvSpPr/>
            <p:nvPr/>
          </p:nvSpPr>
          <p:spPr>
            <a:xfrm>
              <a:off x="24" y="44451"/>
              <a:ext cx="1198461" cy="627064"/>
            </a:xfrm>
            <a:prstGeom prst="homePlate">
              <a:avLst>
                <a:gd name="adj" fmla="val 50000"/>
              </a:avLst>
            </a:prstGeom>
            <a:solidFill>
              <a:srgbClr val="C2AD8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2;p9">
              <a:extLst>
                <a:ext uri="{FF2B5EF4-FFF2-40B4-BE49-F238E27FC236}">
                  <a16:creationId xmlns:a16="http://schemas.microsoft.com/office/drawing/2014/main" id="{5EA622C8-B74E-4414-85C2-147584E497B0}"/>
                </a:ext>
              </a:extLst>
            </p:cNvPr>
            <p:cNvSpPr txBox="1"/>
            <p:nvPr/>
          </p:nvSpPr>
          <p:spPr>
            <a:xfrm>
              <a:off x="76074" y="47417"/>
              <a:ext cx="910508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Obiettivo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5" name="Google Shape;293;p9">
              <a:extLst>
                <a:ext uri="{FF2B5EF4-FFF2-40B4-BE49-F238E27FC236}">
                  <a16:creationId xmlns:a16="http://schemas.microsoft.com/office/drawing/2014/main" id="{1934D468-37F8-4B4B-A030-7B7D1B4243F4}"/>
                </a:ext>
              </a:extLst>
            </p:cNvPr>
            <p:cNvSpPr/>
            <p:nvPr/>
          </p:nvSpPr>
          <p:spPr>
            <a:xfrm>
              <a:off x="923105" y="47417"/>
              <a:ext cx="1813543" cy="627064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4;p9">
              <a:extLst>
                <a:ext uri="{FF2B5EF4-FFF2-40B4-BE49-F238E27FC236}">
                  <a16:creationId xmlns:a16="http://schemas.microsoft.com/office/drawing/2014/main" id="{0204041A-E7AD-43AE-9690-D45E7289481C}"/>
                </a:ext>
              </a:extLst>
            </p:cNvPr>
            <p:cNvSpPr txBox="1"/>
            <p:nvPr/>
          </p:nvSpPr>
          <p:spPr>
            <a:xfrm>
              <a:off x="1166751" y="47417"/>
              <a:ext cx="144298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400" b="1" dirty="0">
                  <a:solidFill>
                    <a:schemeClr val="tx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Strumentazione</a:t>
              </a:r>
            </a:p>
          </p:txBody>
        </p:sp>
        <p:sp>
          <p:nvSpPr>
            <p:cNvPr id="37" name="Google Shape;295;p9">
              <a:extLst>
                <a:ext uri="{FF2B5EF4-FFF2-40B4-BE49-F238E27FC236}">
                  <a16:creationId xmlns:a16="http://schemas.microsoft.com/office/drawing/2014/main" id="{93D95680-B41D-4A27-BBC4-9E2CFEB52FF5}"/>
                </a:ext>
              </a:extLst>
            </p:cNvPr>
            <p:cNvSpPr/>
            <p:nvPr/>
          </p:nvSpPr>
          <p:spPr>
            <a:xfrm>
              <a:off x="2423117" y="47417"/>
              <a:ext cx="1550683" cy="627064"/>
            </a:xfrm>
            <a:prstGeom prst="chevron">
              <a:avLst>
                <a:gd name="adj" fmla="val 50000"/>
              </a:avLst>
            </a:prstGeom>
            <a:solidFill>
              <a:srgbClr val="8FB47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6;p9">
              <a:extLst>
                <a:ext uri="{FF2B5EF4-FFF2-40B4-BE49-F238E27FC236}">
                  <a16:creationId xmlns:a16="http://schemas.microsoft.com/office/drawing/2014/main" id="{D2D7F402-CF14-463B-8EB8-64E3215D3F4D}"/>
                </a:ext>
              </a:extLst>
            </p:cNvPr>
            <p:cNvSpPr txBox="1"/>
            <p:nvPr/>
          </p:nvSpPr>
          <p:spPr>
            <a:xfrm>
              <a:off x="2736649" y="47417"/>
              <a:ext cx="9236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Lancio pilota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39" name="Google Shape;297;p9">
              <a:extLst>
                <a:ext uri="{FF2B5EF4-FFF2-40B4-BE49-F238E27FC236}">
                  <a16:creationId xmlns:a16="http://schemas.microsoft.com/office/drawing/2014/main" id="{68A92699-AEE6-4EF8-95A3-7FC10CE27F6E}"/>
                </a:ext>
              </a:extLst>
            </p:cNvPr>
            <p:cNvSpPr/>
            <p:nvPr/>
          </p:nvSpPr>
          <p:spPr>
            <a:xfrm>
              <a:off x="3660268" y="47417"/>
              <a:ext cx="1627451" cy="627064"/>
            </a:xfrm>
            <a:prstGeom prst="chevron">
              <a:avLst>
                <a:gd name="adj" fmla="val 50000"/>
              </a:avLst>
            </a:prstGeom>
            <a:solidFill>
              <a:srgbClr val="69AE6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8;p9">
              <a:extLst>
                <a:ext uri="{FF2B5EF4-FFF2-40B4-BE49-F238E27FC236}">
                  <a16:creationId xmlns:a16="http://schemas.microsoft.com/office/drawing/2014/main" id="{68846EBA-3CB7-4DEC-9F95-50443DF669BF}"/>
                </a:ext>
              </a:extLst>
            </p:cNvPr>
            <p:cNvSpPr txBox="1"/>
            <p:nvPr/>
          </p:nvSpPr>
          <p:spPr>
            <a:xfrm>
              <a:off x="3973800" y="47417"/>
              <a:ext cx="1098136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Applicazioni</a:t>
              </a:r>
              <a:endParaRPr dirty="0"/>
            </a:p>
          </p:txBody>
        </p:sp>
        <p:sp>
          <p:nvSpPr>
            <p:cNvPr id="41" name="Google Shape;299;p9">
              <a:extLst>
                <a:ext uri="{FF2B5EF4-FFF2-40B4-BE49-F238E27FC236}">
                  <a16:creationId xmlns:a16="http://schemas.microsoft.com/office/drawing/2014/main" id="{8C05FABC-048D-4711-A501-D633F37BD1AB}"/>
                </a:ext>
              </a:extLst>
            </p:cNvPr>
            <p:cNvSpPr/>
            <p:nvPr/>
          </p:nvSpPr>
          <p:spPr>
            <a:xfrm>
              <a:off x="4974188" y="47417"/>
              <a:ext cx="1699783" cy="627064"/>
            </a:xfrm>
            <a:prstGeom prst="chevron">
              <a:avLst>
                <a:gd name="adj" fmla="val 50000"/>
              </a:avLst>
            </a:prstGeom>
            <a:solidFill>
              <a:srgbClr val="5DA88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0;p9">
              <a:extLst>
                <a:ext uri="{FF2B5EF4-FFF2-40B4-BE49-F238E27FC236}">
                  <a16:creationId xmlns:a16="http://schemas.microsoft.com/office/drawing/2014/main" id="{7E53D957-03C7-4752-966A-9D305519248F}"/>
                </a:ext>
              </a:extLst>
            </p:cNvPr>
            <p:cNvSpPr txBox="1"/>
            <p:nvPr/>
          </p:nvSpPr>
          <p:spPr>
            <a:xfrm>
              <a:off x="5287720" y="47417"/>
              <a:ext cx="1072719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300" b="1" dirty="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Interlocutori</a:t>
              </a:r>
              <a:endParaRPr dirty="0"/>
            </a:p>
          </p:txBody>
        </p:sp>
        <p:sp>
          <p:nvSpPr>
            <p:cNvPr id="43" name="Google Shape;301;p9">
              <a:extLst>
                <a:ext uri="{FF2B5EF4-FFF2-40B4-BE49-F238E27FC236}">
                  <a16:creationId xmlns:a16="http://schemas.microsoft.com/office/drawing/2014/main" id="{EF91181A-0995-4FB9-9A5E-F80786298D8A}"/>
                </a:ext>
              </a:extLst>
            </p:cNvPr>
            <p:cNvSpPr/>
            <p:nvPr/>
          </p:nvSpPr>
          <p:spPr>
            <a:xfrm>
              <a:off x="6360439" y="47417"/>
              <a:ext cx="1511993" cy="627064"/>
            </a:xfrm>
            <a:prstGeom prst="chevron">
              <a:avLst>
                <a:gd name="adj" fmla="val 50000"/>
              </a:avLst>
            </a:prstGeom>
            <a:solidFill>
              <a:srgbClr val="55989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5400000" algn="t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2;p9">
              <a:extLst>
                <a:ext uri="{FF2B5EF4-FFF2-40B4-BE49-F238E27FC236}">
                  <a16:creationId xmlns:a16="http://schemas.microsoft.com/office/drawing/2014/main" id="{A2AC3E30-B5D7-40EC-9E50-509826CC9771}"/>
                </a:ext>
              </a:extLst>
            </p:cNvPr>
            <p:cNvSpPr txBox="1"/>
            <p:nvPr/>
          </p:nvSpPr>
          <p:spPr>
            <a:xfrm>
              <a:off x="6578636" y="47417"/>
              <a:ext cx="1198461" cy="6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2000" tIns="34650" rIns="17325" bIns="346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Libre Baskerville"/>
                  <a:sym typeface="Libre Baskerville"/>
                </a:rPr>
                <a:t>Sviluppi Futuri</a:t>
              </a:r>
              <a:endParaRPr sz="1300" b="1" dirty="0">
                <a:solidFill>
                  <a:schemeClr val="bg1"/>
                </a:solidFill>
                <a:latin typeface="Libre Baskerville"/>
                <a:sym typeface="Libre Baskervil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5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65FF9AF9-AC13-4EC3-9CB3-780EAD9F1321}"/>
              </a:ext>
            </a:extLst>
          </p:cNvPr>
          <p:cNvGrpSpPr/>
          <p:nvPr/>
        </p:nvGrpSpPr>
        <p:grpSpPr>
          <a:xfrm>
            <a:off x="5508173" y="2241712"/>
            <a:ext cx="3528204" cy="3240000"/>
            <a:chOff x="5217495" y="3501368"/>
            <a:chExt cx="3528204" cy="3240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27044D3-78C6-4F0F-B2C9-799BED4991E2}"/>
                </a:ext>
              </a:extLst>
            </p:cNvPr>
            <p:cNvGrpSpPr/>
            <p:nvPr/>
          </p:nvGrpSpPr>
          <p:grpSpPr>
            <a:xfrm>
              <a:off x="5217495" y="3501368"/>
              <a:ext cx="3528204" cy="3240000"/>
              <a:chOff x="5217495" y="3501368"/>
              <a:chExt cx="3528204" cy="3240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2F610F26-1953-47DE-B3ED-9F4077DDC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" r="2624"/>
              <a:stretch/>
            </p:blipFill>
            <p:spPr bwMode="auto">
              <a:xfrm>
                <a:off x="5217495" y="3501368"/>
                <a:ext cx="3528204" cy="32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arrotondato 3">
                <a:extLst>
                  <a:ext uri="{FF2B5EF4-FFF2-40B4-BE49-F238E27FC236}">
                    <a16:creationId xmlns:a16="http://schemas.microsoft.com/office/drawing/2014/main" id="{EC54A6A6-24EE-4543-823A-33E673FF17D3}"/>
                  </a:ext>
                </a:extLst>
              </p:cNvPr>
              <p:cNvSpPr/>
              <p:nvPr/>
            </p:nvSpPr>
            <p:spPr>
              <a:xfrm>
                <a:off x="7024042" y="3692649"/>
                <a:ext cx="168958" cy="360040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F84E0B15-7A61-4225-95D9-28E42A2B5C68}"/>
                </a:ext>
              </a:extLst>
            </p:cNvPr>
            <p:cNvSpPr/>
            <p:nvPr/>
          </p:nvSpPr>
          <p:spPr>
            <a:xfrm>
              <a:off x="7024042" y="4052689"/>
              <a:ext cx="168958" cy="45719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C2C498C-2498-445E-8127-165B52E1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Risoluzione in funzione della quota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FAB608E-E95B-401B-80F0-0E5C7DE82C28}"/>
              </a:ext>
            </a:extLst>
          </p:cNvPr>
          <p:cNvSpPr txBox="1">
            <a:spLocks/>
          </p:cNvSpPr>
          <p:nvPr/>
        </p:nvSpPr>
        <p:spPr>
          <a:xfrm>
            <a:off x="321584" y="1446288"/>
            <a:ext cx="6697526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53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BB8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indent="0">
              <a:buNone/>
            </a:pPr>
            <a:r>
              <a:rPr lang="it-IT" dirty="0"/>
              <a:t>Esempio camera IR: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Montaggio camera fissa lungo l’asse verticale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Risoluzione target 1 </a:t>
            </a:r>
            <a:r>
              <a:rPr lang="it-IT" dirty="0" err="1"/>
              <a:t>px</a:t>
            </a:r>
            <a:r>
              <a:rPr lang="it-IT" dirty="0"/>
              <a:t> = 1 m</a:t>
            </a:r>
            <a:r>
              <a:rPr lang="it-IT" baseline="30000" dirty="0"/>
              <a:t>2</a:t>
            </a: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Risoluzione camera:  640x512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Area = 0.5 km</a:t>
            </a:r>
            <a:r>
              <a:rPr lang="it-IT" baseline="30000" dirty="0"/>
              <a:t>2</a:t>
            </a:r>
            <a:r>
              <a:rPr lang="it-IT" dirty="0"/>
              <a:t> circa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FOV 2</a:t>
            </a:r>
            <a:r>
              <a:rPr lang="el-GR" dirty="0"/>
              <a:t>α</a:t>
            </a:r>
            <a:r>
              <a:rPr lang="it-IT" dirty="0"/>
              <a:t>=60°          h = 710 m circa</a:t>
            </a:r>
          </a:p>
          <a:p>
            <a:pPr marL="131445" indent="0">
              <a:buNone/>
            </a:pPr>
            <a:endParaRPr lang="it-IT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FBE1985-41FF-4019-9FCC-DABC61FAB73D}"/>
              </a:ext>
            </a:extLst>
          </p:cNvPr>
          <p:cNvCxnSpPr>
            <a:cxnSpLocks/>
          </p:cNvCxnSpPr>
          <p:nvPr/>
        </p:nvCxnSpPr>
        <p:spPr>
          <a:xfrm>
            <a:off x="3130415" y="5481712"/>
            <a:ext cx="5399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38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65FF9AF9-AC13-4EC3-9CB3-780EAD9F1321}"/>
              </a:ext>
            </a:extLst>
          </p:cNvPr>
          <p:cNvGrpSpPr/>
          <p:nvPr/>
        </p:nvGrpSpPr>
        <p:grpSpPr>
          <a:xfrm>
            <a:off x="5459038" y="2076249"/>
            <a:ext cx="3528204" cy="3240000"/>
            <a:chOff x="5217495" y="3501368"/>
            <a:chExt cx="3528204" cy="3240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27044D3-78C6-4F0F-B2C9-799BED4991E2}"/>
                </a:ext>
              </a:extLst>
            </p:cNvPr>
            <p:cNvGrpSpPr/>
            <p:nvPr/>
          </p:nvGrpSpPr>
          <p:grpSpPr>
            <a:xfrm>
              <a:off x="5217495" y="3501368"/>
              <a:ext cx="3528204" cy="3240000"/>
              <a:chOff x="5217495" y="3501368"/>
              <a:chExt cx="3528204" cy="324000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2F610F26-1953-47DE-B3ED-9F4077DDC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" r="2624"/>
              <a:stretch/>
            </p:blipFill>
            <p:spPr bwMode="auto">
              <a:xfrm>
                <a:off x="5217495" y="3501368"/>
                <a:ext cx="3528204" cy="32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arrotondato 3">
                <a:extLst>
                  <a:ext uri="{FF2B5EF4-FFF2-40B4-BE49-F238E27FC236}">
                    <a16:creationId xmlns:a16="http://schemas.microsoft.com/office/drawing/2014/main" id="{EC54A6A6-24EE-4543-823A-33E673FF17D3}"/>
                  </a:ext>
                </a:extLst>
              </p:cNvPr>
              <p:cNvSpPr/>
              <p:nvPr/>
            </p:nvSpPr>
            <p:spPr>
              <a:xfrm>
                <a:off x="7024042" y="3692649"/>
                <a:ext cx="168958" cy="360040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F84E0B15-7A61-4225-95D9-28E42A2B5C68}"/>
                </a:ext>
              </a:extLst>
            </p:cNvPr>
            <p:cNvSpPr/>
            <p:nvPr/>
          </p:nvSpPr>
          <p:spPr>
            <a:xfrm>
              <a:off x="7024042" y="4052689"/>
              <a:ext cx="168958" cy="45719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C2C498C-2498-445E-8127-165B52E1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Risoluzione in funzione della quota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FAB608E-E95B-401B-80F0-0E5C7DE82C28}"/>
              </a:ext>
            </a:extLst>
          </p:cNvPr>
          <p:cNvSpPr txBox="1">
            <a:spLocks/>
          </p:cNvSpPr>
          <p:nvPr/>
        </p:nvSpPr>
        <p:spPr>
          <a:xfrm>
            <a:off x="321584" y="1446288"/>
            <a:ext cx="6697526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53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44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BDBEBF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rgbClr val="FBB8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it-IT" dirty="0"/>
              <a:t>Esempio camera HD:</a:t>
            </a:r>
          </a:p>
          <a:p>
            <a:pPr marL="0" indent="0">
              <a:buFont typeface="Noto Sans Symbols"/>
              <a:buNone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Montaggio camera fissa lungo l’asse verticale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Risoluzione target 1 </a:t>
            </a:r>
            <a:r>
              <a:rPr lang="it-IT" dirty="0" err="1"/>
              <a:t>px</a:t>
            </a:r>
            <a:r>
              <a:rPr lang="it-IT" dirty="0"/>
              <a:t> = 10 cm</a:t>
            </a:r>
            <a:r>
              <a:rPr lang="it-IT" baseline="30000" dirty="0"/>
              <a:t>2</a:t>
            </a: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Risoluzione camera: 1920x1080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Area = 3800 m</a:t>
            </a:r>
            <a:r>
              <a:rPr lang="it-IT" baseline="30000" dirty="0"/>
              <a:t>2</a:t>
            </a:r>
            <a:r>
              <a:rPr lang="it-IT" dirty="0"/>
              <a:t> circa</a:t>
            </a:r>
          </a:p>
          <a:p>
            <a:pPr>
              <a:buFont typeface="Arial" panose="020B0604020202020204" pitchFamily="34" charset="0"/>
              <a:buChar char="•"/>
            </a:pPr>
            <a:endParaRPr lang="it-IT" baseline="30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FOV 2</a:t>
            </a:r>
            <a:r>
              <a:rPr lang="el-GR" dirty="0"/>
              <a:t>α</a:t>
            </a:r>
            <a:r>
              <a:rPr lang="it-IT" dirty="0"/>
              <a:t>=63.7°          h = 56 m circa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FOV 2</a:t>
            </a:r>
            <a:r>
              <a:rPr lang="el-GR" dirty="0"/>
              <a:t>α</a:t>
            </a:r>
            <a:r>
              <a:rPr lang="it-IT" dirty="0"/>
              <a:t>=2.3°          h = 2800 m circa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76B1CFE-ADF0-453B-8962-5A6C5C632745}"/>
              </a:ext>
            </a:extLst>
          </p:cNvPr>
          <p:cNvCxnSpPr>
            <a:cxnSpLocks/>
          </p:cNvCxnSpPr>
          <p:nvPr/>
        </p:nvCxnSpPr>
        <p:spPr>
          <a:xfrm>
            <a:off x="3130731" y="5799575"/>
            <a:ext cx="5399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FBE1985-41FF-4019-9FCC-DABC61FAB73D}"/>
              </a:ext>
            </a:extLst>
          </p:cNvPr>
          <p:cNvCxnSpPr>
            <a:cxnSpLocks/>
          </p:cNvCxnSpPr>
          <p:nvPr/>
        </p:nvCxnSpPr>
        <p:spPr>
          <a:xfrm>
            <a:off x="3270069" y="5316249"/>
            <a:ext cx="5399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99571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o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826</Words>
  <Application>Microsoft Office PowerPoint</Application>
  <PresentationFormat>Presentazione su schermo (4:3)</PresentationFormat>
  <Paragraphs>234</Paragraphs>
  <Slides>19</Slides>
  <Notes>19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Wingdings</vt:lpstr>
      <vt:lpstr>Calibri</vt:lpstr>
      <vt:lpstr>Libre Franklin</vt:lpstr>
      <vt:lpstr>Libre Baskerville</vt:lpstr>
      <vt:lpstr>Noto Sans Symbols</vt:lpstr>
      <vt:lpstr>Universo</vt:lpstr>
      <vt:lpstr>Utilizzo dei palloni frenati per il monitoraggio di assembramenti</vt:lpstr>
      <vt:lpstr>Sommario</vt:lpstr>
      <vt:lpstr>Obiettivo</vt:lpstr>
      <vt:lpstr>Monitoraggio assembramenti – Emergenza  Covid 19</vt:lpstr>
      <vt:lpstr>Aerostato </vt:lpstr>
      <vt:lpstr>Aerostato VS drone/aereo</vt:lpstr>
      <vt:lpstr>Strumentazione di bordo</vt:lpstr>
      <vt:lpstr>Risoluzione in funzione della quota</vt:lpstr>
      <vt:lpstr>Risoluzione in funzione della quota</vt:lpstr>
      <vt:lpstr>Configurazione di volo</vt:lpstr>
      <vt:lpstr>Lancio pilota dell’aerostato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Sicurezza pubblica</vt:lpstr>
      <vt:lpstr>Possibili interlocutori</vt:lpstr>
      <vt:lpstr>Sviluppi futuri</vt:lpstr>
      <vt:lpstr>Utilizzo dei palloni frenati per il monitoraggio di assembramenti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Monitoraggio continuo del territorio tramite palloni frenati</dc:title>
  <dc:creator>Michela</dc:creator>
  <cp:lastModifiedBy>MICHELA TODARO</cp:lastModifiedBy>
  <cp:revision>75</cp:revision>
  <dcterms:created xsi:type="dcterms:W3CDTF">2018-12-28T10:03:28Z</dcterms:created>
  <dcterms:modified xsi:type="dcterms:W3CDTF">2021-03-12T08:48:14Z</dcterms:modified>
</cp:coreProperties>
</file>