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360" r:id="rId3"/>
    <p:sldId id="361" r:id="rId4"/>
    <p:sldId id="284" r:id="rId5"/>
    <p:sldId id="362" r:id="rId6"/>
    <p:sldId id="368" r:id="rId7"/>
    <p:sldId id="363" r:id="rId8"/>
    <p:sldId id="304" r:id="rId9"/>
    <p:sldId id="377" r:id="rId10"/>
    <p:sldId id="260" r:id="rId11"/>
    <p:sldId id="369" r:id="rId12"/>
    <p:sldId id="370" r:id="rId13"/>
    <p:sldId id="371" r:id="rId14"/>
    <p:sldId id="257" r:id="rId15"/>
    <p:sldId id="376" r:id="rId16"/>
    <p:sldId id="375" r:id="rId17"/>
    <p:sldId id="258" r:id="rId18"/>
    <p:sldId id="259" r:id="rId19"/>
    <p:sldId id="364" r:id="rId20"/>
    <p:sldId id="367" r:id="rId21"/>
    <p:sldId id="366" r:id="rId22"/>
    <p:sldId id="378" r:id="rId23"/>
    <p:sldId id="372" r:id="rId24"/>
    <p:sldId id="373" r:id="rId25"/>
    <p:sldId id="37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01"/>
  </p:normalViewPr>
  <p:slideViewPr>
    <p:cSldViewPr snapToGrid="0" snapToObjects="1">
      <p:cViewPr>
        <p:scale>
          <a:sx n="85" d="100"/>
          <a:sy n="85" d="100"/>
        </p:scale>
        <p:origin x="39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29B2A-D9AD-4788-80A1-6BF8D65F363E}" type="doc">
      <dgm:prSet loTypeId="urn:microsoft.com/office/officeart/2018/layout/CircleProcess" loCatId="simpleprocesssa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EB4404-6DBE-4E24-83CF-D7FDA5FB0D02}">
      <dgm:prSet/>
      <dgm:spPr/>
      <dgm:t>
        <a:bodyPr/>
        <a:lstStyle/>
        <a:p>
          <a:r>
            <a:rPr lang="it-IT"/>
            <a:t>Sistema opaco vs Sistema riflettente</a:t>
          </a:r>
          <a:endParaRPr lang="en-US"/>
        </a:p>
      </dgm:t>
    </dgm:pt>
    <dgm:pt modelId="{08A6E87A-4DC5-484F-8714-21576A3BCEA0}" type="parTrans" cxnId="{118C03F3-A818-4E1F-998D-082A97509C19}">
      <dgm:prSet/>
      <dgm:spPr/>
      <dgm:t>
        <a:bodyPr/>
        <a:lstStyle/>
        <a:p>
          <a:endParaRPr lang="en-US"/>
        </a:p>
      </dgm:t>
    </dgm:pt>
    <dgm:pt modelId="{22623B06-EA51-4C53-AD01-E6EB0BE5D07A}" type="sibTrans" cxnId="{118C03F3-A818-4E1F-998D-082A97509C19}">
      <dgm:prSet/>
      <dgm:spPr/>
      <dgm:t>
        <a:bodyPr/>
        <a:lstStyle/>
        <a:p>
          <a:endParaRPr lang="en-US"/>
        </a:p>
      </dgm:t>
    </dgm:pt>
    <dgm:pt modelId="{A6ADD4E1-A93D-4837-83C3-642E9E18528A}">
      <dgm:prSet/>
      <dgm:spPr/>
      <dgm:t>
        <a:bodyPr/>
        <a:lstStyle/>
        <a:p>
          <a:r>
            <a:rPr lang="it-IT" dirty="0"/>
            <a:t>Miglioramenti in omogeneità di illuminazione e design</a:t>
          </a:r>
          <a:endParaRPr lang="en-US" dirty="0"/>
        </a:p>
      </dgm:t>
    </dgm:pt>
    <dgm:pt modelId="{C65ABE5F-1231-4C59-994D-370425CE8985}" type="parTrans" cxnId="{726A1C0F-07E4-4071-8CB5-DC17D9D8F2DE}">
      <dgm:prSet/>
      <dgm:spPr/>
      <dgm:t>
        <a:bodyPr/>
        <a:lstStyle/>
        <a:p>
          <a:endParaRPr lang="en-US"/>
        </a:p>
      </dgm:t>
    </dgm:pt>
    <dgm:pt modelId="{0506EC59-89D6-4416-AF32-85580017A514}" type="sibTrans" cxnId="{726A1C0F-07E4-4071-8CB5-DC17D9D8F2DE}">
      <dgm:prSet/>
      <dgm:spPr/>
      <dgm:t>
        <a:bodyPr/>
        <a:lstStyle/>
        <a:p>
          <a:endParaRPr lang="en-US"/>
        </a:p>
      </dgm:t>
    </dgm:pt>
    <dgm:pt modelId="{9DE2E2D1-F757-B04B-BA33-D76590381830}" type="pres">
      <dgm:prSet presAssocID="{6E829B2A-D9AD-4788-80A1-6BF8D65F363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9BC986C-0BF8-A545-887A-133E2F5CD354}" type="pres">
      <dgm:prSet presAssocID="{A6ADD4E1-A93D-4837-83C3-642E9E18528A}" presName="Accent2" presStyleCnt="0"/>
      <dgm:spPr/>
    </dgm:pt>
    <dgm:pt modelId="{7B2A8653-B5C9-194E-8F6E-92E06B830571}" type="pres">
      <dgm:prSet presAssocID="{A6ADD4E1-A93D-4837-83C3-642E9E18528A}" presName="Accent" presStyleLbl="node1" presStyleIdx="0" presStyleCnt="4"/>
      <dgm:spPr/>
    </dgm:pt>
    <dgm:pt modelId="{1C2679E2-A01C-BC44-B303-128B46E64208}" type="pres">
      <dgm:prSet presAssocID="{A6ADD4E1-A93D-4837-83C3-642E9E18528A}" presName="ParentBackground2" presStyleCnt="0"/>
      <dgm:spPr/>
    </dgm:pt>
    <dgm:pt modelId="{492F67BB-14F7-9843-A17F-5020521CBED0}" type="pres">
      <dgm:prSet presAssocID="{A6ADD4E1-A93D-4837-83C3-642E9E18528A}" presName="ParentBackground" presStyleLbl="node1" presStyleIdx="1" presStyleCnt="4"/>
      <dgm:spPr/>
    </dgm:pt>
    <dgm:pt modelId="{8A8FE971-DCB3-B840-9CC2-5B4A790D40B9}" type="pres">
      <dgm:prSet presAssocID="{A6ADD4E1-A93D-4837-83C3-642E9E18528A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05CCF3F5-7EAF-3844-965D-0D8AEF1B2938}" type="pres">
      <dgm:prSet presAssocID="{DDEB4404-6DBE-4E24-83CF-D7FDA5FB0D02}" presName="Accent1" presStyleCnt="0"/>
      <dgm:spPr/>
    </dgm:pt>
    <dgm:pt modelId="{2D9D8AA3-B30C-F043-92C0-ED0D7DE1D3AD}" type="pres">
      <dgm:prSet presAssocID="{DDEB4404-6DBE-4E24-83CF-D7FDA5FB0D02}" presName="Accent" presStyleLbl="node1" presStyleIdx="2" presStyleCnt="4"/>
      <dgm:spPr/>
    </dgm:pt>
    <dgm:pt modelId="{6F113AC5-872C-5740-9BF4-C74C6C7D98DA}" type="pres">
      <dgm:prSet presAssocID="{DDEB4404-6DBE-4E24-83CF-D7FDA5FB0D02}" presName="ParentBackground1" presStyleCnt="0"/>
      <dgm:spPr/>
    </dgm:pt>
    <dgm:pt modelId="{10AECCBE-3500-184B-83C4-BF273499A5BE}" type="pres">
      <dgm:prSet presAssocID="{DDEB4404-6DBE-4E24-83CF-D7FDA5FB0D02}" presName="ParentBackground" presStyleLbl="node1" presStyleIdx="3" presStyleCnt="4"/>
      <dgm:spPr/>
    </dgm:pt>
    <dgm:pt modelId="{DB90D25E-09C6-264A-9F94-06CD9EC82B2B}" type="pres">
      <dgm:prSet presAssocID="{DDEB4404-6DBE-4E24-83CF-D7FDA5FB0D02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00B3907-9C15-9C4F-A031-1B4153252F33}" type="presOf" srcId="{DDEB4404-6DBE-4E24-83CF-D7FDA5FB0D02}" destId="{10AECCBE-3500-184B-83C4-BF273499A5BE}" srcOrd="0" destOrd="0" presId="urn:microsoft.com/office/officeart/2018/layout/CircleProcess"/>
    <dgm:cxn modelId="{726A1C0F-07E4-4071-8CB5-DC17D9D8F2DE}" srcId="{6E829B2A-D9AD-4788-80A1-6BF8D65F363E}" destId="{A6ADD4E1-A93D-4837-83C3-642E9E18528A}" srcOrd="1" destOrd="0" parTransId="{C65ABE5F-1231-4C59-994D-370425CE8985}" sibTransId="{0506EC59-89D6-4416-AF32-85580017A514}"/>
    <dgm:cxn modelId="{2AD3EE28-CC43-D74B-90E6-05DA9ABA920F}" type="presOf" srcId="{6E829B2A-D9AD-4788-80A1-6BF8D65F363E}" destId="{9DE2E2D1-F757-B04B-BA33-D76590381830}" srcOrd="0" destOrd="0" presId="urn:microsoft.com/office/officeart/2018/layout/CircleProcess"/>
    <dgm:cxn modelId="{C23EC147-94B9-8343-B8A8-A2C3252E933D}" type="presOf" srcId="{A6ADD4E1-A93D-4837-83C3-642E9E18528A}" destId="{8A8FE971-DCB3-B840-9CC2-5B4A790D40B9}" srcOrd="1" destOrd="0" presId="urn:microsoft.com/office/officeart/2018/layout/CircleProcess"/>
    <dgm:cxn modelId="{5A17BD66-865D-3840-B736-EC693C78D892}" type="presOf" srcId="{DDEB4404-6DBE-4E24-83CF-D7FDA5FB0D02}" destId="{DB90D25E-09C6-264A-9F94-06CD9EC82B2B}" srcOrd="1" destOrd="0" presId="urn:microsoft.com/office/officeart/2018/layout/CircleProcess"/>
    <dgm:cxn modelId="{92AAB4AB-1467-2A40-B0A8-72CD1E59FB8E}" type="presOf" srcId="{A6ADD4E1-A93D-4837-83C3-642E9E18528A}" destId="{492F67BB-14F7-9843-A17F-5020521CBED0}" srcOrd="0" destOrd="0" presId="urn:microsoft.com/office/officeart/2018/layout/CircleProcess"/>
    <dgm:cxn modelId="{118C03F3-A818-4E1F-998D-082A97509C19}" srcId="{6E829B2A-D9AD-4788-80A1-6BF8D65F363E}" destId="{DDEB4404-6DBE-4E24-83CF-D7FDA5FB0D02}" srcOrd="0" destOrd="0" parTransId="{08A6E87A-4DC5-484F-8714-21576A3BCEA0}" sibTransId="{22623B06-EA51-4C53-AD01-E6EB0BE5D07A}"/>
    <dgm:cxn modelId="{B6681032-AF13-924D-A554-4175AB015B14}" type="presParOf" srcId="{9DE2E2D1-F757-B04B-BA33-D76590381830}" destId="{89BC986C-0BF8-A545-887A-133E2F5CD354}" srcOrd="0" destOrd="0" presId="urn:microsoft.com/office/officeart/2018/layout/CircleProcess"/>
    <dgm:cxn modelId="{556BB14E-9C30-C049-BC36-C509EF55964B}" type="presParOf" srcId="{89BC986C-0BF8-A545-887A-133E2F5CD354}" destId="{7B2A8653-B5C9-194E-8F6E-92E06B830571}" srcOrd="0" destOrd="0" presId="urn:microsoft.com/office/officeart/2018/layout/CircleProcess"/>
    <dgm:cxn modelId="{0CE824A7-0B33-B946-A72B-971DF7AF3D10}" type="presParOf" srcId="{9DE2E2D1-F757-B04B-BA33-D76590381830}" destId="{1C2679E2-A01C-BC44-B303-128B46E64208}" srcOrd="1" destOrd="0" presId="urn:microsoft.com/office/officeart/2018/layout/CircleProcess"/>
    <dgm:cxn modelId="{3D0C14B6-6AD1-9F48-A3F9-0781C8A3361B}" type="presParOf" srcId="{1C2679E2-A01C-BC44-B303-128B46E64208}" destId="{492F67BB-14F7-9843-A17F-5020521CBED0}" srcOrd="0" destOrd="0" presId="urn:microsoft.com/office/officeart/2018/layout/CircleProcess"/>
    <dgm:cxn modelId="{2A853803-DFE6-3248-BD37-DF2DBF0AE6FF}" type="presParOf" srcId="{9DE2E2D1-F757-B04B-BA33-D76590381830}" destId="{8A8FE971-DCB3-B840-9CC2-5B4A790D40B9}" srcOrd="2" destOrd="0" presId="urn:microsoft.com/office/officeart/2018/layout/CircleProcess"/>
    <dgm:cxn modelId="{40275BB8-90E1-1D49-BD25-DDD6E17566CB}" type="presParOf" srcId="{9DE2E2D1-F757-B04B-BA33-D76590381830}" destId="{05CCF3F5-7EAF-3844-965D-0D8AEF1B2938}" srcOrd="3" destOrd="0" presId="urn:microsoft.com/office/officeart/2018/layout/CircleProcess"/>
    <dgm:cxn modelId="{2F6871B9-BD7E-7F4B-A001-CD61A39D88CB}" type="presParOf" srcId="{05CCF3F5-7EAF-3844-965D-0D8AEF1B2938}" destId="{2D9D8AA3-B30C-F043-92C0-ED0D7DE1D3AD}" srcOrd="0" destOrd="0" presId="urn:microsoft.com/office/officeart/2018/layout/CircleProcess"/>
    <dgm:cxn modelId="{15FEEDCD-5C28-1845-95F5-70F793066BEE}" type="presParOf" srcId="{9DE2E2D1-F757-B04B-BA33-D76590381830}" destId="{6F113AC5-872C-5740-9BF4-C74C6C7D98DA}" srcOrd="4" destOrd="0" presId="urn:microsoft.com/office/officeart/2018/layout/CircleProcess"/>
    <dgm:cxn modelId="{8FD82D44-88B8-E74B-B051-34638AEF1609}" type="presParOf" srcId="{6F113AC5-872C-5740-9BF4-C74C6C7D98DA}" destId="{10AECCBE-3500-184B-83C4-BF273499A5BE}" srcOrd="0" destOrd="0" presId="urn:microsoft.com/office/officeart/2018/layout/CircleProcess"/>
    <dgm:cxn modelId="{CFB93F86-AAEE-CA46-BA9E-18D9DF2C8E41}" type="presParOf" srcId="{9DE2E2D1-F757-B04B-BA33-D76590381830}" destId="{DB90D25E-09C6-264A-9F94-06CD9EC82B2B}" srcOrd="5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A8653-B5C9-194E-8F6E-92E06B830571}">
      <dsp:nvSpPr>
        <dsp:cNvPr id="0" name=""/>
        <dsp:cNvSpPr/>
      </dsp:nvSpPr>
      <dsp:spPr>
        <a:xfrm>
          <a:off x="3552819" y="751067"/>
          <a:ext cx="1989955" cy="1989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F67BB-14F7-9843-A17F-5020521CBED0}">
      <dsp:nvSpPr>
        <dsp:cNvPr id="0" name=""/>
        <dsp:cNvSpPr/>
      </dsp:nvSpPr>
      <dsp:spPr>
        <a:xfrm>
          <a:off x="3619121" y="817410"/>
          <a:ext cx="1856909" cy="1857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Miglioramenti in omogeneità di illuminazione e design</a:t>
          </a:r>
          <a:endParaRPr lang="en-US" sz="1600" kern="1200" dirty="0"/>
        </a:p>
      </dsp:txBody>
      <dsp:txXfrm>
        <a:off x="3884773" y="1082780"/>
        <a:ext cx="1326489" cy="1326501"/>
      </dsp:txXfrm>
    </dsp:sp>
    <dsp:sp modelId="{2D9D8AA3-B30C-F043-92C0-ED0D7DE1D3AD}">
      <dsp:nvSpPr>
        <dsp:cNvPr id="0" name=""/>
        <dsp:cNvSpPr/>
      </dsp:nvSpPr>
      <dsp:spPr>
        <a:xfrm rot="2700000">
          <a:off x="1496749" y="750845"/>
          <a:ext cx="1990021" cy="199002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ECCBE-3500-184B-83C4-BF273499A5BE}">
      <dsp:nvSpPr>
        <dsp:cNvPr id="0" name=""/>
        <dsp:cNvSpPr/>
      </dsp:nvSpPr>
      <dsp:spPr>
        <a:xfrm>
          <a:off x="1563305" y="817410"/>
          <a:ext cx="1856909" cy="1857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Sistema opaco vs Sistema riflettente</a:t>
          </a:r>
          <a:endParaRPr lang="en-US" sz="1600" kern="1200"/>
        </a:p>
      </dsp:txBody>
      <dsp:txXfrm>
        <a:off x="1828514" y="1082780"/>
        <a:ext cx="1326489" cy="1326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6084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F8B59F-7571-4E7E-AE2E-4CF655775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6481" y="255334"/>
            <a:ext cx="1450695" cy="10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65F865-E50D-4446-A000-5C41BAA7A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Attività di Ricerca e Sviluppo in INAF e dintorni contro la pandemia COVID19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C96654-1346-C54D-9EA9-10ACCA04F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Ottimizzazione di sistemi basati sugli UV: esempi di applicazioni su dispositivi sviluppati da industrie con il sostegno di INAF 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93709D6-3D0E-9144-B5E3-4666D7B68099}"/>
              </a:ext>
            </a:extLst>
          </p:cNvPr>
          <p:cNvSpPr/>
          <p:nvPr/>
        </p:nvSpPr>
        <p:spPr>
          <a:xfrm>
            <a:off x="1100015" y="6226073"/>
            <a:ext cx="5567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imes" pitchFamily="2" charset="0"/>
              </a:rPr>
              <a:t>Workshop INAF: 10 e 11 Marzo 2021, ore 14:30-18:00 </a:t>
            </a:r>
            <a:endParaRPr lang="it-IT" dirty="0"/>
          </a:p>
        </p:txBody>
      </p:sp>
      <p:pic>
        <p:nvPicPr>
          <p:cNvPr id="4100" name="Picture 4" descr="Iniziative Covid-19">
            <a:extLst>
              <a:ext uri="{FF2B5EF4-FFF2-40B4-BE49-F238E27FC236}">
                <a16:creationId xmlns:a16="http://schemas.microsoft.com/office/drawing/2014/main" id="{17CF8B49-BEA0-8C40-BF20-478395468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7250792" y="6129582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6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373E92-F88D-4F0A-94DF-393703E7D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8" y="46653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29DAA0-ADF6-43FD-9C99-483F722B5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288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3199BA8-3FD4-9745-9FFC-A12219C2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4705801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 err="1"/>
              <a:t>Parametri</a:t>
            </a:r>
            <a:r>
              <a:rPr lang="en-US" sz="5900" spc="-100" dirty="0"/>
              <a:t> di </a:t>
            </a:r>
            <a:r>
              <a:rPr lang="en-US" sz="5900" spc="-100" dirty="0" err="1"/>
              <a:t>progetto</a:t>
            </a:r>
            <a:endParaRPr lang="en-US" sz="5900" spc="-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2C8C35-BF44-4CFB-9754-81F07C98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CA4A807-8F91-0D47-9AD4-DCD32F3E2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841624"/>
              </p:ext>
            </p:extLst>
          </p:nvPr>
        </p:nvGraphicFramePr>
        <p:xfrm>
          <a:off x="6589775" y="758952"/>
          <a:ext cx="4908849" cy="5360820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2402226">
                  <a:extLst>
                    <a:ext uri="{9D8B030D-6E8A-4147-A177-3AD203B41FA5}">
                      <a16:colId xmlns:a16="http://schemas.microsoft.com/office/drawing/2014/main" val="2051432591"/>
                    </a:ext>
                  </a:extLst>
                </a:gridCol>
                <a:gridCol w="2506623">
                  <a:extLst>
                    <a:ext uri="{9D8B030D-6E8A-4147-A177-3AD203B41FA5}">
                      <a16:colId xmlns:a16="http://schemas.microsoft.com/office/drawing/2014/main" val="544381712"/>
                    </a:ext>
                  </a:extLst>
                </a:gridCol>
              </a:tblGrid>
              <a:tr h="357900">
                <a:tc>
                  <a:txBody>
                    <a:bodyPr/>
                    <a:lstStyle/>
                    <a:p>
                      <a:endParaRPr lang="en-US" sz="1800" b="0" cap="none" spc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cap="none" spc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705583"/>
                  </a:ext>
                </a:extLst>
              </a:tr>
              <a:tr h="314748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UV-C </a:t>
                      </a:r>
                      <a:r>
                        <a:rPr lang="en-US" sz="1400" cap="none" spc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mW</a:t>
                      </a:r>
                      <a:endParaRPr lang="en-US" sz="1400" cap="none" spc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</a:t>
                      </a: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09744"/>
                  </a:ext>
                </a:extLst>
              </a:tr>
              <a:tr h="314748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n. </a:t>
                      </a:r>
                      <a:r>
                        <a:rPr lang="en-US" sz="1400" cap="none" spc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lampade</a:t>
                      </a:r>
                      <a:endParaRPr lang="en-US" sz="1400" cap="none" spc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43294"/>
                  </a:ext>
                </a:extLst>
              </a:tr>
              <a:tr h="314748">
                <a:tc>
                  <a:txBody>
                    <a:bodyPr/>
                    <a:lstStyle/>
                    <a:p>
                      <a:r>
                        <a:rPr lang="en-US" sz="1400" cap="none" spc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Materiale</a:t>
                      </a:r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interno</a:t>
                      </a:r>
                      <a:endParaRPr lang="en-US" sz="1400" cap="none" spc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 (MIRROR)</a:t>
                      </a: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4865"/>
                  </a:ext>
                </a:extLst>
              </a:tr>
              <a:tr h="314748">
                <a:tc>
                  <a:txBody>
                    <a:bodyPr/>
                    <a:lstStyle/>
                    <a:p>
                      <a:r>
                        <a:rPr lang="en-US" sz="1400" cap="none" spc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Materiale</a:t>
                      </a:r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rulli</a:t>
                      </a:r>
                      <a:endParaRPr lang="en-US" sz="1400" cap="none" spc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 (MIRROR)</a:t>
                      </a: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954185"/>
                  </a:ext>
                </a:extLst>
              </a:tr>
              <a:tr h="314748">
                <a:tc>
                  <a:txBody>
                    <a:bodyPr/>
                    <a:lstStyle/>
                    <a:p>
                      <a:endParaRPr lang="en-US" sz="1400" cap="none" spc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 scattering</a:t>
                      </a: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4620"/>
                  </a:ext>
                </a:extLst>
              </a:tr>
              <a:tr h="465779"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analisi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Split rays;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Incluse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polarizzazioni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50013"/>
                  </a:ext>
                </a:extLst>
              </a:tr>
              <a:tr h="465779"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Valore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Irradianza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di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riferimento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3.7mW/cm</a:t>
                      </a:r>
                      <a:r>
                        <a:rPr lang="en-US" sz="1400" cap="none" spc="0" baseline="300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883571"/>
                  </a:ext>
                </a:extLst>
              </a:tr>
              <a:tr h="465779">
                <a:tc>
                  <a:txBody>
                    <a:bodyPr/>
                    <a:lstStyle/>
                    <a:p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Lunghezza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d’onda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simulazione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254 nm</a:t>
                      </a: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438124"/>
                  </a:ext>
                </a:extLst>
              </a:tr>
              <a:tr h="465779">
                <a:tc>
                  <a:txBody>
                    <a:bodyPr/>
                    <a:lstStyle/>
                    <a:p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Schematizzazione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geometria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Parallelepipedo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con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detecto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virtuali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cap="none" spc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facce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4188" marR="154188" marT="154188" marB="770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434078"/>
                  </a:ext>
                </a:extLst>
              </a:tr>
            </a:tbl>
          </a:graphicData>
        </a:graphic>
      </p:graphicFrame>
      <p:pic>
        <p:nvPicPr>
          <p:cNvPr id="10" name="Picture 4" descr="Iniziative Covid-19">
            <a:extLst>
              <a:ext uri="{FF2B5EF4-FFF2-40B4-BE49-F238E27FC236}">
                <a16:creationId xmlns:a16="http://schemas.microsoft.com/office/drawing/2014/main" id="{A3E744DD-BF7C-C548-B53C-A3FF8D3D4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0A0925-2E4B-694E-8EDE-B2FE9E5AB946}"/>
              </a:ext>
            </a:extLst>
          </p:cNvPr>
          <p:cNvSpPr txBox="1"/>
          <p:nvPr/>
        </p:nvSpPr>
        <p:spPr>
          <a:xfrm>
            <a:off x="565265" y="4887884"/>
            <a:ext cx="521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Identificazione</a:t>
            </a:r>
            <a:r>
              <a:rPr lang="en-US" sz="2000" dirty="0">
                <a:solidFill>
                  <a:schemeClr val="bg1"/>
                </a:solidFill>
              </a:rPr>
              <a:t> e </a:t>
            </a:r>
            <a:r>
              <a:rPr lang="en-US" sz="2000" dirty="0" err="1">
                <a:solidFill>
                  <a:schemeClr val="bg1"/>
                </a:solidFill>
              </a:rPr>
              <a:t>selezione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ipotesi</a:t>
            </a:r>
            <a:r>
              <a:rPr lang="en-US" sz="2000" dirty="0">
                <a:solidFill>
                  <a:schemeClr val="bg1"/>
                </a:solidFill>
              </a:rPr>
              <a:t> e </a:t>
            </a:r>
            <a:r>
              <a:rPr lang="en-US" sz="2000" dirty="0" err="1">
                <a:solidFill>
                  <a:schemeClr val="bg1"/>
                </a:solidFill>
              </a:rPr>
              <a:t>semplificazioni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possibili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88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A71AE1-4F59-D842-BFF1-8EEFC2FB8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8686" y="758952"/>
            <a:ext cx="6365317" cy="53309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olo 6">
            <a:extLst>
              <a:ext uri="{FF2B5EF4-FFF2-40B4-BE49-F238E27FC236}">
                <a16:creationId xmlns:a16="http://schemas.microsoft.com/office/drawing/2014/main" id="{E5692F24-21F9-9C46-92CF-9F47BEF0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/>
          <a:lstStyle/>
          <a:p>
            <a:r>
              <a:rPr lang="en-US" dirty="0" err="1"/>
              <a:t>Materiali</a:t>
            </a:r>
            <a:r>
              <a:rPr lang="en-US" dirty="0"/>
              <a:t> e coating</a:t>
            </a:r>
          </a:p>
        </p:txBody>
      </p:sp>
      <p:pic>
        <p:nvPicPr>
          <p:cNvPr id="10" name="Picture 4" descr="Iniziative Covid-19">
            <a:extLst>
              <a:ext uri="{FF2B5EF4-FFF2-40B4-BE49-F238E27FC236}">
                <a16:creationId xmlns:a16="http://schemas.microsoft.com/office/drawing/2014/main" id="{AF78DC74-C837-0F43-B144-59DA6392C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5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709A26-97DA-294F-BC29-122BD29E6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 </a:t>
            </a:r>
            <a:r>
              <a:rPr lang="en-US" dirty="0" err="1"/>
              <a:t>imposto</a:t>
            </a:r>
            <a:r>
              <a:rPr lang="en-US" dirty="0"/>
              <a:t> il coating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superfici</a:t>
            </a:r>
            <a:r>
              <a:rPr lang="en-US" dirty="0"/>
              <a:t> </a:t>
            </a:r>
            <a:r>
              <a:rPr lang="en-US" dirty="0" err="1"/>
              <a:t>specchiate</a:t>
            </a:r>
            <a:r>
              <a:rPr lang="en-US" dirty="0"/>
              <a:t> in </a:t>
            </a:r>
            <a:r>
              <a:rPr lang="en-US" dirty="0" err="1"/>
              <a:t>zemax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52D485-CED7-A245-BAF3-074D35E2F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308" y="3942410"/>
            <a:ext cx="2226732" cy="2346664"/>
          </a:xfrm>
        </p:spPr>
        <p:txBody>
          <a:bodyPr/>
          <a:lstStyle/>
          <a:p>
            <a:r>
              <a:rPr lang="en-US" dirty="0" err="1"/>
              <a:t>Seleziono</a:t>
            </a:r>
            <a:r>
              <a:rPr lang="en-US" dirty="0"/>
              <a:t> </a:t>
            </a:r>
            <a:r>
              <a:rPr lang="en-US" dirty="0" err="1"/>
              <a:t>raggi</a:t>
            </a:r>
            <a:r>
              <a:rPr lang="en-US" dirty="0"/>
              <a:t> a 254 nm </a:t>
            </a:r>
            <a:r>
              <a:rPr lang="en-US" dirty="0" err="1"/>
              <a:t>nel</a:t>
            </a:r>
            <a:r>
              <a:rPr lang="en-US" dirty="0"/>
              <a:t> software</a:t>
            </a:r>
          </a:p>
          <a:p>
            <a:r>
              <a:rPr lang="en-US" dirty="0" err="1"/>
              <a:t>Imposto</a:t>
            </a:r>
            <a:r>
              <a:rPr lang="en-US" dirty="0"/>
              <a:t> il </a:t>
            </a:r>
            <a:r>
              <a:rPr lang="en-US" dirty="0" err="1"/>
              <a:t>tipo</a:t>
            </a:r>
            <a:r>
              <a:rPr lang="en-US" dirty="0"/>
              <a:t> di coating con R = 93%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44AC0D-BF38-174C-907D-6074B556F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" t="1942" r="1897" b="2578"/>
          <a:stretch/>
        </p:blipFill>
        <p:spPr>
          <a:xfrm>
            <a:off x="4313956" y="253649"/>
            <a:ext cx="5939311" cy="36377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89D7DE4-CD68-E542-BEA7-68E1CB775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" t="3242" r="3235" b="2848"/>
          <a:stretch/>
        </p:blipFill>
        <p:spPr>
          <a:xfrm>
            <a:off x="6961140" y="2400476"/>
            <a:ext cx="4015686" cy="4178744"/>
          </a:xfrm>
          <a:prstGeom prst="rect">
            <a:avLst/>
          </a:prstGeom>
        </p:spPr>
      </p:pic>
      <p:pic>
        <p:nvPicPr>
          <p:cNvPr id="12" name="Picture 4" descr="Iniziative Covid-19">
            <a:extLst>
              <a:ext uri="{FF2B5EF4-FFF2-40B4-BE49-F238E27FC236}">
                <a16:creationId xmlns:a16="http://schemas.microsoft.com/office/drawing/2014/main" id="{AC0507A6-A25B-394C-BF8F-4E7EB7539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73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EB70657-9B6D-194B-8458-B103C651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anchor="b">
            <a:normAutofit/>
          </a:bodyPr>
          <a:lstStyle/>
          <a:p>
            <a:r>
              <a:rPr lang="en-US" sz="2400" dirty="0" err="1"/>
              <a:t>Lampade</a:t>
            </a:r>
            <a:r>
              <a:rPr lang="en-US" sz="2400" dirty="0"/>
              <a:t> Philips UVC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5F2A6B-4953-AD4C-9C33-7C8650BF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174" y="5047196"/>
            <a:ext cx="8369418" cy="16655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8AAEB3-3877-324E-841A-C50E8F5D0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656" y="74950"/>
            <a:ext cx="5809507" cy="53447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07581A-5FA4-3B49-B851-97BDA901C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230" y="2533669"/>
            <a:ext cx="4196644" cy="690911"/>
          </a:xfrm>
          <a:prstGeom prst="rect">
            <a:avLst/>
          </a:prstGeom>
        </p:spPr>
      </p:pic>
      <p:pic>
        <p:nvPicPr>
          <p:cNvPr id="18" name="Picture 4" descr="Iniziative Covid-19">
            <a:extLst>
              <a:ext uri="{FF2B5EF4-FFF2-40B4-BE49-F238E27FC236}">
                <a16:creationId xmlns:a16="http://schemas.microsoft.com/office/drawing/2014/main" id="{06F6618D-2BDA-2A4C-9F91-59FD2087B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73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AF0E0B-1B77-F842-A633-65BB009E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2902077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/>
              <a:t>design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2F6B634-FF85-654F-B888-4F9A9CE07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1" y="831999"/>
            <a:ext cx="4789994" cy="28620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475F3AC-04C3-8146-9856-0DC7D9673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748174"/>
            <a:ext cx="4789992" cy="302967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32888A-5930-F247-B736-975AA5AA6142}"/>
              </a:ext>
            </a:extLst>
          </p:cNvPr>
          <p:cNvSpPr txBox="1"/>
          <p:nvPr/>
        </p:nvSpPr>
        <p:spPr>
          <a:xfrm>
            <a:off x="4757738" y="4643438"/>
            <a:ext cx="648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Definizione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geometria</a:t>
            </a:r>
            <a:r>
              <a:rPr lang="en-US" dirty="0"/>
              <a:t> e </a:t>
            </a:r>
            <a:r>
              <a:rPr lang="en-US" dirty="0" err="1"/>
              <a:t>propagazione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raggi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Disposizione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detector </a:t>
            </a:r>
            <a:r>
              <a:rPr lang="en-US" dirty="0" err="1"/>
              <a:t>virtuali</a:t>
            </a:r>
            <a:r>
              <a:rPr lang="en-US" dirty="0"/>
              <a:t> (</a:t>
            </a:r>
            <a:r>
              <a:rPr lang="en-US" dirty="0" err="1"/>
              <a:t>intercettano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raggi</a:t>
            </a:r>
            <a:r>
              <a:rPr lang="en-US" dirty="0"/>
              <a:t> e li </a:t>
            </a:r>
            <a:r>
              <a:rPr lang="en-US" dirty="0" err="1"/>
              <a:t>contano</a:t>
            </a:r>
            <a:r>
              <a:rPr lang="en-US" dirty="0"/>
              <a:t> </a:t>
            </a:r>
            <a:r>
              <a:rPr lang="en-US" dirty="0" err="1"/>
              <a:t>nell’analisi</a:t>
            </a:r>
            <a:r>
              <a:rPr lang="en-US" dirty="0"/>
              <a:t>)</a:t>
            </a:r>
          </a:p>
        </p:txBody>
      </p:sp>
      <p:pic>
        <p:nvPicPr>
          <p:cNvPr id="10" name="Picture 4" descr="Iniziative Covid-19">
            <a:extLst>
              <a:ext uri="{FF2B5EF4-FFF2-40B4-BE49-F238E27FC236}">
                <a16:creationId xmlns:a16="http://schemas.microsoft.com/office/drawing/2014/main" id="{08F090F0-3D2D-864C-9C18-562D7FD5E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47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AF0E0B-1B77-F842-A633-65BB009E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design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34CFDD-068F-2B46-83A0-516125D3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1" y="843974"/>
            <a:ext cx="4789994" cy="28380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EF0179-F944-6B41-ABC2-17064CCF8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7"/>
          <a:stretch/>
        </p:blipFill>
        <p:spPr>
          <a:xfrm>
            <a:off x="6338316" y="843973"/>
            <a:ext cx="4789992" cy="31673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588480-CA26-4F4E-B3B1-B4888ACE57D3}"/>
              </a:ext>
            </a:extLst>
          </p:cNvPr>
          <p:cNvSpPr txBox="1"/>
          <p:nvPr/>
        </p:nvSpPr>
        <p:spPr>
          <a:xfrm>
            <a:off x="4757738" y="4643438"/>
            <a:ext cx="648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Definizione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geometria</a:t>
            </a:r>
            <a:r>
              <a:rPr lang="en-US" dirty="0"/>
              <a:t> e </a:t>
            </a:r>
            <a:r>
              <a:rPr lang="en-US" dirty="0" err="1"/>
              <a:t>propagazione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raggi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Disposizione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detector </a:t>
            </a:r>
            <a:r>
              <a:rPr lang="en-US" dirty="0" err="1"/>
              <a:t>virtuali</a:t>
            </a:r>
            <a:r>
              <a:rPr lang="en-US" dirty="0"/>
              <a:t> (</a:t>
            </a:r>
            <a:r>
              <a:rPr lang="en-US" dirty="0" err="1"/>
              <a:t>intercettano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raggi</a:t>
            </a:r>
            <a:r>
              <a:rPr lang="en-US" dirty="0"/>
              <a:t> e li </a:t>
            </a:r>
            <a:r>
              <a:rPr lang="en-US" dirty="0" err="1"/>
              <a:t>contano</a:t>
            </a:r>
            <a:r>
              <a:rPr lang="en-US" dirty="0"/>
              <a:t> </a:t>
            </a:r>
            <a:r>
              <a:rPr lang="en-US" dirty="0" err="1"/>
              <a:t>nell’analisi</a:t>
            </a:r>
            <a:r>
              <a:rPr lang="en-US" dirty="0"/>
              <a:t>)</a:t>
            </a:r>
          </a:p>
        </p:txBody>
      </p:sp>
      <p:pic>
        <p:nvPicPr>
          <p:cNvPr id="11" name="Picture 4" descr="Iniziative Covid-19">
            <a:extLst>
              <a:ext uri="{FF2B5EF4-FFF2-40B4-BE49-F238E27FC236}">
                <a16:creationId xmlns:a16="http://schemas.microsoft.com/office/drawing/2014/main" id="{6C5694C6-CB0E-084F-BC30-D7915D2D7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4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2C2CBD-7E4E-0643-BDC7-5219712A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di </a:t>
            </a:r>
            <a:r>
              <a:rPr lang="en-US" dirty="0" err="1"/>
              <a:t>simulazione</a:t>
            </a:r>
            <a:r>
              <a:rPr lang="en-US" dirty="0"/>
              <a:t> a </a:t>
            </a:r>
            <a:r>
              <a:rPr lang="en-US" dirty="0" err="1"/>
              <a:t>seconda</a:t>
            </a:r>
            <a:r>
              <a:rPr lang="en-US" dirty="0"/>
              <a:t> del </a:t>
            </a:r>
            <a:r>
              <a:rPr lang="en-US" dirty="0" err="1"/>
              <a:t>numero</a:t>
            </a:r>
            <a:r>
              <a:rPr lang="en-US" dirty="0"/>
              <a:t> di </a:t>
            </a:r>
            <a:r>
              <a:rPr lang="en-US" dirty="0" err="1"/>
              <a:t>raggi</a:t>
            </a:r>
            <a:r>
              <a:rPr lang="en-US" dirty="0"/>
              <a:t> e </a:t>
            </a:r>
            <a:r>
              <a:rPr lang="en-US" dirty="0" err="1"/>
              <a:t>della</a:t>
            </a:r>
            <a:r>
              <a:rPr lang="en-US" dirty="0"/>
              <a:t> ”</a:t>
            </a:r>
            <a:r>
              <a:rPr lang="en-US" dirty="0" err="1"/>
              <a:t>risoluzione</a:t>
            </a:r>
            <a:r>
              <a:rPr lang="en-US" dirty="0"/>
              <a:t>” </a:t>
            </a:r>
            <a:r>
              <a:rPr lang="en-US" dirty="0" err="1"/>
              <a:t>necessaria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detector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ACA6C6-DFC0-D449-9B4B-656040E4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1" y="1601978"/>
            <a:ext cx="4076700" cy="3644900"/>
          </a:xfrm>
          <a:prstGeom prst="rect">
            <a:avLst/>
          </a:prstGeom>
        </p:spPr>
      </p:pic>
      <p:pic>
        <p:nvPicPr>
          <p:cNvPr id="5" name="Picture 4" descr="Iniziative Covid-19">
            <a:extLst>
              <a:ext uri="{FF2B5EF4-FFF2-40B4-BE49-F238E27FC236}">
                <a16:creationId xmlns:a16="http://schemas.microsoft.com/office/drawing/2014/main" id="{69B13E3A-92C1-2744-8FA6-1045FCF12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500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F4A5A3-4BD2-D949-A014-77316549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pc="-100" dirty="0" err="1"/>
              <a:t>mappe</a:t>
            </a:r>
            <a:br>
              <a:rPr lang="en-US" spc="-100" dirty="0"/>
            </a:br>
            <a:r>
              <a:rPr lang="en-US" spc="-100" dirty="0"/>
              <a:t>detector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0310225-9DC5-F842-9DBF-A358B5E5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1" y="1009381"/>
            <a:ext cx="3331905" cy="25072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93216F-5C8B-EA4D-9251-21CEDD34A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329" y="1013545"/>
            <a:ext cx="3331905" cy="24989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3A4BB73-C09B-3E47-825C-812C7D48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967" y="1017710"/>
            <a:ext cx="3331906" cy="249059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2E2AF4-F12B-0B4C-8B6F-E754643B80FB}"/>
              </a:ext>
            </a:extLst>
          </p:cNvPr>
          <p:cNvSpPr txBox="1"/>
          <p:nvPr/>
        </p:nvSpPr>
        <p:spPr>
          <a:xfrm>
            <a:off x="9429796" y="648378"/>
            <a:ext cx="121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6A46E9-466C-EE4A-B55B-176531BCDD18}"/>
              </a:ext>
            </a:extLst>
          </p:cNvPr>
          <p:cNvSpPr txBox="1"/>
          <p:nvPr/>
        </p:nvSpPr>
        <p:spPr>
          <a:xfrm>
            <a:off x="5488875" y="648378"/>
            <a:ext cx="121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3ED856-45E3-D04E-9312-64BD3A04ECDF}"/>
              </a:ext>
            </a:extLst>
          </p:cNvPr>
          <p:cNvSpPr txBox="1"/>
          <p:nvPr/>
        </p:nvSpPr>
        <p:spPr>
          <a:xfrm>
            <a:off x="2122519" y="648378"/>
            <a:ext cx="121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sopra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Iniziative Covid-19">
            <a:extLst>
              <a:ext uri="{FF2B5EF4-FFF2-40B4-BE49-F238E27FC236}">
                <a16:creationId xmlns:a16="http://schemas.microsoft.com/office/drawing/2014/main" id="{49DF3AC2-A9FB-E24F-A3F2-C12C160E2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728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B37527-0041-BF41-BC84-43451083D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pc="-100" dirty="0" err="1"/>
              <a:t>mappe</a:t>
            </a:r>
            <a:r>
              <a:rPr lang="en-US" spc="-100" dirty="0"/>
              <a:t> </a:t>
            </a:r>
            <a:r>
              <a:rPr lang="en-US" spc="-100" dirty="0" err="1"/>
              <a:t>limitate</a:t>
            </a:r>
            <a:r>
              <a:rPr lang="en-US" spc="-100" dirty="0"/>
              <a:t> a 3.7 </a:t>
            </a:r>
            <a:r>
              <a:rPr lang="en-US" spc="-100" dirty="0" err="1"/>
              <a:t>mW</a:t>
            </a:r>
            <a:r>
              <a:rPr lang="en-US" spc="-100" dirty="0"/>
              <a:t>/cm</a:t>
            </a:r>
            <a:r>
              <a:rPr lang="en-US" spc="-100" baseline="30000" dirty="0"/>
              <a:t>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DBBFBAA-2BDA-9748-9557-1739F75D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38" y="1021875"/>
            <a:ext cx="3331905" cy="24989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9F5826D-2B6C-9240-92CA-95506F692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09" y="1013545"/>
            <a:ext cx="3331905" cy="24989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74E59A9-2DF5-C345-976E-26EC5734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967" y="1021875"/>
            <a:ext cx="3331906" cy="248226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A98FD7-802E-7E48-8E3E-FAC56D437E01}"/>
              </a:ext>
            </a:extLst>
          </p:cNvPr>
          <p:cNvSpPr txBox="1"/>
          <p:nvPr/>
        </p:nvSpPr>
        <p:spPr>
          <a:xfrm>
            <a:off x="9429796" y="648378"/>
            <a:ext cx="121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2B9CCF5-8111-0642-B8FA-CF90C11E2F06}"/>
              </a:ext>
            </a:extLst>
          </p:cNvPr>
          <p:cNvSpPr txBox="1"/>
          <p:nvPr/>
        </p:nvSpPr>
        <p:spPr>
          <a:xfrm>
            <a:off x="5488875" y="648378"/>
            <a:ext cx="121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6A2D427-3100-F246-B3DB-72335B4758EF}"/>
              </a:ext>
            </a:extLst>
          </p:cNvPr>
          <p:cNvSpPr txBox="1"/>
          <p:nvPr/>
        </p:nvSpPr>
        <p:spPr>
          <a:xfrm>
            <a:off x="2122519" y="648378"/>
            <a:ext cx="121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sopra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Iniziative Covid-19">
            <a:extLst>
              <a:ext uri="{FF2B5EF4-FFF2-40B4-BE49-F238E27FC236}">
                <a16:creationId xmlns:a16="http://schemas.microsoft.com/office/drawing/2014/main" id="{329A8DF3-61AE-1D40-877E-9896E0C8D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12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AA7850C8-8932-45FB-824D-8AB7D8469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28BB4B4-FCCA-4BB8-A5B5-7EDD9652D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B4AE2DE-1533-0447-A536-385D89E1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07" y="1298448"/>
            <a:ext cx="384793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spc="-100" dirty="0" err="1"/>
              <a:t>Sanificatori</a:t>
            </a:r>
            <a:r>
              <a:rPr lang="en-US" sz="5500" spc="-100" dirty="0"/>
              <a:t> </a:t>
            </a:r>
            <a:r>
              <a:rPr lang="en-US" sz="5500" spc="-100" dirty="0" err="1"/>
              <a:t>d’aria</a:t>
            </a:r>
            <a:endParaRPr lang="en-US" sz="5500" spc="-1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EAD000C-FECC-4415-AB14-16AC3974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727" y="758952"/>
            <a:ext cx="3379859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▷ Migliori purificatori d'aria 2021 (top 5) | QualeScegliere">
            <a:extLst>
              <a:ext uri="{FF2B5EF4-FFF2-40B4-BE49-F238E27FC236}">
                <a16:creationId xmlns:a16="http://schemas.microsoft.com/office/drawing/2014/main" id="{73B6ADF0-7960-4044-B8C1-997EBE8C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5608" y="1343028"/>
            <a:ext cx="3054096" cy="20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C4A9CF7B-6D34-42D7-9614-7AA889926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758952"/>
            <a:ext cx="2849303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36CCAB5-616C-4A33-8256-D740D31FA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0640" y="4090151"/>
            <a:ext cx="3371946" cy="1999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472A6C1-76CF-4215-B818-52CFF4D7A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2722807"/>
            <a:ext cx="2849303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egnaposto contenuto 8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D1D06EFF-90B5-AA40-9019-6CFBCF083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8126" y="2888451"/>
            <a:ext cx="1050266" cy="3035808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E61CE9D6-3D74-4540-A98B-232824586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4" descr="Iniziative Covid-19">
            <a:extLst>
              <a:ext uri="{FF2B5EF4-FFF2-40B4-BE49-F238E27FC236}">
                <a16:creationId xmlns:a16="http://schemas.microsoft.com/office/drawing/2014/main" id="{99BB77C2-107B-554F-84EF-2E537ACDC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0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1756225"/>
            <a:ext cx="6367271" cy="33373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4" descr="Iniziative Covid-19">
            <a:extLst>
              <a:ext uri="{FF2B5EF4-FFF2-40B4-BE49-F238E27FC236}">
                <a16:creationId xmlns:a16="http://schemas.microsoft.com/office/drawing/2014/main" id="{46847E36-5BCF-9749-8CAC-0495E4FB2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88776EB-DCD5-844D-9888-54BB1A0CA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8211">
            <a:off x="1842343" y="1956947"/>
            <a:ext cx="3039976" cy="4471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7149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FD1681-B84A-9E4D-8BCA-EF6F01C83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" t="4097" r="2252" b="-36"/>
          <a:stretch/>
        </p:blipFill>
        <p:spPr>
          <a:xfrm>
            <a:off x="0" y="192437"/>
            <a:ext cx="12192000" cy="6473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2EA17B-9337-434B-9FA7-54B6C28280FD}"/>
              </a:ext>
            </a:extLst>
          </p:cNvPr>
          <p:cNvSpPr txBox="1"/>
          <p:nvPr/>
        </p:nvSpPr>
        <p:spPr>
          <a:xfrm>
            <a:off x="8900160" y="304800"/>
            <a:ext cx="121920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normale</a:t>
            </a:r>
            <a:endParaRPr lang="en-US" b="1" dirty="0"/>
          </a:p>
        </p:txBody>
      </p:sp>
      <p:pic>
        <p:nvPicPr>
          <p:cNvPr id="5" name="Picture 4" descr="Iniziative Covid-19">
            <a:extLst>
              <a:ext uri="{FF2B5EF4-FFF2-40B4-BE49-F238E27FC236}">
                <a16:creationId xmlns:a16="http://schemas.microsoft.com/office/drawing/2014/main" id="{7D88AFB0-9592-A746-8FA1-167183F18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42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04D292A-F339-2448-A1DB-91571A603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" t="4108" r="1519" b="40"/>
          <a:stretch/>
        </p:blipFill>
        <p:spPr>
          <a:xfrm>
            <a:off x="0" y="199273"/>
            <a:ext cx="12192000" cy="645945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E469EB-D12D-394F-BA94-CB9123C10604}"/>
              </a:ext>
            </a:extLst>
          </p:cNvPr>
          <p:cNvSpPr txBox="1"/>
          <p:nvPr/>
        </p:nvSpPr>
        <p:spPr>
          <a:xfrm>
            <a:off x="8900160" y="304800"/>
            <a:ext cx="121920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absorb</a:t>
            </a:r>
          </a:p>
        </p:txBody>
      </p:sp>
      <p:pic>
        <p:nvPicPr>
          <p:cNvPr id="7" name="Picture 4" descr="Iniziative Covid-19">
            <a:extLst>
              <a:ext uri="{FF2B5EF4-FFF2-40B4-BE49-F238E27FC236}">
                <a16:creationId xmlns:a16="http://schemas.microsoft.com/office/drawing/2014/main" id="{95B1050A-B479-F74D-B38B-9E6B507FC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73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1D8C64A-B552-2B41-AE64-44D5CA8D3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0" b="-1"/>
          <a:stretch/>
        </p:blipFill>
        <p:spPr>
          <a:xfrm>
            <a:off x="0" y="193676"/>
            <a:ext cx="12192000" cy="64706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C60216-028F-394C-A8BD-0E460A510778}"/>
              </a:ext>
            </a:extLst>
          </p:cNvPr>
          <p:cNvSpPr txBox="1"/>
          <p:nvPr/>
        </p:nvSpPr>
        <p:spPr>
          <a:xfrm>
            <a:off x="8900160" y="304800"/>
            <a:ext cx="121920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&lt; power</a:t>
            </a:r>
          </a:p>
        </p:txBody>
      </p:sp>
      <p:sp>
        <p:nvSpPr>
          <p:cNvPr id="7" name="Anello 6">
            <a:extLst>
              <a:ext uri="{FF2B5EF4-FFF2-40B4-BE49-F238E27FC236}">
                <a16:creationId xmlns:a16="http://schemas.microsoft.com/office/drawing/2014/main" id="{0960EDA6-47F9-D948-BD69-D51D8E2F1273}"/>
              </a:ext>
            </a:extLst>
          </p:cNvPr>
          <p:cNvSpPr/>
          <p:nvPr/>
        </p:nvSpPr>
        <p:spPr>
          <a:xfrm>
            <a:off x="10707756" y="2796211"/>
            <a:ext cx="1020417" cy="569843"/>
          </a:xfrm>
          <a:prstGeom prst="donut">
            <a:avLst>
              <a:gd name="adj" fmla="val 5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4" descr="Iniziative Covid-19">
            <a:extLst>
              <a:ext uri="{FF2B5EF4-FFF2-40B4-BE49-F238E27FC236}">
                <a16:creationId xmlns:a16="http://schemas.microsoft.com/office/drawing/2014/main" id="{77BBBE09-8087-424F-B522-4231484A6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454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7075B0-2179-F34B-88E3-0D6FE939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729064"/>
            <a:ext cx="2171700" cy="40513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930DAE1-8AA0-6B43-86B7-2695717DA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8" y="2226747"/>
            <a:ext cx="4802155" cy="28828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D9BC6B4-0636-5F49-967B-27B60D422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390" y="1567933"/>
            <a:ext cx="5160610" cy="419576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2C1BC3-E7D3-F24A-86A6-6815FFDABFA8}"/>
              </a:ext>
            </a:extLst>
          </p:cNvPr>
          <p:cNvSpPr txBox="1"/>
          <p:nvPr/>
        </p:nvSpPr>
        <p:spPr>
          <a:xfrm>
            <a:off x="622852" y="397567"/>
            <a:ext cx="5473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 </a:t>
            </a:r>
            <a:r>
              <a:rPr lang="en-US" sz="3200" b="1" dirty="0" err="1"/>
              <a:t>altro</a:t>
            </a:r>
            <a:r>
              <a:rPr lang="en-US" sz="3200" b="1" dirty="0"/>
              <a:t> </a:t>
            </a:r>
            <a:r>
              <a:rPr lang="en-US" sz="3200" b="1" dirty="0" err="1"/>
              <a:t>dispositivo</a:t>
            </a:r>
            <a:r>
              <a:rPr lang="en-US" sz="3200" b="1" dirty="0"/>
              <a:t> </a:t>
            </a:r>
            <a:r>
              <a:rPr lang="en-US" sz="3200" b="1" dirty="0" err="1"/>
              <a:t>portatile</a:t>
            </a:r>
            <a:r>
              <a:rPr lang="en-US" sz="3200" b="1" dirty="0"/>
              <a:t> per la </a:t>
            </a:r>
            <a:r>
              <a:rPr lang="en-US" sz="3200" b="1" dirty="0" err="1"/>
              <a:t>sanificazione</a:t>
            </a:r>
            <a:r>
              <a:rPr lang="en-US" sz="3200" b="1" dirty="0"/>
              <a:t> </a:t>
            </a:r>
            <a:r>
              <a:rPr lang="en-US" sz="3200" b="1" dirty="0" err="1"/>
              <a:t>dell’aria</a:t>
            </a:r>
            <a:endParaRPr lang="en-US" sz="3200" b="1" dirty="0"/>
          </a:p>
        </p:txBody>
      </p:sp>
      <p:pic>
        <p:nvPicPr>
          <p:cNvPr id="6" name="Picture 4" descr="Iniziative Covid-19">
            <a:extLst>
              <a:ext uri="{FF2B5EF4-FFF2-40B4-BE49-F238E27FC236}">
                <a16:creationId xmlns:a16="http://schemas.microsoft.com/office/drawing/2014/main" id="{DF461458-5DE9-034D-9A37-8FEE67B7A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48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B8D8C14-6101-3042-AF76-917D56A7B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693" y="1533312"/>
            <a:ext cx="8047304" cy="37822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F792B5-7B13-014B-A0D0-340DAB767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46"/>
          <a:stretch/>
        </p:blipFill>
        <p:spPr>
          <a:xfrm>
            <a:off x="4893465" y="5324688"/>
            <a:ext cx="5472525" cy="1346199"/>
          </a:xfrm>
          <a:prstGeom prst="rect">
            <a:avLst/>
          </a:prstGeom>
        </p:spPr>
      </p:pic>
      <p:pic>
        <p:nvPicPr>
          <p:cNvPr id="6" name="Picture 4" descr="Iniziative Covid-19">
            <a:extLst>
              <a:ext uri="{FF2B5EF4-FFF2-40B4-BE49-F238E27FC236}">
                <a16:creationId xmlns:a16="http://schemas.microsoft.com/office/drawing/2014/main" id="{C247450D-4333-FC47-94E3-2D7DF6C87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39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5B42B1F-607F-C743-BB98-31CD997AF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693" y="1684200"/>
            <a:ext cx="8047304" cy="34804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23BAFA-D34A-924D-B680-9DADE956D631}"/>
              </a:ext>
            </a:extLst>
          </p:cNvPr>
          <p:cNvSpPr txBox="1"/>
          <p:nvPr/>
        </p:nvSpPr>
        <p:spPr>
          <a:xfrm>
            <a:off x="4529138" y="614363"/>
            <a:ext cx="352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Confronto</a:t>
            </a:r>
            <a:r>
              <a:rPr lang="en-US" dirty="0"/>
              <a:t> con </a:t>
            </a:r>
            <a:r>
              <a:rPr lang="en-US" dirty="0" err="1"/>
              <a:t>caso</a:t>
            </a:r>
            <a:r>
              <a:rPr lang="en-US" dirty="0"/>
              <a:t> a </a:t>
            </a:r>
            <a:r>
              <a:rPr lang="en-US" dirty="0" err="1"/>
              <a:t>pareti</a:t>
            </a:r>
            <a:r>
              <a:rPr lang="en-US" dirty="0"/>
              <a:t> non </a:t>
            </a:r>
            <a:r>
              <a:rPr lang="en-US" dirty="0" err="1"/>
              <a:t>riflettenti</a:t>
            </a:r>
            <a:endParaRPr lang="en-US" dirty="0"/>
          </a:p>
        </p:txBody>
      </p:sp>
      <p:pic>
        <p:nvPicPr>
          <p:cNvPr id="8" name="Picture 4" descr="Iniziative Covid-19">
            <a:extLst>
              <a:ext uri="{FF2B5EF4-FFF2-40B4-BE49-F238E27FC236}">
                <a16:creationId xmlns:a16="http://schemas.microsoft.com/office/drawing/2014/main" id="{FB5F0652-76A1-FE4C-8C51-80C30B055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51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08" y="1481334"/>
            <a:ext cx="8304004" cy="4333709"/>
          </a:xfrm>
          <a:prstGeom prst="rect">
            <a:avLst/>
          </a:prstGeom>
        </p:spPr>
      </p:pic>
      <p:pic>
        <p:nvPicPr>
          <p:cNvPr id="4" name="Picture 4" descr="Iniziative Covid-19">
            <a:extLst>
              <a:ext uri="{FF2B5EF4-FFF2-40B4-BE49-F238E27FC236}">
                <a16:creationId xmlns:a16="http://schemas.microsoft.com/office/drawing/2014/main" id="{306DCCF6-2494-6C43-BF81-CA35A9362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24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516" y="4212709"/>
            <a:ext cx="10764932" cy="187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44" y="1117086"/>
            <a:ext cx="7599472" cy="318568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000DFF-1713-124B-A710-BDA4C732CFF4}"/>
              </a:ext>
            </a:extLst>
          </p:cNvPr>
          <p:cNvSpPr txBox="1"/>
          <p:nvPr/>
        </p:nvSpPr>
        <p:spPr>
          <a:xfrm>
            <a:off x="5437390" y="4386720"/>
            <a:ext cx="5992610" cy="1526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v"/>
            </a:pPr>
            <a:r>
              <a:rPr lang="en-US" sz="1600" dirty="0" err="1">
                <a:solidFill>
                  <a:srgbClr val="FFFFFF"/>
                </a:solidFill>
              </a:rPr>
              <a:t>Sistemi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simili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gia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esistenti</a:t>
            </a:r>
            <a:r>
              <a:rPr lang="en-US" sz="1600" dirty="0">
                <a:solidFill>
                  <a:srgbClr val="FFFFFF"/>
                </a:solidFill>
              </a:rPr>
              <a:t> ma non </a:t>
            </a:r>
            <a:r>
              <a:rPr lang="en-US" sz="1600" dirty="0" err="1">
                <a:solidFill>
                  <a:srgbClr val="FFFFFF"/>
                </a:solidFill>
              </a:rPr>
              <a:t>progettati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i="1" dirty="0">
                <a:solidFill>
                  <a:srgbClr val="FFFFFF"/>
                </a:solidFill>
              </a:rPr>
              <a:t>ad hoc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v"/>
            </a:pPr>
            <a:r>
              <a:rPr lang="en-US" sz="1600" dirty="0" err="1">
                <a:solidFill>
                  <a:srgbClr val="FFFFFF"/>
                </a:solidFill>
              </a:rPr>
              <a:t>Siamo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passati</a:t>
            </a:r>
            <a:r>
              <a:rPr lang="en-US" sz="1600" dirty="0">
                <a:solidFill>
                  <a:srgbClr val="FFFFFF"/>
                </a:solidFill>
              </a:rPr>
              <a:t> da una </a:t>
            </a:r>
            <a:r>
              <a:rPr lang="en-US" sz="1600" dirty="0" err="1">
                <a:solidFill>
                  <a:srgbClr val="FFFFFF"/>
                </a:solidFill>
              </a:rPr>
              <a:t>disposizone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casuale</a:t>
            </a:r>
            <a:r>
              <a:rPr lang="en-US" sz="1600" dirty="0">
                <a:solidFill>
                  <a:srgbClr val="FFFFFF"/>
                </a:solidFill>
              </a:rPr>
              <a:t> a una </a:t>
            </a:r>
            <a:r>
              <a:rPr lang="en-US" sz="1600" dirty="0" err="1">
                <a:solidFill>
                  <a:srgbClr val="FFFFFF"/>
                </a:solidFill>
              </a:rPr>
              <a:t>progettazione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puntuale</a:t>
            </a:r>
            <a:r>
              <a:rPr lang="en-US" sz="1600" dirty="0">
                <a:solidFill>
                  <a:srgbClr val="FFFFFF"/>
                </a:solidFill>
              </a:rPr>
              <a:t> di </a:t>
            </a:r>
            <a:r>
              <a:rPr lang="en-US" sz="1600" dirty="0" err="1">
                <a:solidFill>
                  <a:srgbClr val="FFFFFF"/>
                </a:solidFill>
              </a:rPr>
              <a:t>tutte</a:t>
            </a:r>
            <a:r>
              <a:rPr lang="en-US" sz="1600" dirty="0">
                <a:solidFill>
                  <a:srgbClr val="FFFFFF"/>
                </a:solidFill>
              </a:rPr>
              <a:t> le parti del </a:t>
            </a:r>
            <a:r>
              <a:rPr lang="en-US" sz="1600" dirty="0" err="1">
                <a:solidFill>
                  <a:srgbClr val="FFFFFF"/>
                </a:solidFill>
              </a:rPr>
              <a:t>sistema</a:t>
            </a:r>
            <a:endParaRPr lang="en-US" sz="1600" dirty="0">
              <a:solidFill>
                <a:srgbClr val="FFFFFF"/>
              </a:solidFill>
            </a:endParaRP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v"/>
            </a:pPr>
            <a:r>
              <a:rPr lang="en-US" sz="1600" dirty="0">
                <a:solidFill>
                  <a:srgbClr val="FFFFFF"/>
                </a:solidFill>
              </a:rPr>
              <a:t>Coating, </a:t>
            </a:r>
            <a:r>
              <a:rPr lang="en-US" sz="1600" dirty="0" err="1">
                <a:solidFill>
                  <a:srgbClr val="FFFFFF"/>
                </a:solidFill>
              </a:rPr>
              <a:t>rugosità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FF"/>
                </a:solidFill>
              </a:rPr>
              <a:t>irradianza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FF"/>
                </a:solidFill>
              </a:rPr>
              <a:t>geometria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FF"/>
                </a:solidFill>
              </a:rPr>
              <a:t>flussi</a:t>
            </a:r>
            <a:endParaRPr lang="en-US" sz="16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v"/>
            </a:pPr>
            <a:r>
              <a:rPr lang="en-US" sz="1600" dirty="0">
                <a:solidFill>
                  <a:srgbClr val="FFFFFF"/>
                </a:solidFill>
              </a:rPr>
              <a:t>Si </a:t>
            </a:r>
            <a:r>
              <a:rPr lang="en-US" sz="1600" dirty="0" err="1">
                <a:solidFill>
                  <a:srgbClr val="FFFFFF"/>
                </a:solidFill>
              </a:rPr>
              <a:t>migliora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l’efficacia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dei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dispositivi</a:t>
            </a:r>
            <a:r>
              <a:rPr lang="en-US" sz="1600" dirty="0">
                <a:solidFill>
                  <a:srgbClr val="FFFFFF"/>
                </a:solidFill>
              </a:rPr>
              <a:t> di un </a:t>
            </a:r>
            <a:r>
              <a:rPr lang="en-US" sz="1600" dirty="0" err="1">
                <a:solidFill>
                  <a:srgbClr val="FFFFFF"/>
                </a:solidFill>
              </a:rPr>
              <a:t>fattore</a:t>
            </a:r>
            <a:r>
              <a:rPr lang="en-US" sz="1600" dirty="0">
                <a:solidFill>
                  <a:srgbClr val="FFFFFF"/>
                </a:solidFill>
              </a:rPr>
              <a:t> 10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1BA9A7-22A9-5142-A352-F0A16EE1A4B1}"/>
              </a:ext>
            </a:extLst>
          </p:cNvPr>
          <p:cNvSpPr txBox="1"/>
          <p:nvPr/>
        </p:nvSpPr>
        <p:spPr>
          <a:xfrm>
            <a:off x="772082" y="189186"/>
            <a:ext cx="7202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Evidenze</a:t>
            </a:r>
            <a:r>
              <a:rPr lang="en-US" sz="2800" dirty="0"/>
              <a:t> </a:t>
            </a:r>
            <a:r>
              <a:rPr lang="en-US" sz="2800" dirty="0" err="1"/>
              <a:t>scientifiche</a:t>
            </a:r>
            <a:r>
              <a:rPr lang="en-US" sz="2800" dirty="0"/>
              <a:t> </a:t>
            </a:r>
            <a:r>
              <a:rPr lang="en-US" sz="2800" dirty="0" err="1"/>
              <a:t>hanno</a:t>
            </a:r>
            <a:r>
              <a:rPr lang="en-US" sz="2800" dirty="0"/>
              <a:t> </a:t>
            </a:r>
            <a:r>
              <a:rPr lang="en-US" sz="2800" dirty="0" err="1"/>
              <a:t>spostato</a:t>
            </a:r>
            <a:r>
              <a:rPr lang="en-US" sz="2800" dirty="0"/>
              <a:t> </a:t>
            </a:r>
            <a:r>
              <a:rPr lang="en-US" sz="2800" dirty="0" err="1"/>
              <a:t>l’attenzione</a:t>
            </a:r>
            <a:r>
              <a:rPr lang="en-US" sz="2800" dirty="0"/>
              <a:t> </a:t>
            </a:r>
            <a:r>
              <a:rPr lang="en-US" sz="2800" dirty="0" err="1"/>
              <a:t>sulla</a:t>
            </a:r>
            <a:r>
              <a:rPr lang="en-US" sz="2800" dirty="0"/>
              <a:t> </a:t>
            </a:r>
            <a:r>
              <a:rPr lang="en-US" sz="2800" dirty="0" err="1"/>
              <a:t>sanificazione</a:t>
            </a:r>
            <a:r>
              <a:rPr lang="en-US" sz="2800" dirty="0"/>
              <a:t> </a:t>
            </a:r>
            <a:r>
              <a:rPr lang="en-US" sz="2800" dirty="0" err="1"/>
              <a:t>dell’aria</a:t>
            </a:r>
            <a:endParaRPr lang="en-US" sz="2800" dirty="0"/>
          </a:p>
        </p:txBody>
      </p:sp>
      <p:pic>
        <p:nvPicPr>
          <p:cNvPr id="11" name="Picture 4" descr="Iniziative Covid-19">
            <a:extLst>
              <a:ext uri="{FF2B5EF4-FFF2-40B4-BE49-F238E27FC236}">
                <a16:creationId xmlns:a16="http://schemas.microsoft.com/office/drawing/2014/main" id="{5F1D8CA3-DD4E-4C46-A426-560E49A4F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63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7FF52E-C2F3-7948-A1B8-C5E6ACD9F88D}"/>
              </a:ext>
            </a:extLst>
          </p:cNvPr>
          <p:cNvSpPr txBox="1"/>
          <p:nvPr/>
        </p:nvSpPr>
        <p:spPr>
          <a:xfrm>
            <a:off x="4405170" y="696284"/>
            <a:ext cx="566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Studio dei motivi tecnici che hanno limitato in passato l’utilizzo di queste soluzioni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A9F951-C381-9F4C-B3EC-C753B35A85E5}"/>
              </a:ext>
            </a:extLst>
          </p:cNvPr>
          <p:cNvSpPr txBox="1"/>
          <p:nvPr/>
        </p:nvSpPr>
        <p:spPr>
          <a:xfrm>
            <a:off x="567559" y="1683143"/>
            <a:ext cx="22912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Sorgenti</a:t>
            </a:r>
            <a:r>
              <a:rPr lang="it-IT" dirty="0">
                <a:solidFill>
                  <a:schemeClr val="bg1"/>
                </a:solidFill>
              </a:rPr>
              <a:t> energivore e poco efficienti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Soluzioni:</a:t>
            </a:r>
          </a:p>
          <a:p>
            <a:pPr marL="342900" indent="-34290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LED</a:t>
            </a:r>
          </a:p>
          <a:p>
            <a:pPr marL="342900" indent="-34290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Riflessioni multiple (progettazione)</a:t>
            </a:r>
          </a:p>
          <a:p>
            <a:pPr marL="342900" indent="-342900">
              <a:buAutoNum type="arabicPeriod"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LED costosi, più complesso il dispositivo (dissipatori, </a:t>
            </a:r>
            <a:r>
              <a:rPr lang="it-IT" dirty="0" err="1">
                <a:solidFill>
                  <a:schemeClr val="bg1"/>
                </a:solidFill>
              </a:rPr>
              <a:t>electronica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ecc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Picture 4" descr="Iniziative Covid-19">
            <a:extLst>
              <a:ext uri="{FF2B5EF4-FFF2-40B4-BE49-F238E27FC236}">
                <a16:creationId xmlns:a16="http://schemas.microsoft.com/office/drawing/2014/main" id="{4B5FE85B-BAA5-7041-B5C6-19A08C5E0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asellaDiTesto 1">
            <a:extLst>
              <a:ext uri="{FF2B5EF4-FFF2-40B4-BE49-F238E27FC236}">
                <a16:creationId xmlns:a16="http://schemas.microsoft.com/office/drawing/2014/main" id="{050B826C-FE11-476E-B06D-190C39FBBA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098267"/>
              </p:ext>
            </p:extLst>
          </p:nvPr>
        </p:nvGraphicFramePr>
        <p:xfrm>
          <a:off x="4361606" y="2072887"/>
          <a:ext cx="6627377" cy="349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362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C284D-F35A-BC40-8E23-4389650FC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Esempi</a:t>
            </a:r>
            <a:r>
              <a:rPr lang="en-US" dirty="0"/>
              <a:t> di </a:t>
            </a:r>
            <a:r>
              <a:rPr lang="en-US" dirty="0" err="1"/>
              <a:t>applicazioni</a:t>
            </a:r>
            <a:r>
              <a:rPr lang="en-US" dirty="0"/>
              <a:t> </a:t>
            </a:r>
            <a:r>
              <a:rPr lang="en-US" dirty="0" err="1"/>
              <a:t>industriali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A11921-F9B9-B046-8095-93B195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 </a:t>
            </a:r>
            <a:r>
              <a:rPr lang="en-US" dirty="0" err="1"/>
              <a:t>supporto</a:t>
            </a:r>
            <a:r>
              <a:rPr lang="en-US" dirty="0"/>
              <a:t> INAF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progettazione</a:t>
            </a:r>
            <a:endParaRPr lang="en-US" dirty="0"/>
          </a:p>
        </p:txBody>
      </p:sp>
      <p:pic>
        <p:nvPicPr>
          <p:cNvPr id="4" name="Picture 4" descr="Iniziative Covid-19">
            <a:extLst>
              <a:ext uri="{FF2B5EF4-FFF2-40B4-BE49-F238E27FC236}">
                <a16:creationId xmlns:a16="http://schemas.microsoft.com/office/drawing/2014/main" id="{8F12C8C1-C183-AD40-972B-9D1BF6A5A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15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65F865-E50D-4446-A000-5C41BAA7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en-US" sz="4600" err="1"/>
              <a:t>Simulazione</a:t>
            </a:r>
            <a:r>
              <a:rPr lang="en-US" sz="4600"/>
              <a:t> </a:t>
            </a:r>
            <a:r>
              <a:rPr lang="en-US" sz="4600" err="1"/>
              <a:t>vaschette</a:t>
            </a:r>
            <a:r>
              <a:rPr lang="en-US" sz="4600"/>
              <a:t> </a:t>
            </a:r>
            <a:r>
              <a:rPr lang="en-US" sz="4600" err="1"/>
              <a:t>controlli</a:t>
            </a:r>
            <a:r>
              <a:rPr lang="en-US" sz="4600"/>
              <a:t> </a:t>
            </a:r>
            <a:r>
              <a:rPr lang="en-US" sz="4600" err="1"/>
              <a:t>sicurezza</a:t>
            </a:r>
            <a:r>
              <a:rPr lang="en-US" sz="4600"/>
              <a:t> AEREOPORTI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C96654-1346-C54D-9EA9-10ACCA04F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70" cy="91440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026" name="Picture 2" descr="Media Key: Con Clear Channel e OneTray i brand sono in mano ai passeggeri">
            <a:extLst>
              <a:ext uri="{FF2B5EF4-FFF2-40B4-BE49-F238E27FC236}">
                <a16:creationId xmlns:a16="http://schemas.microsoft.com/office/drawing/2014/main" id="{EFFAB150-9093-7548-8DE5-BF9668F53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r="830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4" descr="Iniziative Covid-19">
            <a:extLst>
              <a:ext uri="{FF2B5EF4-FFF2-40B4-BE49-F238E27FC236}">
                <a16:creationId xmlns:a16="http://schemas.microsoft.com/office/drawing/2014/main" id="{00559AE8-5886-4347-9431-1D3C8C4DC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7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AD3DB0C-21E1-6941-B224-CE997CA8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di </a:t>
            </a:r>
            <a:r>
              <a:rPr lang="en-US" dirty="0" err="1"/>
              <a:t>simulazione</a:t>
            </a:r>
            <a:r>
              <a:rPr lang="en-US" dirty="0"/>
              <a:t> </a:t>
            </a:r>
            <a:r>
              <a:rPr lang="en-US" dirty="0" err="1"/>
              <a:t>ottica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173681" y="1615549"/>
            <a:ext cx="6703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/>
              <a:t>Zemax</a:t>
            </a:r>
            <a:r>
              <a:rPr lang="it-IT" sz="1600" dirty="0"/>
              <a:t> </a:t>
            </a:r>
            <a:r>
              <a:rPr lang="it-IT" sz="1600" dirty="0" err="1"/>
              <a:t>OpticStudio</a:t>
            </a:r>
            <a:r>
              <a:rPr lang="it-IT" sz="1600" dirty="0"/>
              <a:t>® (CAD ottico) è un software di progettazione ottica che permette di eseguire simulazioni di </a:t>
            </a:r>
            <a:r>
              <a:rPr lang="it-IT" sz="1600" dirty="0" err="1"/>
              <a:t>imaging</a:t>
            </a:r>
            <a:r>
              <a:rPr lang="it-IT" sz="1600" dirty="0"/>
              <a:t> e illuminazione, quindi anche di calcolare il flusso di fotoni simulando sorgente e geometria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F0DC58-05BD-344E-AACB-2BE03A71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681" y="2855144"/>
            <a:ext cx="6703661" cy="3619977"/>
          </a:xfrm>
          <a:prstGeom prst="rect">
            <a:avLst/>
          </a:prstGeom>
        </p:spPr>
      </p:pic>
      <p:pic>
        <p:nvPicPr>
          <p:cNvPr id="11" name="Picture 4" descr="Iniziative Covid-19">
            <a:extLst>
              <a:ext uri="{FF2B5EF4-FFF2-40B4-BE49-F238E27FC236}">
                <a16:creationId xmlns:a16="http://schemas.microsoft.com/office/drawing/2014/main" id="{977C325B-8A97-A64B-8D3E-EA03EDD37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11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516" y="4212709"/>
            <a:ext cx="10764932" cy="187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FE91CD-6CCC-AA4C-9AE1-7D54D48B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406" y="4386057"/>
            <a:ext cx="5184864" cy="1527244"/>
          </a:xfrm>
        </p:spPr>
        <p:txBody>
          <a:bodyPr>
            <a:normAutofit/>
          </a:bodyPr>
          <a:lstStyle/>
          <a:p>
            <a:pPr algn="r"/>
            <a:r>
              <a:rPr lang="en-US" sz="3200" dirty="0"/>
              <a:t>Idea di </a:t>
            </a:r>
            <a:r>
              <a:rPr lang="en-US" sz="3200" dirty="0" err="1"/>
              <a:t>integrazione</a:t>
            </a:r>
            <a:r>
              <a:rPr lang="en-US" sz="3200" dirty="0"/>
              <a:t> - retrofit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13D69F-E1A6-B14A-B4B9-97E523D5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831" y="757326"/>
            <a:ext cx="6814298" cy="3185684"/>
          </a:xfrm>
          <a:prstGeom prst="rect">
            <a:avLst/>
          </a:prstGeom>
        </p:spPr>
      </p:pic>
      <p:pic>
        <p:nvPicPr>
          <p:cNvPr id="8" name="Picture 4" descr="Iniziative Covid-19">
            <a:extLst>
              <a:ext uri="{FF2B5EF4-FFF2-40B4-BE49-F238E27FC236}">
                <a16:creationId xmlns:a16="http://schemas.microsoft.com/office/drawing/2014/main" id="{5F912CE6-DCE6-C24E-867D-07EB17195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b="21925"/>
          <a:stretch/>
        </p:blipFill>
        <p:spPr bwMode="auto">
          <a:xfrm>
            <a:off x="10253267" y="74950"/>
            <a:ext cx="18787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62033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2955</TotalTime>
  <Words>391</Words>
  <Application>Microsoft Macintosh PowerPoint</Application>
  <PresentationFormat>Widescreen</PresentationFormat>
  <Paragraphs>71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Arial</vt:lpstr>
      <vt:lpstr>Century Gothic</vt:lpstr>
      <vt:lpstr>Corbel</vt:lpstr>
      <vt:lpstr>Times</vt:lpstr>
      <vt:lpstr>Times New Roman</vt:lpstr>
      <vt:lpstr>Verdana</vt:lpstr>
      <vt:lpstr>Wingdings</vt:lpstr>
      <vt:lpstr>Wingdings 2</vt:lpstr>
      <vt:lpstr>Cornice</vt:lpstr>
      <vt:lpstr>Attività di Ricerca e Sviluppo in INAF e dintorni contro la pandemia COVID19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 di applicazioni industriali</vt:lpstr>
      <vt:lpstr>Simulazione vaschette controlli sicurezza AEREOPORTI</vt:lpstr>
      <vt:lpstr>Software di simulazione ottica</vt:lpstr>
      <vt:lpstr>Idea di integrazione - retrofit</vt:lpstr>
      <vt:lpstr>Parametri di progetto</vt:lpstr>
      <vt:lpstr>Materiali e coating</vt:lpstr>
      <vt:lpstr>Come imposto il coating delle superfici specchiate in zemax</vt:lpstr>
      <vt:lpstr>Lampade Philips UVC</vt:lpstr>
      <vt:lpstr>design</vt:lpstr>
      <vt:lpstr>design</vt:lpstr>
      <vt:lpstr>Tempo di simulazione a seconda del numero di raggi e della ”risoluzione” necessaria sul detector</vt:lpstr>
      <vt:lpstr>mappe detector</vt:lpstr>
      <vt:lpstr>mappe limitate a 3.7 mW/cm2</vt:lpstr>
      <vt:lpstr>Sanificatori d’aria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Alessio Zanutta</dc:creator>
  <cp:lastModifiedBy>Alessio Zanutta</cp:lastModifiedBy>
  <cp:revision>24</cp:revision>
  <dcterms:created xsi:type="dcterms:W3CDTF">2020-07-03T11:10:32Z</dcterms:created>
  <dcterms:modified xsi:type="dcterms:W3CDTF">2021-03-10T08:05:21Z</dcterms:modified>
</cp:coreProperties>
</file>