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Bodoni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Gill Sans" panose="020B0502020104020203" pitchFamily="34" charset="-79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a2e8iV7ijNEoc0H/H79X+TdWS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81"/>
  </p:normalViewPr>
  <p:slideViewPr>
    <p:cSldViewPr snapToGrid="0">
      <p:cViewPr varScale="1">
        <p:scale>
          <a:sx n="210" d="100"/>
          <a:sy n="210" d="100"/>
        </p:scale>
        <p:origin x="10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 con immagine">
  <p:cSld name="Diapositiva titolo con immagin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/>
          <p:nvPr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10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5772001" cy="685799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/>
          <p:nvPr/>
        </p:nvSpPr>
        <p:spPr>
          <a:xfrm flipH="1">
            <a:off x="180001" y="5923593"/>
            <a:ext cx="2329198" cy="934407"/>
          </a:xfrm>
          <a:custGeom>
            <a:avLst/>
            <a:gdLst/>
            <a:ahLst/>
            <a:cxnLst/>
            <a:rect l="l" t="t" r="r" b="b"/>
            <a:pathLst>
              <a:path w="6505575" h="2609850" extrusionOk="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10"/>
          <p:cNvSpPr/>
          <p:nvPr/>
        </p:nvSpPr>
        <p:spPr>
          <a:xfrm flipH="1">
            <a:off x="180001" y="6492874"/>
            <a:ext cx="1576127" cy="365126"/>
          </a:xfrm>
          <a:custGeom>
            <a:avLst/>
            <a:gdLst/>
            <a:ahLst/>
            <a:cxnLst/>
            <a:rect l="l" t="t" r="r" b="b"/>
            <a:pathLst>
              <a:path w="2466975" h="571500" extrusionOk="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10"/>
          <p:cNvSpPr txBox="1">
            <a:spLocks noGrp="1"/>
          </p:cNvSpPr>
          <p:nvPr>
            <p:ph type="ctrTitle"/>
          </p:nvPr>
        </p:nvSpPr>
        <p:spPr>
          <a:xfrm>
            <a:off x="657226" y="2741613"/>
            <a:ext cx="511477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don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ubTitle" idx="1"/>
          </p:nvPr>
        </p:nvSpPr>
        <p:spPr>
          <a:xfrm>
            <a:off x="657226" y="5373688"/>
            <a:ext cx="5114773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10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734503" y="1613568"/>
            <a:ext cx="1352367" cy="1352367"/>
          </a:xfrm>
          <a:prstGeom prst="ellipse">
            <a:avLst/>
          </a:prstGeom>
          <a:gradFill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Google Shape;36;p10"/>
          <p:cNvSpPr/>
          <p:nvPr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Google Shape;37;p10"/>
          <p:cNvSpPr/>
          <p:nvPr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Bodoni"/>
              <a:buNone/>
              <a:defRPr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ftr" idx="11"/>
          </p:nvPr>
        </p:nvSpPr>
        <p:spPr>
          <a:xfrm>
            <a:off x="5977143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5869299" y="1640264"/>
            <a:ext cx="5040000" cy="447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"/>
          </p:nvPr>
        </p:nvSpPr>
        <p:spPr>
          <a:xfrm>
            <a:off x="648000" y="1640264"/>
            <a:ext cx="5040000" cy="447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Bodon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839788" y="2554356"/>
            <a:ext cx="3932237" cy="331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36575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839788" y="2554354"/>
            <a:ext cx="3932237" cy="331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Bodon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solidFill>
            <a:srgbClr val="F2F2F2"/>
          </a:solidFill>
          <a:ln w="1270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794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40" name="Google Shape;140;p25"/>
          <p:cNvSpPr/>
          <p:nvPr/>
        </p:nvSpPr>
        <p:spPr>
          <a:xfrm>
            <a:off x="11832000" y="0"/>
            <a:ext cx="360000" cy="5719260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della sezione con immagine">
  <p:cSld name="Intestazione della sezione con immagi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>
            <a:spLocks noGrp="1"/>
          </p:cNvSpPr>
          <p:nvPr>
            <p:ph type="pic" idx="2"/>
          </p:nvPr>
        </p:nvSpPr>
        <p:spPr>
          <a:xfrm>
            <a:off x="180000" y="180000"/>
            <a:ext cx="5551200" cy="649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Bodoni"/>
              <a:buNone/>
              <a:defRPr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5977143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testo 1">
  <p:cSld name="Layout testo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48001" y="1439069"/>
            <a:ext cx="5040000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300"/>
              <a:buNone/>
              <a:defRPr sz="23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648000" y="2232000"/>
            <a:ext cx="50400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>
            <a:spLocks noGrp="1"/>
          </p:cNvSpPr>
          <p:nvPr>
            <p:ph type="pic" idx="3"/>
          </p:nvPr>
        </p:nvSpPr>
        <p:spPr>
          <a:xfrm>
            <a:off x="6062122" y="1618154"/>
            <a:ext cx="4654355" cy="4322762"/>
          </a:xfrm>
          <a:prstGeom prst="rect">
            <a:avLst/>
          </a:prstGeom>
          <a:solidFill>
            <a:srgbClr val="F2F2F2"/>
          </a:solidFill>
          <a:ln w="1270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794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testo 2">
  <p:cSld name="Layout testo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180000" y="180000"/>
            <a:ext cx="5551200" cy="649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6095999" y="648000"/>
            <a:ext cx="4813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6095999" y="1439069"/>
            <a:ext cx="4813300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300"/>
              <a:buNone/>
              <a:defRPr sz="23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6095997" y="2232000"/>
            <a:ext cx="4813301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252000" y="6355307"/>
            <a:ext cx="4114800" cy="2493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48001" y="2232000"/>
            <a:ext cx="5040000" cy="388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5869300" y="1835999"/>
            <a:ext cx="50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300"/>
              <a:buNone/>
              <a:defRPr sz="23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3"/>
          </p:nvPr>
        </p:nvSpPr>
        <p:spPr>
          <a:xfrm>
            <a:off x="5869300" y="2232000"/>
            <a:ext cx="5039999" cy="38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"/>
          </p:nvPr>
        </p:nvSpPr>
        <p:spPr>
          <a:xfrm>
            <a:off x="648000" y="1835997"/>
            <a:ext cx="5040001" cy="3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300"/>
              <a:buNone/>
              <a:defRPr sz="23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to grande">
  <p:cSld name="Foto gran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179998" y="179999"/>
            <a:ext cx="11653200" cy="6497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58801" y="6083997"/>
            <a:ext cx="4221162" cy="39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/>
          <p:nvPr/>
        </p:nvSpPr>
        <p:spPr>
          <a:xfrm rot="5400000">
            <a:off x="6006001" y="671998"/>
            <a:ext cx="180000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15"/>
          <p:cNvSpPr/>
          <p:nvPr/>
        </p:nvSpPr>
        <p:spPr>
          <a:xfrm rot="5400000">
            <a:off x="6006001" y="-6006000"/>
            <a:ext cx="180000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o">
  <p:cSld name="Vide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>
            <a:spLocks noGrp="1"/>
          </p:cNvSpPr>
          <p:nvPr>
            <p:ph type="media" idx="2"/>
          </p:nvPr>
        </p:nvSpPr>
        <p:spPr>
          <a:xfrm>
            <a:off x="180000" y="180001"/>
            <a:ext cx="11652000" cy="6497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/>
          <p:nvPr/>
        </p:nvSpPr>
        <p:spPr>
          <a:xfrm rot="5400000">
            <a:off x="6006001" y="671998"/>
            <a:ext cx="180000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16"/>
          <p:cNvSpPr/>
          <p:nvPr/>
        </p:nvSpPr>
        <p:spPr>
          <a:xfrm rot="5400000">
            <a:off x="6006001" y="-6006000"/>
            <a:ext cx="180000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58801" y="6083997"/>
            <a:ext cx="4221162" cy="39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zie">
  <p:cSld name="Grazi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6624192" y="4821054"/>
            <a:ext cx="2948432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6922297" y="5226514"/>
            <a:ext cx="2650327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/>
          <p:nvPr/>
        </p:nvSpPr>
        <p:spPr>
          <a:xfrm rot="5400000">
            <a:off x="6006001" y="671999"/>
            <a:ext cx="180000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17"/>
          <p:cNvSpPr/>
          <p:nvPr/>
        </p:nvSpPr>
        <p:spPr>
          <a:xfrm rot="5400000">
            <a:off x="6006001" y="-6006000"/>
            <a:ext cx="180000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Google Shape;91;p17"/>
          <p:cNvSpPr/>
          <p:nvPr/>
        </p:nvSpPr>
        <p:spPr>
          <a:xfrm flipH="1">
            <a:off x="180001" y="5923593"/>
            <a:ext cx="2329198" cy="934407"/>
          </a:xfrm>
          <a:custGeom>
            <a:avLst/>
            <a:gdLst/>
            <a:ahLst/>
            <a:cxnLst/>
            <a:rect l="l" t="t" r="r" b="b"/>
            <a:pathLst>
              <a:path w="6505575" h="2609850" extrusionOk="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17"/>
          <p:cNvSpPr/>
          <p:nvPr/>
        </p:nvSpPr>
        <p:spPr>
          <a:xfrm flipH="1">
            <a:off x="180001" y="6492874"/>
            <a:ext cx="1576127" cy="365126"/>
          </a:xfrm>
          <a:custGeom>
            <a:avLst/>
            <a:gdLst/>
            <a:ahLst/>
            <a:cxnLst/>
            <a:rect l="l" t="t" r="r" b="b"/>
            <a:pathLst>
              <a:path w="2466975" h="571500" extrusionOk="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ctrTitle"/>
          </p:nvPr>
        </p:nvSpPr>
        <p:spPr>
          <a:xfrm>
            <a:off x="880800" y="3997071"/>
            <a:ext cx="4370400" cy="215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6956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Bodoni"/>
              <a:buNone/>
              <a:defRPr sz="11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4824192" y="365127"/>
            <a:ext cx="1800000" cy="1800000"/>
          </a:xfrm>
          <a:prstGeom prst="ellipse">
            <a:avLst/>
          </a:prstGeom>
          <a:gradFill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180000" y="-1"/>
            <a:ext cx="12012001" cy="6858001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8"/>
          <p:cNvSpPr/>
          <p:nvPr/>
        </p:nvSpPr>
        <p:spPr>
          <a:xfrm flipH="1">
            <a:off x="180001" y="5923593"/>
            <a:ext cx="2329198" cy="934407"/>
          </a:xfrm>
          <a:custGeom>
            <a:avLst/>
            <a:gdLst/>
            <a:ahLst/>
            <a:cxnLst/>
            <a:rect l="l" t="t" r="r" b="b"/>
            <a:pathLst>
              <a:path w="6505575" h="2609850" extrusionOk="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8"/>
          <p:cNvSpPr/>
          <p:nvPr/>
        </p:nvSpPr>
        <p:spPr>
          <a:xfrm flipH="1">
            <a:off x="180001" y="6492874"/>
            <a:ext cx="1576127" cy="365126"/>
          </a:xfrm>
          <a:custGeom>
            <a:avLst/>
            <a:gdLst/>
            <a:ahLst/>
            <a:cxnLst/>
            <a:rect l="l" t="t" r="r" b="b"/>
            <a:pathLst>
              <a:path w="2466975" h="571500" extrusionOk="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ctrTitle"/>
          </p:nvPr>
        </p:nvSpPr>
        <p:spPr>
          <a:xfrm>
            <a:off x="657226" y="2741613"/>
            <a:ext cx="511477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don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657226" y="5373688"/>
            <a:ext cx="5114773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734503" y="1613568"/>
            <a:ext cx="1352367" cy="1352367"/>
          </a:xfrm>
          <a:prstGeom prst="ellipse">
            <a:avLst/>
          </a:prstGeom>
          <a:gradFill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/>
          <p:nvPr/>
        </p:nvSpPr>
        <p:spPr>
          <a:xfrm rot="-5400000">
            <a:off x="10224604" y="695978"/>
            <a:ext cx="2329198" cy="934407"/>
          </a:xfrm>
          <a:custGeom>
            <a:avLst/>
            <a:gdLst/>
            <a:ahLst/>
            <a:cxnLst/>
            <a:rect l="l" t="t" r="r" b="b"/>
            <a:pathLst>
              <a:path w="6505575" h="2609850" extrusionOk="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9"/>
          <p:cNvSpPr/>
          <p:nvPr/>
        </p:nvSpPr>
        <p:spPr>
          <a:xfrm rot="-5400000">
            <a:off x="10885780" y="770859"/>
            <a:ext cx="1576127" cy="365126"/>
          </a:xfrm>
          <a:custGeom>
            <a:avLst/>
            <a:gdLst/>
            <a:ahLst/>
            <a:cxnLst/>
            <a:rect l="l" t="t" r="r" b="b"/>
            <a:pathLst>
              <a:path w="2466975" h="571500" extrusionOk="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9"/>
          <p:cNvSpPr/>
          <p:nvPr/>
        </p:nvSpPr>
        <p:spPr>
          <a:xfrm rot="5400000">
            <a:off x="6006001" y="671998"/>
            <a:ext cx="180000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9"/>
          <p:cNvSpPr/>
          <p:nvPr/>
        </p:nvSpPr>
        <p:spPr>
          <a:xfrm rot="5400000">
            <a:off x="6006001" y="-6006000"/>
            <a:ext cx="180000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Google Shape;15;p9"/>
          <p:cNvSpPr/>
          <p:nvPr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7;p9"/>
          <p:cNvSpPr/>
          <p:nvPr/>
        </p:nvSpPr>
        <p:spPr>
          <a:xfrm rot="844257">
            <a:off x="11152302" y="5789169"/>
            <a:ext cx="942018" cy="919801"/>
          </a:xfrm>
          <a:custGeom>
            <a:avLst/>
            <a:gdLst/>
            <a:ahLst/>
            <a:cxnLst/>
            <a:rect l="l" t="t" r="r" b="b"/>
            <a:pathLst>
              <a:path w="2019300" h="1971675" extrusionOk="0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11304937" y="6012003"/>
            <a:ext cx="579599" cy="531283"/>
          </a:xfrm>
          <a:custGeom>
            <a:avLst/>
            <a:gdLst/>
            <a:ahLst/>
            <a:cxnLst/>
            <a:rect l="l" t="t" r="r" b="b"/>
            <a:pathLst>
              <a:path w="1026795" h="941200" extrusionOk="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9"/>
          <p:cNvSpPr/>
          <p:nvPr/>
        </p:nvSpPr>
        <p:spPr>
          <a:xfrm>
            <a:off x="11141681" y="6524784"/>
            <a:ext cx="147357" cy="147357"/>
          </a:xfrm>
          <a:prstGeom prst="ellipse">
            <a:avLst/>
          </a:prstGeom>
          <a:gradFill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Google Shape;20;p9"/>
          <p:cNvSpPr/>
          <p:nvPr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Google Shape;21;p9"/>
          <p:cNvSpPr/>
          <p:nvPr/>
        </p:nvSpPr>
        <p:spPr>
          <a:xfrm rot="1800000">
            <a:off x="11431833" y="6125895"/>
            <a:ext cx="339365" cy="303496"/>
          </a:xfrm>
          <a:custGeom>
            <a:avLst/>
            <a:gdLst/>
            <a:ahLst/>
            <a:cxnLst/>
            <a:rect l="l" t="t" r="r" b="b"/>
            <a:pathLst>
              <a:path w="1171575" h="1047750" extrusionOk="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9"/>
          <p:cNvSpPr txBox="1"/>
          <p:nvPr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Lisandro Milanesi</a:t>
            </a:r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Bodoni"/>
              <a:buNone/>
              <a:defRPr sz="5000" b="0" i="0" u="none" strike="noStrike" cap="none">
                <a:solidFill>
                  <a:srgbClr val="3F3F3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>
            <a:spLocks noGrp="1"/>
          </p:cNvSpPr>
          <p:nvPr>
            <p:ph type="subTitle" idx="1"/>
          </p:nvPr>
        </p:nvSpPr>
        <p:spPr>
          <a:xfrm>
            <a:off x="6361836" y="3466376"/>
            <a:ext cx="5210471" cy="2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3BAD"/>
              </a:buClr>
              <a:buSzPts val="2400"/>
              <a:buNone/>
            </a:pPr>
            <a:r>
              <a:rPr lang="it-IT" dirty="0">
                <a:solidFill>
                  <a:srgbClr val="4E3BAD"/>
                </a:solidFill>
              </a:rPr>
              <a:t>Romolo Politi			Roma/Lecce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3BAD"/>
              </a:buClr>
              <a:buSzPts val="2400"/>
              <a:buNone/>
            </a:pPr>
            <a:r>
              <a:rPr lang="it-IT" dirty="0">
                <a:solidFill>
                  <a:srgbClr val="4E3BAD"/>
                </a:solidFill>
              </a:rPr>
              <a:t>Claudio </a:t>
            </a:r>
            <a:r>
              <a:rPr lang="it-IT" dirty="0" err="1">
                <a:solidFill>
                  <a:srgbClr val="4E3BAD"/>
                </a:solidFill>
              </a:rPr>
              <a:t>Pernechele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3BAD"/>
              </a:buClr>
              <a:buSzPts val="2400"/>
              <a:buNone/>
            </a:pPr>
            <a:r>
              <a:rPr lang="it-IT" dirty="0">
                <a:solidFill>
                  <a:srgbClr val="4E3BAD"/>
                </a:solidFill>
              </a:rPr>
              <a:t>Luigi </a:t>
            </a:r>
            <a:r>
              <a:rPr lang="it-IT" dirty="0" err="1">
                <a:solidFill>
                  <a:srgbClr val="4E3BAD"/>
                </a:solidFill>
              </a:rPr>
              <a:t>Lessio</a:t>
            </a:r>
            <a:r>
              <a:rPr lang="it-IT" dirty="0">
                <a:solidFill>
                  <a:srgbClr val="4E3BAD"/>
                </a:solidFill>
              </a:rPr>
              <a:t> 			Padova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3BAD"/>
              </a:buClr>
              <a:buSzPts val="2400"/>
              <a:buNone/>
            </a:pPr>
            <a:r>
              <a:rPr lang="it-IT" dirty="0">
                <a:solidFill>
                  <a:srgbClr val="4E3BAD"/>
                </a:solidFill>
              </a:rPr>
              <a:t>Fulvio </a:t>
            </a:r>
            <a:r>
              <a:rPr lang="it-IT" dirty="0" err="1">
                <a:solidFill>
                  <a:srgbClr val="4E3BAD"/>
                </a:solidFill>
              </a:rPr>
              <a:t>Gianotti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3BAD"/>
              </a:buClr>
              <a:buSzPts val="2400"/>
              <a:buNone/>
            </a:pPr>
            <a:r>
              <a:rPr lang="it-IT" dirty="0">
                <a:solidFill>
                  <a:srgbClr val="4E3BAD"/>
                </a:solidFill>
              </a:rPr>
              <a:t>Vito Conforti			Bologna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3BAD"/>
              </a:buClr>
              <a:buSzPts val="2400"/>
              <a:buNone/>
            </a:pPr>
            <a:r>
              <a:rPr lang="it-IT" dirty="0">
                <a:solidFill>
                  <a:srgbClr val="4E3BAD"/>
                </a:solidFill>
              </a:rPr>
              <a:t>Michela </a:t>
            </a:r>
            <a:r>
              <a:rPr lang="it-IT" dirty="0" err="1">
                <a:solidFill>
                  <a:srgbClr val="4E3BAD"/>
                </a:solidFill>
              </a:rPr>
              <a:t>Uslenghi</a:t>
            </a:r>
            <a:r>
              <a:rPr lang="it-IT" dirty="0">
                <a:solidFill>
                  <a:srgbClr val="4E3BAD"/>
                </a:solidFill>
              </a:rPr>
              <a:t>		Milano</a:t>
            </a:r>
            <a:endParaRPr dirty="0"/>
          </a:p>
        </p:txBody>
      </p:sp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6341055" y="550715"/>
            <a:ext cx="5114773" cy="213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4E3BAD"/>
              </a:buClr>
              <a:buSzPts val="5500"/>
              <a:buFont typeface="Cambria"/>
              <a:buNone/>
            </a:pPr>
            <a:r>
              <a:rPr lang="it-IT" sz="5500">
                <a:solidFill>
                  <a:srgbClr val="4E3BAD"/>
                </a:solidFill>
                <a:latin typeface="Cambria"/>
                <a:ea typeface="Cambria"/>
                <a:cs typeface="Cambria"/>
                <a:sym typeface="Cambria"/>
              </a:rPr>
              <a:t>Una APP per la colorimetria della Pelle</a:t>
            </a:r>
            <a:endParaRPr/>
          </a:p>
        </p:txBody>
      </p:sp>
      <p:pic>
        <p:nvPicPr>
          <p:cNvPr id="148" name="Google Shape;148;p1" descr="bayer matrix.png"/>
          <p:cNvPicPr preferRelativeResize="0"/>
          <p:nvPr/>
        </p:nvPicPr>
        <p:blipFill rotWithShape="1">
          <a:blip r:embed="rId3">
            <a:alphaModFix/>
          </a:blip>
          <a:srcRect r="2026"/>
          <a:stretch/>
        </p:blipFill>
        <p:spPr>
          <a:xfrm>
            <a:off x="3023611" y="1897247"/>
            <a:ext cx="2566698" cy="385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11792197" y="1"/>
            <a:ext cx="399803" cy="57239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387560" y="272503"/>
            <a:ext cx="6703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Antefatto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387560" y="935607"/>
            <a:ext cx="4390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Sviluppo App di tracciamento e monitoraggio</a:t>
            </a:r>
            <a:endParaRPr/>
          </a:p>
        </p:txBody>
      </p:sp>
      <p:pic>
        <p:nvPicPr>
          <p:cNvPr id="158" name="Google Shape;158;p2" descr="Immagine che contiene testo, elettronico, screensho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36524" r="35671"/>
          <a:stretch/>
        </p:blipFill>
        <p:spPr>
          <a:xfrm>
            <a:off x="1339538" y="1340099"/>
            <a:ext cx="169498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 descr="Immagine che contiene testo, computer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7728" y="1378199"/>
            <a:ext cx="3695700" cy="335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"/>
          <p:cNvCxnSpPr/>
          <p:nvPr/>
        </p:nvCxnSpPr>
        <p:spPr>
          <a:xfrm rot="10800000">
            <a:off x="3016066" y="2394212"/>
            <a:ext cx="269531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61" name="Google Shape;161;p2"/>
          <p:cNvCxnSpPr/>
          <p:nvPr/>
        </p:nvCxnSpPr>
        <p:spPr>
          <a:xfrm>
            <a:off x="3034522" y="1782525"/>
            <a:ext cx="269531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62" name="Google Shape;162;p2"/>
          <p:cNvSpPr txBox="1"/>
          <p:nvPr/>
        </p:nvSpPr>
        <p:spPr>
          <a:xfrm>
            <a:off x="2736668" y="1412301"/>
            <a:ext cx="32910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Coordinate quadrangolo spostamenti</a:t>
            </a:r>
            <a:endParaRPr dirty="0"/>
          </a:p>
        </p:txBody>
      </p:sp>
      <p:sp>
        <p:nvSpPr>
          <p:cNvPr id="163" name="Google Shape;163;p2"/>
          <p:cNvSpPr txBox="1"/>
          <p:nvPr/>
        </p:nvSpPr>
        <p:spPr>
          <a:xfrm>
            <a:off x="3016066" y="1965627"/>
            <a:ext cx="24649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Mappa contagi quadrangolo</a:t>
            </a:r>
            <a:endParaRPr dirty="0"/>
          </a:p>
        </p:txBody>
      </p:sp>
      <p:cxnSp>
        <p:nvCxnSpPr>
          <p:cNvPr id="164" name="Google Shape;164;p2"/>
          <p:cNvCxnSpPr/>
          <p:nvPr/>
        </p:nvCxnSpPr>
        <p:spPr>
          <a:xfrm>
            <a:off x="3034522" y="3788777"/>
            <a:ext cx="269531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65" name="Google Shape;165;p2"/>
          <p:cNvSpPr txBox="1"/>
          <p:nvPr/>
        </p:nvSpPr>
        <p:spPr>
          <a:xfrm>
            <a:off x="2825120" y="3894933"/>
            <a:ext cx="33824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In caso di positività: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Invio in forma anonima del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vettore spostamento degli ultimi 15 gg</a:t>
            </a:r>
            <a:endParaRPr/>
          </a:p>
        </p:txBody>
      </p:sp>
      <p:sp>
        <p:nvSpPr>
          <p:cNvPr id="166" name="Google Shape;166;p2"/>
          <p:cNvSpPr txBox="1"/>
          <p:nvPr/>
        </p:nvSpPr>
        <p:spPr>
          <a:xfrm>
            <a:off x="8393746" y="196943"/>
            <a:ext cx="273204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Romolo Politi	IAPS</a:t>
            </a:r>
            <a:endParaRPr sz="1800" baseline="30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Sergio Fonte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Scigè John Liu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Carmelo Magnifico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Emanuele Simioni	OAPD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7" name="Google Shape;16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43176" y="4725930"/>
            <a:ext cx="2408719" cy="205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 descr="Immagine che contiene testo, grafica vettoriale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1991" y="4474794"/>
            <a:ext cx="2312463" cy="2139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"/>
          <p:cNvCxnSpPr>
            <a:stCxn id="158" idx="2"/>
            <a:endCxn id="168" idx="1"/>
          </p:cNvCxnSpPr>
          <p:nvPr/>
        </p:nvCxnSpPr>
        <p:spPr>
          <a:xfrm rot="-5400000" flipH="1">
            <a:off x="3861931" y="3094199"/>
            <a:ext cx="775200" cy="4125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170" name="Google Shape;170;p2"/>
          <p:cNvCxnSpPr>
            <a:stCxn id="167" idx="0"/>
            <a:endCxn id="158" idx="1"/>
          </p:cNvCxnSpPr>
          <p:nvPr/>
        </p:nvCxnSpPr>
        <p:spPr>
          <a:xfrm rot="-5400000">
            <a:off x="214734" y="3601080"/>
            <a:ext cx="1671300" cy="5784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171" name="Google Shape;171;p2"/>
          <p:cNvSpPr txBox="1"/>
          <p:nvPr/>
        </p:nvSpPr>
        <p:spPr>
          <a:xfrm>
            <a:off x="2069950" y="5617400"/>
            <a:ext cx="39318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Condivisione dei parametri per x minuti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Previa autorizzazione.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Crittografia </a:t>
            </a:r>
            <a:r>
              <a:rPr lang="it-IT" sz="1800" i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end to end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 dirty="0"/>
          </a:p>
        </p:txBody>
      </p:sp>
      <p:sp>
        <p:nvSpPr>
          <p:cNvPr id="172" name="Google Shape;172;p2"/>
          <p:cNvSpPr txBox="1"/>
          <p:nvPr/>
        </p:nvSpPr>
        <p:spPr>
          <a:xfrm>
            <a:off x="8840129" y="5350935"/>
            <a:ext cx="21967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Possibilità di richiesta tampone per caso sospetto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3" grpId="0"/>
      <p:bldP spid="165" grpId="0"/>
      <p:bldP spid="171" grpId="0"/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11792197" y="1"/>
            <a:ext cx="399803" cy="57239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387560" y="272503"/>
            <a:ext cx="6703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Scopo del Progetto</a:t>
            </a:r>
            <a:endParaRPr/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81" y="937445"/>
            <a:ext cx="4439954" cy="443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4">
            <a:alphaModFix/>
          </a:blip>
          <a:srcRect l="20870" r="21459"/>
          <a:stretch/>
        </p:blipFill>
        <p:spPr>
          <a:xfrm>
            <a:off x="2180026" y="2327311"/>
            <a:ext cx="1731910" cy="300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 l="34730" t="39410" r="39799" b="18921"/>
          <a:stretch/>
        </p:blipFill>
        <p:spPr>
          <a:xfrm>
            <a:off x="2376835" y="2640254"/>
            <a:ext cx="1347377" cy="22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4759726" y="1259571"/>
            <a:ext cx="580129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Identificazione dell’infezione da SARS-COV-2 tramite tecniche di colorimetria.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Utilizzando la camera di un comune telefono si acquisisce un’immagine RGB e si estrae un «</a:t>
            </a:r>
            <a:r>
              <a:rPr lang="it-IT" sz="18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indice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» di colorimetria.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 punto di misurazione è stato identificato, con l’aiuto di medici, il palmo della mano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5249965" y="4177070"/>
            <a:ext cx="476200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Punti chiave: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Utilizzo con tutti i comuni 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smart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phone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/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tablet</a:t>
            </a: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Obiettività dell’indice acquisito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Semplicità di utilizzo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11792197" y="1"/>
            <a:ext cx="399803" cy="57239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142671" y="2680734"/>
            <a:ext cx="6755862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None/>
            </a:pPr>
            <a:r>
              <a:rPr lang="it-IT" sz="11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[1] T. Lister, P. H. Wright P. H. Chappell, “Optical properties of human skin”, </a:t>
            </a:r>
            <a:r>
              <a:rPr lang="it-IT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11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Journal of Biomedical Optics 17(9), 2012.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None/>
            </a:pPr>
            <a:r>
              <a:rPr lang="it-IT" sz="11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[2] M. J. Mendehall, A. S: Nunez, R. K. Martin, “ Human skin detection in the vsible and near infrared”, Applied Optics, VOl. 54, No. 35 , 10559-10570, 2015.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6016212" y="298953"/>
            <a:ext cx="5214974" cy="6286544"/>
            <a:chOff x="3676014" y="272503"/>
            <a:chExt cx="5214974" cy="6286544"/>
          </a:xfrm>
        </p:grpSpPr>
        <p:pic>
          <p:nvPicPr>
            <p:cNvPr id="194" name="Google Shape;194;p4"/>
            <p:cNvPicPr preferRelativeResize="0"/>
            <p:nvPr/>
          </p:nvPicPr>
          <p:blipFill rotWithShape="1">
            <a:blip r:embed="rId3">
              <a:alphaModFix/>
            </a:blip>
            <a:srcRect l="42188" t="52226" r="29686" b="18055"/>
            <a:stretch/>
          </p:blipFill>
          <p:spPr>
            <a:xfrm>
              <a:off x="3676014" y="3501871"/>
              <a:ext cx="5143536" cy="3057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4" descr="Fig3.png"/>
            <p:cNvPicPr preferRelativeResize="0"/>
            <p:nvPr/>
          </p:nvPicPr>
          <p:blipFill rotWithShape="1">
            <a:blip r:embed="rId4">
              <a:alphaModFix/>
            </a:blip>
            <a:srcRect b="1795"/>
            <a:stretch/>
          </p:blipFill>
          <p:spPr>
            <a:xfrm>
              <a:off x="4533270" y="272503"/>
              <a:ext cx="4357718" cy="308686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4"/>
            <p:cNvCxnSpPr/>
            <p:nvPr/>
          </p:nvCxnSpPr>
          <p:spPr>
            <a:xfrm rot="-5400000">
              <a:off x="3854212" y="1808817"/>
              <a:ext cx="2644000" cy="1588"/>
            </a:xfrm>
            <a:prstGeom prst="straightConnector1">
              <a:avLst/>
            </a:prstGeom>
            <a:noFill/>
            <a:ln w="34925" cap="flat" cmpd="sng">
              <a:solidFill>
                <a:srgbClr val="4E3BA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4"/>
            <p:cNvCxnSpPr/>
            <p:nvPr/>
          </p:nvCxnSpPr>
          <p:spPr>
            <a:xfrm rot="-5400000">
              <a:off x="4176876" y="1844141"/>
              <a:ext cx="2570973" cy="793"/>
            </a:xfrm>
            <a:prstGeom prst="straightConnector1">
              <a:avLst/>
            </a:prstGeom>
            <a:noFill/>
            <a:ln w="349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4"/>
            <p:cNvCxnSpPr/>
            <p:nvPr/>
          </p:nvCxnSpPr>
          <p:spPr>
            <a:xfrm rot="-5400000">
              <a:off x="4462626" y="1844139"/>
              <a:ext cx="2570974" cy="794"/>
            </a:xfrm>
            <a:prstGeom prst="straightConnector1">
              <a:avLst/>
            </a:prstGeom>
            <a:noFill/>
            <a:ln w="349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9" name="Google Shape;199;p4"/>
            <p:cNvSpPr/>
            <p:nvPr/>
          </p:nvSpPr>
          <p:spPr>
            <a:xfrm>
              <a:off x="5676278" y="844007"/>
              <a:ext cx="142876" cy="7143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80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676278" y="1486949"/>
              <a:ext cx="142876" cy="7143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80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5390526" y="772569"/>
              <a:ext cx="142876" cy="7143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80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390526" y="1272635"/>
              <a:ext cx="142876" cy="7143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80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104774" y="986883"/>
              <a:ext cx="142876" cy="7143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80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104774" y="701131"/>
              <a:ext cx="142876" cy="7143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B80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205" name="Google Shape;205;p4"/>
            <p:cNvCxnSpPr/>
            <p:nvPr/>
          </p:nvCxnSpPr>
          <p:spPr>
            <a:xfrm rot="-5400000">
              <a:off x="4818228" y="3415775"/>
              <a:ext cx="572298" cy="143670"/>
            </a:xfrm>
            <a:prstGeom prst="straightConnector1">
              <a:avLst/>
            </a:prstGeom>
            <a:noFill/>
            <a:ln w="19050" cap="flat" cmpd="sng">
              <a:solidFill>
                <a:srgbClr val="4E3BAD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206" name="Google Shape;206;p4"/>
            <p:cNvCxnSpPr/>
            <p:nvPr/>
          </p:nvCxnSpPr>
          <p:spPr>
            <a:xfrm rot="5400000" flipH="1">
              <a:off x="5283766" y="3309015"/>
              <a:ext cx="500066" cy="142082"/>
            </a:xfrm>
            <a:prstGeom prst="straightConnector1">
              <a:avLst/>
            </a:prstGeom>
            <a:noFill/>
            <a:ln w="190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207" name="Google Shape;207;p4"/>
            <p:cNvCxnSpPr/>
            <p:nvPr/>
          </p:nvCxnSpPr>
          <p:spPr>
            <a:xfrm rot="5400000" flipH="1">
              <a:off x="5319088" y="3630089"/>
              <a:ext cx="1071570" cy="214314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208" name="Google Shape;208;p4"/>
            <p:cNvSpPr/>
            <p:nvPr/>
          </p:nvSpPr>
          <p:spPr>
            <a:xfrm>
              <a:off x="5988451" y="751401"/>
              <a:ext cx="77477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eorgia"/>
                <a:buNone/>
              </a:pPr>
              <a:r>
                <a:rPr lang="it-IT" sz="1100" b="0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Melanina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6511787" y="1904465"/>
              <a:ext cx="1062318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eorgia"/>
                <a:buNone/>
              </a:pPr>
              <a:r>
                <a:rPr lang="it-IT" sz="1100" b="0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Emoglobina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4"/>
          <p:cNvSpPr txBox="1"/>
          <p:nvPr/>
        </p:nvSpPr>
        <p:spPr>
          <a:xfrm>
            <a:off x="387560" y="272503"/>
            <a:ext cx="6703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L’indice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124130" y="875899"/>
            <a:ext cx="670358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L’idea è di identificare l’infezione tramite una valutazione del rapporto tra melanina ed emoglobina.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Il rapporto tra le due molecole viene espresso tramite un indice estratto dall’immagine.</a:t>
            </a:r>
            <a:endParaRPr dirty="0"/>
          </a:p>
        </p:txBody>
      </p:sp>
      <p:grpSp>
        <p:nvGrpSpPr>
          <p:cNvPr id="212" name="Google Shape;212;p4"/>
          <p:cNvGrpSpPr/>
          <p:nvPr/>
        </p:nvGrpSpPr>
        <p:grpSpPr>
          <a:xfrm>
            <a:off x="234819" y="3586449"/>
            <a:ext cx="6851375" cy="3110255"/>
            <a:chOff x="234819" y="3429000"/>
            <a:chExt cx="6851375" cy="3110255"/>
          </a:xfrm>
        </p:grpSpPr>
        <p:pic>
          <p:nvPicPr>
            <p:cNvPr id="213" name="Google Shape;213;p4" descr="https://upload.wikimedia.org/wikipedia/commons/thumb/3/37/Bayer_pattern_on_sensor.svg/350px-Bayer_pattern_on_sensor.svg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498068" y="4367554"/>
              <a:ext cx="3333750" cy="2171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p4"/>
            <p:cNvCxnSpPr/>
            <p:nvPr/>
          </p:nvCxnSpPr>
          <p:spPr>
            <a:xfrm>
              <a:off x="5831818" y="5453404"/>
              <a:ext cx="115637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215" name="Google Shape;215;p4"/>
            <p:cNvSpPr txBox="1"/>
            <p:nvPr/>
          </p:nvSpPr>
          <p:spPr>
            <a:xfrm>
              <a:off x="382612" y="3429000"/>
              <a:ext cx="670358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 sensore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234819" y="5855456"/>
              <a:ext cx="32615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CMOS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i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(Complementary Metal-Oxide Semiconductor)</a:t>
              </a:r>
              <a:endPara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820773" y="4214864"/>
              <a:ext cx="16069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CFA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(Color Filter Array)</a:t>
              </a:r>
              <a:endParaRPr/>
            </a:p>
          </p:txBody>
        </p:sp>
        <p:cxnSp>
          <p:nvCxnSpPr>
            <p:cNvPr id="218" name="Google Shape;218;p4"/>
            <p:cNvCxnSpPr/>
            <p:nvPr/>
          </p:nvCxnSpPr>
          <p:spPr>
            <a:xfrm>
              <a:off x="1550241" y="4414554"/>
              <a:ext cx="2184162" cy="16350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cxnSp>
          <p:nvCxnSpPr>
            <p:cNvPr id="219" name="Google Shape;219;p4"/>
            <p:cNvCxnSpPr/>
            <p:nvPr/>
          </p:nvCxnSpPr>
          <p:spPr>
            <a:xfrm rot="10800000" flipH="1">
              <a:off x="1060136" y="5633873"/>
              <a:ext cx="1472286" cy="39267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80FA9A-DADC-9942-AA4E-17B5B4099C5D}"/>
              </a:ext>
            </a:extLst>
          </p:cNvPr>
          <p:cNvSpPr txBox="1"/>
          <p:nvPr/>
        </p:nvSpPr>
        <p:spPr>
          <a:xfrm>
            <a:off x="124130" y="2019277"/>
            <a:ext cx="658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L’indice è una 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tupla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quattro valori, che sono la somma delle letture del sensore nei tre canali ed dell’intero sensore.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225" name="Google Shape;225;p5"/>
          <p:cNvSpPr/>
          <p:nvPr/>
        </p:nvSpPr>
        <p:spPr>
          <a:xfrm>
            <a:off x="11792197" y="1"/>
            <a:ext cx="399803" cy="57239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6" name="Google Shape;226;p5" descr="bay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841" y="756401"/>
            <a:ext cx="7980918" cy="516772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"/>
          <p:cNvSpPr txBox="1"/>
          <p:nvPr/>
        </p:nvSpPr>
        <p:spPr>
          <a:xfrm>
            <a:off x="387560" y="272503"/>
            <a:ext cx="6703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11792197" y="1"/>
            <a:ext cx="399803" cy="57239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387560" y="272503"/>
            <a:ext cx="6703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Progettazione</a:t>
            </a:r>
            <a:endParaRPr sz="32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387560" y="1326182"/>
            <a:ext cx="730914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Diffusione del dispositivo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 fine di poter creare un applicativo compatibile con il più alto numero di dispositivi in commercio si deciso di utilizzare come piattaforma di sviluppo 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Android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</p:txBody>
      </p:sp>
      <p:sp>
        <p:nvSpPr>
          <p:cNvPr id="236" name="Google Shape;236;p6"/>
          <p:cNvSpPr txBox="1"/>
          <p:nvPr/>
        </p:nvSpPr>
        <p:spPr>
          <a:xfrm>
            <a:off x="387560" y="2776613"/>
            <a:ext cx="730914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Obiettività dell’indice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 fine di avere un valore confrontabile con quello di un altro dispositivo/sensore viene effettuata la sottrazione di un 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flat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field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tramite l’acquisizione dell’immagine di un foglio bianco.</a:t>
            </a:r>
            <a:endParaRPr dirty="0"/>
          </a:p>
        </p:txBody>
      </p:sp>
      <p:pic>
        <p:nvPicPr>
          <p:cNvPr id="237" name="Google Shape;2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3720" y="3665170"/>
            <a:ext cx="1312197" cy="153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493" y="1326182"/>
            <a:ext cx="3638424" cy="215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387559" y="4434992"/>
            <a:ext cx="7309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Semplicità di utilizzo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tal fine è stata sviluppata un’interfaccia molto semplice costituita da due soli pulsanti che vengono abilitati in sequenza in modo da guidare l’utente nell’utilizzo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245" name="Google Shape;245;p7"/>
          <p:cNvSpPr/>
          <p:nvPr/>
        </p:nvSpPr>
        <p:spPr>
          <a:xfrm>
            <a:off x="11792197" y="1"/>
            <a:ext cx="399803" cy="57239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387560" y="272503"/>
            <a:ext cx="6703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L’App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9225" y="481562"/>
            <a:ext cx="844888" cy="8448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266448" y="950733"/>
            <a:ext cx="8907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L’app è stata sviluppata in Kotlin, linguaggio di programmazione general-purpose e multi-paradigma (http://kotlin.jetbrains.org)</a:t>
            </a:r>
            <a:endParaRPr/>
          </a:p>
        </p:txBody>
      </p:sp>
      <p:pic>
        <p:nvPicPr>
          <p:cNvPr id="249" name="Google Shape;249;p7" descr="Immagine che contiene testo, interni, computer, elettronic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560" y="1937802"/>
            <a:ext cx="1984733" cy="396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5">
            <a:alphaModFix/>
          </a:blip>
          <a:srcRect l="1014" r="968"/>
          <a:stretch/>
        </p:blipFill>
        <p:spPr>
          <a:xfrm>
            <a:off x="6673303" y="1585951"/>
            <a:ext cx="4287386" cy="516748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/>
          <p:nvPr/>
        </p:nvSpPr>
        <p:spPr>
          <a:xfrm>
            <a:off x="6479896" y="3628835"/>
            <a:ext cx="1186903" cy="1179334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52" name="Google Shape;25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13319" y="4606505"/>
            <a:ext cx="3301553" cy="2023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7"/>
          <p:cNvCxnSpPr>
            <a:stCxn id="251" idx="1"/>
            <a:endCxn id="252" idx="0"/>
          </p:cNvCxnSpPr>
          <p:nvPr/>
        </p:nvCxnSpPr>
        <p:spPr>
          <a:xfrm flipH="1">
            <a:off x="4663996" y="4218502"/>
            <a:ext cx="1815900" cy="387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lg" len="lg"/>
          </a:ln>
        </p:spPr>
      </p:cxnSp>
      <p:sp>
        <p:nvSpPr>
          <p:cNvPr id="254" name="Google Shape;254;p7"/>
          <p:cNvSpPr/>
          <p:nvPr/>
        </p:nvSpPr>
        <p:spPr>
          <a:xfrm>
            <a:off x="2900646" y="5148800"/>
            <a:ext cx="917765" cy="938622"/>
          </a:xfrm>
          <a:prstGeom prst="ellipse">
            <a:avLst/>
          </a:prstGeom>
          <a:noFill/>
          <a:ln w="12700" cap="flat" cmpd="sng">
            <a:solidFill>
              <a:srgbClr val="B4ABE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 txBox="1">
            <a:spLocks noGrp="1"/>
          </p:cNvSpPr>
          <p:nvPr>
            <p:ph type="sldNum" idx="12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11792197" y="1"/>
            <a:ext cx="399803" cy="57239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387560" y="272503"/>
            <a:ext cx="6703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Problematiche di sviluppo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460228" y="1096069"/>
            <a:ext cx="96002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 dispositivo Android è, di fatto, un assemblato.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Meno controllo sui vari parametri significa una semplificazione del layer software integrato nel device.</a:t>
            </a:r>
            <a:endParaRPr/>
          </a:p>
        </p:txBody>
      </p:sp>
      <p:sp>
        <p:nvSpPr>
          <p:cNvPr id="263" name="Google Shape;263;p8"/>
          <p:cNvSpPr txBox="1"/>
          <p:nvPr/>
        </p:nvSpPr>
        <p:spPr>
          <a:xfrm>
            <a:off x="769065" y="1909205"/>
            <a:ext cx="538679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device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dispositivi più diffusi (fascia media) non offrono: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Focus manuale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Accesso ai parametri del sensore (e.g. esposizione)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Accesso al </a:t>
            </a:r>
            <a:r>
              <a:rPr lang="it-IT" sz="18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raw</a:t>
            </a: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Bayer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Accesso allo YUV (luminanza, crominanza)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Controllo del post processing</a:t>
            </a:r>
            <a:endParaRPr dirty="0"/>
          </a:p>
        </p:txBody>
      </p:sp>
      <p:sp>
        <p:nvSpPr>
          <p:cNvPr id="264" name="Google Shape;264;p8"/>
          <p:cNvSpPr txBox="1"/>
          <p:nvPr/>
        </p:nvSpPr>
        <p:spPr>
          <a:xfrm>
            <a:off x="276573" y="3807338"/>
            <a:ext cx="99675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L’accesso a tali parametri si ha solo con dispositivi di fascia alta (anche per l’opzione Apple).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 conseguenza viene a mancare il drive fondamentale che guidava il progetto: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Avere a disposizione di una larga fascia di utenti uno strumento che riesca ad identificare, con un accettabile margine di incertezza, l’infezione da SARS-COVID-19</a:t>
            </a:r>
            <a:endParaRPr dirty="0"/>
          </a:p>
        </p:txBody>
      </p:sp>
      <p:sp>
        <p:nvSpPr>
          <p:cNvPr id="265" name="Google Shape;265;p8"/>
          <p:cNvSpPr txBox="1"/>
          <p:nvPr/>
        </p:nvSpPr>
        <p:spPr>
          <a:xfrm>
            <a:off x="276573" y="5723907"/>
            <a:ext cx="9967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ogni caso si sta valutando di continuare la sperimentazione su dispositivi di alta fascia, al fine di produrre dispositivi diagnostici non a larga diffusione.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4" grpId="0"/>
      <p:bldP spid="265" grpId="0"/>
    </p:bldLst>
  </p:timing>
</p:sld>
</file>

<file path=ppt/theme/theme1.xml><?xml version="1.0" encoding="utf-8"?>
<a:theme xmlns:a="http://schemas.openxmlformats.org/drawingml/2006/main" name="tf11936837_win32">
  <a:themeElements>
    <a:clrScheme name="Custom 15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597</Words>
  <Application>Microsoft Macintosh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Gill Sans</vt:lpstr>
      <vt:lpstr>Georgia</vt:lpstr>
      <vt:lpstr>Bodoni</vt:lpstr>
      <vt:lpstr>Cambria</vt:lpstr>
      <vt:lpstr>Times New Roman</vt:lpstr>
      <vt:lpstr>Calibri</vt:lpstr>
      <vt:lpstr>Arial</vt:lpstr>
      <vt:lpstr>tf11936837_win32</vt:lpstr>
      <vt:lpstr>Una APP per la colorimetria della Pelle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APP per la colorimetria della Pelle</dc:title>
  <cp:lastModifiedBy>Romolo.Politi</cp:lastModifiedBy>
  <cp:revision>3</cp:revision>
  <dcterms:created xsi:type="dcterms:W3CDTF">2021-02-05T16:30:44Z</dcterms:created>
  <dcterms:modified xsi:type="dcterms:W3CDTF">2021-03-11T17:27:08Z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