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mov" ContentType="video/unknown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93" r:id="rId3"/>
    <p:sldId id="290" r:id="rId4"/>
    <p:sldId id="288" r:id="rId5"/>
    <p:sldId id="289" r:id="rId6"/>
    <p:sldId id="287" r:id="rId7"/>
    <p:sldId id="269" r:id="rId8"/>
    <p:sldId id="294" r:id="rId9"/>
    <p:sldId id="295" r:id="rId10"/>
    <p:sldId id="296" r:id="rId11"/>
    <p:sldId id="299" r:id="rId12"/>
    <p:sldId id="297" r:id="rId13"/>
    <p:sldId id="298" r:id="rId14"/>
    <p:sldId id="301" r:id="rId15"/>
    <p:sldId id="300" r:id="rId16"/>
    <p:sldId id="267" r:id="rId17"/>
    <p:sldId id="272" r:id="rId18"/>
    <p:sldId id="273" r:id="rId19"/>
    <p:sldId id="302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FEF5"/>
    <a:srgbClr val="9EFFCE"/>
    <a:srgbClr val="FFFBCD"/>
    <a:srgbClr val="2700FB"/>
    <a:srgbClr val="44FF22"/>
    <a:srgbClr val="C8AC1B"/>
    <a:srgbClr val="E25AE9"/>
    <a:srgbClr val="135208"/>
    <a:srgbClr val="F02316"/>
    <a:srgbClr val="F5AA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50" d="100"/>
          <a:sy n="150" d="100"/>
        </p:scale>
        <p:origin x="-1968" y="-10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Relationship Id="rId2" Type="http://schemas.openxmlformats.org/officeDocument/2006/relationships/image" Target="../media/image16.emf"/><Relationship Id="rId3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3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91A8A-5B74-3449-AA40-71FFFB518BE6}" type="datetimeFigureOut">
              <a:rPr lang="en-US" smtClean="0"/>
              <a:t>11/03/21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B061A9-B138-6C4E-84E4-973249FB9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5002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2E7BF-7E39-6447-9724-5BEA5120D336}" type="datetimeFigureOut">
              <a:rPr lang="en-US" smtClean="0"/>
              <a:t>11/03/21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4E2323-AC97-4D49-BB3D-EC04C344D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969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D3CC9-223E-AA4D-B17A-B106ADFA8876}" type="datetime1">
              <a:rPr lang="en-US" smtClean="0"/>
              <a:t>11/03/21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INAF-Covid-19 (F. Nicastro)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48C90D-B9A1-9942-B389-47385D728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68B15-56FD-9045-BF11-2052BA8217DF}" type="datetime1">
              <a:rPr lang="en-US" smtClean="0"/>
              <a:t>11/03/21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INAF-Covid-19 (F. Nicastro)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48C90D-B9A1-9942-B389-47385D728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33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7E21-392D-2445-9AF1-200EA585A717}" type="datetime1">
              <a:rPr lang="en-US" smtClean="0"/>
              <a:t>11/03/21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INAF-Covid-19 (F. Nicastro)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48C90D-B9A1-9942-B389-47385D728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93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6FC50-32CA-4445-A6C4-A79377C25D5F}" type="datetime1">
              <a:rPr lang="en-US" smtClean="0"/>
              <a:t>11/03/21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INAF-Covid-19 (F. Nicastro)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48C90D-B9A1-9942-B389-47385D728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667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74B9C-C834-3842-B8A3-BBA7A7D25270}" type="datetime1">
              <a:rPr lang="en-US" smtClean="0"/>
              <a:t>11/03/21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INAF-Covid-19 (F. Nicastro)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48C90D-B9A1-9942-B389-47385D728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21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131F8-FAF9-2C42-88FF-F2AFF28F3662}" type="datetime1">
              <a:rPr lang="en-US" smtClean="0"/>
              <a:t>11/03/21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INAF-Covid-19 (F. Nicastro)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48C90D-B9A1-9942-B389-47385D728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485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D4CE-478A-A343-BAF6-1C8CFCADB316}" type="datetime1">
              <a:rPr lang="en-US" smtClean="0"/>
              <a:t>11/03/21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INAF-Covid-19 (F. Nicastro)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48C90D-B9A1-9942-B389-47385D728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12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DCD49-BC42-2A4B-B4C3-691091BC03A2}" type="datetime1">
              <a:rPr lang="en-US" smtClean="0"/>
              <a:t>11/03/21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INAF-Covid-19 (F. Nicastro)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48C90D-B9A1-9942-B389-47385D728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110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FFE4-C25A-BD41-8109-725DBF910C27}" type="datetime1">
              <a:rPr lang="en-US" smtClean="0"/>
              <a:t>11/03/21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INAF-Covid-19 (F. Nicastro)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48C90D-B9A1-9942-B389-47385D728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51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6F27A-B96A-1347-B955-6934B2B536F8}" type="datetime1">
              <a:rPr lang="en-US" smtClean="0"/>
              <a:t>11/03/21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INAF-Covid-19 (F. Nicastro)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48C90D-B9A1-9942-B389-47385D728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62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956B7-A6CA-F846-9C91-ECBBA6B649A7}" type="datetime1">
              <a:rPr lang="en-US" smtClean="0"/>
              <a:t>11/03/21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INAF-Covid-19 (F. Nicastro)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D48C90D-B9A1-9942-B389-47385D728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61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822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B0419-6A68-A949-88AE-A59B74FD3B26}" type="datetime1">
              <a:rPr lang="en-US" smtClean="0"/>
              <a:t>11/03/21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8229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Workshop INAF-Covid-19 (F. Nicastro)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49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Times New Roman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Times New Roman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imes New Roman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imes New Roman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Times New Roman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package" Target="../embeddings/Microsoft_Word_Document4.docx"/><Relationship Id="rId5" Type="http://schemas.openxmlformats.org/officeDocument/2006/relationships/image" Target="../media/image20.png"/><Relationship Id="rId6" Type="http://schemas.openxmlformats.org/officeDocument/2006/relationships/oleObject" Target="../embeddings/oleObject5.bin"/><Relationship Id="rId7" Type="http://schemas.openxmlformats.org/officeDocument/2006/relationships/image" Target="../media/image34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Relationship Id="rId3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4" Type="http://schemas.openxmlformats.org/officeDocument/2006/relationships/video" Target="../media/media2.mo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9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6" Type="http://schemas.openxmlformats.org/officeDocument/2006/relationships/image" Target="../media/image7.emf"/><Relationship Id="rId7" Type="http://schemas.openxmlformats.org/officeDocument/2006/relationships/image" Target="../media/image8.emf"/><Relationship Id="rId8" Type="http://schemas.openxmlformats.org/officeDocument/2006/relationships/image" Target="../media/image9.emf"/><Relationship Id="rId9" Type="http://schemas.openxmlformats.org/officeDocument/2006/relationships/image" Target="../media/image10.emf"/><Relationship Id="rId10" Type="http://schemas.openxmlformats.org/officeDocument/2006/relationships/image" Target="../media/image11.emf"/><Relationship Id="rId11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1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5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16.e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1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19.png"/><Relationship Id="rId5" Type="http://schemas.openxmlformats.org/officeDocument/2006/relationships/package" Target="../embeddings/Microsoft_Word_Document2.docx"/><Relationship Id="rId6" Type="http://schemas.openxmlformats.org/officeDocument/2006/relationships/image" Target="../media/image20.png"/><Relationship Id="rId7" Type="http://schemas.openxmlformats.org/officeDocument/2006/relationships/package" Target="../embeddings/Microsoft_Word_Document3.docx"/><Relationship Id="rId8" Type="http://schemas.openxmlformats.org/officeDocument/2006/relationships/image" Target="../media/image21.png"/><Relationship Id="rId9" Type="http://schemas.openxmlformats.org/officeDocument/2006/relationships/image" Target="../media/image22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60400"/>
            <a:ext cx="9143999" cy="1470025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Attività</a:t>
            </a:r>
            <a:r>
              <a:rPr lang="en-US" dirty="0" smtClean="0">
                <a:latin typeface="Times New Roman"/>
                <a:cs typeface="Times New Roman"/>
              </a:rPr>
              <a:t> di </a:t>
            </a:r>
            <a:r>
              <a:rPr lang="en-US" dirty="0" err="1" smtClean="0">
                <a:latin typeface="Times New Roman"/>
                <a:cs typeface="Times New Roman"/>
              </a:rPr>
              <a:t>Ricerca</a:t>
            </a:r>
            <a:r>
              <a:rPr lang="en-US" dirty="0" smtClean="0">
                <a:latin typeface="Times New Roman"/>
                <a:cs typeface="Times New Roman"/>
              </a:rPr>
              <a:t> e </a:t>
            </a:r>
            <a:r>
              <a:rPr lang="en-US" dirty="0" err="1" smtClean="0">
                <a:latin typeface="Times New Roman"/>
                <a:cs typeface="Times New Roman"/>
              </a:rPr>
              <a:t>Sviluppo</a:t>
            </a:r>
            <a:r>
              <a:rPr lang="en-US" dirty="0" smtClean="0">
                <a:latin typeface="Times New Roman"/>
                <a:cs typeface="Times New Roman"/>
              </a:rPr>
              <a:t> in INAF e </a:t>
            </a:r>
            <a:r>
              <a:rPr lang="en-US" dirty="0" err="1" smtClean="0">
                <a:latin typeface="Times New Roman"/>
                <a:cs typeface="Times New Roman"/>
              </a:rPr>
              <a:t>dintorni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contro</a:t>
            </a:r>
            <a:r>
              <a:rPr lang="en-US" dirty="0" smtClean="0">
                <a:latin typeface="Times New Roman"/>
                <a:cs typeface="Times New Roman"/>
              </a:rPr>
              <a:t> la </a:t>
            </a:r>
            <a:r>
              <a:rPr lang="en-US" dirty="0" err="1" smtClean="0">
                <a:latin typeface="Times New Roman"/>
                <a:cs typeface="Times New Roman"/>
              </a:rPr>
              <a:t>pandemia</a:t>
            </a:r>
            <a:r>
              <a:rPr lang="en-US" dirty="0" smtClean="0">
                <a:latin typeface="Times New Roman"/>
                <a:cs typeface="Times New Roman"/>
              </a:rPr>
              <a:t> COVID-19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27378"/>
            <a:ext cx="6400800" cy="770489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>
                <a:solidFill>
                  <a:srgbClr val="3366FF"/>
                </a:solidFill>
                <a:cs typeface="Times New Roman"/>
              </a:rPr>
              <a:t>Modulazione</a:t>
            </a:r>
            <a:r>
              <a:rPr lang="en-US" dirty="0" smtClean="0">
                <a:solidFill>
                  <a:srgbClr val="3366FF"/>
                </a:solidFill>
                <a:cs typeface="Times New Roman"/>
              </a:rPr>
              <a:t> </a:t>
            </a:r>
            <a:r>
              <a:rPr lang="en-US" dirty="0" err="1">
                <a:solidFill>
                  <a:srgbClr val="3366FF"/>
                </a:solidFill>
                <a:cs typeface="Times New Roman"/>
              </a:rPr>
              <a:t>stagionale</a:t>
            </a:r>
            <a:r>
              <a:rPr lang="en-US" dirty="0">
                <a:solidFill>
                  <a:srgbClr val="3366FF"/>
                </a:solidFill>
                <a:cs typeface="Times New Roman"/>
              </a:rPr>
              <a:t> di Covid19 e </a:t>
            </a:r>
            <a:r>
              <a:rPr lang="en-US" dirty="0" err="1">
                <a:solidFill>
                  <a:srgbClr val="3366FF"/>
                </a:solidFill>
                <a:cs typeface="Times New Roman"/>
              </a:rPr>
              <a:t>altre</a:t>
            </a:r>
            <a:r>
              <a:rPr lang="en-US" dirty="0">
                <a:solidFill>
                  <a:srgbClr val="3366FF"/>
                </a:solidFill>
                <a:cs typeface="Times New Roman"/>
              </a:rPr>
              <a:t> </a:t>
            </a:r>
            <a:r>
              <a:rPr lang="en-US" dirty="0" err="1">
                <a:solidFill>
                  <a:srgbClr val="3366FF"/>
                </a:solidFill>
                <a:cs typeface="Times New Roman"/>
              </a:rPr>
              <a:t>epidemie</a:t>
            </a:r>
            <a:r>
              <a:rPr lang="en-US" dirty="0">
                <a:solidFill>
                  <a:srgbClr val="3366FF"/>
                </a:solidFill>
                <a:cs typeface="Times New Roman"/>
              </a:rPr>
              <a:t> </a:t>
            </a:r>
            <a:r>
              <a:rPr lang="en-US" dirty="0" err="1">
                <a:solidFill>
                  <a:srgbClr val="3366FF"/>
                </a:solidFill>
                <a:cs typeface="Times New Roman"/>
              </a:rPr>
              <a:t>dovuta</a:t>
            </a:r>
            <a:r>
              <a:rPr lang="en-US" dirty="0">
                <a:solidFill>
                  <a:srgbClr val="3366FF"/>
                </a:solidFill>
                <a:cs typeface="Times New Roman"/>
              </a:rPr>
              <a:t> </a:t>
            </a:r>
            <a:r>
              <a:rPr lang="en-US" dirty="0" err="1">
                <a:solidFill>
                  <a:srgbClr val="3366FF"/>
                </a:solidFill>
                <a:cs typeface="Times New Roman"/>
              </a:rPr>
              <a:t>all’illuminazione</a:t>
            </a:r>
            <a:r>
              <a:rPr lang="en-US" dirty="0">
                <a:solidFill>
                  <a:srgbClr val="3366FF"/>
                </a:solidFill>
                <a:cs typeface="Times New Roman"/>
              </a:rPr>
              <a:t> </a:t>
            </a:r>
            <a:r>
              <a:rPr lang="en-US" dirty="0" err="1">
                <a:solidFill>
                  <a:srgbClr val="3366FF"/>
                </a:solidFill>
                <a:cs typeface="Times New Roman"/>
              </a:rPr>
              <a:t>solare</a:t>
            </a:r>
            <a:r>
              <a:rPr lang="en-US" dirty="0">
                <a:solidFill>
                  <a:srgbClr val="3366FF"/>
                </a:solidFill>
                <a:cs typeface="Times New Roman"/>
              </a:rPr>
              <a:t> </a:t>
            </a:r>
          </a:p>
          <a:p>
            <a:endParaRPr lang="en-US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2429" y="5929477"/>
            <a:ext cx="7771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F. Nicastro (</a:t>
            </a:r>
            <a:r>
              <a:rPr lang="en-US" dirty="0" err="1" smtClean="0"/>
              <a:t>Istituto</a:t>
            </a:r>
            <a:r>
              <a:rPr lang="en-US" dirty="0" smtClean="0"/>
              <a:t> </a:t>
            </a:r>
            <a:r>
              <a:rPr lang="en-US" dirty="0" err="1" smtClean="0"/>
              <a:t>Nazionale</a:t>
            </a:r>
            <a:r>
              <a:rPr lang="en-US" dirty="0" smtClean="0"/>
              <a:t> di </a:t>
            </a:r>
            <a:r>
              <a:rPr lang="en-US" dirty="0" err="1" smtClean="0"/>
              <a:t>Astrofisica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Osservatorio</a:t>
            </a:r>
            <a:r>
              <a:rPr lang="en-US" dirty="0" smtClean="0"/>
              <a:t> </a:t>
            </a:r>
            <a:r>
              <a:rPr lang="en-US" dirty="0" err="1" smtClean="0"/>
              <a:t>Astronomico</a:t>
            </a:r>
            <a:r>
              <a:rPr lang="en-US" dirty="0" smtClean="0"/>
              <a:t> di Roma)</a:t>
            </a:r>
            <a:br>
              <a:rPr lang="en-US" dirty="0" smtClean="0"/>
            </a:br>
            <a:r>
              <a:rPr lang="en-US" dirty="0" smtClean="0"/>
              <a:t>[The </a:t>
            </a:r>
            <a:r>
              <a:rPr lang="en-US" dirty="0"/>
              <a:t>INAF-</a:t>
            </a:r>
            <a:r>
              <a:rPr lang="en-US" dirty="0" err="1"/>
              <a:t>UniMi</a:t>
            </a:r>
            <a:r>
              <a:rPr lang="en-US" dirty="0"/>
              <a:t> Covid-19 </a:t>
            </a:r>
            <a:r>
              <a:rPr lang="en-US" dirty="0" smtClean="0"/>
              <a:t>Team]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INAF-Covid-19 (F. Nicastro)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96C2B-1C30-9246-87D9-1ABC2540AD94}" type="datetime1">
              <a:rPr lang="en-US" smtClean="0"/>
              <a:t>11/03/21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37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Influenza: LOI Lento o </a:t>
            </a:r>
            <a:r>
              <a:rPr lang="en-US" dirty="0" err="1" smtClean="0"/>
              <a:t>Assente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26933" y="2068512"/>
            <a:ext cx="33995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ν</a:t>
            </a:r>
            <a:r>
              <a:rPr lang="en-US" baseline="-25000" dirty="0" err="1" smtClean="0"/>
              <a:t>LOI</a:t>
            </a:r>
            <a:r>
              <a:rPr lang="en-US" dirty="0" smtClean="0"/>
              <a:t> = 0.0055 (</a:t>
            </a:r>
            <a:r>
              <a:rPr lang="en-US" dirty="0" err="1"/>
              <a:t>ogni</a:t>
            </a:r>
            <a:r>
              <a:rPr lang="en-US" dirty="0"/>
              <a:t> </a:t>
            </a:r>
            <a:r>
              <a:rPr lang="en-US" dirty="0" smtClean="0"/>
              <a:t>5 </a:t>
            </a:r>
            <a:r>
              <a:rPr lang="en-US" dirty="0" err="1" smtClean="0"/>
              <a:t>anni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Picture 5" descr="Fig4_Accepte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0" b="22099"/>
          <a:stretch/>
        </p:blipFill>
        <p:spPr>
          <a:xfrm>
            <a:off x="317500" y="2405036"/>
            <a:ext cx="4279900" cy="3603570"/>
          </a:xfrm>
          <a:prstGeom prst="rect">
            <a:avLst/>
          </a:prstGeom>
        </p:spPr>
      </p:pic>
      <p:pic>
        <p:nvPicPr>
          <p:cNvPr id="7" name="Picture 6" descr="Fig5_Accepted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1" b="24074"/>
          <a:stretch/>
        </p:blipFill>
        <p:spPr>
          <a:xfrm>
            <a:off x="4597401" y="2489701"/>
            <a:ext cx="4275666" cy="33882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51800" y="2096557"/>
            <a:ext cx="33995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No LOI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93333" y="5996544"/>
            <a:ext cx="2150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 </a:t>
            </a:r>
            <a:r>
              <a:rPr lang="en-US" dirty="0" err="1" smtClean="0"/>
              <a:t>anni</a:t>
            </a:r>
            <a:r>
              <a:rPr lang="en-US" dirty="0" smtClean="0"/>
              <a:t> di </a:t>
            </a:r>
            <a:r>
              <a:rPr lang="en-US" dirty="0" err="1" smtClean="0"/>
              <a:t>epidemie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48866" y="5995961"/>
            <a:ext cx="1916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  <a:r>
              <a:rPr lang="en-US" dirty="0" smtClean="0"/>
              <a:t> </a:t>
            </a:r>
            <a:r>
              <a:rPr lang="en-US" dirty="0" err="1" smtClean="0"/>
              <a:t>anni</a:t>
            </a:r>
            <a:r>
              <a:rPr lang="en-US" dirty="0" smtClean="0"/>
              <a:t> di </a:t>
            </a:r>
            <a:r>
              <a:rPr lang="en-US" dirty="0" err="1" smtClean="0"/>
              <a:t>epidemie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INAF-Covid-19 (F. Nicastro)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D8AF-518F-444C-A8EB-41AC05CA428C}" type="datetime1">
              <a:rPr lang="en-US" smtClean="0"/>
              <a:t>11/03/21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18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SARS-CoV-2: LOI </a:t>
            </a:r>
            <a:r>
              <a:rPr lang="en-US" dirty="0" err="1" smtClean="0"/>
              <a:t>Rapido</a:t>
            </a:r>
            <a:endParaRPr lang="en-US" dirty="0"/>
          </a:p>
        </p:txBody>
      </p:sp>
      <p:pic>
        <p:nvPicPr>
          <p:cNvPr id="4" name="Picture 3" descr="Fig6_Accepte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8" t="14075" r="38090" b="58024"/>
          <a:stretch/>
        </p:blipFill>
        <p:spPr>
          <a:xfrm>
            <a:off x="1871132" y="1651000"/>
            <a:ext cx="5757033" cy="386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030" y="5448299"/>
            <a:ext cx="5228165" cy="10456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5466" y="2234249"/>
            <a:ext cx="533399" cy="29939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6918" y="1417638"/>
            <a:ext cx="5296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Best-fit </a:t>
            </a:r>
            <a:r>
              <a:rPr lang="en-US" dirty="0" err="1" smtClean="0"/>
              <a:t>ai</a:t>
            </a:r>
            <a:r>
              <a:rPr lang="en-US" dirty="0" smtClean="0"/>
              <a:t> </a:t>
            </a:r>
            <a:r>
              <a:rPr lang="en-US" dirty="0" err="1" smtClean="0"/>
              <a:t>dati</a:t>
            </a:r>
            <a:r>
              <a:rPr lang="en-US" dirty="0" smtClean="0"/>
              <a:t> </a:t>
            </a:r>
            <a:r>
              <a:rPr lang="en-US" dirty="0" err="1" smtClean="0"/>
              <a:t>Italiani</a:t>
            </a:r>
            <a:r>
              <a:rPr lang="en-US" dirty="0" smtClean="0"/>
              <a:t> a </a:t>
            </a:r>
            <a:r>
              <a:rPr lang="en-US" dirty="0" err="1" smtClean="0"/>
              <a:t>metà</a:t>
            </a:r>
            <a:r>
              <a:rPr lang="en-US" dirty="0" smtClean="0"/>
              <a:t> </a:t>
            </a:r>
            <a:r>
              <a:rPr lang="en-US" dirty="0" err="1" smtClean="0"/>
              <a:t>Agosto</a:t>
            </a:r>
            <a:r>
              <a:rPr lang="en-US" dirty="0" smtClean="0"/>
              <a:t> 2020 (</a:t>
            </a:r>
            <a:r>
              <a:rPr lang="en-US" dirty="0" err="1" smtClean="0"/>
              <a:t>curva</a:t>
            </a:r>
            <a:r>
              <a:rPr lang="en-US" dirty="0" smtClean="0"/>
              <a:t> </a:t>
            </a:r>
            <a:r>
              <a:rPr lang="en-US" dirty="0" err="1" smtClean="0"/>
              <a:t>nera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INAF-Covid-19 (F. Nicastro)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CFFD4-082B-B34D-880E-A8080132554A}" type="datetime1">
              <a:rPr lang="en-US" smtClean="0"/>
              <a:t>11/03/21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76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Macintosh HD:Users:giorgiasironi:Lavoro:sun:Sun_sp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74548" y="1120160"/>
            <a:ext cx="1938585" cy="594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Sun_sp_meas_UV_int_log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"/>
          <a:stretch/>
        </p:blipFill>
        <p:spPr>
          <a:xfrm rot="5400000">
            <a:off x="4310213" y="724850"/>
            <a:ext cx="3882222" cy="573452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42512" y="1943379"/>
            <a:ext cx="2971800" cy="4705929"/>
            <a:chOff x="242512" y="1426892"/>
            <a:chExt cx="2971800" cy="4705929"/>
          </a:xfrm>
        </p:grpSpPr>
        <p:pic>
          <p:nvPicPr>
            <p:cNvPr id="5" name="Immagine 1"/>
            <p:cNvPicPr>
              <a:picLocks noChangeAspect="1"/>
            </p:cNvPicPr>
            <p:nvPr/>
          </p:nvPicPr>
          <p:blipFill rotWithShape="1">
            <a:blip r:embed="rId4"/>
            <a:srcRect l="32222" t="22046" r="35278" b="8361"/>
            <a:stretch/>
          </p:blipFill>
          <p:spPr>
            <a:xfrm>
              <a:off x="242512" y="1426892"/>
              <a:ext cx="2971800" cy="411480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491066" y="5763489"/>
              <a:ext cx="24130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Lytle &amp; </a:t>
              </a:r>
              <a:r>
                <a:rPr lang="en-US" dirty="0" err="1" smtClean="0"/>
                <a:t>Sagripanti</a:t>
              </a:r>
              <a:r>
                <a:rPr lang="en-US" dirty="0" smtClean="0"/>
                <a:t>, 2005</a:t>
              </a:r>
              <a:endParaRPr lang="en-US" dirty="0"/>
            </a:p>
          </p:txBody>
        </p:sp>
      </p:grpSp>
      <p:sp>
        <p:nvSpPr>
          <p:cNvPr id="8" name="Title 1"/>
          <p:cNvSpPr txBox="1">
            <a:spLocks/>
          </p:cNvSpPr>
          <p:nvPr/>
        </p:nvSpPr>
        <p:spPr>
          <a:xfrm>
            <a:off x="457200" y="7989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Ora</a:t>
            </a:r>
            <a:r>
              <a:rPr lang="en-US" dirty="0" smtClean="0"/>
              <a:t> </a:t>
            </a:r>
            <a:r>
              <a:rPr lang="en-US" dirty="0" err="1" smtClean="0"/>
              <a:t>Sappiamo</a:t>
            </a:r>
            <a:r>
              <a:rPr lang="en-US" dirty="0"/>
              <a:t> </a:t>
            </a:r>
            <a:r>
              <a:rPr lang="en-US" dirty="0" smtClean="0"/>
              <a:t>molto di </a:t>
            </a:r>
            <a:r>
              <a:rPr lang="en-US" dirty="0" err="1" smtClean="0"/>
              <a:t>più</a:t>
            </a:r>
            <a:endParaRPr lang="en-US" dirty="0" smtClean="0"/>
          </a:p>
          <a:p>
            <a:r>
              <a:rPr lang="en-US" dirty="0" smtClean="0"/>
              <a:t>Action Spectrum SARS-CoV-2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9375" y="1514784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Action Spectrum DS-DNA Viruses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976534" y="1289592"/>
            <a:ext cx="20299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Nicastro, </a:t>
            </a:r>
            <a:r>
              <a:rPr lang="en-US" sz="1200" dirty="0" err="1" smtClean="0"/>
              <a:t>Sironi</a:t>
            </a:r>
            <a:r>
              <a:rPr lang="en-US" sz="1200" dirty="0" smtClean="0"/>
              <a:t> et al., 2021</a:t>
            </a:r>
            <a:endParaRPr lang="en-US" sz="1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INAF-Covid-19 (F. Nicastro)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9AC4D-2BE6-4249-9248-9892E0421F86}" type="datetime1">
              <a:rPr lang="en-US" smtClean="0"/>
              <a:t>11/03/21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24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3437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/>
                <a:ea typeface="+mj-ea"/>
                <a:cs typeface="+mj-cs"/>
              </a:defRPr>
            </a:lvl1pPr>
          </a:lstStyle>
          <a:p>
            <a:r>
              <a:rPr lang="en-US" dirty="0" smtClean="0"/>
              <a:t>Solar-UV Lethal-Times @ Noon</a:t>
            </a:r>
            <a:endParaRPr lang="en-US" dirty="0"/>
          </a:p>
        </p:txBody>
      </p:sp>
      <p:pic>
        <p:nvPicPr>
          <p:cNvPr id="5" name="Picture 4" descr="Fig2a_New-Modulation-Paper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" t="13210" r="8373" b="24322"/>
          <a:stretch/>
        </p:blipFill>
        <p:spPr>
          <a:xfrm>
            <a:off x="414831" y="1050365"/>
            <a:ext cx="5369554" cy="5214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84385" y="1388533"/>
            <a:ext cx="335961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Asimmetria</a:t>
            </a:r>
            <a:r>
              <a:rPr lang="en-US" dirty="0" smtClean="0"/>
              <a:t> </a:t>
            </a:r>
            <a:r>
              <a:rPr lang="en-US" dirty="0" err="1" smtClean="0"/>
              <a:t>dovuta</a:t>
            </a:r>
            <a:r>
              <a:rPr lang="en-US" dirty="0" smtClean="0"/>
              <a:t> </a:t>
            </a:r>
            <a:r>
              <a:rPr lang="en-US" dirty="0" err="1" smtClean="0"/>
              <a:t>principalmente</a:t>
            </a:r>
            <a:r>
              <a:rPr lang="en-US" dirty="0" smtClean="0"/>
              <a:t> a </a:t>
            </a:r>
            <a:r>
              <a:rPr lang="en-US" dirty="0" err="1" smtClean="0"/>
              <a:t>distanza</a:t>
            </a:r>
            <a:r>
              <a:rPr lang="en-US" dirty="0" smtClean="0"/>
              <a:t> del sole </a:t>
            </a:r>
            <a:r>
              <a:rPr lang="en-US" dirty="0" err="1" smtClean="0"/>
              <a:t>dalla</a:t>
            </a:r>
            <a:r>
              <a:rPr lang="en-US" dirty="0" smtClean="0"/>
              <a:t> terra (</a:t>
            </a:r>
            <a:r>
              <a:rPr lang="en-US" dirty="0" err="1" smtClean="0"/>
              <a:t>perielio</a:t>
            </a:r>
            <a:r>
              <a:rPr lang="en-US" dirty="0" smtClean="0"/>
              <a:t> </a:t>
            </a:r>
            <a:r>
              <a:rPr lang="en-US" dirty="0" err="1" smtClean="0"/>
              <a:t>vicino</a:t>
            </a:r>
            <a:r>
              <a:rPr lang="en-US" dirty="0" smtClean="0"/>
              <a:t> al </a:t>
            </a:r>
            <a:r>
              <a:rPr lang="en-US" dirty="0" err="1" smtClean="0"/>
              <a:t>solstizio</a:t>
            </a:r>
            <a:r>
              <a:rPr lang="en-US" dirty="0" smtClean="0"/>
              <a:t> </a:t>
            </a:r>
            <a:r>
              <a:rPr lang="en-US" dirty="0" err="1" smtClean="0"/>
              <a:t>invernale</a:t>
            </a:r>
            <a:r>
              <a:rPr lang="en-US" dirty="0" smtClean="0"/>
              <a:t>).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 albedo, </a:t>
            </a:r>
            <a:r>
              <a:rPr lang="en-US" dirty="0" err="1" smtClean="0"/>
              <a:t>rapporto</a:t>
            </a:r>
            <a:r>
              <a:rPr lang="en-US" dirty="0" smtClean="0"/>
              <a:t> </a:t>
            </a:r>
            <a:r>
              <a:rPr lang="en-US" dirty="0" err="1" smtClean="0"/>
              <a:t>superfici</a:t>
            </a:r>
            <a:r>
              <a:rPr lang="en-US" dirty="0" smtClean="0"/>
              <a:t> </a:t>
            </a:r>
            <a:r>
              <a:rPr lang="en-US" dirty="0" err="1" smtClean="0"/>
              <a:t>oceani</a:t>
            </a:r>
            <a:r>
              <a:rPr lang="en-US" dirty="0" smtClean="0"/>
              <a:t>/</a:t>
            </a:r>
            <a:r>
              <a:rPr lang="en-US" dirty="0" err="1" smtClean="0"/>
              <a:t>terre</a:t>
            </a:r>
            <a:r>
              <a:rPr lang="en-US" dirty="0" err="1"/>
              <a:t>-</a:t>
            </a:r>
            <a:r>
              <a:rPr lang="en-US" dirty="0" err="1" smtClean="0"/>
              <a:t>emerse</a:t>
            </a:r>
            <a:r>
              <a:rPr lang="en-US" dirty="0" smtClean="0"/>
              <a:t>, </a:t>
            </a:r>
            <a:r>
              <a:rPr lang="en-US" dirty="0" err="1" smtClean="0"/>
              <a:t>strato</a:t>
            </a:r>
            <a:r>
              <a:rPr lang="en-US" dirty="0" smtClean="0"/>
              <a:t> di </a:t>
            </a:r>
            <a:r>
              <a:rPr lang="en-US" dirty="0" err="1" smtClean="0"/>
              <a:t>ozono</a:t>
            </a:r>
            <a:r>
              <a:rPr lang="en-US" dirty="0" smtClean="0"/>
              <a:t> (</a:t>
            </a:r>
            <a:r>
              <a:rPr lang="en-US" dirty="0" err="1" smtClean="0"/>
              <a:t>vedi</a:t>
            </a:r>
            <a:r>
              <a:rPr lang="en-US" dirty="0" smtClean="0"/>
              <a:t> talk di </a:t>
            </a:r>
            <a:r>
              <a:rPr lang="en-US" dirty="0" err="1" smtClean="0"/>
              <a:t>Ortolani</a:t>
            </a:r>
            <a:r>
              <a:rPr lang="en-US" dirty="0" smtClean="0"/>
              <a:t>), etc., </a:t>
            </a:r>
            <a:r>
              <a:rPr lang="en-US" dirty="0" err="1" smtClean="0"/>
              <a:t>contribuiscono</a:t>
            </a:r>
            <a:r>
              <a:rPr lang="en-US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6299200" y="6126828"/>
            <a:ext cx="20299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Nicastro, </a:t>
            </a:r>
            <a:r>
              <a:rPr lang="en-US" sz="1200" dirty="0" err="1" smtClean="0"/>
              <a:t>Sironi</a:t>
            </a:r>
            <a:r>
              <a:rPr lang="en-US" sz="1200" dirty="0" smtClean="0"/>
              <a:t> et al., 2021</a:t>
            </a:r>
            <a:endParaRPr lang="en-US" sz="1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INAF-Covid-19 (F. Nicastro)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B7E3B-BEB1-BA4D-80CF-0C81ADAD0720}" type="datetime1">
              <a:rPr lang="en-US" smtClean="0"/>
              <a:t>11/03/21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60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Dati</a:t>
            </a:r>
            <a:r>
              <a:rPr lang="en-US" dirty="0" smtClean="0"/>
              <a:t> </a:t>
            </a:r>
            <a:r>
              <a:rPr lang="en-US" dirty="0" err="1" smtClean="0"/>
              <a:t>Mortalità</a:t>
            </a:r>
            <a:r>
              <a:rPr lang="en-US" dirty="0" smtClean="0"/>
              <a:t> Covid-19 </a:t>
            </a:r>
            <a:r>
              <a:rPr lang="en-US" dirty="0" err="1" smtClean="0"/>
              <a:t>nel</a:t>
            </a:r>
            <a:r>
              <a:rPr lang="en-US" dirty="0" smtClean="0"/>
              <a:t> Mondo</a:t>
            </a:r>
            <a:endParaRPr lang="en-US" dirty="0"/>
          </a:p>
        </p:txBody>
      </p:sp>
      <p:pic>
        <p:nvPicPr>
          <p:cNvPr id="5" name="Picture 4" descr="Fig4_New-Modulation-Paper_v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9" t="15308" r="9972" b="20865"/>
          <a:stretch/>
        </p:blipFill>
        <p:spPr>
          <a:xfrm>
            <a:off x="1998132" y="1710266"/>
            <a:ext cx="4885267" cy="48758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583" y="1232972"/>
            <a:ext cx="6686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204 </a:t>
            </a:r>
            <a:r>
              <a:rPr lang="en-US" dirty="0" err="1" smtClean="0"/>
              <a:t>Paesi</a:t>
            </a:r>
            <a:r>
              <a:rPr lang="en-US" dirty="0" smtClean="0"/>
              <a:t>: </a:t>
            </a:r>
            <a:r>
              <a:rPr lang="en-US" dirty="0" err="1" smtClean="0"/>
              <a:t>medie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104 (</a:t>
            </a:r>
            <a:r>
              <a:rPr lang="en-US" dirty="0" err="1" smtClean="0"/>
              <a:t>nord</a:t>
            </a:r>
            <a:r>
              <a:rPr lang="en-US" dirty="0" smtClean="0"/>
              <a:t>), 91 (</a:t>
            </a:r>
            <a:r>
              <a:rPr lang="en-US" dirty="0" err="1" smtClean="0"/>
              <a:t>equatore</a:t>
            </a:r>
            <a:r>
              <a:rPr lang="en-US" dirty="0" smtClean="0"/>
              <a:t>) e 19 (</a:t>
            </a:r>
            <a:r>
              <a:rPr lang="en-US" dirty="0" err="1" smtClean="0"/>
              <a:t>sud</a:t>
            </a:r>
            <a:r>
              <a:rPr lang="en-US" dirty="0" smtClean="0"/>
              <a:t>): 13/02/2021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INAF-Covid-19 (F. Nicastro)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65915-95EE-5546-8BC9-C3FD0B601D73}" type="datetime1">
              <a:rPr lang="en-US" smtClean="0"/>
              <a:t>11/03/21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20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Efficienza</a:t>
            </a:r>
            <a:r>
              <a:rPr lang="en-US" dirty="0" smtClean="0"/>
              <a:t> </a:t>
            </a:r>
            <a:r>
              <a:rPr lang="en-US" dirty="0" err="1" smtClean="0"/>
              <a:t>Pompa</a:t>
            </a:r>
            <a:r>
              <a:rPr lang="en-US" dirty="0" smtClean="0"/>
              <a:t> </a:t>
            </a:r>
            <a:r>
              <a:rPr lang="en-US" dirty="0" err="1" smtClean="0"/>
              <a:t>Solare</a:t>
            </a:r>
            <a:r>
              <a:rPr lang="en-US" dirty="0" smtClean="0"/>
              <a:t> non </a:t>
            </a:r>
            <a:r>
              <a:rPr lang="en-US" dirty="0" err="1" smtClean="0"/>
              <a:t>più</a:t>
            </a:r>
            <a:r>
              <a:rPr lang="en-US" dirty="0" smtClean="0"/>
              <a:t> </a:t>
            </a:r>
            <a:r>
              <a:rPr lang="en-US" dirty="0" err="1" smtClean="0"/>
              <a:t>Arbitraria</a:t>
            </a:r>
            <a:endParaRPr lang="en-US" dirty="0"/>
          </a:p>
        </p:txBody>
      </p:sp>
      <p:pic>
        <p:nvPicPr>
          <p:cNvPr id="4" name="Picture 3" descr="Solar-Pump_New-Modulation-Paper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7" t="12469" r="6935" b="23950"/>
          <a:stretch/>
        </p:blipFill>
        <p:spPr>
          <a:xfrm>
            <a:off x="304800" y="1227665"/>
            <a:ext cx="4453466" cy="4360335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1459781"/>
              </p:ext>
            </p:extLst>
          </p:nvPr>
        </p:nvGraphicFramePr>
        <p:xfrm>
          <a:off x="-1947371" y="5745336"/>
          <a:ext cx="12649238" cy="1112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4" name="Document" r:id="rId4" imgW="5486400" imgH="482600" progId="Word.Document.12">
                  <p:embed/>
                </p:oleObj>
              </mc:Choice>
              <mc:Fallback>
                <p:oleObj name="Document" r:id="rId4" imgW="5486400" imgH="482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947371" y="5745336"/>
                        <a:ext cx="12649238" cy="11126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5927142"/>
              </p:ext>
            </p:extLst>
          </p:nvPr>
        </p:nvGraphicFramePr>
        <p:xfrm>
          <a:off x="5033962" y="3647016"/>
          <a:ext cx="3668712" cy="111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5" name="Equation" r:id="rId6" imgW="1955800" imgH="596900" progId="Equation.3">
                  <p:embed/>
                </p:oleObj>
              </mc:Choice>
              <mc:Fallback>
                <p:oleObj name="Equation" r:id="rId6" imgW="1955800" imgH="596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33962" y="3647016"/>
                        <a:ext cx="3668712" cy="1119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690533" y="1500200"/>
            <a:ext cx="4318000" cy="1477328"/>
          </a:xfrm>
          <a:prstGeom prst="rect">
            <a:avLst/>
          </a:prstGeom>
          <a:noFill/>
          <a:ln w="38100" cmpd="sng">
            <a:solidFill>
              <a:srgbClr val="44FF2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Le </a:t>
            </a:r>
            <a:r>
              <a:rPr lang="en-US" dirty="0" err="1"/>
              <a:t>s</a:t>
            </a:r>
            <a:r>
              <a:rPr lang="en-US" dirty="0" err="1" smtClean="0"/>
              <a:t>oluzioni</a:t>
            </a:r>
            <a:r>
              <a:rPr lang="en-US" dirty="0" smtClean="0"/>
              <a:t> </a:t>
            </a:r>
            <a:r>
              <a:rPr lang="en-US" dirty="0" err="1" smtClean="0"/>
              <a:t>dei</a:t>
            </a:r>
            <a:r>
              <a:rPr lang="en-US" dirty="0" smtClean="0"/>
              <a:t> </a:t>
            </a:r>
            <a:r>
              <a:rPr lang="en-US" dirty="0" err="1" smtClean="0"/>
              <a:t>modelli</a:t>
            </a:r>
            <a:r>
              <a:rPr lang="en-US" dirty="0" smtClean="0"/>
              <a:t> </a:t>
            </a:r>
            <a:r>
              <a:rPr lang="en-US" dirty="0" err="1" smtClean="0"/>
              <a:t>hanno</a:t>
            </a:r>
            <a:r>
              <a:rPr lang="en-US" dirty="0" smtClean="0"/>
              <a:t> </a:t>
            </a:r>
            <a:r>
              <a:rPr lang="en-US" dirty="0" err="1" smtClean="0"/>
              <a:t>risoluzione</a:t>
            </a:r>
            <a:r>
              <a:rPr lang="en-US" dirty="0" smtClean="0"/>
              <a:t> t=1 </a:t>
            </a:r>
            <a:r>
              <a:rPr lang="en-US" dirty="0" err="1" smtClean="0"/>
              <a:t>giorno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Per </a:t>
            </a:r>
            <a:r>
              <a:rPr lang="en-US" dirty="0" err="1" smtClean="0"/>
              <a:t>ottenerle</a:t>
            </a:r>
            <a:r>
              <a:rPr lang="en-US" dirty="0" smtClean="0"/>
              <a:t> le </a:t>
            </a:r>
            <a:r>
              <a:rPr lang="en-US" dirty="0" err="1" smtClean="0"/>
              <a:t>integrazioni</a:t>
            </a:r>
            <a:r>
              <a:rPr lang="en-US" dirty="0" smtClean="0"/>
              <a:t> </a:t>
            </a:r>
            <a:r>
              <a:rPr lang="en-US" dirty="0" err="1" smtClean="0"/>
              <a:t>sono</a:t>
            </a:r>
            <a:r>
              <a:rPr lang="en-US" dirty="0" smtClean="0"/>
              <a:t> </a:t>
            </a:r>
            <a:r>
              <a:rPr lang="en-US" dirty="0" err="1" smtClean="0"/>
              <a:t>eseguite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sub-resolution di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fine</a:t>
            </a:r>
            <a:r>
              <a:rPr lang="en-US" dirty="0" smtClean="0"/>
              <a:t>=1/1000 di </a:t>
            </a:r>
            <a:r>
              <a:rPr lang="en-US" dirty="0" err="1" smtClean="0"/>
              <a:t>giorno</a:t>
            </a:r>
            <a:r>
              <a:rPr lang="en-US" dirty="0" smtClean="0"/>
              <a:t> (~1.5 </a:t>
            </a:r>
            <a:r>
              <a:rPr lang="en-US" dirty="0" err="1" smtClean="0"/>
              <a:t>minuti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0867" y="960140"/>
            <a:ext cx="20299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Nicastro, </a:t>
            </a:r>
            <a:r>
              <a:rPr lang="en-US" sz="1200" dirty="0" err="1" smtClean="0"/>
              <a:t>Sironi</a:t>
            </a:r>
            <a:r>
              <a:rPr lang="en-US" sz="1200" dirty="0" smtClean="0"/>
              <a:t> et al., 2021</a:t>
            </a:r>
            <a:endParaRPr lang="en-US" sz="1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INAF-Covid-19 (F. Nicastro)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588DB-135F-9C45-B9B1-2C08740988E6}" type="datetime1">
              <a:rPr lang="en-US" smtClean="0"/>
              <a:t>11/03/21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29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37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Stagionalità</a:t>
            </a:r>
            <a:r>
              <a:rPr lang="en-US" dirty="0" smtClean="0"/>
              <a:t>: </a:t>
            </a:r>
            <a:r>
              <a:rPr lang="en-US" dirty="0" err="1" smtClean="0"/>
              <a:t>Dati</a:t>
            </a:r>
            <a:r>
              <a:rPr lang="en-US" dirty="0" smtClean="0"/>
              <a:t> e </a:t>
            </a:r>
            <a:r>
              <a:rPr lang="en-US" dirty="0" err="1" smtClean="0"/>
              <a:t>Modelli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44576" y="867803"/>
            <a:ext cx="6686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204 </a:t>
            </a:r>
            <a:r>
              <a:rPr lang="en-US" dirty="0" err="1" smtClean="0"/>
              <a:t>Paesi</a:t>
            </a:r>
            <a:r>
              <a:rPr lang="en-US" dirty="0" smtClean="0"/>
              <a:t>: </a:t>
            </a:r>
            <a:r>
              <a:rPr lang="en-US" dirty="0" err="1" smtClean="0"/>
              <a:t>medie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104 (</a:t>
            </a:r>
            <a:r>
              <a:rPr lang="en-US" dirty="0" err="1" smtClean="0"/>
              <a:t>nord</a:t>
            </a:r>
            <a:r>
              <a:rPr lang="en-US" dirty="0" smtClean="0"/>
              <a:t>), 91 (</a:t>
            </a:r>
            <a:r>
              <a:rPr lang="en-US" dirty="0" err="1" smtClean="0"/>
              <a:t>equatore</a:t>
            </a:r>
            <a:r>
              <a:rPr lang="en-US" dirty="0" smtClean="0"/>
              <a:t>) e 19 (</a:t>
            </a:r>
            <a:r>
              <a:rPr lang="en-US" dirty="0" err="1" smtClean="0"/>
              <a:t>sud</a:t>
            </a:r>
            <a:r>
              <a:rPr lang="en-US" dirty="0" smtClean="0"/>
              <a:t>): 13/02/2021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60867" y="1372607"/>
            <a:ext cx="20299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Nicastro, </a:t>
            </a:r>
            <a:r>
              <a:rPr lang="en-US" sz="1200" dirty="0" err="1" smtClean="0"/>
              <a:t>Sironi</a:t>
            </a:r>
            <a:r>
              <a:rPr lang="en-US" sz="1200" dirty="0" smtClean="0"/>
              <a:t> et al., 2021</a:t>
            </a:r>
            <a:endParaRPr lang="en-US" sz="1200" dirty="0"/>
          </a:p>
        </p:txBody>
      </p:sp>
      <p:pic>
        <p:nvPicPr>
          <p:cNvPr id="7" name="Picture 6" descr="Fig4_New-Modulation-Paper_v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9" t="15308" r="9972" b="20865"/>
          <a:stretch/>
        </p:blipFill>
        <p:spPr>
          <a:xfrm>
            <a:off x="-160870" y="1710266"/>
            <a:ext cx="4885267" cy="4875834"/>
          </a:xfrm>
          <a:prstGeom prst="rect">
            <a:avLst/>
          </a:prstGeom>
        </p:spPr>
      </p:pic>
      <p:pic>
        <p:nvPicPr>
          <p:cNvPr id="4" name="Picture 3" descr="Fig5_New-Modulation-Paper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5" t="13086" r="5657" b="24321"/>
          <a:stretch/>
        </p:blipFill>
        <p:spPr>
          <a:xfrm>
            <a:off x="4368800" y="1735666"/>
            <a:ext cx="4897090" cy="47291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05859" y="1211734"/>
            <a:ext cx="4531146" cy="646331"/>
          </a:xfrm>
          <a:prstGeom prst="rect">
            <a:avLst/>
          </a:prstGeom>
          <a:solidFill>
            <a:schemeClr val="tx1"/>
          </a:solidFill>
          <a:ln>
            <a:solidFill>
              <a:srgbClr val="44FF2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44FF22"/>
                </a:solidFill>
              </a:rPr>
              <a:t>Montecarlo</a:t>
            </a:r>
            <a:r>
              <a:rPr lang="en-US" dirty="0" smtClean="0">
                <a:solidFill>
                  <a:srgbClr val="44FF22"/>
                </a:solidFill>
              </a:rPr>
              <a:t> </a:t>
            </a:r>
            <a:r>
              <a:rPr lang="en-US" dirty="0" err="1" smtClean="0">
                <a:solidFill>
                  <a:srgbClr val="44FF22"/>
                </a:solidFill>
              </a:rPr>
              <a:t>su</a:t>
            </a:r>
            <a:r>
              <a:rPr lang="en-US" dirty="0" smtClean="0">
                <a:solidFill>
                  <a:srgbClr val="44FF22"/>
                </a:solidFill>
              </a:rPr>
              <a:t> 208 </a:t>
            </a:r>
            <a:r>
              <a:rPr lang="en-US" dirty="0" err="1" smtClean="0">
                <a:solidFill>
                  <a:srgbClr val="44FF22"/>
                </a:solidFill>
              </a:rPr>
              <a:t>Paesi</a:t>
            </a:r>
            <a:r>
              <a:rPr lang="en-US" dirty="0" smtClean="0">
                <a:solidFill>
                  <a:srgbClr val="44FF22"/>
                </a:solidFill>
              </a:rPr>
              <a:t> </a:t>
            </a:r>
            <a:r>
              <a:rPr lang="en-US" dirty="0" err="1" smtClean="0">
                <a:solidFill>
                  <a:srgbClr val="44FF22"/>
                </a:solidFill>
              </a:rPr>
              <a:t>distribuiti</a:t>
            </a:r>
            <a:r>
              <a:rPr lang="en-US" dirty="0" smtClean="0">
                <a:solidFill>
                  <a:srgbClr val="44FF22"/>
                </a:solidFill>
              </a:rPr>
              <a:t> come </a:t>
            </a:r>
            <a:r>
              <a:rPr lang="en-US" dirty="0" err="1" smtClean="0">
                <a:solidFill>
                  <a:srgbClr val="44FF22"/>
                </a:solidFill>
              </a:rPr>
              <a:t>i</a:t>
            </a:r>
            <a:r>
              <a:rPr lang="en-US" dirty="0" smtClean="0">
                <a:solidFill>
                  <a:srgbClr val="44FF22"/>
                </a:solidFill>
              </a:rPr>
              <a:t> </a:t>
            </a:r>
            <a:r>
              <a:rPr lang="en-US" dirty="0" err="1" smtClean="0">
                <a:solidFill>
                  <a:srgbClr val="44FF22"/>
                </a:solidFill>
              </a:rPr>
              <a:t>dati</a:t>
            </a:r>
            <a:r>
              <a:rPr lang="en-US" dirty="0" smtClean="0">
                <a:solidFill>
                  <a:srgbClr val="44FF22"/>
                </a:solidFill>
              </a:rPr>
              <a:t> </a:t>
            </a:r>
          </a:p>
          <a:p>
            <a:pPr algn="ctr"/>
            <a:r>
              <a:rPr lang="en-US" dirty="0">
                <a:solidFill>
                  <a:srgbClr val="44FF22"/>
                </a:solidFill>
              </a:rPr>
              <a:t>c</a:t>
            </a:r>
            <a:r>
              <a:rPr lang="en-US" dirty="0" smtClean="0">
                <a:solidFill>
                  <a:srgbClr val="44FF22"/>
                </a:solidFill>
              </a:rPr>
              <a:t>on (solid) e </a:t>
            </a:r>
            <a:r>
              <a:rPr lang="en-US" dirty="0" err="1" smtClean="0">
                <a:solidFill>
                  <a:srgbClr val="44FF22"/>
                </a:solidFill>
              </a:rPr>
              <a:t>senza</a:t>
            </a:r>
            <a:r>
              <a:rPr lang="en-US" dirty="0" smtClean="0">
                <a:solidFill>
                  <a:srgbClr val="44FF22"/>
                </a:solidFill>
              </a:rPr>
              <a:t> (dashed) </a:t>
            </a:r>
            <a:r>
              <a:rPr lang="en-US" dirty="0" err="1" smtClean="0">
                <a:solidFill>
                  <a:srgbClr val="44FF22"/>
                </a:solidFill>
              </a:rPr>
              <a:t>pompa</a:t>
            </a:r>
            <a:r>
              <a:rPr lang="en-US" dirty="0" smtClean="0">
                <a:solidFill>
                  <a:srgbClr val="44FF22"/>
                </a:solidFill>
              </a:rPr>
              <a:t> </a:t>
            </a:r>
            <a:r>
              <a:rPr lang="en-US" dirty="0" err="1" smtClean="0">
                <a:solidFill>
                  <a:srgbClr val="44FF22"/>
                </a:solidFill>
              </a:rPr>
              <a:t>solare</a:t>
            </a:r>
            <a:endParaRPr lang="en-US" dirty="0">
              <a:solidFill>
                <a:srgbClr val="44FF2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INAF-Covid-19 (F. Nicastro)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40374-EB2C-114F-8A1F-F1E5B85D87E0}" type="datetime1">
              <a:rPr lang="en-US" smtClean="0"/>
              <a:t>11/03/21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77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Mortalità</a:t>
            </a:r>
            <a:r>
              <a:rPr lang="en-US" dirty="0" smtClean="0"/>
              <a:t> Media </a:t>
            </a:r>
            <a:r>
              <a:rPr lang="en-US" dirty="0" err="1" smtClean="0"/>
              <a:t>vs</a:t>
            </a:r>
            <a:r>
              <a:rPr lang="en-US" dirty="0" smtClean="0"/>
              <a:t> Tempi-</a:t>
            </a:r>
            <a:r>
              <a:rPr lang="en-US" dirty="0" err="1" smtClean="0"/>
              <a:t>Letali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2335" y="5629405"/>
            <a:ext cx="9059334" cy="1200329"/>
          </a:xfrm>
          <a:prstGeom prst="rect">
            <a:avLst/>
          </a:prstGeom>
          <a:ln w="38100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 err="1"/>
              <a:t>Quando</a:t>
            </a:r>
            <a:r>
              <a:rPr lang="en-US" dirty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tempo </a:t>
            </a:r>
            <a:r>
              <a:rPr lang="en-US" dirty="0" err="1" smtClean="0"/>
              <a:t>necessario</a:t>
            </a:r>
            <a:r>
              <a:rPr lang="en-US" dirty="0" smtClean="0"/>
              <a:t> ad </a:t>
            </a:r>
            <a:r>
              <a:rPr lang="en-US" dirty="0" err="1" smtClean="0"/>
              <a:t>inattivare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63% </a:t>
            </a:r>
            <a:r>
              <a:rPr lang="en-US" dirty="0" err="1" smtClean="0"/>
              <a:t>dei</a:t>
            </a:r>
            <a:r>
              <a:rPr lang="en-US" dirty="0" smtClean="0"/>
              <a:t> </a:t>
            </a:r>
            <a:r>
              <a:rPr lang="en-US" dirty="0" err="1" smtClean="0"/>
              <a:t>virioni</a:t>
            </a:r>
            <a:r>
              <a:rPr lang="en-US" dirty="0"/>
              <a:t> </a:t>
            </a:r>
            <a:r>
              <a:rPr lang="en-US" dirty="0" smtClean="0"/>
              <a:t>(“Tempo-</a:t>
            </a:r>
            <a:r>
              <a:rPr lang="en-US" dirty="0" err="1"/>
              <a:t>L</a:t>
            </a:r>
            <a:r>
              <a:rPr lang="en-US" dirty="0" err="1" smtClean="0"/>
              <a:t>etale</a:t>
            </a:r>
            <a:r>
              <a:rPr lang="en-US" dirty="0" smtClean="0"/>
              <a:t>”) </a:t>
            </a:r>
            <a:r>
              <a:rPr lang="en-US" dirty="0" err="1" smtClean="0"/>
              <a:t>è</a:t>
            </a:r>
            <a:r>
              <a:rPr lang="en-US" dirty="0" smtClean="0"/>
              <a:t> </a:t>
            </a:r>
            <a:r>
              <a:rPr lang="en-US" dirty="0" err="1" smtClean="0"/>
              <a:t>minore</a:t>
            </a:r>
            <a:r>
              <a:rPr lang="en-US" dirty="0" smtClean="0"/>
              <a:t> di 150 s, </a:t>
            </a:r>
            <a:r>
              <a:rPr lang="en-US" dirty="0" err="1" smtClean="0"/>
              <a:t>si</a:t>
            </a:r>
            <a:r>
              <a:rPr lang="en-US" dirty="0" smtClean="0"/>
              <a:t> assume </a:t>
            </a:r>
            <a:r>
              <a:rPr lang="en-US" dirty="0" err="1" smtClean="0"/>
              <a:t>efficenza</a:t>
            </a:r>
            <a:r>
              <a:rPr lang="en-US" dirty="0" smtClean="0"/>
              <a:t> 1 </a:t>
            </a:r>
            <a:r>
              <a:rPr lang="en-US" dirty="0" err="1" smtClean="0"/>
              <a:t>della</a:t>
            </a:r>
            <a:r>
              <a:rPr lang="en-US" dirty="0" smtClean="0"/>
              <a:t> </a:t>
            </a:r>
            <a:r>
              <a:rPr lang="en-US" dirty="0" err="1" smtClean="0"/>
              <a:t>Pompa</a:t>
            </a:r>
            <a:r>
              <a:rPr lang="en-US" dirty="0" err="1"/>
              <a:t>-</a:t>
            </a:r>
            <a:r>
              <a:rPr lang="en-US" dirty="0" err="1" smtClean="0"/>
              <a:t>Solare</a:t>
            </a:r>
            <a:r>
              <a:rPr lang="en-US" dirty="0" smtClean="0"/>
              <a:t>. </a:t>
            </a:r>
            <a:br>
              <a:rPr lang="en-US" dirty="0" smtClean="0"/>
            </a:br>
            <a:r>
              <a:rPr lang="en-US" dirty="0" err="1" smtClean="0"/>
              <a:t>Questo</a:t>
            </a:r>
            <a:r>
              <a:rPr lang="en-US" dirty="0" smtClean="0"/>
              <a:t> </a:t>
            </a:r>
            <a:r>
              <a:rPr lang="en-US" dirty="0" err="1" smtClean="0"/>
              <a:t>avviene</a:t>
            </a:r>
            <a:r>
              <a:rPr lang="en-US" dirty="0" smtClean="0"/>
              <a:t> </a:t>
            </a:r>
            <a:r>
              <a:rPr lang="en-US" dirty="0" err="1" smtClean="0"/>
              <a:t>sempre</a:t>
            </a:r>
            <a:r>
              <a:rPr lang="en-US" dirty="0" smtClean="0"/>
              <a:t> a </a:t>
            </a:r>
            <a:r>
              <a:rPr lang="en-US" dirty="0" err="1" smtClean="0"/>
              <a:t>mezzogiorno</a:t>
            </a:r>
            <a:r>
              <a:rPr lang="en-US" dirty="0" smtClean="0"/>
              <a:t> </a:t>
            </a:r>
            <a:r>
              <a:rPr lang="en-US" dirty="0" err="1" smtClean="0"/>
              <a:t>nei</a:t>
            </a:r>
            <a:r>
              <a:rPr lang="en-US" dirty="0" smtClean="0"/>
              <a:t> </a:t>
            </a:r>
            <a:r>
              <a:rPr lang="en-US" dirty="0" err="1"/>
              <a:t>P</a:t>
            </a:r>
            <a:r>
              <a:rPr lang="en-US" dirty="0" err="1" smtClean="0"/>
              <a:t>aesi</a:t>
            </a:r>
            <a:r>
              <a:rPr lang="en-US" dirty="0" smtClean="0"/>
              <a:t> </a:t>
            </a:r>
            <a:r>
              <a:rPr lang="en-US" dirty="0" err="1" smtClean="0"/>
              <a:t>della</a:t>
            </a:r>
            <a:r>
              <a:rPr lang="en-US" dirty="0" smtClean="0"/>
              <a:t> Fascia </a:t>
            </a:r>
            <a:r>
              <a:rPr lang="en-US" dirty="0" err="1"/>
              <a:t>E</a:t>
            </a:r>
            <a:r>
              <a:rPr lang="en-US" dirty="0" err="1" smtClean="0"/>
              <a:t>quatoriale</a:t>
            </a:r>
            <a:r>
              <a:rPr lang="en-US" dirty="0" smtClean="0"/>
              <a:t> e </a:t>
            </a:r>
            <a:r>
              <a:rPr lang="en-US" dirty="0" err="1" smtClean="0"/>
              <a:t>dell’Emisfero</a:t>
            </a:r>
            <a:r>
              <a:rPr lang="en-US" dirty="0" smtClean="0"/>
              <a:t> </a:t>
            </a:r>
            <a:r>
              <a:rPr lang="en-US" dirty="0" err="1"/>
              <a:t>S</a:t>
            </a:r>
            <a:r>
              <a:rPr lang="en-US" dirty="0" err="1" smtClean="0"/>
              <a:t>ud</a:t>
            </a:r>
            <a:r>
              <a:rPr lang="en-US" dirty="0" smtClean="0"/>
              <a:t>, e solo </a:t>
            </a:r>
            <a:r>
              <a:rPr lang="en-US" dirty="0" err="1" smtClean="0"/>
              <a:t>durante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mesi</a:t>
            </a:r>
            <a:r>
              <a:rPr lang="en-US" dirty="0" smtClean="0"/>
              <a:t> </a:t>
            </a:r>
            <a:r>
              <a:rPr lang="en-US" dirty="0" err="1" smtClean="0"/>
              <a:t>estivi</a:t>
            </a:r>
            <a:r>
              <a:rPr lang="en-US" dirty="0" smtClean="0"/>
              <a:t> </a:t>
            </a:r>
            <a:r>
              <a:rPr lang="en-US" dirty="0" err="1" smtClean="0"/>
              <a:t>nei</a:t>
            </a:r>
            <a:r>
              <a:rPr lang="en-US" dirty="0" smtClean="0"/>
              <a:t> </a:t>
            </a:r>
            <a:r>
              <a:rPr lang="en-US" dirty="0" err="1"/>
              <a:t>P</a:t>
            </a:r>
            <a:r>
              <a:rPr lang="en-US" dirty="0" err="1" smtClean="0"/>
              <a:t>aesi</a:t>
            </a:r>
            <a:r>
              <a:rPr lang="en-US" dirty="0" smtClean="0"/>
              <a:t> </a:t>
            </a:r>
            <a:r>
              <a:rPr lang="en-US" dirty="0" err="1" smtClean="0"/>
              <a:t>dell’Emisfero</a:t>
            </a:r>
            <a:r>
              <a:rPr lang="en-US" dirty="0" smtClean="0"/>
              <a:t> </a:t>
            </a:r>
            <a:r>
              <a:rPr lang="en-US" dirty="0"/>
              <a:t>N</a:t>
            </a:r>
            <a:r>
              <a:rPr lang="en-US" dirty="0" smtClean="0"/>
              <a:t>ord.</a:t>
            </a:r>
            <a:endParaRPr lang="en-US" dirty="0"/>
          </a:p>
        </p:txBody>
      </p:sp>
      <p:pic>
        <p:nvPicPr>
          <p:cNvPr id="4" name="DPM_vs_LT_SUNLT2.6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36937" y="1415758"/>
            <a:ext cx="4494846" cy="4014414"/>
          </a:xfrm>
          <a:prstGeom prst="rect">
            <a:avLst/>
          </a:prstGeom>
        </p:spPr>
      </p:pic>
      <p:pic>
        <p:nvPicPr>
          <p:cNvPr id="6" name="Mortality_vs_Lethal-Time_Time-Tracks_130221.mov">
            <a:hlinkClick r:id="" action="ppaction://media"/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671" y="1400705"/>
            <a:ext cx="4394198" cy="4082066"/>
          </a:xfr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INAF-Covid-19 (F. Nicastro)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3675A-0AA8-5845-BEC8-2D88CA9D4C0B}" type="datetime1">
              <a:rPr lang="en-US" smtClean="0"/>
              <a:t>11/03/21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010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Letalità</a:t>
            </a:r>
            <a:r>
              <a:rPr lang="en-US" dirty="0" smtClean="0"/>
              <a:t> Media </a:t>
            </a:r>
            <a:r>
              <a:rPr lang="en-US" dirty="0" err="1" smtClean="0"/>
              <a:t>nel</a:t>
            </a:r>
            <a:r>
              <a:rPr lang="en-US" dirty="0" smtClean="0"/>
              <a:t> Mondo per Covid-19</a:t>
            </a:r>
            <a:endParaRPr lang="en-US" dirty="0"/>
          </a:p>
        </p:txBody>
      </p:sp>
      <p:pic>
        <p:nvPicPr>
          <p:cNvPr id="6" name="World-Lethality_130221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5963" y="1600200"/>
            <a:ext cx="5172075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INAF-Covid-19 (F. Nicastro)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F9F20-6ECE-CE4F-97FC-645D98675C79}" type="datetime1">
              <a:rPr lang="en-US" smtClean="0"/>
              <a:t>11/03/21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93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Conclusioni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SARS-CoV-2, Influenza, e in </a:t>
            </a:r>
            <a:r>
              <a:rPr lang="en-US" dirty="0" err="1" smtClean="0"/>
              <a:t>generale</a:t>
            </a:r>
            <a:r>
              <a:rPr lang="en-US" dirty="0" smtClean="0"/>
              <a:t> Virus </a:t>
            </a:r>
            <a:r>
              <a:rPr lang="en-US" dirty="0" err="1" smtClean="0"/>
              <a:t>ssRNA</a:t>
            </a:r>
            <a:r>
              <a:rPr lang="en-US" dirty="0" smtClean="0"/>
              <a:t> </a:t>
            </a:r>
            <a:r>
              <a:rPr lang="en-US" dirty="0" err="1" smtClean="0"/>
              <a:t>sembrano</a:t>
            </a:r>
            <a:r>
              <a:rPr lang="en-US" dirty="0" smtClean="0"/>
              <a:t> </a:t>
            </a:r>
            <a:r>
              <a:rPr lang="en-US" dirty="0" err="1" smtClean="0"/>
              <a:t>avere</a:t>
            </a:r>
            <a:r>
              <a:rPr lang="en-US" dirty="0" smtClean="0"/>
              <a:t> action spectrum 2-3 </a:t>
            </a:r>
            <a:r>
              <a:rPr lang="en-US" dirty="0" err="1" smtClean="0"/>
              <a:t>ordini</a:t>
            </a:r>
            <a:r>
              <a:rPr lang="en-US" dirty="0" smtClean="0"/>
              <a:t> di </a:t>
            </a:r>
            <a:r>
              <a:rPr lang="en-US" dirty="0" err="1" smtClean="0"/>
              <a:t>grandezza</a:t>
            </a:r>
            <a:r>
              <a:rPr lang="en-US" dirty="0" smtClean="0"/>
              <a:t> </a:t>
            </a:r>
            <a:r>
              <a:rPr lang="en-US" dirty="0" err="1" smtClean="0"/>
              <a:t>pi</a:t>
            </a:r>
            <a:r>
              <a:rPr lang="en-US" dirty="0" err="1" smtClean="0"/>
              <a:t>ù</a:t>
            </a:r>
            <a:r>
              <a:rPr lang="en-US" dirty="0" smtClean="0"/>
              <a:t> </a:t>
            </a:r>
            <a:r>
              <a:rPr lang="en-US" dirty="0" err="1" smtClean="0"/>
              <a:t>piatto</a:t>
            </a:r>
            <a:r>
              <a:rPr lang="en-US" dirty="0" smtClean="0"/>
              <a:t> di virus </a:t>
            </a:r>
            <a:r>
              <a:rPr lang="en-US" dirty="0" err="1" smtClean="0"/>
              <a:t>dsDNA</a:t>
            </a:r>
            <a:r>
              <a:rPr lang="en-US" dirty="0" smtClean="0"/>
              <a:t> </a:t>
            </a:r>
            <a:r>
              <a:rPr lang="en-US" dirty="0" err="1" smtClean="0"/>
              <a:t>andando</a:t>
            </a:r>
            <a:r>
              <a:rPr lang="en-US" dirty="0" smtClean="0"/>
              <a:t> da UV-C a UV-A</a:t>
            </a:r>
          </a:p>
          <a:p>
            <a:r>
              <a:rPr lang="en-US" dirty="0" smtClean="0"/>
              <a:t>La </a:t>
            </a:r>
            <a:r>
              <a:rPr lang="en-US" dirty="0" err="1" smtClean="0"/>
              <a:t>radiazione</a:t>
            </a:r>
            <a:r>
              <a:rPr lang="en-US" dirty="0" smtClean="0"/>
              <a:t> </a:t>
            </a:r>
            <a:r>
              <a:rPr lang="en-US" dirty="0" err="1" smtClean="0"/>
              <a:t>solare</a:t>
            </a:r>
            <a:r>
              <a:rPr lang="en-US" dirty="0" smtClean="0"/>
              <a:t> a terra (UV-A e UV-C) </a:t>
            </a:r>
            <a:r>
              <a:rPr lang="en-US" dirty="0" err="1" smtClean="0"/>
              <a:t>è</a:t>
            </a:r>
            <a:r>
              <a:rPr lang="en-US" dirty="0" smtClean="0"/>
              <a:t> in </a:t>
            </a:r>
            <a:r>
              <a:rPr lang="en-US" dirty="0" err="1" smtClean="0"/>
              <a:t>grado</a:t>
            </a:r>
            <a:r>
              <a:rPr lang="en-US" dirty="0" smtClean="0"/>
              <a:t> di “</a:t>
            </a:r>
            <a:r>
              <a:rPr lang="en-US" dirty="0" err="1" smtClean="0"/>
              <a:t>disinfettare</a:t>
            </a:r>
            <a:r>
              <a:rPr lang="en-US" dirty="0" smtClean="0"/>
              <a:t>” in </a:t>
            </a:r>
            <a:r>
              <a:rPr lang="en-US" dirty="0" err="1" smtClean="0"/>
              <a:t>modo</a:t>
            </a:r>
            <a:r>
              <a:rPr lang="en-US" dirty="0" smtClean="0"/>
              <a:t> </a:t>
            </a:r>
            <a:r>
              <a:rPr lang="en-US" dirty="0" err="1" smtClean="0"/>
              <a:t>estremamente</a:t>
            </a:r>
            <a:r>
              <a:rPr lang="en-US" dirty="0" smtClean="0"/>
              <a:t> </a:t>
            </a:r>
            <a:r>
              <a:rPr lang="en-US" dirty="0" err="1" smtClean="0"/>
              <a:t>efficace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SARS-CoV-2 in aerosol e </a:t>
            </a:r>
            <a:r>
              <a:rPr lang="en-US" dirty="0" err="1" smtClean="0"/>
              <a:t>sulle</a:t>
            </a:r>
            <a:r>
              <a:rPr lang="en-US" dirty="0" smtClean="0"/>
              <a:t> </a:t>
            </a:r>
            <a:r>
              <a:rPr lang="en-US" dirty="0" err="1" smtClean="0"/>
              <a:t>superfici</a:t>
            </a:r>
            <a:endParaRPr lang="en-US" dirty="0"/>
          </a:p>
          <a:p>
            <a:r>
              <a:rPr lang="en-US" dirty="0" smtClean="0"/>
              <a:t>I </a:t>
            </a:r>
            <a:r>
              <a:rPr lang="en-US" dirty="0" err="1" smtClean="0"/>
              <a:t>dati</a:t>
            </a:r>
            <a:r>
              <a:rPr lang="en-US" dirty="0" smtClean="0"/>
              <a:t> </a:t>
            </a:r>
            <a:r>
              <a:rPr lang="en-US" dirty="0" err="1" smtClean="0"/>
              <a:t>mondiali</a:t>
            </a:r>
            <a:r>
              <a:rPr lang="en-US" dirty="0" smtClean="0"/>
              <a:t> </a:t>
            </a:r>
            <a:r>
              <a:rPr lang="en-US" dirty="0" err="1" smtClean="0"/>
              <a:t>dell’epidemia</a:t>
            </a:r>
            <a:r>
              <a:rPr lang="en-US" dirty="0" smtClean="0"/>
              <a:t> </a:t>
            </a:r>
            <a:r>
              <a:rPr lang="en-US" dirty="0" err="1" smtClean="0"/>
              <a:t>mostrano</a:t>
            </a:r>
            <a:r>
              <a:rPr lang="en-US" dirty="0" smtClean="0"/>
              <a:t> in </a:t>
            </a:r>
            <a:r>
              <a:rPr lang="en-US" dirty="0" err="1" smtClean="0"/>
              <a:t>maniera</a:t>
            </a:r>
            <a:r>
              <a:rPr lang="en-US" dirty="0" smtClean="0"/>
              <a:t> </a:t>
            </a:r>
            <a:r>
              <a:rPr lang="en-US" dirty="0" err="1" smtClean="0"/>
              <a:t>chiara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forte </a:t>
            </a:r>
            <a:r>
              <a:rPr lang="en-US" dirty="0" err="1" smtClean="0"/>
              <a:t>modulazione</a:t>
            </a:r>
            <a:r>
              <a:rPr lang="en-US" dirty="0" smtClean="0"/>
              <a:t> </a:t>
            </a:r>
            <a:r>
              <a:rPr lang="en-US" dirty="0" err="1" smtClean="0"/>
              <a:t>della</a:t>
            </a:r>
            <a:r>
              <a:rPr lang="en-US" dirty="0" smtClean="0"/>
              <a:t> </a:t>
            </a:r>
            <a:r>
              <a:rPr lang="en-US" dirty="0" err="1" smtClean="0"/>
              <a:t>mortalità</a:t>
            </a:r>
            <a:r>
              <a:rPr lang="en-US" dirty="0" smtClean="0"/>
              <a:t> (e del </a:t>
            </a:r>
            <a:r>
              <a:rPr lang="en-US" dirty="0" err="1" smtClean="0"/>
              <a:t>numero</a:t>
            </a:r>
            <a:r>
              <a:rPr lang="en-US" dirty="0" smtClean="0"/>
              <a:t> di </a:t>
            </a:r>
            <a:r>
              <a:rPr lang="en-US" dirty="0" err="1" smtClean="0"/>
              <a:t>casi</a:t>
            </a:r>
            <a:r>
              <a:rPr lang="en-US" dirty="0" smtClean="0"/>
              <a:t>),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correla</a:t>
            </a:r>
            <a:r>
              <a:rPr lang="en-US" dirty="0" smtClean="0"/>
              <a:t> </a:t>
            </a:r>
            <a:r>
              <a:rPr lang="en-US" dirty="0" err="1" smtClean="0"/>
              <a:t>bene</a:t>
            </a:r>
            <a:r>
              <a:rPr lang="en-US" dirty="0" smtClean="0"/>
              <a:t> con </a:t>
            </a:r>
            <a:r>
              <a:rPr lang="en-US" dirty="0" err="1" smtClean="0"/>
              <a:t>i</a:t>
            </a:r>
            <a:r>
              <a:rPr lang="en-US" dirty="0" smtClean="0"/>
              <a:t> tempi </a:t>
            </a:r>
            <a:r>
              <a:rPr lang="en-US" dirty="0" err="1" smtClean="0"/>
              <a:t>letali</a:t>
            </a:r>
            <a:r>
              <a:rPr lang="en-US" dirty="0" smtClean="0"/>
              <a:t> </a:t>
            </a:r>
            <a:r>
              <a:rPr lang="en-US" dirty="0" err="1" smtClean="0"/>
              <a:t>solari</a:t>
            </a:r>
            <a:r>
              <a:rPr lang="en-US" dirty="0" smtClean="0"/>
              <a:t> per SARS-CoV-2 a diverse </a:t>
            </a:r>
            <a:r>
              <a:rPr lang="en-US" dirty="0" err="1" smtClean="0"/>
              <a:t>latitudini</a:t>
            </a:r>
            <a:r>
              <a:rPr lang="en-US" dirty="0" smtClean="0"/>
              <a:t> e in </a:t>
            </a:r>
            <a:r>
              <a:rPr lang="en-US" dirty="0" err="1" smtClean="0"/>
              <a:t>diversi</a:t>
            </a:r>
            <a:r>
              <a:rPr lang="en-US" dirty="0" smtClean="0"/>
              <a:t> </a:t>
            </a:r>
            <a:r>
              <a:rPr lang="en-US" dirty="0" err="1" smtClean="0"/>
              <a:t>periodi</a:t>
            </a:r>
            <a:r>
              <a:rPr lang="en-US" dirty="0" smtClean="0"/>
              <a:t> </a:t>
            </a:r>
            <a:r>
              <a:rPr lang="en-US" dirty="0" err="1" smtClean="0"/>
              <a:t>dell’anno</a:t>
            </a:r>
            <a:endParaRPr lang="en-US" dirty="0" smtClean="0"/>
          </a:p>
          <a:p>
            <a:r>
              <a:rPr lang="en-US" dirty="0" err="1" smtClean="0"/>
              <a:t>Modelli</a:t>
            </a:r>
            <a:r>
              <a:rPr lang="en-US" dirty="0" smtClean="0"/>
              <a:t> di </a:t>
            </a:r>
            <a:r>
              <a:rPr lang="en-US" dirty="0" err="1" smtClean="0"/>
              <a:t>diffusione</a:t>
            </a:r>
            <a:r>
              <a:rPr lang="en-US" dirty="0" smtClean="0"/>
              <a:t> </a:t>
            </a:r>
            <a:r>
              <a:rPr lang="en-US" dirty="0" err="1" smtClean="0"/>
              <a:t>dell’epidemie</a:t>
            </a:r>
            <a:r>
              <a:rPr lang="en-US" dirty="0" smtClean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includono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meccanismo</a:t>
            </a:r>
            <a:r>
              <a:rPr lang="en-US" dirty="0" smtClean="0"/>
              <a:t> di </a:t>
            </a:r>
            <a:r>
              <a:rPr lang="en-US" dirty="0" err="1" smtClean="0"/>
              <a:t>disinfezione</a:t>
            </a:r>
            <a:r>
              <a:rPr lang="en-US" dirty="0" smtClean="0"/>
              <a:t> UV </a:t>
            </a:r>
            <a:r>
              <a:rPr lang="en-US" dirty="0" err="1" smtClean="0"/>
              <a:t>solare</a:t>
            </a:r>
            <a:r>
              <a:rPr lang="en-US" dirty="0" smtClean="0"/>
              <a:t> (</a:t>
            </a:r>
            <a:r>
              <a:rPr lang="en-US" dirty="0" err="1" smtClean="0"/>
              <a:t>Pompa</a:t>
            </a:r>
            <a:r>
              <a:rPr lang="en-US" dirty="0" smtClean="0"/>
              <a:t> </a:t>
            </a:r>
            <a:r>
              <a:rPr lang="en-US" dirty="0" err="1" smtClean="0"/>
              <a:t>Solare</a:t>
            </a:r>
            <a:r>
              <a:rPr lang="en-US" dirty="0" smtClean="0"/>
              <a:t>) </a:t>
            </a:r>
            <a:r>
              <a:rPr lang="en-US" dirty="0" err="1" smtClean="0"/>
              <a:t>spiegano</a:t>
            </a:r>
            <a:r>
              <a:rPr lang="en-US" dirty="0" smtClean="0"/>
              <a:t> </a:t>
            </a:r>
            <a:r>
              <a:rPr lang="en-US" dirty="0" err="1" smtClean="0"/>
              <a:t>bene</a:t>
            </a:r>
            <a:r>
              <a:rPr lang="en-US" dirty="0" smtClean="0"/>
              <a:t> la </a:t>
            </a:r>
            <a:r>
              <a:rPr lang="en-US" dirty="0" err="1" smtClean="0"/>
              <a:t>stagionalità</a:t>
            </a:r>
            <a:r>
              <a:rPr lang="en-US" dirty="0" smtClean="0"/>
              <a:t> </a:t>
            </a:r>
            <a:r>
              <a:rPr lang="en-US" dirty="0" err="1" smtClean="0"/>
              <a:t>osservata</a:t>
            </a:r>
            <a:r>
              <a:rPr lang="en-US" dirty="0" smtClean="0"/>
              <a:t> </a:t>
            </a:r>
            <a:r>
              <a:rPr lang="en-US" dirty="0" err="1" smtClean="0"/>
              <a:t>dell’influenza</a:t>
            </a:r>
            <a:r>
              <a:rPr lang="en-US" dirty="0" smtClean="0"/>
              <a:t> e, </a:t>
            </a:r>
            <a:r>
              <a:rPr lang="en-US" dirty="0" err="1" smtClean="0"/>
              <a:t>quando</a:t>
            </a:r>
            <a:r>
              <a:rPr lang="en-US" dirty="0" smtClean="0"/>
              <a:t> </a:t>
            </a:r>
            <a:r>
              <a:rPr lang="en-US" dirty="0" err="1" smtClean="0"/>
              <a:t>l’efficienza</a:t>
            </a:r>
            <a:r>
              <a:rPr lang="en-US" dirty="0" smtClean="0"/>
              <a:t> del </a:t>
            </a:r>
            <a:r>
              <a:rPr lang="en-US" dirty="0" err="1" smtClean="0"/>
              <a:t>meccanismo</a:t>
            </a:r>
            <a:r>
              <a:rPr lang="en-US" dirty="0" smtClean="0"/>
              <a:t> </a:t>
            </a:r>
            <a:r>
              <a:rPr lang="en-US" dirty="0" err="1" smtClean="0"/>
              <a:t>è</a:t>
            </a:r>
            <a:r>
              <a:rPr lang="en-US" dirty="0" smtClean="0"/>
              <a:t> </a:t>
            </a:r>
            <a:r>
              <a:rPr lang="en-US" dirty="0" err="1" smtClean="0"/>
              <a:t>tarata</a:t>
            </a:r>
            <a:r>
              <a:rPr lang="en-US" dirty="0" smtClean="0"/>
              <a:t> sui tempi </a:t>
            </a:r>
            <a:r>
              <a:rPr lang="en-US" dirty="0" err="1" smtClean="0"/>
              <a:t>letali</a:t>
            </a:r>
            <a:r>
              <a:rPr lang="en-US" dirty="0" smtClean="0"/>
              <a:t> </a:t>
            </a:r>
            <a:r>
              <a:rPr lang="en-US" dirty="0" err="1" smtClean="0"/>
              <a:t>misurati</a:t>
            </a:r>
            <a:r>
              <a:rPr lang="en-US" dirty="0" smtClean="0"/>
              <a:t>, </a:t>
            </a:r>
            <a:r>
              <a:rPr lang="en-US" dirty="0" err="1" smtClean="0"/>
              <a:t>riproducono</a:t>
            </a:r>
            <a:r>
              <a:rPr lang="en-US" dirty="0" smtClean="0"/>
              <a:t> </a:t>
            </a:r>
            <a:r>
              <a:rPr lang="en-US" dirty="0" err="1" smtClean="0"/>
              <a:t>bene</a:t>
            </a:r>
            <a:r>
              <a:rPr lang="en-US" dirty="0" smtClean="0"/>
              <a:t>, </a:t>
            </a:r>
            <a:r>
              <a:rPr lang="en-US" dirty="0" err="1" smtClean="0"/>
              <a:t>almeno</a:t>
            </a:r>
            <a:r>
              <a:rPr lang="en-US" dirty="0" smtClean="0"/>
              <a:t> </a:t>
            </a:r>
            <a:r>
              <a:rPr lang="en-US" dirty="0" err="1" smtClean="0"/>
              <a:t>qualitativamente</a:t>
            </a:r>
            <a:r>
              <a:rPr lang="en-US" dirty="0" smtClean="0"/>
              <a:t>, le curve di </a:t>
            </a:r>
            <a:r>
              <a:rPr lang="en-US" dirty="0" err="1" smtClean="0"/>
              <a:t>mortalità</a:t>
            </a:r>
            <a:r>
              <a:rPr lang="en-US" dirty="0" smtClean="0"/>
              <a:t> di Covid-19 </a:t>
            </a:r>
            <a:r>
              <a:rPr lang="en-US" dirty="0" err="1" smtClean="0"/>
              <a:t>osservate</a:t>
            </a:r>
            <a:r>
              <a:rPr lang="en-US" dirty="0" smtClean="0"/>
              <a:t> a diverse </a:t>
            </a:r>
            <a:r>
              <a:rPr lang="en-US" dirty="0" err="1" smtClean="0"/>
              <a:t>latitudini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INAF-Covid-19 (F. Nicastro)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EF632-E322-8841-AC29-153DF8485454}" type="datetime1">
              <a:rPr lang="en-US" smtClean="0"/>
              <a:t>11/03/21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67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Casi</a:t>
            </a:r>
            <a:r>
              <a:rPr lang="en-US" sz="3600" dirty="0" smtClean="0"/>
              <a:t> SARS-CoV-2 </a:t>
            </a:r>
            <a:r>
              <a:rPr lang="en-US" sz="3600" dirty="0" err="1" smtClean="0"/>
              <a:t>nel</a:t>
            </a:r>
            <a:r>
              <a:rPr lang="en-US" sz="3600" dirty="0" smtClean="0"/>
              <a:t> </a:t>
            </a:r>
            <a:r>
              <a:rPr lang="en-US" sz="3600" dirty="0" err="1" smtClean="0"/>
              <a:t>mondo</a:t>
            </a:r>
            <a:r>
              <a:rPr lang="en-US" sz="3600" dirty="0" smtClean="0"/>
              <a:t> a fine </a:t>
            </a:r>
            <a:r>
              <a:rPr lang="en-US" sz="3600" dirty="0" err="1" smtClean="0"/>
              <a:t>Aprile</a:t>
            </a:r>
            <a:r>
              <a:rPr lang="en-US" sz="3600" dirty="0" smtClean="0"/>
              <a:t> 2020</a:t>
            </a:r>
            <a:endParaRPr lang="en-US" sz="3600" dirty="0"/>
          </a:p>
        </p:txBody>
      </p:sp>
      <p:pic>
        <p:nvPicPr>
          <p:cNvPr id="5" name="Picture 4" descr="Covid-19_vs_Sun_10052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" t="14074" r="5817" b="23704"/>
          <a:stretch/>
        </p:blipFill>
        <p:spPr>
          <a:xfrm>
            <a:off x="2328333" y="1837267"/>
            <a:ext cx="4546600" cy="42672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INAF-Covid-19 (F. Nicastro)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6D9AE-3927-124E-B060-393D15BA9658}" type="datetime1">
              <a:rPr lang="en-US" smtClean="0"/>
              <a:t>11/03/21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56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Inattivazione</a:t>
            </a:r>
            <a:r>
              <a:rPr lang="en-US" dirty="0" smtClean="0"/>
              <a:t> Covid-19 per UV-</a:t>
            </a:r>
            <a:r>
              <a:rPr lang="en-US" dirty="0" smtClean="0"/>
              <a:t>C</a:t>
            </a:r>
            <a:r>
              <a:rPr lang="en-US" dirty="0"/>
              <a:t> </a:t>
            </a:r>
            <a:r>
              <a:rPr lang="en-US" dirty="0" smtClean="0"/>
              <a:t>(254 nm)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198112" y="1196937"/>
            <a:ext cx="6747776" cy="4465549"/>
            <a:chOff x="144091" y="1196937"/>
            <a:chExt cx="6747776" cy="4465549"/>
          </a:xfrm>
        </p:grpSpPr>
        <p:pic>
          <p:nvPicPr>
            <p:cNvPr id="8" name="Immagine 6"/>
            <p:cNvPicPr>
              <a:picLocks noChangeAspect="1"/>
            </p:cNvPicPr>
            <p:nvPr/>
          </p:nvPicPr>
          <p:blipFill rotWithShape="1">
            <a:blip r:embed="rId2"/>
            <a:srcRect l="76534" b="40858"/>
            <a:stretch/>
          </p:blipFill>
          <p:spPr>
            <a:xfrm>
              <a:off x="144091" y="1336146"/>
              <a:ext cx="626217" cy="739944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778275" y="1196937"/>
              <a:ext cx="6113592" cy="4465549"/>
              <a:chOff x="778274" y="1196937"/>
              <a:chExt cx="7494145" cy="5586685"/>
            </a:xfrm>
          </p:grpSpPr>
          <p:pic>
            <p:nvPicPr>
              <p:cNvPr id="31" name="Immagine 7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03980" y="4673944"/>
                <a:ext cx="2418655" cy="2109678"/>
              </a:xfrm>
              <a:prstGeom prst="rect">
                <a:avLst/>
              </a:prstGeom>
            </p:spPr>
          </p:pic>
          <p:pic>
            <p:nvPicPr>
              <p:cNvPr id="29" name="Immagine 7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46287" y="5018556"/>
                <a:ext cx="2424762" cy="1728666"/>
              </a:xfrm>
              <a:prstGeom prst="rect">
                <a:avLst/>
              </a:prstGeom>
            </p:spPr>
          </p:pic>
          <p:pic>
            <p:nvPicPr>
              <p:cNvPr id="30" name="Immagine 75"/>
              <p:cNvPicPr>
                <a:picLocks noChangeAspect="1"/>
              </p:cNvPicPr>
              <p:nvPr/>
            </p:nvPicPr>
            <p:blipFill rotWithShape="1">
              <a:blip r:embed="rId5"/>
              <a:srcRect r="27941"/>
              <a:stretch/>
            </p:blipFill>
            <p:spPr>
              <a:xfrm>
                <a:off x="790695" y="5025611"/>
                <a:ext cx="2337026" cy="1714554"/>
              </a:xfrm>
              <a:prstGeom prst="rect">
                <a:avLst/>
              </a:prstGeom>
            </p:spPr>
          </p:pic>
          <p:pic>
            <p:nvPicPr>
              <p:cNvPr id="34" name="Immagine 21"/>
              <p:cNvPicPr>
                <a:picLocks noChangeAspect="1"/>
              </p:cNvPicPr>
              <p:nvPr/>
            </p:nvPicPr>
            <p:blipFill rotWithShape="1">
              <a:blip r:embed="rId6"/>
              <a:srcRect r="24788"/>
              <a:stretch/>
            </p:blipFill>
            <p:spPr>
              <a:xfrm>
                <a:off x="5768014" y="2940036"/>
                <a:ext cx="2425468" cy="2109678"/>
              </a:xfrm>
              <a:prstGeom prst="rect">
                <a:avLst/>
              </a:prstGeom>
            </p:spPr>
          </p:pic>
          <p:pic>
            <p:nvPicPr>
              <p:cNvPr id="33" name="Immagine 7"/>
              <p:cNvPicPr>
                <a:picLocks noChangeAspect="1"/>
              </p:cNvPicPr>
              <p:nvPr/>
            </p:nvPicPr>
            <p:blipFill rotWithShape="1">
              <a:blip r:embed="rId7"/>
              <a:srcRect r="24969"/>
              <a:stretch/>
            </p:blipFill>
            <p:spPr>
              <a:xfrm>
                <a:off x="3154769" y="3177659"/>
                <a:ext cx="2424235" cy="1827447"/>
              </a:xfrm>
              <a:prstGeom prst="rect">
                <a:avLst/>
              </a:prstGeom>
            </p:spPr>
          </p:pic>
          <p:pic>
            <p:nvPicPr>
              <p:cNvPr id="32" name="Immagine 4"/>
              <p:cNvPicPr>
                <a:picLocks noChangeAspect="1"/>
              </p:cNvPicPr>
              <p:nvPr/>
            </p:nvPicPr>
            <p:blipFill rotWithShape="1">
              <a:blip r:embed="rId8"/>
              <a:srcRect r="29056"/>
              <a:stretch/>
            </p:blipFill>
            <p:spPr>
              <a:xfrm>
                <a:off x="808007" y="3259184"/>
                <a:ext cx="2287871" cy="1728666"/>
              </a:xfrm>
              <a:prstGeom prst="rect">
                <a:avLst/>
              </a:prstGeom>
            </p:spPr>
          </p:pic>
          <p:pic>
            <p:nvPicPr>
              <p:cNvPr id="24" name="Immagine 16"/>
              <p:cNvPicPr>
                <a:picLocks noChangeAspect="1"/>
              </p:cNvPicPr>
              <p:nvPr/>
            </p:nvPicPr>
            <p:blipFill rotWithShape="1">
              <a:blip r:embed="rId9"/>
              <a:srcRect r="23654"/>
              <a:stretch/>
            </p:blipFill>
            <p:spPr>
              <a:xfrm>
                <a:off x="3134579" y="1637742"/>
                <a:ext cx="2485389" cy="1827447"/>
              </a:xfrm>
              <a:prstGeom prst="rect">
                <a:avLst/>
              </a:prstGeom>
            </p:spPr>
          </p:pic>
          <p:pic>
            <p:nvPicPr>
              <p:cNvPr id="25" name="Immagine 19"/>
              <p:cNvPicPr>
                <a:picLocks noChangeAspect="1"/>
              </p:cNvPicPr>
              <p:nvPr/>
            </p:nvPicPr>
            <p:blipFill rotWithShape="1">
              <a:blip r:embed="rId10"/>
              <a:srcRect r="27755"/>
              <a:stretch/>
            </p:blipFill>
            <p:spPr>
              <a:xfrm>
                <a:off x="778274" y="1621618"/>
                <a:ext cx="2356273" cy="1834503"/>
              </a:xfrm>
              <a:prstGeom prst="rect">
                <a:avLst/>
              </a:prstGeom>
            </p:spPr>
          </p:pic>
          <p:sp>
            <p:nvSpPr>
              <p:cNvPr id="19" name="CasellaDiTesto 47"/>
              <p:cNvSpPr txBox="1"/>
              <p:nvPr/>
            </p:nvSpPr>
            <p:spPr>
              <a:xfrm>
                <a:off x="786631" y="1638843"/>
                <a:ext cx="268823" cy="2296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b="1" dirty="0"/>
                  <a:t>A</a:t>
                </a:r>
              </a:p>
            </p:txBody>
          </p:sp>
          <p:sp>
            <p:nvSpPr>
              <p:cNvPr id="21" name="CasellaDiTesto 50"/>
              <p:cNvSpPr txBox="1"/>
              <p:nvPr/>
            </p:nvSpPr>
            <p:spPr>
              <a:xfrm>
                <a:off x="3120187" y="1621618"/>
                <a:ext cx="246788" cy="2296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b="1" dirty="0"/>
                  <a:t>B</a:t>
                </a:r>
              </a:p>
            </p:txBody>
          </p:sp>
          <p:pic>
            <p:nvPicPr>
              <p:cNvPr id="27" name="Immagine 22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62149" y="1465278"/>
                <a:ext cx="2510270" cy="2060288"/>
              </a:xfrm>
              <a:prstGeom prst="rect">
                <a:avLst/>
              </a:prstGeom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2082410" y="1196937"/>
                <a:ext cx="5987381" cy="5081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Multiplicity </a:t>
                </a:r>
                <a:r>
                  <a:rPr lang="en-US" sz="1400" dirty="0"/>
                  <a:t>O</a:t>
                </a:r>
                <a:r>
                  <a:rPr lang="en-US" sz="1400" dirty="0" smtClean="0"/>
                  <a:t>f Infection (MOI) = virus / cell-targets</a:t>
                </a:r>
                <a:endParaRPr lang="en-US" sz="1400" dirty="0"/>
              </a:p>
            </p:txBody>
          </p:sp>
          <p:sp>
            <p:nvSpPr>
              <p:cNvPr id="9" name="CasellaDiTesto 15"/>
              <p:cNvSpPr txBox="1"/>
              <p:nvPr/>
            </p:nvSpPr>
            <p:spPr>
              <a:xfrm>
                <a:off x="780143" y="3166875"/>
                <a:ext cx="255879" cy="2296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b="1" dirty="0"/>
                  <a:t>D</a:t>
                </a:r>
              </a:p>
            </p:txBody>
          </p:sp>
          <p:sp>
            <p:nvSpPr>
              <p:cNvPr id="10" name="CasellaDiTesto 17"/>
              <p:cNvSpPr txBox="1"/>
              <p:nvPr/>
            </p:nvSpPr>
            <p:spPr>
              <a:xfrm>
                <a:off x="3178579" y="3189732"/>
                <a:ext cx="233888" cy="2296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b="1" dirty="0"/>
                  <a:t>E</a:t>
                </a:r>
              </a:p>
            </p:txBody>
          </p:sp>
          <p:sp>
            <p:nvSpPr>
              <p:cNvPr id="13" name="CasellaDiTesto 51"/>
              <p:cNvSpPr txBox="1"/>
              <p:nvPr/>
            </p:nvSpPr>
            <p:spPr>
              <a:xfrm>
                <a:off x="5775564" y="3189732"/>
                <a:ext cx="229444" cy="2296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b="1" dirty="0"/>
                  <a:t>F</a:t>
                </a:r>
              </a:p>
            </p:txBody>
          </p:sp>
          <p:sp>
            <p:nvSpPr>
              <p:cNvPr id="16" name="CasellaDiTesto 68"/>
              <p:cNvSpPr txBox="1"/>
              <p:nvPr/>
            </p:nvSpPr>
            <p:spPr>
              <a:xfrm>
                <a:off x="778274" y="4932816"/>
                <a:ext cx="257805" cy="2296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b="1" dirty="0"/>
                  <a:t>G</a:t>
                </a:r>
              </a:p>
            </p:txBody>
          </p:sp>
          <p:sp>
            <p:nvSpPr>
              <p:cNvPr id="17" name="CasellaDiTesto 69"/>
              <p:cNvSpPr txBox="1"/>
              <p:nvPr/>
            </p:nvSpPr>
            <p:spPr>
              <a:xfrm>
                <a:off x="3155957" y="4954615"/>
                <a:ext cx="255955" cy="2296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b="1" dirty="0"/>
                  <a:t>H</a:t>
                </a:r>
              </a:p>
            </p:txBody>
          </p:sp>
          <p:sp>
            <p:nvSpPr>
              <p:cNvPr id="18" name="CasellaDiTesto 70"/>
              <p:cNvSpPr txBox="1"/>
              <p:nvPr/>
            </p:nvSpPr>
            <p:spPr>
              <a:xfrm>
                <a:off x="5788294" y="4934144"/>
                <a:ext cx="199771" cy="2296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b="1" dirty="0"/>
                  <a:t>I</a:t>
                </a:r>
              </a:p>
            </p:txBody>
          </p:sp>
          <p:sp>
            <p:nvSpPr>
              <p:cNvPr id="20" name="CasellaDiTesto 48"/>
              <p:cNvSpPr txBox="1"/>
              <p:nvPr/>
            </p:nvSpPr>
            <p:spPr>
              <a:xfrm>
                <a:off x="2082410" y="1830963"/>
                <a:ext cx="312892" cy="206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b="1" dirty="0"/>
                  <a:t>N1</a:t>
                </a:r>
              </a:p>
            </p:txBody>
          </p:sp>
          <p:sp>
            <p:nvSpPr>
              <p:cNvPr id="22" name="CasellaDiTesto 67"/>
              <p:cNvSpPr txBox="1"/>
              <p:nvPr/>
            </p:nvSpPr>
            <p:spPr>
              <a:xfrm>
                <a:off x="5775125" y="1566269"/>
                <a:ext cx="246788" cy="2296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b="1" dirty="0"/>
                  <a:t>C</a:t>
                </a:r>
              </a:p>
            </p:txBody>
          </p:sp>
          <p:sp>
            <p:nvSpPr>
              <p:cNvPr id="23" name="CasellaDiTesto 77"/>
              <p:cNvSpPr txBox="1"/>
              <p:nvPr/>
            </p:nvSpPr>
            <p:spPr>
              <a:xfrm>
                <a:off x="4363495" y="1851288"/>
                <a:ext cx="312892" cy="206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 b="1" dirty="0"/>
                  <a:t>N2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811670" y="2212466"/>
                <a:ext cx="988476" cy="577572"/>
              </a:xfrm>
              <a:prstGeom prst="rect">
                <a:avLst/>
              </a:prstGeom>
              <a:noFill/>
              <a:ln w="38100" cmpd="sng">
                <a:solidFill>
                  <a:srgbClr val="F0231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MOI=0.05</a:t>
                </a:r>
              </a:p>
              <a:p>
                <a:r>
                  <a:rPr lang="en-US" sz="1200" dirty="0" smtClean="0"/>
                  <a:t>Aerosol</a:t>
                </a:r>
                <a:endParaRPr lang="en-US" sz="1200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4117767" y="2212466"/>
                <a:ext cx="1601183" cy="577572"/>
              </a:xfrm>
              <a:prstGeom prst="rect">
                <a:avLst/>
              </a:prstGeom>
              <a:noFill/>
              <a:ln w="38100" cmpd="sng">
                <a:solidFill>
                  <a:srgbClr val="F0231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MOI=5</a:t>
                </a:r>
              </a:p>
              <a:p>
                <a:r>
                  <a:rPr lang="en-US" sz="1200" dirty="0" err="1" smtClean="0"/>
                  <a:t>Fisiologica</a:t>
                </a:r>
                <a:r>
                  <a:rPr lang="en-US" sz="1200" dirty="0" smtClean="0"/>
                  <a:t> (saliva)</a:t>
                </a:r>
                <a:endParaRPr lang="en-US" sz="1200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395300" y="1646298"/>
                <a:ext cx="1308740" cy="457364"/>
              </a:xfrm>
              <a:prstGeom prst="rect">
                <a:avLst/>
              </a:prstGeom>
              <a:noFill/>
              <a:ln w="38100" cmpd="sng">
                <a:solidFill>
                  <a:srgbClr val="F02316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MOI=1000</a:t>
                </a:r>
                <a:endParaRPr lang="en-US" sz="1200" dirty="0"/>
              </a:p>
            </p:txBody>
          </p:sp>
        </p:grpSp>
      </p:grpSp>
      <p:sp>
        <p:nvSpPr>
          <p:cNvPr id="40" name="TextBox 39"/>
          <p:cNvSpPr txBox="1"/>
          <p:nvPr/>
        </p:nvSpPr>
        <p:spPr>
          <a:xfrm>
            <a:off x="219628" y="89972"/>
            <a:ext cx="116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Bianco+</a:t>
            </a:r>
            <a:r>
              <a:rPr lang="en-US" dirty="0" smtClean="0"/>
              <a:t>20</a:t>
            </a:r>
            <a:endParaRPr lang="pl-PL" dirty="0"/>
          </a:p>
        </p:txBody>
      </p:sp>
      <p:sp>
        <p:nvSpPr>
          <p:cNvPr id="43" name="TextBox 42"/>
          <p:cNvSpPr txBox="1"/>
          <p:nvPr/>
        </p:nvSpPr>
        <p:spPr>
          <a:xfrm>
            <a:off x="202693" y="5833561"/>
            <a:ext cx="8814305" cy="52322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2 </a:t>
            </a:r>
            <a:r>
              <a:rPr lang="en-US" sz="2800" dirty="0" err="1" smtClean="0"/>
              <a:t>mJ</a:t>
            </a:r>
            <a:r>
              <a:rPr lang="en-US" sz="2800" dirty="0" smtClean="0"/>
              <a:t>/cm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 per </a:t>
            </a:r>
            <a:r>
              <a:rPr lang="en-US" sz="2800" dirty="0" err="1" smtClean="0"/>
              <a:t>inattivazione</a:t>
            </a:r>
            <a:r>
              <a:rPr lang="en-US" sz="2800" dirty="0" smtClean="0"/>
              <a:t> &gt; log4 in Aerosol</a:t>
            </a:r>
            <a:endParaRPr lang="en-US" sz="2800" dirty="0"/>
          </a:p>
        </p:txBody>
      </p:sp>
      <p:sp>
        <p:nvSpPr>
          <p:cNvPr id="46" name="Footer Placeholder 45"/>
          <p:cNvSpPr>
            <a:spLocks noGrp="1"/>
          </p:cNvSpPr>
          <p:nvPr>
            <p:ph type="ftr" sz="quarter" idx="11"/>
          </p:nvPr>
        </p:nvSpPr>
        <p:spPr>
          <a:xfrm>
            <a:off x="6138333" y="6356350"/>
            <a:ext cx="2895600" cy="365125"/>
          </a:xfrm>
        </p:spPr>
        <p:txBody>
          <a:bodyPr/>
          <a:lstStyle/>
          <a:p>
            <a:r>
              <a:rPr lang="en-US" smtClean="0"/>
              <a:t>Workshop INAF-Covid-19 (F. Nicastro)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9B07A-BA9E-C644-8CDA-E900F371F275}" type="datetime1">
              <a:rPr lang="en-US" smtClean="0"/>
              <a:t>11/03/21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192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Picture 203" descr="HI_Time-Pho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7" b="45493"/>
          <a:stretch/>
        </p:blipFill>
        <p:spPr>
          <a:xfrm>
            <a:off x="670508" y="4350086"/>
            <a:ext cx="4906547" cy="25283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3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Modelli</a:t>
            </a:r>
            <a:r>
              <a:rPr lang="en-US" dirty="0" smtClean="0"/>
              <a:t> </a:t>
            </a:r>
            <a:r>
              <a:rPr lang="en-US" dirty="0" err="1" smtClean="0"/>
              <a:t>Matematici</a:t>
            </a:r>
            <a:r>
              <a:rPr lang="en-US" dirty="0" smtClean="0"/>
              <a:t> di </a:t>
            </a:r>
            <a:r>
              <a:rPr lang="en-US" dirty="0" err="1" smtClean="0"/>
              <a:t>Diffusione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err="1" smtClean="0">
                <a:solidFill>
                  <a:srgbClr val="2700FB"/>
                </a:solidFill>
              </a:rPr>
              <a:t>Es</a:t>
            </a:r>
            <a:r>
              <a:rPr lang="en-US" sz="3600" dirty="0" smtClean="0">
                <a:solidFill>
                  <a:srgbClr val="2700FB"/>
                </a:solidFill>
              </a:rPr>
              <a:t>. </a:t>
            </a:r>
            <a:r>
              <a:rPr lang="en-US" sz="3600" dirty="0" err="1" smtClean="0">
                <a:solidFill>
                  <a:srgbClr val="2700FB"/>
                </a:solidFill>
              </a:rPr>
              <a:t>Fotoionizzazione</a:t>
            </a:r>
            <a:r>
              <a:rPr lang="en-US" sz="3600" dirty="0" smtClean="0">
                <a:solidFill>
                  <a:srgbClr val="2700FB"/>
                </a:solidFill>
              </a:rPr>
              <a:t> </a:t>
            </a:r>
            <a:r>
              <a:rPr lang="en-US" sz="3600" dirty="0" err="1" smtClean="0">
                <a:solidFill>
                  <a:srgbClr val="2700FB"/>
                </a:solidFill>
              </a:rPr>
              <a:t>dell’Idrogeno</a:t>
            </a:r>
            <a:endParaRPr lang="en-US" sz="3600" dirty="0">
              <a:solidFill>
                <a:srgbClr val="2700FB"/>
              </a:solidFill>
            </a:endParaRPr>
          </a:p>
        </p:txBody>
      </p:sp>
      <p:grpSp>
        <p:nvGrpSpPr>
          <p:cNvPr id="203" name="Group 202"/>
          <p:cNvGrpSpPr/>
          <p:nvPr/>
        </p:nvGrpSpPr>
        <p:grpSpPr>
          <a:xfrm>
            <a:off x="75959" y="1204767"/>
            <a:ext cx="5201833" cy="3395356"/>
            <a:chOff x="837992" y="1169731"/>
            <a:chExt cx="5201833" cy="3395356"/>
          </a:xfrm>
        </p:grpSpPr>
        <p:grpSp>
          <p:nvGrpSpPr>
            <p:cNvPr id="181" name="Group 180"/>
            <p:cNvGrpSpPr/>
            <p:nvPr/>
          </p:nvGrpSpPr>
          <p:grpSpPr>
            <a:xfrm>
              <a:off x="837992" y="1169731"/>
              <a:ext cx="5201833" cy="3395356"/>
              <a:chOff x="728983" y="1169730"/>
              <a:chExt cx="7916993" cy="5563549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2172596" y="2824884"/>
                <a:ext cx="467462" cy="403452"/>
                <a:chOff x="1851642" y="2694290"/>
                <a:chExt cx="467462" cy="403452"/>
              </a:xfrm>
            </p:grpSpPr>
            <p:sp>
              <p:nvSpPr>
                <p:cNvPr id="4" name="Oval 3"/>
                <p:cNvSpPr/>
                <p:nvPr/>
              </p:nvSpPr>
              <p:spPr>
                <a:xfrm>
                  <a:off x="1879212" y="2711452"/>
                  <a:ext cx="326073" cy="3518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30000" dirty="0"/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1851642" y="2694290"/>
                  <a:ext cx="467462" cy="4034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</a:t>
                  </a:r>
                  <a:r>
                    <a:rPr lang="en-US" sz="1000" baseline="30000" dirty="0" smtClean="0"/>
                    <a:t>+</a:t>
                  </a:r>
                  <a:endParaRPr lang="en-US" sz="1000" baseline="30000" dirty="0"/>
                </a:p>
              </p:txBody>
            </p:sp>
          </p:grpSp>
          <p:grpSp>
            <p:nvGrpSpPr>
              <p:cNvPr id="30" name="Group 29"/>
              <p:cNvGrpSpPr/>
              <p:nvPr/>
            </p:nvGrpSpPr>
            <p:grpSpPr>
              <a:xfrm>
                <a:off x="4214776" y="2942084"/>
                <a:ext cx="402659" cy="403452"/>
                <a:chOff x="1851642" y="2694290"/>
                <a:chExt cx="402659" cy="403452"/>
              </a:xfrm>
              <a:solidFill>
                <a:srgbClr val="3366FF"/>
              </a:solidFill>
            </p:grpSpPr>
            <p:sp>
              <p:nvSpPr>
                <p:cNvPr id="31" name="Oval 30"/>
                <p:cNvSpPr/>
                <p:nvPr/>
              </p:nvSpPr>
              <p:spPr>
                <a:xfrm>
                  <a:off x="1879212" y="2711452"/>
                  <a:ext cx="326073" cy="351803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30000" dirty="0"/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1851642" y="2694290"/>
                  <a:ext cx="402659" cy="4034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</a:t>
                  </a:r>
                  <a:endParaRPr lang="en-US" sz="1000" baseline="30000" dirty="0"/>
                </a:p>
              </p:txBody>
            </p:sp>
          </p:grpSp>
          <p:grpSp>
            <p:nvGrpSpPr>
              <p:cNvPr id="33" name="Group 32"/>
              <p:cNvGrpSpPr/>
              <p:nvPr/>
            </p:nvGrpSpPr>
            <p:grpSpPr>
              <a:xfrm>
                <a:off x="6396575" y="2260299"/>
                <a:ext cx="467462" cy="403452"/>
                <a:chOff x="1851642" y="2694290"/>
                <a:chExt cx="467462" cy="403452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1879212" y="2711452"/>
                  <a:ext cx="326073" cy="3518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30000" dirty="0"/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1851642" y="2694290"/>
                  <a:ext cx="467462" cy="4034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</a:t>
                  </a:r>
                  <a:r>
                    <a:rPr lang="en-US" sz="1000" baseline="30000" dirty="0" smtClean="0"/>
                    <a:t>+</a:t>
                  </a:r>
                  <a:endParaRPr lang="en-US" sz="1000" baseline="30000" dirty="0"/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6127023" y="4249107"/>
                <a:ext cx="467462" cy="403452"/>
                <a:chOff x="1851642" y="2694290"/>
                <a:chExt cx="467462" cy="403452"/>
              </a:xfrm>
            </p:grpSpPr>
            <p:sp>
              <p:nvSpPr>
                <p:cNvPr id="37" name="Oval 36"/>
                <p:cNvSpPr/>
                <p:nvPr/>
              </p:nvSpPr>
              <p:spPr>
                <a:xfrm>
                  <a:off x="1879212" y="2711452"/>
                  <a:ext cx="326073" cy="3518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30000" dirty="0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1851642" y="2694290"/>
                  <a:ext cx="467462" cy="4034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</a:t>
                  </a:r>
                  <a:r>
                    <a:rPr lang="en-US" sz="1000" baseline="30000" dirty="0" smtClean="0"/>
                    <a:t>+</a:t>
                  </a:r>
                  <a:endParaRPr lang="en-US" sz="1000" baseline="30000" dirty="0"/>
                </a:p>
              </p:txBody>
            </p:sp>
          </p:grpSp>
          <p:grpSp>
            <p:nvGrpSpPr>
              <p:cNvPr id="42" name="Group 41"/>
              <p:cNvGrpSpPr/>
              <p:nvPr/>
            </p:nvGrpSpPr>
            <p:grpSpPr>
              <a:xfrm>
                <a:off x="5185004" y="2508774"/>
                <a:ext cx="467462" cy="403452"/>
                <a:chOff x="1851642" y="2694290"/>
                <a:chExt cx="467462" cy="403452"/>
              </a:xfrm>
            </p:grpSpPr>
            <p:sp>
              <p:nvSpPr>
                <p:cNvPr id="43" name="Oval 42"/>
                <p:cNvSpPr/>
                <p:nvPr/>
              </p:nvSpPr>
              <p:spPr>
                <a:xfrm>
                  <a:off x="1879212" y="2711452"/>
                  <a:ext cx="326073" cy="3518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30000" dirty="0"/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1851642" y="2694290"/>
                  <a:ext cx="467462" cy="4034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</a:t>
                  </a:r>
                  <a:r>
                    <a:rPr lang="en-US" sz="1000" baseline="30000" dirty="0" smtClean="0"/>
                    <a:t>+</a:t>
                  </a:r>
                  <a:endParaRPr lang="en-US" sz="1000" baseline="30000" dirty="0"/>
                </a:p>
              </p:txBody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6302018" y="5443210"/>
                <a:ext cx="467462" cy="403452"/>
                <a:chOff x="1851642" y="2694290"/>
                <a:chExt cx="467462" cy="403452"/>
              </a:xfrm>
            </p:grpSpPr>
            <p:sp>
              <p:nvSpPr>
                <p:cNvPr id="46" name="Oval 45"/>
                <p:cNvSpPr/>
                <p:nvPr/>
              </p:nvSpPr>
              <p:spPr>
                <a:xfrm>
                  <a:off x="1879212" y="2711452"/>
                  <a:ext cx="326073" cy="3518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30000" dirty="0"/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1851642" y="2694290"/>
                  <a:ext cx="467462" cy="4034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</a:t>
                  </a:r>
                  <a:r>
                    <a:rPr lang="en-US" sz="1000" baseline="30000" dirty="0" smtClean="0"/>
                    <a:t>+</a:t>
                  </a:r>
                  <a:endParaRPr lang="en-US" sz="1000" baseline="30000" dirty="0"/>
                </a:p>
              </p:txBody>
            </p:sp>
          </p:grpSp>
          <p:grpSp>
            <p:nvGrpSpPr>
              <p:cNvPr id="48" name="Group 47"/>
              <p:cNvGrpSpPr/>
              <p:nvPr/>
            </p:nvGrpSpPr>
            <p:grpSpPr>
              <a:xfrm>
                <a:off x="3629527" y="4917256"/>
                <a:ext cx="467462" cy="403452"/>
                <a:chOff x="1851642" y="2694290"/>
                <a:chExt cx="467462" cy="403452"/>
              </a:xfrm>
            </p:grpSpPr>
            <p:sp>
              <p:nvSpPr>
                <p:cNvPr id="49" name="Oval 48"/>
                <p:cNvSpPr/>
                <p:nvPr/>
              </p:nvSpPr>
              <p:spPr>
                <a:xfrm>
                  <a:off x="1879212" y="2711452"/>
                  <a:ext cx="326073" cy="3518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30000" dirty="0"/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1851642" y="2694290"/>
                  <a:ext cx="467462" cy="4034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</a:t>
                  </a:r>
                  <a:r>
                    <a:rPr lang="en-US" sz="1000" baseline="30000" dirty="0" smtClean="0"/>
                    <a:t>+</a:t>
                  </a:r>
                  <a:endParaRPr lang="en-US" sz="1000" baseline="30000" dirty="0"/>
                </a:p>
              </p:txBody>
            </p:sp>
          </p:grpSp>
          <p:grpSp>
            <p:nvGrpSpPr>
              <p:cNvPr id="51" name="Group 50"/>
              <p:cNvGrpSpPr/>
              <p:nvPr/>
            </p:nvGrpSpPr>
            <p:grpSpPr>
              <a:xfrm>
                <a:off x="6927271" y="2766687"/>
                <a:ext cx="467462" cy="403452"/>
                <a:chOff x="1851642" y="2694290"/>
                <a:chExt cx="467462" cy="403452"/>
              </a:xfrm>
            </p:grpSpPr>
            <p:sp>
              <p:nvSpPr>
                <p:cNvPr id="52" name="Oval 51"/>
                <p:cNvSpPr/>
                <p:nvPr/>
              </p:nvSpPr>
              <p:spPr>
                <a:xfrm>
                  <a:off x="1879212" y="2711452"/>
                  <a:ext cx="326073" cy="3518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30000" dirty="0"/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1851642" y="2694290"/>
                  <a:ext cx="467462" cy="4034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</a:t>
                  </a:r>
                  <a:r>
                    <a:rPr lang="en-US" sz="1000" baseline="30000" dirty="0" smtClean="0"/>
                    <a:t>+</a:t>
                  </a:r>
                  <a:endParaRPr lang="en-US" sz="1000" baseline="30000" dirty="0"/>
                </a:p>
              </p:txBody>
            </p:sp>
          </p:grpSp>
          <p:grpSp>
            <p:nvGrpSpPr>
              <p:cNvPr id="54" name="Group 53"/>
              <p:cNvGrpSpPr/>
              <p:nvPr/>
            </p:nvGrpSpPr>
            <p:grpSpPr>
              <a:xfrm>
                <a:off x="3326766" y="5805398"/>
                <a:ext cx="467462" cy="403452"/>
                <a:chOff x="1851642" y="2694290"/>
                <a:chExt cx="467462" cy="403452"/>
              </a:xfrm>
            </p:grpSpPr>
            <p:sp>
              <p:nvSpPr>
                <p:cNvPr id="55" name="Oval 54"/>
                <p:cNvSpPr/>
                <p:nvPr/>
              </p:nvSpPr>
              <p:spPr>
                <a:xfrm>
                  <a:off x="1879212" y="2711452"/>
                  <a:ext cx="326073" cy="3518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30000" dirty="0"/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>
                  <a:off x="1851642" y="2694290"/>
                  <a:ext cx="467462" cy="4034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</a:t>
                  </a:r>
                  <a:r>
                    <a:rPr lang="en-US" sz="1000" baseline="30000" dirty="0" smtClean="0"/>
                    <a:t>+</a:t>
                  </a:r>
                  <a:endParaRPr lang="en-US" sz="1000" baseline="30000" dirty="0"/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3882811" y="3522352"/>
                <a:ext cx="467462" cy="403452"/>
                <a:chOff x="1851642" y="2694290"/>
                <a:chExt cx="467462" cy="403452"/>
              </a:xfrm>
            </p:grpSpPr>
            <p:sp>
              <p:nvSpPr>
                <p:cNvPr id="58" name="Oval 57"/>
                <p:cNvSpPr/>
                <p:nvPr/>
              </p:nvSpPr>
              <p:spPr>
                <a:xfrm>
                  <a:off x="1879212" y="2711452"/>
                  <a:ext cx="326073" cy="3518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30000" dirty="0"/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>
                  <a:off x="1851642" y="2694290"/>
                  <a:ext cx="467462" cy="4034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</a:t>
                  </a:r>
                  <a:r>
                    <a:rPr lang="en-US" sz="1000" baseline="30000" dirty="0" smtClean="0"/>
                    <a:t>+</a:t>
                  </a:r>
                  <a:endParaRPr lang="en-US" sz="1000" baseline="30000" dirty="0"/>
                </a:p>
              </p:txBody>
            </p:sp>
          </p:grpSp>
          <p:grpSp>
            <p:nvGrpSpPr>
              <p:cNvPr id="60" name="Group 59"/>
              <p:cNvGrpSpPr/>
              <p:nvPr/>
            </p:nvGrpSpPr>
            <p:grpSpPr>
              <a:xfrm>
                <a:off x="5988050" y="3031254"/>
                <a:ext cx="467462" cy="403452"/>
                <a:chOff x="1851642" y="2694290"/>
                <a:chExt cx="467462" cy="403452"/>
              </a:xfrm>
            </p:grpSpPr>
            <p:sp>
              <p:nvSpPr>
                <p:cNvPr id="61" name="Oval 60"/>
                <p:cNvSpPr/>
                <p:nvPr/>
              </p:nvSpPr>
              <p:spPr>
                <a:xfrm>
                  <a:off x="1879212" y="2711452"/>
                  <a:ext cx="326073" cy="3518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30000" dirty="0"/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>
                  <a:off x="1851642" y="2694290"/>
                  <a:ext cx="467462" cy="4034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</a:t>
                  </a:r>
                  <a:r>
                    <a:rPr lang="en-US" sz="1000" baseline="30000" dirty="0" smtClean="0"/>
                    <a:t>+</a:t>
                  </a:r>
                  <a:endParaRPr lang="en-US" sz="1000" baseline="30000" dirty="0"/>
                </a:p>
              </p:txBody>
            </p:sp>
          </p:grpSp>
          <p:grpSp>
            <p:nvGrpSpPr>
              <p:cNvPr id="63" name="Group 62"/>
              <p:cNvGrpSpPr/>
              <p:nvPr/>
            </p:nvGrpSpPr>
            <p:grpSpPr>
              <a:xfrm>
                <a:off x="4997000" y="5101922"/>
                <a:ext cx="467462" cy="403452"/>
                <a:chOff x="1851642" y="2694290"/>
                <a:chExt cx="467462" cy="403452"/>
              </a:xfrm>
            </p:grpSpPr>
            <p:sp>
              <p:nvSpPr>
                <p:cNvPr id="64" name="Oval 63"/>
                <p:cNvSpPr/>
                <p:nvPr/>
              </p:nvSpPr>
              <p:spPr>
                <a:xfrm>
                  <a:off x="1879212" y="2711452"/>
                  <a:ext cx="326073" cy="3518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30000" dirty="0"/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1851642" y="2694290"/>
                  <a:ext cx="467462" cy="4034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</a:t>
                  </a:r>
                  <a:r>
                    <a:rPr lang="en-US" sz="1000" baseline="30000" dirty="0" smtClean="0"/>
                    <a:t>+</a:t>
                  </a:r>
                  <a:endParaRPr lang="en-US" sz="1000" baseline="30000" dirty="0"/>
                </a:p>
              </p:txBody>
            </p:sp>
          </p:grpSp>
          <p:grpSp>
            <p:nvGrpSpPr>
              <p:cNvPr id="66" name="Group 65"/>
              <p:cNvGrpSpPr/>
              <p:nvPr/>
            </p:nvGrpSpPr>
            <p:grpSpPr>
              <a:xfrm>
                <a:off x="5164415" y="3434484"/>
                <a:ext cx="467462" cy="403452"/>
                <a:chOff x="1851642" y="2694290"/>
                <a:chExt cx="467462" cy="403452"/>
              </a:xfrm>
            </p:grpSpPr>
            <p:sp>
              <p:nvSpPr>
                <p:cNvPr id="67" name="Oval 66"/>
                <p:cNvSpPr/>
                <p:nvPr/>
              </p:nvSpPr>
              <p:spPr>
                <a:xfrm>
                  <a:off x="1879212" y="2711452"/>
                  <a:ext cx="326073" cy="3518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30000" dirty="0"/>
                </a:p>
              </p:txBody>
            </p:sp>
            <p:sp>
              <p:nvSpPr>
                <p:cNvPr id="68" name="TextBox 67"/>
                <p:cNvSpPr txBox="1"/>
                <p:nvPr/>
              </p:nvSpPr>
              <p:spPr>
                <a:xfrm>
                  <a:off x="1851642" y="2694290"/>
                  <a:ext cx="467462" cy="4034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</a:t>
                  </a:r>
                  <a:r>
                    <a:rPr lang="en-US" sz="1000" baseline="30000" dirty="0" smtClean="0"/>
                    <a:t>+</a:t>
                  </a:r>
                  <a:endParaRPr lang="en-US" sz="1000" baseline="30000" dirty="0"/>
                </a:p>
              </p:txBody>
            </p:sp>
          </p:grpSp>
          <p:grpSp>
            <p:nvGrpSpPr>
              <p:cNvPr id="69" name="Group 68"/>
              <p:cNvGrpSpPr/>
              <p:nvPr/>
            </p:nvGrpSpPr>
            <p:grpSpPr>
              <a:xfrm>
                <a:off x="2440693" y="5805765"/>
                <a:ext cx="467462" cy="403452"/>
                <a:chOff x="1851642" y="2694290"/>
                <a:chExt cx="467462" cy="403452"/>
              </a:xfrm>
            </p:grpSpPr>
            <p:sp>
              <p:nvSpPr>
                <p:cNvPr id="70" name="Oval 69"/>
                <p:cNvSpPr/>
                <p:nvPr/>
              </p:nvSpPr>
              <p:spPr>
                <a:xfrm>
                  <a:off x="1879212" y="2711452"/>
                  <a:ext cx="326073" cy="3518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30000" dirty="0"/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1851642" y="2694290"/>
                  <a:ext cx="467462" cy="4034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</a:t>
                  </a:r>
                  <a:r>
                    <a:rPr lang="en-US" sz="1000" baseline="30000" dirty="0" smtClean="0"/>
                    <a:t>+</a:t>
                  </a:r>
                  <a:endParaRPr lang="en-US" sz="1000" baseline="30000" dirty="0"/>
                </a:p>
              </p:txBody>
            </p:sp>
          </p:grpSp>
          <p:grpSp>
            <p:nvGrpSpPr>
              <p:cNvPr id="72" name="Group 71"/>
              <p:cNvGrpSpPr/>
              <p:nvPr/>
            </p:nvGrpSpPr>
            <p:grpSpPr>
              <a:xfrm>
                <a:off x="5086206" y="4064441"/>
                <a:ext cx="467462" cy="403452"/>
                <a:chOff x="1851642" y="2694290"/>
                <a:chExt cx="467462" cy="403452"/>
              </a:xfrm>
            </p:grpSpPr>
            <p:sp>
              <p:nvSpPr>
                <p:cNvPr id="73" name="Oval 72"/>
                <p:cNvSpPr/>
                <p:nvPr/>
              </p:nvSpPr>
              <p:spPr>
                <a:xfrm>
                  <a:off x="1879212" y="2711452"/>
                  <a:ext cx="326073" cy="3518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30000" dirty="0"/>
                </a:p>
              </p:txBody>
            </p:sp>
            <p:sp>
              <p:nvSpPr>
                <p:cNvPr id="74" name="TextBox 73"/>
                <p:cNvSpPr txBox="1"/>
                <p:nvPr/>
              </p:nvSpPr>
              <p:spPr>
                <a:xfrm>
                  <a:off x="1851642" y="2694290"/>
                  <a:ext cx="467462" cy="4034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</a:t>
                  </a:r>
                  <a:r>
                    <a:rPr lang="en-US" sz="1000" baseline="30000" dirty="0" smtClean="0"/>
                    <a:t>+</a:t>
                  </a:r>
                  <a:endParaRPr lang="en-US" sz="1000" baseline="30000" dirty="0"/>
                </a:p>
              </p:txBody>
            </p:sp>
          </p:grpSp>
          <p:grpSp>
            <p:nvGrpSpPr>
              <p:cNvPr id="75" name="Group 74"/>
              <p:cNvGrpSpPr/>
              <p:nvPr/>
            </p:nvGrpSpPr>
            <p:grpSpPr>
              <a:xfrm>
                <a:off x="1562955" y="3466383"/>
                <a:ext cx="467462" cy="403452"/>
                <a:chOff x="1851642" y="2694290"/>
                <a:chExt cx="467462" cy="403452"/>
              </a:xfrm>
            </p:grpSpPr>
            <p:sp>
              <p:nvSpPr>
                <p:cNvPr id="76" name="Oval 75"/>
                <p:cNvSpPr/>
                <p:nvPr/>
              </p:nvSpPr>
              <p:spPr>
                <a:xfrm>
                  <a:off x="1879212" y="2711452"/>
                  <a:ext cx="326073" cy="3518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30000" dirty="0"/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1851642" y="2694290"/>
                  <a:ext cx="467462" cy="4034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</a:t>
                  </a:r>
                  <a:r>
                    <a:rPr lang="en-US" sz="1000" baseline="30000" dirty="0" smtClean="0"/>
                    <a:t>+</a:t>
                  </a:r>
                  <a:endParaRPr lang="en-US" sz="1000" baseline="30000" dirty="0"/>
                </a:p>
              </p:txBody>
            </p:sp>
          </p:grpSp>
          <p:grpSp>
            <p:nvGrpSpPr>
              <p:cNvPr id="78" name="Group 77"/>
              <p:cNvGrpSpPr/>
              <p:nvPr/>
            </p:nvGrpSpPr>
            <p:grpSpPr>
              <a:xfrm>
                <a:off x="2114620" y="4589152"/>
                <a:ext cx="467462" cy="403452"/>
                <a:chOff x="1851642" y="2694290"/>
                <a:chExt cx="467462" cy="403452"/>
              </a:xfrm>
            </p:grpSpPr>
            <p:sp>
              <p:nvSpPr>
                <p:cNvPr id="79" name="Oval 78"/>
                <p:cNvSpPr/>
                <p:nvPr/>
              </p:nvSpPr>
              <p:spPr>
                <a:xfrm>
                  <a:off x="1879212" y="2711452"/>
                  <a:ext cx="326073" cy="3518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30000" dirty="0"/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1851642" y="2694290"/>
                  <a:ext cx="467462" cy="4034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</a:t>
                  </a:r>
                  <a:r>
                    <a:rPr lang="en-US" sz="1000" baseline="30000" dirty="0" smtClean="0"/>
                    <a:t>+</a:t>
                  </a:r>
                  <a:endParaRPr lang="en-US" sz="1000" baseline="30000" dirty="0"/>
                </a:p>
              </p:txBody>
            </p:sp>
          </p:grpSp>
          <p:grpSp>
            <p:nvGrpSpPr>
              <p:cNvPr id="81" name="Group 80"/>
              <p:cNvGrpSpPr/>
              <p:nvPr/>
            </p:nvGrpSpPr>
            <p:grpSpPr>
              <a:xfrm>
                <a:off x="4209861" y="4011818"/>
                <a:ext cx="467462" cy="403452"/>
                <a:chOff x="1851642" y="2694290"/>
                <a:chExt cx="467462" cy="403452"/>
              </a:xfrm>
            </p:grpSpPr>
            <p:sp>
              <p:nvSpPr>
                <p:cNvPr id="82" name="Oval 81"/>
                <p:cNvSpPr/>
                <p:nvPr/>
              </p:nvSpPr>
              <p:spPr>
                <a:xfrm>
                  <a:off x="1879212" y="2711452"/>
                  <a:ext cx="326073" cy="3518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30000" dirty="0"/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1851642" y="2694290"/>
                  <a:ext cx="467462" cy="4034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</a:t>
                  </a:r>
                  <a:r>
                    <a:rPr lang="en-US" sz="1000" baseline="30000" dirty="0" smtClean="0"/>
                    <a:t>+</a:t>
                  </a:r>
                  <a:endParaRPr lang="en-US" sz="1000" baseline="30000" dirty="0"/>
                </a:p>
              </p:txBody>
            </p:sp>
          </p:grpSp>
          <p:grpSp>
            <p:nvGrpSpPr>
              <p:cNvPr id="84" name="Group 83"/>
              <p:cNvGrpSpPr/>
              <p:nvPr/>
            </p:nvGrpSpPr>
            <p:grpSpPr>
              <a:xfrm>
                <a:off x="1947436" y="2288048"/>
                <a:ext cx="467462" cy="403452"/>
                <a:chOff x="1851642" y="2694290"/>
                <a:chExt cx="467462" cy="403452"/>
              </a:xfrm>
            </p:grpSpPr>
            <p:sp>
              <p:nvSpPr>
                <p:cNvPr id="85" name="Oval 84"/>
                <p:cNvSpPr/>
                <p:nvPr/>
              </p:nvSpPr>
              <p:spPr>
                <a:xfrm>
                  <a:off x="1879212" y="2711452"/>
                  <a:ext cx="326073" cy="3518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30000" dirty="0"/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1851642" y="2694290"/>
                  <a:ext cx="467462" cy="4034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</a:t>
                  </a:r>
                  <a:r>
                    <a:rPr lang="en-US" sz="1000" baseline="30000" dirty="0" smtClean="0"/>
                    <a:t>+</a:t>
                  </a:r>
                  <a:endParaRPr lang="en-US" sz="1000" baseline="30000" dirty="0"/>
                </a:p>
              </p:txBody>
            </p:sp>
          </p:grpSp>
          <p:grpSp>
            <p:nvGrpSpPr>
              <p:cNvPr id="87" name="Group 86"/>
              <p:cNvGrpSpPr/>
              <p:nvPr/>
            </p:nvGrpSpPr>
            <p:grpSpPr>
              <a:xfrm>
                <a:off x="3101779" y="2472714"/>
                <a:ext cx="467462" cy="403452"/>
                <a:chOff x="1851642" y="2694290"/>
                <a:chExt cx="467462" cy="403452"/>
              </a:xfrm>
            </p:grpSpPr>
            <p:sp>
              <p:nvSpPr>
                <p:cNvPr id="88" name="Oval 87"/>
                <p:cNvSpPr/>
                <p:nvPr/>
              </p:nvSpPr>
              <p:spPr>
                <a:xfrm>
                  <a:off x="1879212" y="2711452"/>
                  <a:ext cx="326073" cy="351803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30000" dirty="0"/>
                </a:p>
              </p:txBody>
            </p:sp>
            <p:sp>
              <p:nvSpPr>
                <p:cNvPr id="89" name="TextBox 88"/>
                <p:cNvSpPr txBox="1"/>
                <p:nvPr/>
              </p:nvSpPr>
              <p:spPr>
                <a:xfrm>
                  <a:off x="1851642" y="2694290"/>
                  <a:ext cx="467462" cy="4034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</a:t>
                  </a:r>
                  <a:r>
                    <a:rPr lang="en-US" sz="1000" baseline="30000" dirty="0" smtClean="0"/>
                    <a:t>+</a:t>
                  </a:r>
                  <a:endParaRPr lang="en-US" sz="1000" baseline="30000" dirty="0"/>
                </a:p>
              </p:txBody>
            </p:sp>
          </p:grpSp>
          <p:grpSp>
            <p:nvGrpSpPr>
              <p:cNvPr id="90" name="Group 89"/>
              <p:cNvGrpSpPr/>
              <p:nvPr/>
            </p:nvGrpSpPr>
            <p:grpSpPr>
              <a:xfrm>
                <a:off x="6145175" y="2534150"/>
                <a:ext cx="402659" cy="403452"/>
                <a:chOff x="1851642" y="2694290"/>
                <a:chExt cx="402659" cy="403452"/>
              </a:xfrm>
              <a:solidFill>
                <a:srgbClr val="3366FF"/>
              </a:solidFill>
            </p:grpSpPr>
            <p:sp>
              <p:nvSpPr>
                <p:cNvPr id="91" name="Oval 90"/>
                <p:cNvSpPr/>
                <p:nvPr/>
              </p:nvSpPr>
              <p:spPr>
                <a:xfrm>
                  <a:off x="1879212" y="2711452"/>
                  <a:ext cx="326073" cy="351803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30000" dirty="0"/>
                </a:p>
              </p:txBody>
            </p:sp>
            <p:sp>
              <p:nvSpPr>
                <p:cNvPr id="92" name="TextBox 91"/>
                <p:cNvSpPr txBox="1"/>
                <p:nvPr/>
              </p:nvSpPr>
              <p:spPr>
                <a:xfrm>
                  <a:off x="1851642" y="2694290"/>
                  <a:ext cx="402659" cy="4034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</a:t>
                  </a:r>
                  <a:endParaRPr lang="en-US" sz="1000" baseline="30000" dirty="0"/>
                </a:p>
              </p:txBody>
            </p:sp>
          </p:grpSp>
          <p:grpSp>
            <p:nvGrpSpPr>
              <p:cNvPr id="96" name="Group 95"/>
              <p:cNvGrpSpPr/>
              <p:nvPr/>
            </p:nvGrpSpPr>
            <p:grpSpPr>
              <a:xfrm>
                <a:off x="1527574" y="4100823"/>
                <a:ext cx="402659" cy="403452"/>
                <a:chOff x="1851642" y="2694290"/>
                <a:chExt cx="402659" cy="403452"/>
              </a:xfrm>
              <a:solidFill>
                <a:srgbClr val="3366FF"/>
              </a:solidFill>
            </p:grpSpPr>
            <p:sp>
              <p:nvSpPr>
                <p:cNvPr id="97" name="Oval 96"/>
                <p:cNvSpPr/>
                <p:nvPr/>
              </p:nvSpPr>
              <p:spPr>
                <a:xfrm>
                  <a:off x="1879212" y="2711452"/>
                  <a:ext cx="326073" cy="351803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30000" dirty="0"/>
                </a:p>
              </p:txBody>
            </p:sp>
            <p:sp>
              <p:nvSpPr>
                <p:cNvPr id="98" name="TextBox 97"/>
                <p:cNvSpPr txBox="1"/>
                <p:nvPr/>
              </p:nvSpPr>
              <p:spPr>
                <a:xfrm>
                  <a:off x="1851642" y="2694290"/>
                  <a:ext cx="402659" cy="4034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</a:t>
                  </a:r>
                  <a:endParaRPr lang="en-US" sz="1000" baseline="30000" dirty="0"/>
                </a:p>
              </p:txBody>
            </p:sp>
          </p:grpSp>
          <p:grpSp>
            <p:nvGrpSpPr>
              <p:cNvPr id="99" name="Group 98"/>
              <p:cNvGrpSpPr/>
              <p:nvPr/>
            </p:nvGrpSpPr>
            <p:grpSpPr>
              <a:xfrm>
                <a:off x="3252857" y="1767100"/>
                <a:ext cx="402659" cy="403452"/>
                <a:chOff x="1851642" y="2694290"/>
                <a:chExt cx="402659" cy="403452"/>
              </a:xfrm>
              <a:solidFill>
                <a:srgbClr val="3366FF"/>
              </a:solidFill>
            </p:grpSpPr>
            <p:sp>
              <p:nvSpPr>
                <p:cNvPr id="100" name="Oval 99"/>
                <p:cNvSpPr/>
                <p:nvPr/>
              </p:nvSpPr>
              <p:spPr>
                <a:xfrm>
                  <a:off x="1879212" y="2711452"/>
                  <a:ext cx="326073" cy="351803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30000" dirty="0"/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>
                  <a:off x="1851642" y="2694290"/>
                  <a:ext cx="402659" cy="4034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</a:t>
                  </a:r>
                  <a:endParaRPr lang="en-US" sz="1000" baseline="30000" dirty="0"/>
                </a:p>
              </p:txBody>
            </p:sp>
          </p:grpSp>
          <p:grpSp>
            <p:nvGrpSpPr>
              <p:cNvPr id="102" name="Group 101"/>
              <p:cNvGrpSpPr/>
              <p:nvPr/>
            </p:nvGrpSpPr>
            <p:grpSpPr>
              <a:xfrm>
                <a:off x="5397787" y="4716955"/>
                <a:ext cx="402659" cy="403452"/>
                <a:chOff x="1851642" y="2694290"/>
                <a:chExt cx="402659" cy="403452"/>
              </a:xfrm>
              <a:solidFill>
                <a:srgbClr val="3366FF"/>
              </a:solidFill>
            </p:grpSpPr>
            <p:sp>
              <p:nvSpPr>
                <p:cNvPr id="103" name="Oval 102"/>
                <p:cNvSpPr/>
                <p:nvPr/>
              </p:nvSpPr>
              <p:spPr>
                <a:xfrm>
                  <a:off x="1879212" y="2711452"/>
                  <a:ext cx="326073" cy="351803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30000" dirty="0"/>
                </a:p>
              </p:txBody>
            </p:sp>
            <p:sp>
              <p:nvSpPr>
                <p:cNvPr id="104" name="TextBox 103"/>
                <p:cNvSpPr txBox="1"/>
                <p:nvPr/>
              </p:nvSpPr>
              <p:spPr>
                <a:xfrm>
                  <a:off x="1851642" y="2694290"/>
                  <a:ext cx="402659" cy="4034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</a:t>
                  </a:r>
                  <a:endParaRPr lang="en-US" sz="1000" baseline="30000" dirty="0"/>
                </a:p>
              </p:txBody>
            </p:sp>
          </p:grpSp>
          <p:grpSp>
            <p:nvGrpSpPr>
              <p:cNvPr id="105" name="Group 104"/>
              <p:cNvGrpSpPr/>
              <p:nvPr/>
            </p:nvGrpSpPr>
            <p:grpSpPr>
              <a:xfrm>
                <a:off x="4899618" y="2924922"/>
                <a:ext cx="402659" cy="403452"/>
                <a:chOff x="1851642" y="2694290"/>
                <a:chExt cx="402659" cy="403452"/>
              </a:xfrm>
              <a:solidFill>
                <a:srgbClr val="3366FF"/>
              </a:solidFill>
            </p:grpSpPr>
            <p:sp>
              <p:nvSpPr>
                <p:cNvPr id="106" name="Oval 105"/>
                <p:cNvSpPr/>
                <p:nvPr/>
              </p:nvSpPr>
              <p:spPr>
                <a:xfrm>
                  <a:off x="1879212" y="2711452"/>
                  <a:ext cx="326073" cy="351803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30000" dirty="0"/>
                </a:p>
              </p:txBody>
            </p:sp>
            <p:sp>
              <p:nvSpPr>
                <p:cNvPr id="107" name="TextBox 106"/>
                <p:cNvSpPr txBox="1"/>
                <p:nvPr/>
              </p:nvSpPr>
              <p:spPr>
                <a:xfrm>
                  <a:off x="1851642" y="2694290"/>
                  <a:ext cx="402659" cy="4034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</a:t>
                  </a:r>
                  <a:endParaRPr lang="en-US" sz="1000" baseline="30000" dirty="0"/>
                </a:p>
              </p:txBody>
            </p:sp>
          </p:grpSp>
          <p:grpSp>
            <p:nvGrpSpPr>
              <p:cNvPr id="108" name="Group 107"/>
              <p:cNvGrpSpPr/>
              <p:nvPr/>
            </p:nvGrpSpPr>
            <p:grpSpPr>
              <a:xfrm>
                <a:off x="7560866" y="2597902"/>
                <a:ext cx="402659" cy="403452"/>
                <a:chOff x="1817152" y="2694290"/>
                <a:chExt cx="402659" cy="403452"/>
              </a:xfrm>
              <a:solidFill>
                <a:srgbClr val="3366FF"/>
              </a:solidFill>
            </p:grpSpPr>
            <p:sp>
              <p:nvSpPr>
                <p:cNvPr id="109" name="Oval 108"/>
                <p:cNvSpPr/>
                <p:nvPr/>
              </p:nvSpPr>
              <p:spPr>
                <a:xfrm>
                  <a:off x="1879212" y="2711452"/>
                  <a:ext cx="326073" cy="351803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30000" dirty="0"/>
                </a:p>
              </p:txBody>
            </p:sp>
            <p:sp>
              <p:nvSpPr>
                <p:cNvPr id="110" name="TextBox 109"/>
                <p:cNvSpPr txBox="1"/>
                <p:nvPr/>
              </p:nvSpPr>
              <p:spPr>
                <a:xfrm>
                  <a:off x="1817152" y="2694290"/>
                  <a:ext cx="402659" cy="4034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</a:t>
                  </a:r>
                  <a:endParaRPr lang="en-US" sz="1000" baseline="30000" dirty="0"/>
                </a:p>
              </p:txBody>
            </p:sp>
          </p:grpSp>
          <p:grpSp>
            <p:nvGrpSpPr>
              <p:cNvPr id="111" name="Group 110"/>
              <p:cNvGrpSpPr/>
              <p:nvPr/>
            </p:nvGrpSpPr>
            <p:grpSpPr>
              <a:xfrm>
                <a:off x="4619240" y="2103770"/>
                <a:ext cx="402659" cy="403452"/>
                <a:chOff x="1851642" y="2694290"/>
                <a:chExt cx="402659" cy="403452"/>
              </a:xfrm>
              <a:solidFill>
                <a:srgbClr val="3366FF"/>
              </a:solidFill>
            </p:grpSpPr>
            <p:sp>
              <p:nvSpPr>
                <p:cNvPr id="112" name="Oval 111"/>
                <p:cNvSpPr/>
                <p:nvPr/>
              </p:nvSpPr>
              <p:spPr>
                <a:xfrm>
                  <a:off x="1879212" y="2711452"/>
                  <a:ext cx="326073" cy="351803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30000" dirty="0"/>
                </a:p>
              </p:txBody>
            </p:sp>
            <p:sp>
              <p:nvSpPr>
                <p:cNvPr id="113" name="TextBox 112"/>
                <p:cNvSpPr txBox="1"/>
                <p:nvPr/>
              </p:nvSpPr>
              <p:spPr>
                <a:xfrm>
                  <a:off x="1851642" y="2694290"/>
                  <a:ext cx="402659" cy="4034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</a:t>
                  </a:r>
                  <a:endParaRPr lang="en-US" sz="1000" baseline="30000" dirty="0"/>
                </a:p>
              </p:txBody>
            </p:sp>
          </p:grpSp>
          <p:grpSp>
            <p:nvGrpSpPr>
              <p:cNvPr id="114" name="Group 113"/>
              <p:cNvGrpSpPr/>
              <p:nvPr/>
            </p:nvGrpSpPr>
            <p:grpSpPr>
              <a:xfrm>
                <a:off x="6655661" y="4963034"/>
                <a:ext cx="402659" cy="403452"/>
                <a:chOff x="1851642" y="2694290"/>
                <a:chExt cx="402659" cy="403452"/>
              </a:xfrm>
              <a:solidFill>
                <a:srgbClr val="3366FF"/>
              </a:solidFill>
            </p:grpSpPr>
            <p:sp>
              <p:nvSpPr>
                <p:cNvPr id="115" name="Oval 114"/>
                <p:cNvSpPr/>
                <p:nvPr/>
              </p:nvSpPr>
              <p:spPr>
                <a:xfrm>
                  <a:off x="1879212" y="2711452"/>
                  <a:ext cx="326073" cy="351803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30000" dirty="0"/>
                </a:p>
              </p:txBody>
            </p:sp>
            <p:sp>
              <p:nvSpPr>
                <p:cNvPr id="116" name="TextBox 115"/>
                <p:cNvSpPr txBox="1"/>
                <p:nvPr/>
              </p:nvSpPr>
              <p:spPr>
                <a:xfrm>
                  <a:off x="1851642" y="2694290"/>
                  <a:ext cx="402659" cy="4034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</a:t>
                  </a:r>
                  <a:endParaRPr lang="en-US" sz="1000" baseline="30000" dirty="0"/>
                </a:p>
              </p:txBody>
            </p:sp>
          </p:grpSp>
          <p:grpSp>
            <p:nvGrpSpPr>
              <p:cNvPr id="117" name="Group 116"/>
              <p:cNvGrpSpPr/>
              <p:nvPr/>
            </p:nvGrpSpPr>
            <p:grpSpPr>
              <a:xfrm>
                <a:off x="6199787" y="3868055"/>
                <a:ext cx="402659" cy="403452"/>
                <a:chOff x="1851642" y="2694290"/>
                <a:chExt cx="402659" cy="403452"/>
              </a:xfrm>
              <a:solidFill>
                <a:srgbClr val="3366FF"/>
              </a:solidFill>
            </p:grpSpPr>
            <p:sp>
              <p:nvSpPr>
                <p:cNvPr id="118" name="Oval 117"/>
                <p:cNvSpPr/>
                <p:nvPr/>
              </p:nvSpPr>
              <p:spPr>
                <a:xfrm>
                  <a:off x="1879212" y="2711452"/>
                  <a:ext cx="326073" cy="351803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30000" dirty="0"/>
                </a:p>
              </p:txBody>
            </p:sp>
            <p:sp>
              <p:nvSpPr>
                <p:cNvPr id="119" name="TextBox 118"/>
                <p:cNvSpPr txBox="1"/>
                <p:nvPr/>
              </p:nvSpPr>
              <p:spPr>
                <a:xfrm>
                  <a:off x="1851642" y="2694290"/>
                  <a:ext cx="402659" cy="4034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</a:t>
                  </a:r>
                  <a:endParaRPr lang="en-US" sz="1000" baseline="30000" dirty="0"/>
                </a:p>
              </p:txBody>
            </p:sp>
          </p:grpSp>
          <p:grpSp>
            <p:nvGrpSpPr>
              <p:cNvPr id="120" name="Group 119"/>
              <p:cNvGrpSpPr/>
              <p:nvPr/>
            </p:nvGrpSpPr>
            <p:grpSpPr>
              <a:xfrm>
                <a:off x="5439849" y="5562863"/>
                <a:ext cx="402659" cy="403452"/>
                <a:chOff x="1851642" y="2694290"/>
                <a:chExt cx="402659" cy="403452"/>
              </a:xfrm>
              <a:solidFill>
                <a:srgbClr val="3366FF"/>
              </a:solidFill>
            </p:grpSpPr>
            <p:sp>
              <p:nvSpPr>
                <p:cNvPr id="121" name="Oval 120"/>
                <p:cNvSpPr/>
                <p:nvPr/>
              </p:nvSpPr>
              <p:spPr>
                <a:xfrm>
                  <a:off x="1879212" y="2711452"/>
                  <a:ext cx="326073" cy="351803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30000" dirty="0"/>
                </a:p>
              </p:txBody>
            </p:sp>
            <p:sp>
              <p:nvSpPr>
                <p:cNvPr id="122" name="TextBox 121"/>
                <p:cNvSpPr txBox="1"/>
                <p:nvPr/>
              </p:nvSpPr>
              <p:spPr>
                <a:xfrm>
                  <a:off x="1851642" y="2694290"/>
                  <a:ext cx="402659" cy="4034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</a:t>
                  </a:r>
                  <a:endParaRPr lang="en-US" sz="1000" baseline="30000" dirty="0"/>
                </a:p>
              </p:txBody>
            </p:sp>
          </p:grpSp>
          <p:grpSp>
            <p:nvGrpSpPr>
              <p:cNvPr id="123" name="Group 122"/>
              <p:cNvGrpSpPr/>
              <p:nvPr/>
            </p:nvGrpSpPr>
            <p:grpSpPr>
              <a:xfrm>
                <a:off x="1378322" y="5206590"/>
                <a:ext cx="402659" cy="403452"/>
                <a:chOff x="1851642" y="2694290"/>
                <a:chExt cx="402659" cy="403452"/>
              </a:xfrm>
              <a:solidFill>
                <a:srgbClr val="3366FF"/>
              </a:solidFill>
            </p:grpSpPr>
            <p:sp>
              <p:nvSpPr>
                <p:cNvPr id="124" name="Oval 123"/>
                <p:cNvSpPr/>
                <p:nvPr/>
              </p:nvSpPr>
              <p:spPr>
                <a:xfrm>
                  <a:off x="1879212" y="2711452"/>
                  <a:ext cx="326073" cy="351803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30000" dirty="0"/>
                </a:p>
              </p:txBody>
            </p:sp>
            <p:sp>
              <p:nvSpPr>
                <p:cNvPr id="125" name="TextBox 124"/>
                <p:cNvSpPr txBox="1"/>
                <p:nvPr/>
              </p:nvSpPr>
              <p:spPr>
                <a:xfrm>
                  <a:off x="1851642" y="2694290"/>
                  <a:ext cx="402659" cy="4034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</a:t>
                  </a:r>
                  <a:endParaRPr lang="en-US" sz="1000" baseline="30000" dirty="0"/>
                </a:p>
              </p:txBody>
            </p:sp>
          </p:grpSp>
          <p:grpSp>
            <p:nvGrpSpPr>
              <p:cNvPr id="126" name="Group 125"/>
              <p:cNvGrpSpPr/>
              <p:nvPr/>
            </p:nvGrpSpPr>
            <p:grpSpPr>
              <a:xfrm>
                <a:off x="4028156" y="2119263"/>
                <a:ext cx="402659" cy="403452"/>
                <a:chOff x="1851642" y="2694290"/>
                <a:chExt cx="402659" cy="403452"/>
              </a:xfrm>
              <a:solidFill>
                <a:srgbClr val="3366FF"/>
              </a:solidFill>
            </p:grpSpPr>
            <p:sp>
              <p:nvSpPr>
                <p:cNvPr id="127" name="Oval 126"/>
                <p:cNvSpPr/>
                <p:nvPr/>
              </p:nvSpPr>
              <p:spPr>
                <a:xfrm>
                  <a:off x="1879212" y="2711452"/>
                  <a:ext cx="326073" cy="351803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30000" dirty="0"/>
                </a:p>
              </p:txBody>
            </p:sp>
            <p:sp>
              <p:nvSpPr>
                <p:cNvPr id="128" name="TextBox 127"/>
                <p:cNvSpPr txBox="1"/>
                <p:nvPr/>
              </p:nvSpPr>
              <p:spPr>
                <a:xfrm>
                  <a:off x="1851642" y="2694290"/>
                  <a:ext cx="402659" cy="4034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</a:t>
                  </a:r>
                  <a:endParaRPr lang="en-US" sz="1000" baseline="30000" dirty="0"/>
                </a:p>
              </p:txBody>
            </p:sp>
          </p:grpSp>
          <p:grpSp>
            <p:nvGrpSpPr>
              <p:cNvPr id="129" name="Group 128"/>
              <p:cNvGrpSpPr/>
              <p:nvPr/>
            </p:nvGrpSpPr>
            <p:grpSpPr>
              <a:xfrm>
                <a:off x="2531878" y="3434117"/>
                <a:ext cx="402659" cy="403452"/>
                <a:chOff x="1851642" y="2694290"/>
                <a:chExt cx="402659" cy="403452"/>
              </a:xfrm>
              <a:solidFill>
                <a:srgbClr val="3366FF"/>
              </a:solidFill>
            </p:grpSpPr>
            <p:sp>
              <p:nvSpPr>
                <p:cNvPr id="130" name="Oval 129"/>
                <p:cNvSpPr/>
                <p:nvPr/>
              </p:nvSpPr>
              <p:spPr>
                <a:xfrm>
                  <a:off x="1879212" y="2711452"/>
                  <a:ext cx="326073" cy="351803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30000" dirty="0"/>
                </a:p>
              </p:txBody>
            </p:sp>
            <p:sp>
              <p:nvSpPr>
                <p:cNvPr id="131" name="TextBox 130"/>
                <p:cNvSpPr txBox="1"/>
                <p:nvPr/>
              </p:nvSpPr>
              <p:spPr>
                <a:xfrm>
                  <a:off x="1851642" y="2694290"/>
                  <a:ext cx="402659" cy="4034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</a:t>
                  </a:r>
                  <a:endParaRPr lang="en-US" sz="1000" baseline="30000" dirty="0"/>
                </a:p>
              </p:txBody>
            </p:sp>
          </p:grpSp>
          <p:grpSp>
            <p:nvGrpSpPr>
              <p:cNvPr id="132" name="Group 131"/>
              <p:cNvGrpSpPr/>
              <p:nvPr/>
            </p:nvGrpSpPr>
            <p:grpSpPr>
              <a:xfrm>
                <a:off x="2531525" y="4903664"/>
                <a:ext cx="402659" cy="403452"/>
                <a:chOff x="1851642" y="2694290"/>
                <a:chExt cx="402659" cy="403452"/>
              </a:xfrm>
              <a:solidFill>
                <a:srgbClr val="3366FF"/>
              </a:solidFill>
            </p:grpSpPr>
            <p:sp>
              <p:nvSpPr>
                <p:cNvPr id="133" name="Oval 132"/>
                <p:cNvSpPr/>
                <p:nvPr/>
              </p:nvSpPr>
              <p:spPr>
                <a:xfrm>
                  <a:off x="1879212" y="2711452"/>
                  <a:ext cx="326073" cy="351803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30000" dirty="0"/>
                </a:p>
              </p:txBody>
            </p:sp>
            <p:sp>
              <p:nvSpPr>
                <p:cNvPr id="134" name="TextBox 133"/>
                <p:cNvSpPr txBox="1"/>
                <p:nvPr/>
              </p:nvSpPr>
              <p:spPr>
                <a:xfrm>
                  <a:off x="1851642" y="2694290"/>
                  <a:ext cx="402659" cy="4034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</a:t>
                  </a:r>
                  <a:endParaRPr lang="en-US" sz="1000" baseline="30000" dirty="0"/>
                </a:p>
              </p:txBody>
            </p:sp>
          </p:grpSp>
          <p:grpSp>
            <p:nvGrpSpPr>
              <p:cNvPr id="135" name="Group 134"/>
              <p:cNvGrpSpPr/>
              <p:nvPr/>
            </p:nvGrpSpPr>
            <p:grpSpPr>
              <a:xfrm>
                <a:off x="6683833" y="3555452"/>
                <a:ext cx="402659" cy="403452"/>
                <a:chOff x="1851642" y="2694290"/>
                <a:chExt cx="402659" cy="403452"/>
              </a:xfrm>
              <a:solidFill>
                <a:srgbClr val="3366FF"/>
              </a:solidFill>
            </p:grpSpPr>
            <p:sp>
              <p:nvSpPr>
                <p:cNvPr id="136" name="Oval 135"/>
                <p:cNvSpPr/>
                <p:nvPr/>
              </p:nvSpPr>
              <p:spPr>
                <a:xfrm>
                  <a:off x="1879212" y="2711452"/>
                  <a:ext cx="326073" cy="351803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30000" dirty="0"/>
                </a:p>
              </p:txBody>
            </p:sp>
            <p:sp>
              <p:nvSpPr>
                <p:cNvPr id="137" name="TextBox 136"/>
                <p:cNvSpPr txBox="1"/>
                <p:nvPr/>
              </p:nvSpPr>
              <p:spPr>
                <a:xfrm>
                  <a:off x="1851642" y="2694290"/>
                  <a:ext cx="402659" cy="4034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</a:t>
                  </a:r>
                  <a:endParaRPr lang="en-US" sz="1000" baseline="30000" dirty="0"/>
                </a:p>
              </p:txBody>
            </p:sp>
          </p:grpSp>
          <p:grpSp>
            <p:nvGrpSpPr>
              <p:cNvPr id="138" name="Group 137"/>
              <p:cNvGrpSpPr/>
              <p:nvPr/>
            </p:nvGrpSpPr>
            <p:grpSpPr>
              <a:xfrm>
                <a:off x="7208567" y="4255487"/>
                <a:ext cx="402659" cy="403452"/>
                <a:chOff x="1851642" y="2694290"/>
                <a:chExt cx="402659" cy="403452"/>
              </a:xfrm>
              <a:solidFill>
                <a:srgbClr val="3366FF"/>
              </a:solidFill>
            </p:grpSpPr>
            <p:sp>
              <p:nvSpPr>
                <p:cNvPr id="139" name="Oval 138"/>
                <p:cNvSpPr/>
                <p:nvPr/>
              </p:nvSpPr>
              <p:spPr>
                <a:xfrm>
                  <a:off x="1879212" y="2711452"/>
                  <a:ext cx="326073" cy="351803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30000" dirty="0"/>
                </a:p>
              </p:txBody>
            </p:sp>
            <p:sp>
              <p:nvSpPr>
                <p:cNvPr id="140" name="TextBox 139"/>
                <p:cNvSpPr txBox="1"/>
                <p:nvPr/>
              </p:nvSpPr>
              <p:spPr>
                <a:xfrm>
                  <a:off x="1851642" y="2694290"/>
                  <a:ext cx="402659" cy="4034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</a:t>
                  </a:r>
                  <a:endParaRPr lang="en-US" sz="1000" baseline="30000" dirty="0"/>
                </a:p>
              </p:txBody>
            </p:sp>
          </p:grpSp>
          <p:grpSp>
            <p:nvGrpSpPr>
              <p:cNvPr id="141" name="Group 140"/>
              <p:cNvGrpSpPr/>
              <p:nvPr/>
            </p:nvGrpSpPr>
            <p:grpSpPr>
              <a:xfrm>
                <a:off x="4494014" y="5837140"/>
                <a:ext cx="402659" cy="403452"/>
                <a:chOff x="1851642" y="2694290"/>
                <a:chExt cx="402659" cy="403452"/>
              </a:xfrm>
              <a:solidFill>
                <a:srgbClr val="3366FF"/>
              </a:solidFill>
            </p:grpSpPr>
            <p:sp>
              <p:nvSpPr>
                <p:cNvPr id="142" name="Oval 141"/>
                <p:cNvSpPr/>
                <p:nvPr/>
              </p:nvSpPr>
              <p:spPr>
                <a:xfrm>
                  <a:off x="1879212" y="2711452"/>
                  <a:ext cx="326073" cy="351803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30000" dirty="0"/>
                </a:p>
              </p:txBody>
            </p:sp>
            <p:sp>
              <p:nvSpPr>
                <p:cNvPr id="143" name="TextBox 142"/>
                <p:cNvSpPr txBox="1"/>
                <p:nvPr/>
              </p:nvSpPr>
              <p:spPr>
                <a:xfrm>
                  <a:off x="1851642" y="2694290"/>
                  <a:ext cx="402659" cy="4034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</a:t>
                  </a:r>
                  <a:endParaRPr lang="en-US" sz="1000" baseline="30000" dirty="0"/>
                </a:p>
              </p:txBody>
            </p:sp>
          </p:grpSp>
          <p:grpSp>
            <p:nvGrpSpPr>
              <p:cNvPr id="144" name="Group 143"/>
              <p:cNvGrpSpPr/>
              <p:nvPr/>
            </p:nvGrpSpPr>
            <p:grpSpPr>
              <a:xfrm>
                <a:off x="5625909" y="1908129"/>
                <a:ext cx="402659" cy="403452"/>
                <a:chOff x="1851642" y="2694290"/>
                <a:chExt cx="402659" cy="403452"/>
              </a:xfrm>
              <a:solidFill>
                <a:srgbClr val="3366FF"/>
              </a:solidFill>
            </p:grpSpPr>
            <p:sp>
              <p:nvSpPr>
                <p:cNvPr id="145" name="Oval 144"/>
                <p:cNvSpPr/>
                <p:nvPr/>
              </p:nvSpPr>
              <p:spPr>
                <a:xfrm>
                  <a:off x="1879212" y="2711452"/>
                  <a:ext cx="326073" cy="351803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30000" dirty="0"/>
                </a:p>
              </p:txBody>
            </p:sp>
            <p:sp>
              <p:nvSpPr>
                <p:cNvPr id="146" name="TextBox 145"/>
                <p:cNvSpPr txBox="1"/>
                <p:nvPr/>
              </p:nvSpPr>
              <p:spPr>
                <a:xfrm>
                  <a:off x="1851642" y="2694290"/>
                  <a:ext cx="402659" cy="4034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</a:t>
                  </a:r>
                  <a:endParaRPr lang="en-US" sz="1000" baseline="30000" dirty="0"/>
                </a:p>
              </p:txBody>
            </p:sp>
          </p:grpSp>
          <p:grpSp>
            <p:nvGrpSpPr>
              <p:cNvPr id="147" name="Group 146"/>
              <p:cNvGrpSpPr/>
              <p:nvPr/>
            </p:nvGrpSpPr>
            <p:grpSpPr>
              <a:xfrm>
                <a:off x="3429678" y="3294254"/>
                <a:ext cx="402659" cy="403452"/>
                <a:chOff x="1851642" y="2694290"/>
                <a:chExt cx="402659" cy="403452"/>
              </a:xfrm>
              <a:solidFill>
                <a:srgbClr val="3366FF"/>
              </a:solidFill>
            </p:grpSpPr>
            <p:sp>
              <p:nvSpPr>
                <p:cNvPr id="148" name="Oval 147"/>
                <p:cNvSpPr/>
                <p:nvPr/>
              </p:nvSpPr>
              <p:spPr>
                <a:xfrm>
                  <a:off x="1879212" y="2711452"/>
                  <a:ext cx="326073" cy="351803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30000" dirty="0"/>
                </a:p>
              </p:txBody>
            </p:sp>
            <p:sp>
              <p:nvSpPr>
                <p:cNvPr id="149" name="TextBox 148"/>
                <p:cNvSpPr txBox="1"/>
                <p:nvPr/>
              </p:nvSpPr>
              <p:spPr>
                <a:xfrm>
                  <a:off x="1851642" y="2694290"/>
                  <a:ext cx="402659" cy="4034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</a:t>
                  </a:r>
                  <a:endParaRPr lang="en-US" sz="1000" baseline="30000" dirty="0"/>
                </a:p>
              </p:txBody>
            </p:sp>
          </p:grpSp>
          <p:grpSp>
            <p:nvGrpSpPr>
              <p:cNvPr id="150" name="Group 149"/>
              <p:cNvGrpSpPr/>
              <p:nvPr/>
            </p:nvGrpSpPr>
            <p:grpSpPr>
              <a:xfrm>
                <a:off x="4469593" y="4565086"/>
                <a:ext cx="402659" cy="403452"/>
                <a:chOff x="1851642" y="2694290"/>
                <a:chExt cx="402659" cy="403452"/>
              </a:xfrm>
              <a:solidFill>
                <a:srgbClr val="3366FF"/>
              </a:solidFill>
            </p:grpSpPr>
            <p:sp>
              <p:nvSpPr>
                <p:cNvPr id="151" name="Oval 150"/>
                <p:cNvSpPr/>
                <p:nvPr/>
              </p:nvSpPr>
              <p:spPr>
                <a:xfrm>
                  <a:off x="1879212" y="2711452"/>
                  <a:ext cx="326073" cy="351803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aseline="30000" dirty="0"/>
                </a:p>
              </p:txBody>
            </p:sp>
            <p:sp>
              <p:nvSpPr>
                <p:cNvPr id="152" name="TextBox 151"/>
                <p:cNvSpPr txBox="1"/>
                <p:nvPr/>
              </p:nvSpPr>
              <p:spPr>
                <a:xfrm>
                  <a:off x="1851642" y="2694290"/>
                  <a:ext cx="402659" cy="4034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 smtClean="0"/>
                    <a:t>H</a:t>
                  </a:r>
                  <a:endParaRPr lang="en-US" sz="1000" baseline="30000" dirty="0"/>
                </a:p>
              </p:txBody>
            </p:sp>
          </p:grpSp>
          <p:sp>
            <p:nvSpPr>
              <p:cNvPr id="160" name="Freeform 159"/>
              <p:cNvSpPr/>
              <p:nvPr/>
            </p:nvSpPr>
            <p:spPr>
              <a:xfrm rot="3082530">
                <a:off x="2275456" y="2266918"/>
                <a:ext cx="1023050" cy="434865"/>
              </a:xfrm>
              <a:custGeom>
                <a:avLst/>
                <a:gdLst>
                  <a:gd name="connsiteX0" fmla="*/ 0 w 1023050"/>
                  <a:gd name="connsiteY0" fmla="*/ 218240 h 434865"/>
                  <a:gd name="connsiteX1" fmla="*/ 240265 w 1023050"/>
                  <a:gd name="connsiteY1" fmla="*/ 218240 h 434865"/>
                  <a:gd name="connsiteX2" fmla="*/ 343235 w 1023050"/>
                  <a:gd name="connsiteY2" fmla="*/ 3727 h 434865"/>
                  <a:gd name="connsiteX3" fmla="*/ 377559 w 1023050"/>
                  <a:gd name="connsiteY3" fmla="*/ 424173 h 434865"/>
                  <a:gd name="connsiteX4" fmla="*/ 506272 w 1023050"/>
                  <a:gd name="connsiteY4" fmla="*/ 3727 h 434865"/>
                  <a:gd name="connsiteX5" fmla="*/ 549176 w 1023050"/>
                  <a:gd name="connsiteY5" fmla="*/ 424173 h 434865"/>
                  <a:gd name="connsiteX6" fmla="*/ 643566 w 1023050"/>
                  <a:gd name="connsiteY6" fmla="*/ 3727 h 434865"/>
                  <a:gd name="connsiteX7" fmla="*/ 695051 w 1023050"/>
                  <a:gd name="connsiteY7" fmla="*/ 432754 h 434865"/>
                  <a:gd name="connsiteX8" fmla="*/ 789441 w 1023050"/>
                  <a:gd name="connsiteY8" fmla="*/ 166757 h 434865"/>
                  <a:gd name="connsiteX9" fmla="*/ 1003963 w 1023050"/>
                  <a:gd name="connsiteY9" fmla="*/ 132435 h 434865"/>
                  <a:gd name="connsiteX10" fmla="*/ 1012544 w 1023050"/>
                  <a:gd name="connsiteY10" fmla="*/ 132435 h 434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3050" h="434865">
                    <a:moveTo>
                      <a:pt x="0" y="218240"/>
                    </a:moveTo>
                    <a:cubicBezTo>
                      <a:pt x="91529" y="236116"/>
                      <a:pt x="183059" y="253992"/>
                      <a:pt x="240265" y="218240"/>
                    </a:cubicBezTo>
                    <a:cubicBezTo>
                      <a:pt x="297471" y="182488"/>
                      <a:pt x="320353" y="-30595"/>
                      <a:pt x="343235" y="3727"/>
                    </a:cubicBezTo>
                    <a:cubicBezTo>
                      <a:pt x="366117" y="38049"/>
                      <a:pt x="350386" y="424173"/>
                      <a:pt x="377559" y="424173"/>
                    </a:cubicBezTo>
                    <a:cubicBezTo>
                      <a:pt x="404732" y="424173"/>
                      <a:pt x="477669" y="3727"/>
                      <a:pt x="506272" y="3727"/>
                    </a:cubicBezTo>
                    <a:cubicBezTo>
                      <a:pt x="534875" y="3727"/>
                      <a:pt x="526294" y="424173"/>
                      <a:pt x="549176" y="424173"/>
                    </a:cubicBezTo>
                    <a:cubicBezTo>
                      <a:pt x="572058" y="424173"/>
                      <a:pt x="619254" y="2297"/>
                      <a:pt x="643566" y="3727"/>
                    </a:cubicBezTo>
                    <a:cubicBezTo>
                      <a:pt x="667878" y="5157"/>
                      <a:pt x="670738" y="405582"/>
                      <a:pt x="695051" y="432754"/>
                    </a:cubicBezTo>
                    <a:cubicBezTo>
                      <a:pt x="719364" y="459926"/>
                      <a:pt x="737956" y="216810"/>
                      <a:pt x="789441" y="166757"/>
                    </a:cubicBezTo>
                    <a:cubicBezTo>
                      <a:pt x="840926" y="116704"/>
                      <a:pt x="966779" y="138155"/>
                      <a:pt x="1003963" y="132435"/>
                    </a:cubicBezTo>
                    <a:cubicBezTo>
                      <a:pt x="1041147" y="126715"/>
                      <a:pt x="1012544" y="132435"/>
                      <a:pt x="1012544" y="132435"/>
                    </a:cubicBezTo>
                  </a:path>
                </a:pathLst>
              </a:custGeom>
              <a:ln>
                <a:solidFill>
                  <a:srgbClr val="21BAFF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Freeform 160"/>
              <p:cNvSpPr/>
              <p:nvPr/>
            </p:nvSpPr>
            <p:spPr>
              <a:xfrm rot="3229866">
                <a:off x="990033" y="1772282"/>
                <a:ext cx="1023050" cy="434865"/>
              </a:xfrm>
              <a:custGeom>
                <a:avLst/>
                <a:gdLst>
                  <a:gd name="connsiteX0" fmla="*/ 0 w 1023050"/>
                  <a:gd name="connsiteY0" fmla="*/ 218240 h 434865"/>
                  <a:gd name="connsiteX1" fmla="*/ 240265 w 1023050"/>
                  <a:gd name="connsiteY1" fmla="*/ 218240 h 434865"/>
                  <a:gd name="connsiteX2" fmla="*/ 343235 w 1023050"/>
                  <a:gd name="connsiteY2" fmla="*/ 3727 h 434865"/>
                  <a:gd name="connsiteX3" fmla="*/ 377559 w 1023050"/>
                  <a:gd name="connsiteY3" fmla="*/ 424173 h 434865"/>
                  <a:gd name="connsiteX4" fmla="*/ 506272 w 1023050"/>
                  <a:gd name="connsiteY4" fmla="*/ 3727 h 434865"/>
                  <a:gd name="connsiteX5" fmla="*/ 549176 w 1023050"/>
                  <a:gd name="connsiteY5" fmla="*/ 424173 h 434865"/>
                  <a:gd name="connsiteX6" fmla="*/ 643566 w 1023050"/>
                  <a:gd name="connsiteY6" fmla="*/ 3727 h 434865"/>
                  <a:gd name="connsiteX7" fmla="*/ 695051 w 1023050"/>
                  <a:gd name="connsiteY7" fmla="*/ 432754 h 434865"/>
                  <a:gd name="connsiteX8" fmla="*/ 789441 w 1023050"/>
                  <a:gd name="connsiteY8" fmla="*/ 166757 h 434865"/>
                  <a:gd name="connsiteX9" fmla="*/ 1003963 w 1023050"/>
                  <a:gd name="connsiteY9" fmla="*/ 132435 h 434865"/>
                  <a:gd name="connsiteX10" fmla="*/ 1012544 w 1023050"/>
                  <a:gd name="connsiteY10" fmla="*/ 132435 h 434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3050" h="434865">
                    <a:moveTo>
                      <a:pt x="0" y="218240"/>
                    </a:moveTo>
                    <a:cubicBezTo>
                      <a:pt x="91529" y="236116"/>
                      <a:pt x="183059" y="253992"/>
                      <a:pt x="240265" y="218240"/>
                    </a:cubicBezTo>
                    <a:cubicBezTo>
                      <a:pt x="297471" y="182488"/>
                      <a:pt x="320353" y="-30595"/>
                      <a:pt x="343235" y="3727"/>
                    </a:cubicBezTo>
                    <a:cubicBezTo>
                      <a:pt x="366117" y="38049"/>
                      <a:pt x="350386" y="424173"/>
                      <a:pt x="377559" y="424173"/>
                    </a:cubicBezTo>
                    <a:cubicBezTo>
                      <a:pt x="404732" y="424173"/>
                      <a:pt x="477669" y="3727"/>
                      <a:pt x="506272" y="3727"/>
                    </a:cubicBezTo>
                    <a:cubicBezTo>
                      <a:pt x="534875" y="3727"/>
                      <a:pt x="526294" y="424173"/>
                      <a:pt x="549176" y="424173"/>
                    </a:cubicBezTo>
                    <a:cubicBezTo>
                      <a:pt x="572058" y="424173"/>
                      <a:pt x="619254" y="2297"/>
                      <a:pt x="643566" y="3727"/>
                    </a:cubicBezTo>
                    <a:cubicBezTo>
                      <a:pt x="667878" y="5157"/>
                      <a:pt x="670738" y="405582"/>
                      <a:pt x="695051" y="432754"/>
                    </a:cubicBezTo>
                    <a:cubicBezTo>
                      <a:pt x="719364" y="459926"/>
                      <a:pt x="737956" y="216810"/>
                      <a:pt x="789441" y="166757"/>
                    </a:cubicBezTo>
                    <a:cubicBezTo>
                      <a:pt x="840926" y="116704"/>
                      <a:pt x="966779" y="138155"/>
                      <a:pt x="1003963" y="132435"/>
                    </a:cubicBezTo>
                    <a:cubicBezTo>
                      <a:pt x="1041147" y="126715"/>
                      <a:pt x="1012544" y="132435"/>
                      <a:pt x="1012544" y="132435"/>
                    </a:cubicBezTo>
                  </a:path>
                </a:pathLst>
              </a:custGeom>
              <a:ln>
                <a:solidFill>
                  <a:srgbClr val="21BAFF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Freeform 161"/>
              <p:cNvSpPr/>
              <p:nvPr/>
            </p:nvSpPr>
            <p:spPr>
              <a:xfrm rot="4256961">
                <a:off x="889006" y="5982011"/>
                <a:ext cx="1023050" cy="434865"/>
              </a:xfrm>
              <a:custGeom>
                <a:avLst/>
                <a:gdLst>
                  <a:gd name="connsiteX0" fmla="*/ 0 w 1023050"/>
                  <a:gd name="connsiteY0" fmla="*/ 218240 h 434865"/>
                  <a:gd name="connsiteX1" fmla="*/ 240265 w 1023050"/>
                  <a:gd name="connsiteY1" fmla="*/ 218240 h 434865"/>
                  <a:gd name="connsiteX2" fmla="*/ 343235 w 1023050"/>
                  <a:gd name="connsiteY2" fmla="*/ 3727 h 434865"/>
                  <a:gd name="connsiteX3" fmla="*/ 377559 w 1023050"/>
                  <a:gd name="connsiteY3" fmla="*/ 424173 h 434865"/>
                  <a:gd name="connsiteX4" fmla="*/ 506272 w 1023050"/>
                  <a:gd name="connsiteY4" fmla="*/ 3727 h 434865"/>
                  <a:gd name="connsiteX5" fmla="*/ 549176 w 1023050"/>
                  <a:gd name="connsiteY5" fmla="*/ 424173 h 434865"/>
                  <a:gd name="connsiteX6" fmla="*/ 643566 w 1023050"/>
                  <a:gd name="connsiteY6" fmla="*/ 3727 h 434865"/>
                  <a:gd name="connsiteX7" fmla="*/ 695051 w 1023050"/>
                  <a:gd name="connsiteY7" fmla="*/ 432754 h 434865"/>
                  <a:gd name="connsiteX8" fmla="*/ 789441 w 1023050"/>
                  <a:gd name="connsiteY8" fmla="*/ 166757 h 434865"/>
                  <a:gd name="connsiteX9" fmla="*/ 1003963 w 1023050"/>
                  <a:gd name="connsiteY9" fmla="*/ 132435 h 434865"/>
                  <a:gd name="connsiteX10" fmla="*/ 1012544 w 1023050"/>
                  <a:gd name="connsiteY10" fmla="*/ 132435 h 434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3050" h="434865">
                    <a:moveTo>
                      <a:pt x="0" y="218240"/>
                    </a:moveTo>
                    <a:cubicBezTo>
                      <a:pt x="91529" y="236116"/>
                      <a:pt x="183059" y="253992"/>
                      <a:pt x="240265" y="218240"/>
                    </a:cubicBezTo>
                    <a:cubicBezTo>
                      <a:pt x="297471" y="182488"/>
                      <a:pt x="320353" y="-30595"/>
                      <a:pt x="343235" y="3727"/>
                    </a:cubicBezTo>
                    <a:cubicBezTo>
                      <a:pt x="366117" y="38049"/>
                      <a:pt x="350386" y="424173"/>
                      <a:pt x="377559" y="424173"/>
                    </a:cubicBezTo>
                    <a:cubicBezTo>
                      <a:pt x="404732" y="424173"/>
                      <a:pt x="477669" y="3727"/>
                      <a:pt x="506272" y="3727"/>
                    </a:cubicBezTo>
                    <a:cubicBezTo>
                      <a:pt x="534875" y="3727"/>
                      <a:pt x="526294" y="424173"/>
                      <a:pt x="549176" y="424173"/>
                    </a:cubicBezTo>
                    <a:cubicBezTo>
                      <a:pt x="572058" y="424173"/>
                      <a:pt x="619254" y="2297"/>
                      <a:pt x="643566" y="3727"/>
                    </a:cubicBezTo>
                    <a:cubicBezTo>
                      <a:pt x="667878" y="5157"/>
                      <a:pt x="670738" y="405582"/>
                      <a:pt x="695051" y="432754"/>
                    </a:cubicBezTo>
                    <a:cubicBezTo>
                      <a:pt x="719364" y="459926"/>
                      <a:pt x="737956" y="216810"/>
                      <a:pt x="789441" y="166757"/>
                    </a:cubicBezTo>
                    <a:cubicBezTo>
                      <a:pt x="840926" y="116704"/>
                      <a:pt x="966779" y="138155"/>
                      <a:pt x="1003963" y="132435"/>
                    </a:cubicBezTo>
                    <a:cubicBezTo>
                      <a:pt x="1041147" y="126715"/>
                      <a:pt x="1012544" y="132435"/>
                      <a:pt x="1012544" y="132435"/>
                    </a:cubicBezTo>
                  </a:path>
                </a:pathLst>
              </a:custGeom>
              <a:ln>
                <a:solidFill>
                  <a:srgbClr val="21BAFF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Freeform 162"/>
              <p:cNvSpPr/>
              <p:nvPr/>
            </p:nvSpPr>
            <p:spPr>
              <a:xfrm>
                <a:off x="7236137" y="4839720"/>
                <a:ext cx="1023050" cy="434865"/>
              </a:xfrm>
              <a:custGeom>
                <a:avLst/>
                <a:gdLst>
                  <a:gd name="connsiteX0" fmla="*/ 0 w 1023050"/>
                  <a:gd name="connsiteY0" fmla="*/ 218240 h 434865"/>
                  <a:gd name="connsiteX1" fmla="*/ 240265 w 1023050"/>
                  <a:gd name="connsiteY1" fmla="*/ 218240 h 434865"/>
                  <a:gd name="connsiteX2" fmla="*/ 343235 w 1023050"/>
                  <a:gd name="connsiteY2" fmla="*/ 3727 h 434865"/>
                  <a:gd name="connsiteX3" fmla="*/ 377559 w 1023050"/>
                  <a:gd name="connsiteY3" fmla="*/ 424173 h 434865"/>
                  <a:gd name="connsiteX4" fmla="*/ 506272 w 1023050"/>
                  <a:gd name="connsiteY4" fmla="*/ 3727 h 434865"/>
                  <a:gd name="connsiteX5" fmla="*/ 549176 w 1023050"/>
                  <a:gd name="connsiteY5" fmla="*/ 424173 h 434865"/>
                  <a:gd name="connsiteX6" fmla="*/ 643566 w 1023050"/>
                  <a:gd name="connsiteY6" fmla="*/ 3727 h 434865"/>
                  <a:gd name="connsiteX7" fmla="*/ 695051 w 1023050"/>
                  <a:gd name="connsiteY7" fmla="*/ 432754 h 434865"/>
                  <a:gd name="connsiteX8" fmla="*/ 789441 w 1023050"/>
                  <a:gd name="connsiteY8" fmla="*/ 166757 h 434865"/>
                  <a:gd name="connsiteX9" fmla="*/ 1003963 w 1023050"/>
                  <a:gd name="connsiteY9" fmla="*/ 132435 h 434865"/>
                  <a:gd name="connsiteX10" fmla="*/ 1012544 w 1023050"/>
                  <a:gd name="connsiteY10" fmla="*/ 132435 h 434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3050" h="434865">
                    <a:moveTo>
                      <a:pt x="0" y="218240"/>
                    </a:moveTo>
                    <a:cubicBezTo>
                      <a:pt x="91529" y="236116"/>
                      <a:pt x="183059" y="253992"/>
                      <a:pt x="240265" y="218240"/>
                    </a:cubicBezTo>
                    <a:cubicBezTo>
                      <a:pt x="297471" y="182488"/>
                      <a:pt x="320353" y="-30595"/>
                      <a:pt x="343235" y="3727"/>
                    </a:cubicBezTo>
                    <a:cubicBezTo>
                      <a:pt x="366117" y="38049"/>
                      <a:pt x="350386" y="424173"/>
                      <a:pt x="377559" y="424173"/>
                    </a:cubicBezTo>
                    <a:cubicBezTo>
                      <a:pt x="404732" y="424173"/>
                      <a:pt x="477669" y="3727"/>
                      <a:pt x="506272" y="3727"/>
                    </a:cubicBezTo>
                    <a:cubicBezTo>
                      <a:pt x="534875" y="3727"/>
                      <a:pt x="526294" y="424173"/>
                      <a:pt x="549176" y="424173"/>
                    </a:cubicBezTo>
                    <a:cubicBezTo>
                      <a:pt x="572058" y="424173"/>
                      <a:pt x="619254" y="2297"/>
                      <a:pt x="643566" y="3727"/>
                    </a:cubicBezTo>
                    <a:cubicBezTo>
                      <a:pt x="667878" y="5157"/>
                      <a:pt x="670738" y="405582"/>
                      <a:pt x="695051" y="432754"/>
                    </a:cubicBezTo>
                    <a:cubicBezTo>
                      <a:pt x="719364" y="459926"/>
                      <a:pt x="737956" y="216810"/>
                      <a:pt x="789441" y="166757"/>
                    </a:cubicBezTo>
                    <a:cubicBezTo>
                      <a:pt x="840926" y="116704"/>
                      <a:pt x="966779" y="138155"/>
                      <a:pt x="1003963" y="132435"/>
                    </a:cubicBezTo>
                    <a:cubicBezTo>
                      <a:pt x="1041147" y="126715"/>
                      <a:pt x="1012544" y="132435"/>
                      <a:pt x="1012544" y="132435"/>
                    </a:cubicBezTo>
                  </a:path>
                </a:pathLst>
              </a:custGeom>
              <a:ln>
                <a:solidFill>
                  <a:srgbClr val="21BAFF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Freeform 163"/>
              <p:cNvSpPr/>
              <p:nvPr/>
            </p:nvSpPr>
            <p:spPr>
              <a:xfrm rot="19230410">
                <a:off x="4886262" y="4364815"/>
                <a:ext cx="1023050" cy="434865"/>
              </a:xfrm>
              <a:custGeom>
                <a:avLst/>
                <a:gdLst>
                  <a:gd name="connsiteX0" fmla="*/ 0 w 1023050"/>
                  <a:gd name="connsiteY0" fmla="*/ 218240 h 434865"/>
                  <a:gd name="connsiteX1" fmla="*/ 240265 w 1023050"/>
                  <a:gd name="connsiteY1" fmla="*/ 218240 h 434865"/>
                  <a:gd name="connsiteX2" fmla="*/ 343235 w 1023050"/>
                  <a:gd name="connsiteY2" fmla="*/ 3727 h 434865"/>
                  <a:gd name="connsiteX3" fmla="*/ 377559 w 1023050"/>
                  <a:gd name="connsiteY3" fmla="*/ 424173 h 434865"/>
                  <a:gd name="connsiteX4" fmla="*/ 506272 w 1023050"/>
                  <a:gd name="connsiteY4" fmla="*/ 3727 h 434865"/>
                  <a:gd name="connsiteX5" fmla="*/ 549176 w 1023050"/>
                  <a:gd name="connsiteY5" fmla="*/ 424173 h 434865"/>
                  <a:gd name="connsiteX6" fmla="*/ 643566 w 1023050"/>
                  <a:gd name="connsiteY6" fmla="*/ 3727 h 434865"/>
                  <a:gd name="connsiteX7" fmla="*/ 695051 w 1023050"/>
                  <a:gd name="connsiteY7" fmla="*/ 432754 h 434865"/>
                  <a:gd name="connsiteX8" fmla="*/ 789441 w 1023050"/>
                  <a:gd name="connsiteY8" fmla="*/ 166757 h 434865"/>
                  <a:gd name="connsiteX9" fmla="*/ 1003963 w 1023050"/>
                  <a:gd name="connsiteY9" fmla="*/ 132435 h 434865"/>
                  <a:gd name="connsiteX10" fmla="*/ 1012544 w 1023050"/>
                  <a:gd name="connsiteY10" fmla="*/ 132435 h 434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3050" h="434865">
                    <a:moveTo>
                      <a:pt x="0" y="218240"/>
                    </a:moveTo>
                    <a:cubicBezTo>
                      <a:pt x="91529" y="236116"/>
                      <a:pt x="183059" y="253992"/>
                      <a:pt x="240265" y="218240"/>
                    </a:cubicBezTo>
                    <a:cubicBezTo>
                      <a:pt x="297471" y="182488"/>
                      <a:pt x="320353" y="-30595"/>
                      <a:pt x="343235" y="3727"/>
                    </a:cubicBezTo>
                    <a:cubicBezTo>
                      <a:pt x="366117" y="38049"/>
                      <a:pt x="350386" y="424173"/>
                      <a:pt x="377559" y="424173"/>
                    </a:cubicBezTo>
                    <a:cubicBezTo>
                      <a:pt x="404732" y="424173"/>
                      <a:pt x="477669" y="3727"/>
                      <a:pt x="506272" y="3727"/>
                    </a:cubicBezTo>
                    <a:cubicBezTo>
                      <a:pt x="534875" y="3727"/>
                      <a:pt x="526294" y="424173"/>
                      <a:pt x="549176" y="424173"/>
                    </a:cubicBezTo>
                    <a:cubicBezTo>
                      <a:pt x="572058" y="424173"/>
                      <a:pt x="619254" y="2297"/>
                      <a:pt x="643566" y="3727"/>
                    </a:cubicBezTo>
                    <a:cubicBezTo>
                      <a:pt x="667878" y="5157"/>
                      <a:pt x="670738" y="405582"/>
                      <a:pt x="695051" y="432754"/>
                    </a:cubicBezTo>
                    <a:cubicBezTo>
                      <a:pt x="719364" y="459926"/>
                      <a:pt x="737956" y="216810"/>
                      <a:pt x="789441" y="166757"/>
                    </a:cubicBezTo>
                    <a:cubicBezTo>
                      <a:pt x="840926" y="116704"/>
                      <a:pt x="966779" y="138155"/>
                      <a:pt x="1003963" y="132435"/>
                    </a:cubicBezTo>
                    <a:cubicBezTo>
                      <a:pt x="1041147" y="126715"/>
                      <a:pt x="1012544" y="132435"/>
                      <a:pt x="1012544" y="132435"/>
                    </a:cubicBezTo>
                  </a:path>
                </a:pathLst>
              </a:custGeom>
              <a:ln>
                <a:solidFill>
                  <a:srgbClr val="21BAFF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Freeform 164"/>
              <p:cNvSpPr/>
              <p:nvPr/>
            </p:nvSpPr>
            <p:spPr>
              <a:xfrm rot="19726013">
                <a:off x="5005728" y="6298414"/>
                <a:ext cx="1023050" cy="434865"/>
              </a:xfrm>
              <a:custGeom>
                <a:avLst/>
                <a:gdLst>
                  <a:gd name="connsiteX0" fmla="*/ 0 w 1023050"/>
                  <a:gd name="connsiteY0" fmla="*/ 218240 h 434865"/>
                  <a:gd name="connsiteX1" fmla="*/ 240265 w 1023050"/>
                  <a:gd name="connsiteY1" fmla="*/ 218240 h 434865"/>
                  <a:gd name="connsiteX2" fmla="*/ 343235 w 1023050"/>
                  <a:gd name="connsiteY2" fmla="*/ 3727 h 434865"/>
                  <a:gd name="connsiteX3" fmla="*/ 377559 w 1023050"/>
                  <a:gd name="connsiteY3" fmla="*/ 424173 h 434865"/>
                  <a:gd name="connsiteX4" fmla="*/ 506272 w 1023050"/>
                  <a:gd name="connsiteY4" fmla="*/ 3727 h 434865"/>
                  <a:gd name="connsiteX5" fmla="*/ 549176 w 1023050"/>
                  <a:gd name="connsiteY5" fmla="*/ 424173 h 434865"/>
                  <a:gd name="connsiteX6" fmla="*/ 643566 w 1023050"/>
                  <a:gd name="connsiteY6" fmla="*/ 3727 h 434865"/>
                  <a:gd name="connsiteX7" fmla="*/ 695051 w 1023050"/>
                  <a:gd name="connsiteY7" fmla="*/ 432754 h 434865"/>
                  <a:gd name="connsiteX8" fmla="*/ 789441 w 1023050"/>
                  <a:gd name="connsiteY8" fmla="*/ 166757 h 434865"/>
                  <a:gd name="connsiteX9" fmla="*/ 1003963 w 1023050"/>
                  <a:gd name="connsiteY9" fmla="*/ 132435 h 434865"/>
                  <a:gd name="connsiteX10" fmla="*/ 1012544 w 1023050"/>
                  <a:gd name="connsiteY10" fmla="*/ 132435 h 434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3050" h="434865">
                    <a:moveTo>
                      <a:pt x="0" y="218240"/>
                    </a:moveTo>
                    <a:cubicBezTo>
                      <a:pt x="91529" y="236116"/>
                      <a:pt x="183059" y="253992"/>
                      <a:pt x="240265" y="218240"/>
                    </a:cubicBezTo>
                    <a:cubicBezTo>
                      <a:pt x="297471" y="182488"/>
                      <a:pt x="320353" y="-30595"/>
                      <a:pt x="343235" y="3727"/>
                    </a:cubicBezTo>
                    <a:cubicBezTo>
                      <a:pt x="366117" y="38049"/>
                      <a:pt x="350386" y="424173"/>
                      <a:pt x="377559" y="424173"/>
                    </a:cubicBezTo>
                    <a:cubicBezTo>
                      <a:pt x="404732" y="424173"/>
                      <a:pt x="477669" y="3727"/>
                      <a:pt x="506272" y="3727"/>
                    </a:cubicBezTo>
                    <a:cubicBezTo>
                      <a:pt x="534875" y="3727"/>
                      <a:pt x="526294" y="424173"/>
                      <a:pt x="549176" y="424173"/>
                    </a:cubicBezTo>
                    <a:cubicBezTo>
                      <a:pt x="572058" y="424173"/>
                      <a:pt x="619254" y="2297"/>
                      <a:pt x="643566" y="3727"/>
                    </a:cubicBezTo>
                    <a:cubicBezTo>
                      <a:pt x="667878" y="5157"/>
                      <a:pt x="670738" y="405582"/>
                      <a:pt x="695051" y="432754"/>
                    </a:cubicBezTo>
                    <a:cubicBezTo>
                      <a:pt x="719364" y="459926"/>
                      <a:pt x="737956" y="216810"/>
                      <a:pt x="789441" y="166757"/>
                    </a:cubicBezTo>
                    <a:cubicBezTo>
                      <a:pt x="840926" y="116704"/>
                      <a:pt x="966779" y="138155"/>
                      <a:pt x="1003963" y="132435"/>
                    </a:cubicBezTo>
                    <a:cubicBezTo>
                      <a:pt x="1041147" y="126715"/>
                      <a:pt x="1012544" y="132435"/>
                      <a:pt x="1012544" y="132435"/>
                    </a:cubicBezTo>
                  </a:path>
                </a:pathLst>
              </a:custGeom>
              <a:ln>
                <a:solidFill>
                  <a:srgbClr val="21BAFF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Freeform 165"/>
              <p:cNvSpPr/>
              <p:nvPr/>
            </p:nvSpPr>
            <p:spPr>
              <a:xfrm rot="13268996">
                <a:off x="4589336" y="2569785"/>
                <a:ext cx="1023050" cy="434865"/>
              </a:xfrm>
              <a:custGeom>
                <a:avLst/>
                <a:gdLst>
                  <a:gd name="connsiteX0" fmla="*/ 0 w 1023050"/>
                  <a:gd name="connsiteY0" fmla="*/ 218240 h 434865"/>
                  <a:gd name="connsiteX1" fmla="*/ 240265 w 1023050"/>
                  <a:gd name="connsiteY1" fmla="*/ 218240 h 434865"/>
                  <a:gd name="connsiteX2" fmla="*/ 343235 w 1023050"/>
                  <a:gd name="connsiteY2" fmla="*/ 3727 h 434865"/>
                  <a:gd name="connsiteX3" fmla="*/ 377559 w 1023050"/>
                  <a:gd name="connsiteY3" fmla="*/ 424173 h 434865"/>
                  <a:gd name="connsiteX4" fmla="*/ 506272 w 1023050"/>
                  <a:gd name="connsiteY4" fmla="*/ 3727 h 434865"/>
                  <a:gd name="connsiteX5" fmla="*/ 549176 w 1023050"/>
                  <a:gd name="connsiteY5" fmla="*/ 424173 h 434865"/>
                  <a:gd name="connsiteX6" fmla="*/ 643566 w 1023050"/>
                  <a:gd name="connsiteY6" fmla="*/ 3727 h 434865"/>
                  <a:gd name="connsiteX7" fmla="*/ 695051 w 1023050"/>
                  <a:gd name="connsiteY7" fmla="*/ 432754 h 434865"/>
                  <a:gd name="connsiteX8" fmla="*/ 789441 w 1023050"/>
                  <a:gd name="connsiteY8" fmla="*/ 166757 h 434865"/>
                  <a:gd name="connsiteX9" fmla="*/ 1003963 w 1023050"/>
                  <a:gd name="connsiteY9" fmla="*/ 132435 h 434865"/>
                  <a:gd name="connsiteX10" fmla="*/ 1012544 w 1023050"/>
                  <a:gd name="connsiteY10" fmla="*/ 132435 h 434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3050" h="434865">
                    <a:moveTo>
                      <a:pt x="0" y="218240"/>
                    </a:moveTo>
                    <a:cubicBezTo>
                      <a:pt x="91529" y="236116"/>
                      <a:pt x="183059" y="253992"/>
                      <a:pt x="240265" y="218240"/>
                    </a:cubicBezTo>
                    <a:cubicBezTo>
                      <a:pt x="297471" y="182488"/>
                      <a:pt x="320353" y="-30595"/>
                      <a:pt x="343235" y="3727"/>
                    </a:cubicBezTo>
                    <a:cubicBezTo>
                      <a:pt x="366117" y="38049"/>
                      <a:pt x="350386" y="424173"/>
                      <a:pt x="377559" y="424173"/>
                    </a:cubicBezTo>
                    <a:cubicBezTo>
                      <a:pt x="404732" y="424173"/>
                      <a:pt x="477669" y="3727"/>
                      <a:pt x="506272" y="3727"/>
                    </a:cubicBezTo>
                    <a:cubicBezTo>
                      <a:pt x="534875" y="3727"/>
                      <a:pt x="526294" y="424173"/>
                      <a:pt x="549176" y="424173"/>
                    </a:cubicBezTo>
                    <a:cubicBezTo>
                      <a:pt x="572058" y="424173"/>
                      <a:pt x="619254" y="2297"/>
                      <a:pt x="643566" y="3727"/>
                    </a:cubicBezTo>
                    <a:cubicBezTo>
                      <a:pt x="667878" y="5157"/>
                      <a:pt x="670738" y="405582"/>
                      <a:pt x="695051" y="432754"/>
                    </a:cubicBezTo>
                    <a:cubicBezTo>
                      <a:pt x="719364" y="459926"/>
                      <a:pt x="737956" y="216810"/>
                      <a:pt x="789441" y="166757"/>
                    </a:cubicBezTo>
                    <a:cubicBezTo>
                      <a:pt x="840926" y="116704"/>
                      <a:pt x="966779" y="138155"/>
                      <a:pt x="1003963" y="132435"/>
                    </a:cubicBezTo>
                    <a:cubicBezTo>
                      <a:pt x="1041147" y="126715"/>
                      <a:pt x="1012544" y="132435"/>
                      <a:pt x="1012544" y="132435"/>
                    </a:cubicBezTo>
                  </a:path>
                </a:pathLst>
              </a:custGeom>
              <a:ln>
                <a:solidFill>
                  <a:srgbClr val="21BAFF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Freeform 166"/>
              <p:cNvSpPr/>
              <p:nvPr/>
            </p:nvSpPr>
            <p:spPr>
              <a:xfrm>
                <a:off x="2042283" y="1493556"/>
                <a:ext cx="1023050" cy="434865"/>
              </a:xfrm>
              <a:custGeom>
                <a:avLst/>
                <a:gdLst>
                  <a:gd name="connsiteX0" fmla="*/ 0 w 1023050"/>
                  <a:gd name="connsiteY0" fmla="*/ 218240 h 434865"/>
                  <a:gd name="connsiteX1" fmla="*/ 240265 w 1023050"/>
                  <a:gd name="connsiteY1" fmla="*/ 218240 h 434865"/>
                  <a:gd name="connsiteX2" fmla="*/ 343235 w 1023050"/>
                  <a:gd name="connsiteY2" fmla="*/ 3727 h 434865"/>
                  <a:gd name="connsiteX3" fmla="*/ 377559 w 1023050"/>
                  <a:gd name="connsiteY3" fmla="*/ 424173 h 434865"/>
                  <a:gd name="connsiteX4" fmla="*/ 506272 w 1023050"/>
                  <a:gd name="connsiteY4" fmla="*/ 3727 h 434865"/>
                  <a:gd name="connsiteX5" fmla="*/ 549176 w 1023050"/>
                  <a:gd name="connsiteY5" fmla="*/ 424173 h 434865"/>
                  <a:gd name="connsiteX6" fmla="*/ 643566 w 1023050"/>
                  <a:gd name="connsiteY6" fmla="*/ 3727 h 434865"/>
                  <a:gd name="connsiteX7" fmla="*/ 695051 w 1023050"/>
                  <a:gd name="connsiteY7" fmla="*/ 432754 h 434865"/>
                  <a:gd name="connsiteX8" fmla="*/ 789441 w 1023050"/>
                  <a:gd name="connsiteY8" fmla="*/ 166757 h 434865"/>
                  <a:gd name="connsiteX9" fmla="*/ 1003963 w 1023050"/>
                  <a:gd name="connsiteY9" fmla="*/ 132435 h 434865"/>
                  <a:gd name="connsiteX10" fmla="*/ 1012544 w 1023050"/>
                  <a:gd name="connsiteY10" fmla="*/ 132435 h 434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3050" h="434865">
                    <a:moveTo>
                      <a:pt x="0" y="218240"/>
                    </a:moveTo>
                    <a:cubicBezTo>
                      <a:pt x="91529" y="236116"/>
                      <a:pt x="183059" y="253992"/>
                      <a:pt x="240265" y="218240"/>
                    </a:cubicBezTo>
                    <a:cubicBezTo>
                      <a:pt x="297471" y="182488"/>
                      <a:pt x="320353" y="-30595"/>
                      <a:pt x="343235" y="3727"/>
                    </a:cubicBezTo>
                    <a:cubicBezTo>
                      <a:pt x="366117" y="38049"/>
                      <a:pt x="350386" y="424173"/>
                      <a:pt x="377559" y="424173"/>
                    </a:cubicBezTo>
                    <a:cubicBezTo>
                      <a:pt x="404732" y="424173"/>
                      <a:pt x="477669" y="3727"/>
                      <a:pt x="506272" y="3727"/>
                    </a:cubicBezTo>
                    <a:cubicBezTo>
                      <a:pt x="534875" y="3727"/>
                      <a:pt x="526294" y="424173"/>
                      <a:pt x="549176" y="424173"/>
                    </a:cubicBezTo>
                    <a:cubicBezTo>
                      <a:pt x="572058" y="424173"/>
                      <a:pt x="619254" y="2297"/>
                      <a:pt x="643566" y="3727"/>
                    </a:cubicBezTo>
                    <a:cubicBezTo>
                      <a:pt x="667878" y="5157"/>
                      <a:pt x="670738" y="405582"/>
                      <a:pt x="695051" y="432754"/>
                    </a:cubicBezTo>
                    <a:cubicBezTo>
                      <a:pt x="719364" y="459926"/>
                      <a:pt x="737956" y="216810"/>
                      <a:pt x="789441" y="166757"/>
                    </a:cubicBezTo>
                    <a:cubicBezTo>
                      <a:pt x="840926" y="116704"/>
                      <a:pt x="966779" y="138155"/>
                      <a:pt x="1003963" y="132435"/>
                    </a:cubicBezTo>
                    <a:cubicBezTo>
                      <a:pt x="1041147" y="126715"/>
                      <a:pt x="1012544" y="132435"/>
                      <a:pt x="1012544" y="132435"/>
                    </a:cubicBezTo>
                  </a:path>
                </a:pathLst>
              </a:custGeom>
              <a:ln>
                <a:solidFill>
                  <a:srgbClr val="21BAFF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Freeform 167"/>
              <p:cNvSpPr/>
              <p:nvPr/>
            </p:nvSpPr>
            <p:spPr>
              <a:xfrm rot="3206345">
                <a:off x="3916358" y="1463822"/>
                <a:ext cx="1023050" cy="434865"/>
              </a:xfrm>
              <a:custGeom>
                <a:avLst/>
                <a:gdLst>
                  <a:gd name="connsiteX0" fmla="*/ 0 w 1023050"/>
                  <a:gd name="connsiteY0" fmla="*/ 218240 h 434865"/>
                  <a:gd name="connsiteX1" fmla="*/ 240265 w 1023050"/>
                  <a:gd name="connsiteY1" fmla="*/ 218240 h 434865"/>
                  <a:gd name="connsiteX2" fmla="*/ 343235 w 1023050"/>
                  <a:gd name="connsiteY2" fmla="*/ 3727 h 434865"/>
                  <a:gd name="connsiteX3" fmla="*/ 377559 w 1023050"/>
                  <a:gd name="connsiteY3" fmla="*/ 424173 h 434865"/>
                  <a:gd name="connsiteX4" fmla="*/ 506272 w 1023050"/>
                  <a:gd name="connsiteY4" fmla="*/ 3727 h 434865"/>
                  <a:gd name="connsiteX5" fmla="*/ 549176 w 1023050"/>
                  <a:gd name="connsiteY5" fmla="*/ 424173 h 434865"/>
                  <a:gd name="connsiteX6" fmla="*/ 643566 w 1023050"/>
                  <a:gd name="connsiteY6" fmla="*/ 3727 h 434865"/>
                  <a:gd name="connsiteX7" fmla="*/ 695051 w 1023050"/>
                  <a:gd name="connsiteY7" fmla="*/ 432754 h 434865"/>
                  <a:gd name="connsiteX8" fmla="*/ 789441 w 1023050"/>
                  <a:gd name="connsiteY8" fmla="*/ 166757 h 434865"/>
                  <a:gd name="connsiteX9" fmla="*/ 1003963 w 1023050"/>
                  <a:gd name="connsiteY9" fmla="*/ 132435 h 434865"/>
                  <a:gd name="connsiteX10" fmla="*/ 1012544 w 1023050"/>
                  <a:gd name="connsiteY10" fmla="*/ 132435 h 434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3050" h="434865">
                    <a:moveTo>
                      <a:pt x="0" y="218240"/>
                    </a:moveTo>
                    <a:cubicBezTo>
                      <a:pt x="91529" y="236116"/>
                      <a:pt x="183059" y="253992"/>
                      <a:pt x="240265" y="218240"/>
                    </a:cubicBezTo>
                    <a:cubicBezTo>
                      <a:pt x="297471" y="182488"/>
                      <a:pt x="320353" y="-30595"/>
                      <a:pt x="343235" y="3727"/>
                    </a:cubicBezTo>
                    <a:cubicBezTo>
                      <a:pt x="366117" y="38049"/>
                      <a:pt x="350386" y="424173"/>
                      <a:pt x="377559" y="424173"/>
                    </a:cubicBezTo>
                    <a:cubicBezTo>
                      <a:pt x="404732" y="424173"/>
                      <a:pt x="477669" y="3727"/>
                      <a:pt x="506272" y="3727"/>
                    </a:cubicBezTo>
                    <a:cubicBezTo>
                      <a:pt x="534875" y="3727"/>
                      <a:pt x="526294" y="424173"/>
                      <a:pt x="549176" y="424173"/>
                    </a:cubicBezTo>
                    <a:cubicBezTo>
                      <a:pt x="572058" y="424173"/>
                      <a:pt x="619254" y="2297"/>
                      <a:pt x="643566" y="3727"/>
                    </a:cubicBezTo>
                    <a:cubicBezTo>
                      <a:pt x="667878" y="5157"/>
                      <a:pt x="670738" y="405582"/>
                      <a:pt x="695051" y="432754"/>
                    </a:cubicBezTo>
                    <a:cubicBezTo>
                      <a:pt x="719364" y="459926"/>
                      <a:pt x="737956" y="216810"/>
                      <a:pt x="789441" y="166757"/>
                    </a:cubicBezTo>
                    <a:cubicBezTo>
                      <a:pt x="840926" y="116704"/>
                      <a:pt x="966779" y="138155"/>
                      <a:pt x="1003963" y="132435"/>
                    </a:cubicBezTo>
                    <a:cubicBezTo>
                      <a:pt x="1041147" y="126715"/>
                      <a:pt x="1012544" y="132435"/>
                      <a:pt x="1012544" y="132435"/>
                    </a:cubicBezTo>
                  </a:path>
                </a:pathLst>
              </a:custGeom>
              <a:ln>
                <a:solidFill>
                  <a:srgbClr val="21BAFF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Freeform 168"/>
              <p:cNvSpPr/>
              <p:nvPr/>
            </p:nvSpPr>
            <p:spPr>
              <a:xfrm rot="12309474">
                <a:off x="7622926" y="3004771"/>
                <a:ext cx="1023050" cy="434865"/>
              </a:xfrm>
              <a:custGeom>
                <a:avLst/>
                <a:gdLst>
                  <a:gd name="connsiteX0" fmla="*/ 0 w 1023050"/>
                  <a:gd name="connsiteY0" fmla="*/ 218240 h 434865"/>
                  <a:gd name="connsiteX1" fmla="*/ 240265 w 1023050"/>
                  <a:gd name="connsiteY1" fmla="*/ 218240 h 434865"/>
                  <a:gd name="connsiteX2" fmla="*/ 343235 w 1023050"/>
                  <a:gd name="connsiteY2" fmla="*/ 3727 h 434865"/>
                  <a:gd name="connsiteX3" fmla="*/ 377559 w 1023050"/>
                  <a:gd name="connsiteY3" fmla="*/ 424173 h 434865"/>
                  <a:gd name="connsiteX4" fmla="*/ 506272 w 1023050"/>
                  <a:gd name="connsiteY4" fmla="*/ 3727 h 434865"/>
                  <a:gd name="connsiteX5" fmla="*/ 549176 w 1023050"/>
                  <a:gd name="connsiteY5" fmla="*/ 424173 h 434865"/>
                  <a:gd name="connsiteX6" fmla="*/ 643566 w 1023050"/>
                  <a:gd name="connsiteY6" fmla="*/ 3727 h 434865"/>
                  <a:gd name="connsiteX7" fmla="*/ 695051 w 1023050"/>
                  <a:gd name="connsiteY7" fmla="*/ 432754 h 434865"/>
                  <a:gd name="connsiteX8" fmla="*/ 789441 w 1023050"/>
                  <a:gd name="connsiteY8" fmla="*/ 166757 h 434865"/>
                  <a:gd name="connsiteX9" fmla="*/ 1003963 w 1023050"/>
                  <a:gd name="connsiteY9" fmla="*/ 132435 h 434865"/>
                  <a:gd name="connsiteX10" fmla="*/ 1012544 w 1023050"/>
                  <a:gd name="connsiteY10" fmla="*/ 132435 h 434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3050" h="434865">
                    <a:moveTo>
                      <a:pt x="0" y="218240"/>
                    </a:moveTo>
                    <a:cubicBezTo>
                      <a:pt x="91529" y="236116"/>
                      <a:pt x="183059" y="253992"/>
                      <a:pt x="240265" y="218240"/>
                    </a:cubicBezTo>
                    <a:cubicBezTo>
                      <a:pt x="297471" y="182488"/>
                      <a:pt x="320353" y="-30595"/>
                      <a:pt x="343235" y="3727"/>
                    </a:cubicBezTo>
                    <a:cubicBezTo>
                      <a:pt x="366117" y="38049"/>
                      <a:pt x="350386" y="424173"/>
                      <a:pt x="377559" y="424173"/>
                    </a:cubicBezTo>
                    <a:cubicBezTo>
                      <a:pt x="404732" y="424173"/>
                      <a:pt x="477669" y="3727"/>
                      <a:pt x="506272" y="3727"/>
                    </a:cubicBezTo>
                    <a:cubicBezTo>
                      <a:pt x="534875" y="3727"/>
                      <a:pt x="526294" y="424173"/>
                      <a:pt x="549176" y="424173"/>
                    </a:cubicBezTo>
                    <a:cubicBezTo>
                      <a:pt x="572058" y="424173"/>
                      <a:pt x="619254" y="2297"/>
                      <a:pt x="643566" y="3727"/>
                    </a:cubicBezTo>
                    <a:cubicBezTo>
                      <a:pt x="667878" y="5157"/>
                      <a:pt x="670738" y="405582"/>
                      <a:pt x="695051" y="432754"/>
                    </a:cubicBezTo>
                    <a:cubicBezTo>
                      <a:pt x="719364" y="459926"/>
                      <a:pt x="737956" y="216810"/>
                      <a:pt x="789441" y="166757"/>
                    </a:cubicBezTo>
                    <a:cubicBezTo>
                      <a:pt x="840926" y="116704"/>
                      <a:pt x="966779" y="138155"/>
                      <a:pt x="1003963" y="132435"/>
                    </a:cubicBezTo>
                    <a:cubicBezTo>
                      <a:pt x="1041147" y="126715"/>
                      <a:pt x="1012544" y="132435"/>
                      <a:pt x="1012544" y="132435"/>
                    </a:cubicBezTo>
                  </a:path>
                </a:pathLst>
              </a:custGeom>
              <a:ln>
                <a:solidFill>
                  <a:srgbClr val="21BAFF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Freeform 169"/>
              <p:cNvSpPr/>
              <p:nvPr/>
            </p:nvSpPr>
            <p:spPr>
              <a:xfrm rot="1192923">
                <a:off x="728983" y="2852586"/>
                <a:ext cx="1023050" cy="434865"/>
              </a:xfrm>
              <a:custGeom>
                <a:avLst/>
                <a:gdLst>
                  <a:gd name="connsiteX0" fmla="*/ 0 w 1023050"/>
                  <a:gd name="connsiteY0" fmla="*/ 218240 h 434865"/>
                  <a:gd name="connsiteX1" fmla="*/ 240265 w 1023050"/>
                  <a:gd name="connsiteY1" fmla="*/ 218240 h 434865"/>
                  <a:gd name="connsiteX2" fmla="*/ 343235 w 1023050"/>
                  <a:gd name="connsiteY2" fmla="*/ 3727 h 434865"/>
                  <a:gd name="connsiteX3" fmla="*/ 377559 w 1023050"/>
                  <a:gd name="connsiteY3" fmla="*/ 424173 h 434865"/>
                  <a:gd name="connsiteX4" fmla="*/ 506272 w 1023050"/>
                  <a:gd name="connsiteY4" fmla="*/ 3727 h 434865"/>
                  <a:gd name="connsiteX5" fmla="*/ 549176 w 1023050"/>
                  <a:gd name="connsiteY5" fmla="*/ 424173 h 434865"/>
                  <a:gd name="connsiteX6" fmla="*/ 643566 w 1023050"/>
                  <a:gd name="connsiteY6" fmla="*/ 3727 h 434865"/>
                  <a:gd name="connsiteX7" fmla="*/ 695051 w 1023050"/>
                  <a:gd name="connsiteY7" fmla="*/ 432754 h 434865"/>
                  <a:gd name="connsiteX8" fmla="*/ 789441 w 1023050"/>
                  <a:gd name="connsiteY8" fmla="*/ 166757 h 434865"/>
                  <a:gd name="connsiteX9" fmla="*/ 1003963 w 1023050"/>
                  <a:gd name="connsiteY9" fmla="*/ 132435 h 434865"/>
                  <a:gd name="connsiteX10" fmla="*/ 1012544 w 1023050"/>
                  <a:gd name="connsiteY10" fmla="*/ 132435 h 434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3050" h="434865">
                    <a:moveTo>
                      <a:pt x="0" y="218240"/>
                    </a:moveTo>
                    <a:cubicBezTo>
                      <a:pt x="91529" y="236116"/>
                      <a:pt x="183059" y="253992"/>
                      <a:pt x="240265" y="218240"/>
                    </a:cubicBezTo>
                    <a:cubicBezTo>
                      <a:pt x="297471" y="182488"/>
                      <a:pt x="320353" y="-30595"/>
                      <a:pt x="343235" y="3727"/>
                    </a:cubicBezTo>
                    <a:cubicBezTo>
                      <a:pt x="366117" y="38049"/>
                      <a:pt x="350386" y="424173"/>
                      <a:pt x="377559" y="424173"/>
                    </a:cubicBezTo>
                    <a:cubicBezTo>
                      <a:pt x="404732" y="424173"/>
                      <a:pt x="477669" y="3727"/>
                      <a:pt x="506272" y="3727"/>
                    </a:cubicBezTo>
                    <a:cubicBezTo>
                      <a:pt x="534875" y="3727"/>
                      <a:pt x="526294" y="424173"/>
                      <a:pt x="549176" y="424173"/>
                    </a:cubicBezTo>
                    <a:cubicBezTo>
                      <a:pt x="572058" y="424173"/>
                      <a:pt x="619254" y="2297"/>
                      <a:pt x="643566" y="3727"/>
                    </a:cubicBezTo>
                    <a:cubicBezTo>
                      <a:pt x="667878" y="5157"/>
                      <a:pt x="670738" y="405582"/>
                      <a:pt x="695051" y="432754"/>
                    </a:cubicBezTo>
                    <a:cubicBezTo>
                      <a:pt x="719364" y="459926"/>
                      <a:pt x="737956" y="216810"/>
                      <a:pt x="789441" y="166757"/>
                    </a:cubicBezTo>
                    <a:cubicBezTo>
                      <a:pt x="840926" y="116704"/>
                      <a:pt x="966779" y="138155"/>
                      <a:pt x="1003963" y="132435"/>
                    </a:cubicBezTo>
                    <a:cubicBezTo>
                      <a:pt x="1041147" y="126715"/>
                      <a:pt x="1012544" y="132435"/>
                      <a:pt x="1012544" y="132435"/>
                    </a:cubicBezTo>
                  </a:path>
                </a:pathLst>
              </a:custGeom>
              <a:ln>
                <a:solidFill>
                  <a:srgbClr val="21BAFF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Freeform 170"/>
              <p:cNvSpPr/>
              <p:nvPr/>
            </p:nvSpPr>
            <p:spPr>
              <a:xfrm rot="18248683">
                <a:off x="2952722" y="4420347"/>
                <a:ext cx="1023050" cy="434865"/>
              </a:xfrm>
              <a:custGeom>
                <a:avLst/>
                <a:gdLst>
                  <a:gd name="connsiteX0" fmla="*/ 0 w 1023050"/>
                  <a:gd name="connsiteY0" fmla="*/ 218240 h 434865"/>
                  <a:gd name="connsiteX1" fmla="*/ 240265 w 1023050"/>
                  <a:gd name="connsiteY1" fmla="*/ 218240 h 434865"/>
                  <a:gd name="connsiteX2" fmla="*/ 343235 w 1023050"/>
                  <a:gd name="connsiteY2" fmla="*/ 3727 h 434865"/>
                  <a:gd name="connsiteX3" fmla="*/ 377559 w 1023050"/>
                  <a:gd name="connsiteY3" fmla="*/ 424173 h 434865"/>
                  <a:gd name="connsiteX4" fmla="*/ 506272 w 1023050"/>
                  <a:gd name="connsiteY4" fmla="*/ 3727 h 434865"/>
                  <a:gd name="connsiteX5" fmla="*/ 549176 w 1023050"/>
                  <a:gd name="connsiteY5" fmla="*/ 424173 h 434865"/>
                  <a:gd name="connsiteX6" fmla="*/ 643566 w 1023050"/>
                  <a:gd name="connsiteY6" fmla="*/ 3727 h 434865"/>
                  <a:gd name="connsiteX7" fmla="*/ 695051 w 1023050"/>
                  <a:gd name="connsiteY7" fmla="*/ 432754 h 434865"/>
                  <a:gd name="connsiteX8" fmla="*/ 789441 w 1023050"/>
                  <a:gd name="connsiteY8" fmla="*/ 166757 h 434865"/>
                  <a:gd name="connsiteX9" fmla="*/ 1003963 w 1023050"/>
                  <a:gd name="connsiteY9" fmla="*/ 132435 h 434865"/>
                  <a:gd name="connsiteX10" fmla="*/ 1012544 w 1023050"/>
                  <a:gd name="connsiteY10" fmla="*/ 132435 h 434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3050" h="434865">
                    <a:moveTo>
                      <a:pt x="0" y="218240"/>
                    </a:moveTo>
                    <a:cubicBezTo>
                      <a:pt x="91529" y="236116"/>
                      <a:pt x="183059" y="253992"/>
                      <a:pt x="240265" y="218240"/>
                    </a:cubicBezTo>
                    <a:cubicBezTo>
                      <a:pt x="297471" y="182488"/>
                      <a:pt x="320353" y="-30595"/>
                      <a:pt x="343235" y="3727"/>
                    </a:cubicBezTo>
                    <a:cubicBezTo>
                      <a:pt x="366117" y="38049"/>
                      <a:pt x="350386" y="424173"/>
                      <a:pt x="377559" y="424173"/>
                    </a:cubicBezTo>
                    <a:cubicBezTo>
                      <a:pt x="404732" y="424173"/>
                      <a:pt x="477669" y="3727"/>
                      <a:pt x="506272" y="3727"/>
                    </a:cubicBezTo>
                    <a:cubicBezTo>
                      <a:pt x="534875" y="3727"/>
                      <a:pt x="526294" y="424173"/>
                      <a:pt x="549176" y="424173"/>
                    </a:cubicBezTo>
                    <a:cubicBezTo>
                      <a:pt x="572058" y="424173"/>
                      <a:pt x="619254" y="2297"/>
                      <a:pt x="643566" y="3727"/>
                    </a:cubicBezTo>
                    <a:cubicBezTo>
                      <a:pt x="667878" y="5157"/>
                      <a:pt x="670738" y="405582"/>
                      <a:pt x="695051" y="432754"/>
                    </a:cubicBezTo>
                    <a:cubicBezTo>
                      <a:pt x="719364" y="459926"/>
                      <a:pt x="737956" y="216810"/>
                      <a:pt x="789441" y="166757"/>
                    </a:cubicBezTo>
                    <a:cubicBezTo>
                      <a:pt x="840926" y="116704"/>
                      <a:pt x="966779" y="138155"/>
                      <a:pt x="1003963" y="132435"/>
                    </a:cubicBezTo>
                    <a:cubicBezTo>
                      <a:pt x="1041147" y="126715"/>
                      <a:pt x="1012544" y="132435"/>
                      <a:pt x="1012544" y="132435"/>
                    </a:cubicBezTo>
                  </a:path>
                </a:pathLst>
              </a:custGeom>
              <a:ln>
                <a:solidFill>
                  <a:srgbClr val="21BAFF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Freeform 171"/>
              <p:cNvSpPr/>
              <p:nvPr/>
            </p:nvSpPr>
            <p:spPr>
              <a:xfrm rot="19416909">
                <a:off x="2390375" y="5370900"/>
                <a:ext cx="1023050" cy="434865"/>
              </a:xfrm>
              <a:custGeom>
                <a:avLst/>
                <a:gdLst>
                  <a:gd name="connsiteX0" fmla="*/ 0 w 1023050"/>
                  <a:gd name="connsiteY0" fmla="*/ 218240 h 434865"/>
                  <a:gd name="connsiteX1" fmla="*/ 240265 w 1023050"/>
                  <a:gd name="connsiteY1" fmla="*/ 218240 h 434865"/>
                  <a:gd name="connsiteX2" fmla="*/ 343235 w 1023050"/>
                  <a:gd name="connsiteY2" fmla="*/ 3727 h 434865"/>
                  <a:gd name="connsiteX3" fmla="*/ 377559 w 1023050"/>
                  <a:gd name="connsiteY3" fmla="*/ 424173 h 434865"/>
                  <a:gd name="connsiteX4" fmla="*/ 506272 w 1023050"/>
                  <a:gd name="connsiteY4" fmla="*/ 3727 h 434865"/>
                  <a:gd name="connsiteX5" fmla="*/ 549176 w 1023050"/>
                  <a:gd name="connsiteY5" fmla="*/ 424173 h 434865"/>
                  <a:gd name="connsiteX6" fmla="*/ 643566 w 1023050"/>
                  <a:gd name="connsiteY6" fmla="*/ 3727 h 434865"/>
                  <a:gd name="connsiteX7" fmla="*/ 695051 w 1023050"/>
                  <a:gd name="connsiteY7" fmla="*/ 432754 h 434865"/>
                  <a:gd name="connsiteX8" fmla="*/ 789441 w 1023050"/>
                  <a:gd name="connsiteY8" fmla="*/ 166757 h 434865"/>
                  <a:gd name="connsiteX9" fmla="*/ 1003963 w 1023050"/>
                  <a:gd name="connsiteY9" fmla="*/ 132435 h 434865"/>
                  <a:gd name="connsiteX10" fmla="*/ 1012544 w 1023050"/>
                  <a:gd name="connsiteY10" fmla="*/ 132435 h 434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3050" h="434865">
                    <a:moveTo>
                      <a:pt x="0" y="218240"/>
                    </a:moveTo>
                    <a:cubicBezTo>
                      <a:pt x="91529" y="236116"/>
                      <a:pt x="183059" y="253992"/>
                      <a:pt x="240265" y="218240"/>
                    </a:cubicBezTo>
                    <a:cubicBezTo>
                      <a:pt x="297471" y="182488"/>
                      <a:pt x="320353" y="-30595"/>
                      <a:pt x="343235" y="3727"/>
                    </a:cubicBezTo>
                    <a:cubicBezTo>
                      <a:pt x="366117" y="38049"/>
                      <a:pt x="350386" y="424173"/>
                      <a:pt x="377559" y="424173"/>
                    </a:cubicBezTo>
                    <a:cubicBezTo>
                      <a:pt x="404732" y="424173"/>
                      <a:pt x="477669" y="3727"/>
                      <a:pt x="506272" y="3727"/>
                    </a:cubicBezTo>
                    <a:cubicBezTo>
                      <a:pt x="534875" y="3727"/>
                      <a:pt x="526294" y="424173"/>
                      <a:pt x="549176" y="424173"/>
                    </a:cubicBezTo>
                    <a:cubicBezTo>
                      <a:pt x="572058" y="424173"/>
                      <a:pt x="619254" y="2297"/>
                      <a:pt x="643566" y="3727"/>
                    </a:cubicBezTo>
                    <a:cubicBezTo>
                      <a:pt x="667878" y="5157"/>
                      <a:pt x="670738" y="405582"/>
                      <a:pt x="695051" y="432754"/>
                    </a:cubicBezTo>
                    <a:cubicBezTo>
                      <a:pt x="719364" y="459926"/>
                      <a:pt x="737956" y="216810"/>
                      <a:pt x="789441" y="166757"/>
                    </a:cubicBezTo>
                    <a:cubicBezTo>
                      <a:pt x="840926" y="116704"/>
                      <a:pt x="966779" y="138155"/>
                      <a:pt x="1003963" y="132435"/>
                    </a:cubicBezTo>
                    <a:cubicBezTo>
                      <a:pt x="1041147" y="126715"/>
                      <a:pt x="1012544" y="132435"/>
                      <a:pt x="1012544" y="132435"/>
                    </a:cubicBezTo>
                  </a:path>
                </a:pathLst>
              </a:custGeom>
              <a:ln>
                <a:solidFill>
                  <a:srgbClr val="21BAFF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Freeform 172"/>
              <p:cNvSpPr/>
              <p:nvPr/>
            </p:nvSpPr>
            <p:spPr>
              <a:xfrm rot="13343093">
                <a:off x="6927159" y="5475517"/>
                <a:ext cx="1023050" cy="434865"/>
              </a:xfrm>
              <a:custGeom>
                <a:avLst/>
                <a:gdLst>
                  <a:gd name="connsiteX0" fmla="*/ 0 w 1023050"/>
                  <a:gd name="connsiteY0" fmla="*/ 218240 h 434865"/>
                  <a:gd name="connsiteX1" fmla="*/ 240265 w 1023050"/>
                  <a:gd name="connsiteY1" fmla="*/ 218240 h 434865"/>
                  <a:gd name="connsiteX2" fmla="*/ 343235 w 1023050"/>
                  <a:gd name="connsiteY2" fmla="*/ 3727 h 434865"/>
                  <a:gd name="connsiteX3" fmla="*/ 377559 w 1023050"/>
                  <a:gd name="connsiteY3" fmla="*/ 424173 h 434865"/>
                  <a:gd name="connsiteX4" fmla="*/ 506272 w 1023050"/>
                  <a:gd name="connsiteY4" fmla="*/ 3727 h 434865"/>
                  <a:gd name="connsiteX5" fmla="*/ 549176 w 1023050"/>
                  <a:gd name="connsiteY5" fmla="*/ 424173 h 434865"/>
                  <a:gd name="connsiteX6" fmla="*/ 643566 w 1023050"/>
                  <a:gd name="connsiteY6" fmla="*/ 3727 h 434865"/>
                  <a:gd name="connsiteX7" fmla="*/ 695051 w 1023050"/>
                  <a:gd name="connsiteY7" fmla="*/ 432754 h 434865"/>
                  <a:gd name="connsiteX8" fmla="*/ 789441 w 1023050"/>
                  <a:gd name="connsiteY8" fmla="*/ 166757 h 434865"/>
                  <a:gd name="connsiteX9" fmla="*/ 1003963 w 1023050"/>
                  <a:gd name="connsiteY9" fmla="*/ 132435 h 434865"/>
                  <a:gd name="connsiteX10" fmla="*/ 1012544 w 1023050"/>
                  <a:gd name="connsiteY10" fmla="*/ 132435 h 434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3050" h="434865">
                    <a:moveTo>
                      <a:pt x="0" y="218240"/>
                    </a:moveTo>
                    <a:cubicBezTo>
                      <a:pt x="91529" y="236116"/>
                      <a:pt x="183059" y="253992"/>
                      <a:pt x="240265" y="218240"/>
                    </a:cubicBezTo>
                    <a:cubicBezTo>
                      <a:pt x="297471" y="182488"/>
                      <a:pt x="320353" y="-30595"/>
                      <a:pt x="343235" y="3727"/>
                    </a:cubicBezTo>
                    <a:cubicBezTo>
                      <a:pt x="366117" y="38049"/>
                      <a:pt x="350386" y="424173"/>
                      <a:pt x="377559" y="424173"/>
                    </a:cubicBezTo>
                    <a:cubicBezTo>
                      <a:pt x="404732" y="424173"/>
                      <a:pt x="477669" y="3727"/>
                      <a:pt x="506272" y="3727"/>
                    </a:cubicBezTo>
                    <a:cubicBezTo>
                      <a:pt x="534875" y="3727"/>
                      <a:pt x="526294" y="424173"/>
                      <a:pt x="549176" y="424173"/>
                    </a:cubicBezTo>
                    <a:cubicBezTo>
                      <a:pt x="572058" y="424173"/>
                      <a:pt x="619254" y="2297"/>
                      <a:pt x="643566" y="3727"/>
                    </a:cubicBezTo>
                    <a:cubicBezTo>
                      <a:pt x="667878" y="5157"/>
                      <a:pt x="670738" y="405582"/>
                      <a:pt x="695051" y="432754"/>
                    </a:cubicBezTo>
                    <a:cubicBezTo>
                      <a:pt x="719364" y="459926"/>
                      <a:pt x="737956" y="216810"/>
                      <a:pt x="789441" y="166757"/>
                    </a:cubicBezTo>
                    <a:cubicBezTo>
                      <a:pt x="840926" y="116704"/>
                      <a:pt x="966779" y="138155"/>
                      <a:pt x="1003963" y="132435"/>
                    </a:cubicBezTo>
                    <a:cubicBezTo>
                      <a:pt x="1041147" y="126715"/>
                      <a:pt x="1012544" y="132435"/>
                      <a:pt x="1012544" y="132435"/>
                    </a:cubicBezTo>
                  </a:path>
                </a:pathLst>
              </a:custGeom>
              <a:ln>
                <a:solidFill>
                  <a:srgbClr val="21BAFF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Freeform 173"/>
              <p:cNvSpPr/>
              <p:nvPr/>
            </p:nvSpPr>
            <p:spPr>
              <a:xfrm rot="8099784">
                <a:off x="6977335" y="1773767"/>
                <a:ext cx="1023050" cy="434865"/>
              </a:xfrm>
              <a:custGeom>
                <a:avLst/>
                <a:gdLst>
                  <a:gd name="connsiteX0" fmla="*/ 0 w 1023050"/>
                  <a:gd name="connsiteY0" fmla="*/ 218240 h 434865"/>
                  <a:gd name="connsiteX1" fmla="*/ 240265 w 1023050"/>
                  <a:gd name="connsiteY1" fmla="*/ 218240 h 434865"/>
                  <a:gd name="connsiteX2" fmla="*/ 343235 w 1023050"/>
                  <a:gd name="connsiteY2" fmla="*/ 3727 h 434865"/>
                  <a:gd name="connsiteX3" fmla="*/ 377559 w 1023050"/>
                  <a:gd name="connsiteY3" fmla="*/ 424173 h 434865"/>
                  <a:gd name="connsiteX4" fmla="*/ 506272 w 1023050"/>
                  <a:gd name="connsiteY4" fmla="*/ 3727 h 434865"/>
                  <a:gd name="connsiteX5" fmla="*/ 549176 w 1023050"/>
                  <a:gd name="connsiteY5" fmla="*/ 424173 h 434865"/>
                  <a:gd name="connsiteX6" fmla="*/ 643566 w 1023050"/>
                  <a:gd name="connsiteY6" fmla="*/ 3727 h 434865"/>
                  <a:gd name="connsiteX7" fmla="*/ 695051 w 1023050"/>
                  <a:gd name="connsiteY7" fmla="*/ 432754 h 434865"/>
                  <a:gd name="connsiteX8" fmla="*/ 789441 w 1023050"/>
                  <a:gd name="connsiteY8" fmla="*/ 166757 h 434865"/>
                  <a:gd name="connsiteX9" fmla="*/ 1003963 w 1023050"/>
                  <a:gd name="connsiteY9" fmla="*/ 132435 h 434865"/>
                  <a:gd name="connsiteX10" fmla="*/ 1012544 w 1023050"/>
                  <a:gd name="connsiteY10" fmla="*/ 132435 h 434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3050" h="434865">
                    <a:moveTo>
                      <a:pt x="0" y="218240"/>
                    </a:moveTo>
                    <a:cubicBezTo>
                      <a:pt x="91529" y="236116"/>
                      <a:pt x="183059" y="253992"/>
                      <a:pt x="240265" y="218240"/>
                    </a:cubicBezTo>
                    <a:cubicBezTo>
                      <a:pt x="297471" y="182488"/>
                      <a:pt x="320353" y="-30595"/>
                      <a:pt x="343235" y="3727"/>
                    </a:cubicBezTo>
                    <a:cubicBezTo>
                      <a:pt x="366117" y="38049"/>
                      <a:pt x="350386" y="424173"/>
                      <a:pt x="377559" y="424173"/>
                    </a:cubicBezTo>
                    <a:cubicBezTo>
                      <a:pt x="404732" y="424173"/>
                      <a:pt x="477669" y="3727"/>
                      <a:pt x="506272" y="3727"/>
                    </a:cubicBezTo>
                    <a:cubicBezTo>
                      <a:pt x="534875" y="3727"/>
                      <a:pt x="526294" y="424173"/>
                      <a:pt x="549176" y="424173"/>
                    </a:cubicBezTo>
                    <a:cubicBezTo>
                      <a:pt x="572058" y="424173"/>
                      <a:pt x="619254" y="2297"/>
                      <a:pt x="643566" y="3727"/>
                    </a:cubicBezTo>
                    <a:cubicBezTo>
                      <a:pt x="667878" y="5157"/>
                      <a:pt x="670738" y="405582"/>
                      <a:pt x="695051" y="432754"/>
                    </a:cubicBezTo>
                    <a:cubicBezTo>
                      <a:pt x="719364" y="459926"/>
                      <a:pt x="737956" y="216810"/>
                      <a:pt x="789441" y="166757"/>
                    </a:cubicBezTo>
                    <a:cubicBezTo>
                      <a:pt x="840926" y="116704"/>
                      <a:pt x="966779" y="138155"/>
                      <a:pt x="1003963" y="132435"/>
                    </a:cubicBezTo>
                    <a:cubicBezTo>
                      <a:pt x="1041147" y="126715"/>
                      <a:pt x="1012544" y="132435"/>
                      <a:pt x="1012544" y="132435"/>
                    </a:cubicBezTo>
                  </a:path>
                </a:pathLst>
              </a:custGeom>
              <a:ln>
                <a:solidFill>
                  <a:srgbClr val="21BAFF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Freeform 174"/>
              <p:cNvSpPr/>
              <p:nvPr/>
            </p:nvSpPr>
            <p:spPr>
              <a:xfrm rot="3209286">
                <a:off x="1956738" y="3847008"/>
                <a:ext cx="1023050" cy="434865"/>
              </a:xfrm>
              <a:custGeom>
                <a:avLst/>
                <a:gdLst>
                  <a:gd name="connsiteX0" fmla="*/ 0 w 1023050"/>
                  <a:gd name="connsiteY0" fmla="*/ 218240 h 434865"/>
                  <a:gd name="connsiteX1" fmla="*/ 240265 w 1023050"/>
                  <a:gd name="connsiteY1" fmla="*/ 218240 h 434865"/>
                  <a:gd name="connsiteX2" fmla="*/ 343235 w 1023050"/>
                  <a:gd name="connsiteY2" fmla="*/ 3727 h 434865"/>
                  <a:gd name="connsiteX3" fmla="*/ 377559 w 1023050"/>
                  <a:gd name="connsiteY3" fmla="*/ 424173 h 434865"/>
                  <a:gd name="connsiteX4" fmla="*/ 506272 w 1023050"/>
                  <a:gd name="connsiteY4" fmla="*/ 3727 h 434865"/>
                  <a:gd name="connsiteX5" fmla="*/ 549176 w 1023050"/>
                  <a:gd name="connsiteY5" fmla="*/ 424173 h 434865"/>
                  <a:gd name="connsiteX6" fmla="*/ 643566 w 1023050"/>
                  <a:gd name="connsiteY6" fmla="*/ 3727 h 434865"/>
                  <a:gd name="connsiteX7" fmla="*/ 695051 w 1023050"/>
                  <a:gd name="connsiteY7" fmla="*/ 432754 h 434865"/>
                  <a:gd name="connsiteX8" fmla="*/ 789441 w 1023050"/>
                  <a:gd name="connsiteY8" fmla="*/ 166757 h 434865"/>
                  <a:gd name="connsiteX9" fmla="*/ 1003963 w 1023050"/>
                  <a:gd name="connsiteY9" fmla="*/ 132435 h 434865"/>
                  <a:gd name="connsiteX10" fmla="*/ 1012544 w 1023050"/>
                  <a:gd name="connsiteY10" fmla="*/ 132435 h 434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3050" h="434865">
                    <a:moveTo>
                      <a:pt x="0" y="218240"/>
                    </a:moveTo>
                    <a:cubicBezTo>
                      <a:pt x="91529" y="236116"/>
                      <a:pt x="183059" y="253992"/>
                      <a:pt x="240265" y="218240"/>
                    </a:cubicBezTo>
                    <a:cubicBezTo>
                      <a:pt x="297471" y="182488"/>
                      <a:pt x="320353" y="-30595"/>
                      <a:pt x="343235" y="3727"/>
                    </a:cubicBezTo>
                    <a:cubicBezTo>
                      <a:pt x="366117" y="38049"/>
                      <a:pt x="350386" y="424173"/>
                      <a:pt x="377559" y="424173"/>
                    </a:cubicBezTo>
                    <a:cubicBezTo>
                      <a:pt x="404732" y="424173"/>
                      <a:pt x="477669" y="3727"/>
                      <a:pt x="506272" y="3727"/>
                    </a:cubicBezTo>
                    <a:cubicBezTo>
                      <a:pt x="534875" y="3727"/>
                      <a:pt x="526294" y="424173"/>
                      <a:pt x="549176" y="424173"/>
                    </a:cubicBezTo>
                    <a:cubicBezTo>
                      <a:pt x="572058" y="424173"/>
                      <a:pt x="619254" y="2297"/>
                      <a:pt x="643566" y="3727"/>
                    </a:cubicBezTo>
                    <a:cubicBezTo>
                      <a:pt x="667878" y="5157"/>
                      <a:pt x="670738" y="405582"/>
                      <a:pt x="695051" y="432754"/>
                    </a:cubicBezTo>
                    <a:cubicBezTo>
                      <a:pt x="719364" y="459926"/>
                      <a:pt x="737956" y="216810"/>
                      <a:pt x="789441" y="166757"/>
                    </a:cubicBezTo>
                    <a:cubicBezTo>
                      <a:pt x="840926" y="116704"/>
                      <a:pt x="966779" y="138155"/>
                      <a:pt x="1003963" y="132435"/>
                    </a:cubicBezTo>
                    <a:cubicBezTo>
                      <a:pt x="1041147" y="126715"/>
                      <a:pt x="1012544" y="132435"/>
                      <a:pt x="1012544" y="132435"/>
                    </a:cubicBezTo>
                  </a:path>
                </a:pathLst>
              </a:custGeom>
              <a:ln>
                <a:solidFill>
                  <a:srgbClr val="21BAFF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Freeform 175"/>
              <p:cNvSpPr/>
              <p:nvPr/>
            </p:nvSpPr>
            <p:spPr>
              <a:xfrm>
                <a:off x="774683" y="4516684"/>
                <a:ext cx="1023050" cy="434865"/>
              </a:xfrm>
              <a:custGeom>
                <a:avLst/>
                <a:gdLst>
                  <a:gd name="connsiteX0" fmla="*/ 0 w 1023050"/>
                  <a:gd name="connsiteY0" fmla="*/ 218240 h 434865"/>
                  <a:gd name="connsiteX1" fmla="*/ 240265 w 1023050"/>
                  <a:gd name="connsiteY1" fmla="*/ 218240 h 434865"/>
                  <a:gd name="connsiteX2" fmla="*/ 343235 w 1023050"/>
                  <a:gd name="connsiteY2" fmla="*/ 3727 h 434865"/>
                  <a:gd name="connsiteX3" fmla="*/ 377559 w 1023050"/>
                  <a:gd name="connsiteY3" fmla="*/ 424173 h 434865"/>
                  <a:gd name="connsiteX4" fmla="*/ 506272 w 1023050"/>
                  <a:gd name="connsiteY4" fmla="*/ 3727 h 434865"/>
                  <a:gd name="connsiteX5" fmla="*/ 549176 w 1023050"/>
                  <a:gd name="connsiteY5" fmla="*/ 424173 h 434865"/>
                  <a:gd name="connsiteX6" fmla="*/ 643566 w 1023050"/>
                  <a:gd name="connsiteY6" fmla="*/ 3727 h 434865"/>
                  <a:gd name="connsiteX7" fmla="*/ 695051 w 1023050"/>
                  <a:gd name="connsiteY7" fmla="*/ 432754 h 434865"/>
                  <a:gd name="connsiteX8" fmla="*/ 789441 w 1023050"/>
                  <a:gd name="connsiteY8" fmla="*/ 166757 h 434865"/>
                  <a:gd name="connsiteX9" fmla="*/ 1003963 w 1023050"/>
                  <a:gd name="connsiteY9" fmla="*/ 132435 h 434865"/>
                  <a:gd name="connsiteX10" fmla="*/ 1012544 w 1023050"/>
                  <a:gd name="connsiteY10" fmla="*/ 132435 h 434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3050" h="434865">
                    <a:moveTo>
                      <a:pt x="0" y="218240"/>
                    </a:moveTo>
                    <a:cubicBezTo>
                      <a:pt x="91529" y="236116"/>
                      <a:pt x="183059" y="253992"/>
                      <a:pt x="240265" y="218240"/>
                    </a:cubicBezTo>
                    <a:cubicBezTo>
                      <a:pt x="297471" y="182488"/>
                      <a:pt x="320353" y="-30595"/>
                      <a:pt x="343235" y="3727"/>
                    </a:cubicBezTo>
                    <a:cubicBezTo>
                      <a:pt x="366117" y="38049"/>
                      <a:pt x="350386" y="424173"/>
                      <a:pt x="377559" y="424173"/>
                    </a:cubicBezTo>
                    <a:cubicBezTo>
                      <a:pt x="404732" y="424173"/>
                      <a:pt x="477669" y="3727"/>
                      <a:pt x="506272" y="3727"/>
                    </a:cubicBezTo>
                    <a:cubicBezTo>
                      <a:pt x="534875" y="3727"/>
                      <a:pt x="526294" y="424173"/>
                      <a:pt x="549176" y="424173"/>
                    </a:cubicBezTo>
                    <a:cubicBezTo>
                      <a:pt x="572058" y="424173"/>
                      <a:pt x="619254" y="2297"/>
                      <a:pt x="643566" y="3727"/>
                    </a:cubicBezTo>
                    <a:cubicBezTo>
                      <a:pt x="667878" y="5157"/>
                      <a:pt x="670738" y="405582"/>
                      <a:pt x="695051" y="432754"/>
                    </a:cubicBezTo>
                    <a:cubicBezTo>
                      <a:pt x="719364" y="459926"/>
                      <a:pt x="737956" y="216810"/>
                      <a:pt x="789441" y="166757"/>
                    </a:cubicBezTo>
                    <a:cubicBezTo>
                      <a:pt x="840926" y="116704"/>
                      <a:pt x="966779" y="138155"/>
                      <a:pt x="1003963" y="132435"/>
                    </a:cubicBezTo>
                    <a:cubicBezTo>
                      <a:pt x="1041147" y="126715"/>
                      <a:pt x="1012544" y="132435"/>
                      <a:pt x="1012544" y="132435"/>
                    </a:cubicBezTo>
                  </a:path>
                </a:pathLst>
              </a:custGeom>
              <a:ln>
                <a:solidFill>
                  <a:srgbClr val="21BAFF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Freeform 176"/>
              <p:cNvSpPr/>
              <p:nvPr/>
            </p:nvSpPr>
            <p:spPr>
              <a:xfrm>
                <a:off x="3474133" y="2616243"/>
                <a:ext cx="1023050" cy="434865"/>
              </a:xfrm>
              <a:custGeom>
                <a:avLst/>
                <a:gdLst>
                  <a:gd name="connsiteX0" fmla="*/ 0 w 1023050"/>
                  <a:gd name="connsiteY0" fmla="*/ 218240 h 434865"/>
                  <a:gd name="connsiteX1" fmla="*/ 240265 w 1023050"/>
                  <a:gd name="connsiteY1" fmla="*/ 218240 h 434865"/>
                  <a:gd name="connsiteX2" fmla="*/ 343235 w 1023050"/>
                  <a:gd name="connsiteY2" fmla="*/ 3727 h 434865"/>
                  <a:gd name="connsiteX3" fmla="*/ 377559 w 1023050"/>
                  <a:gd name="connsiteY3" fmla="*/ 424173 h 434865"/>
                  <a:gd name="connsiteX4" fmla="*/ 506272 w 1023050"/>
                  <a:gd name="connsiteY4" fmla="*/ 3727 h 434865"/>
                  <a:gd name="connsiteX5" fmla="*/ 549176 w 1023050"/>
                  <a:gd name="connsiteY5" fmla="*/ 424173 h 434865"/>
                  <a:gd name="connsiteX6" fmla="*/ 643566 w 1023050"/>
                  <a:gd name="connsiteY6" fmla="*/ 3727 h 434865"/>
                  <a:gd name="connsiteX7" fmla="*/ 695051 w 1023050"/>
                  <a:gd name="connsiteY7" fmla="*/ 432754 h 434865"/>
                  <a:gd name="connsiteX8" fmla="*/ 789441 w 1023050"/>
                  <a:gd name="connsiteY8" fmla="*/ 166757 h 434865"/>
                  <a:gd name="connsiteX9" fmla="*/ 1003963 w 1023050"/>
                  <a:gd name="connsiteY9" fmla="*/ 132435 h 434865"/>
                  <a:gd name="connsiteX10" fmla="*/ 1012544 w 1023050"/>
                  <a:gd name="connsiteY10" fmla="*/ 132435 h 434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3050" h="434865">
                    <a:moveTo>
                      <a:pt x="0" y="218240"/>
                    </a:moveTo>
                    <a:cubicBezTo>
                      <a:pt x="91529" y="236116"/>
                      <a:pt x="183059" y="253992"/>
                      <a:pt x="240265" y="218240"/>
                    </a:cubicBezTo>
                    <a:cubicBezTo>
                      <a:pt x="297471" y="182488"/>
                      <a:pt x="320353" y="-30595"/>
                      <a:pt x="343235" y="3727"/>
                    </a:cubicBezTo>
                    <a:cubicBezTo>
                      <a:pt x="366117" y="38049"/>
                      <a:pt x="350386" y="424173"/>
                      <a:pt x="377559" y="424173"/>
                    </a:cubicBezTo>
                    <a:cubicBezTo>
                      <a:pt x="404732" y="424173"/>
                      <a:pt x="477669" y="3727"/>
                      <a:pt x="506272" y="3727"/>
                    </a:cubicBezTo>
                    <a:cubicBezTo>
                      <a:pt x="534875" y="3727"/>
                      <a:pt x="526294" y="424173"/>
                      <a:pt x="549176" y="424173"/>
                    </a:cubicBezTo>
                    <a:cubicBezTo>
                      <a:pt x="572058" y="424173"/>
                      <a:pt x="619254" y="2297"/>
                      <a:pt x="643566" y="3727"/>
                    </a:cubicBezTo>
                    <a:cubicBezTo>
                      <a:pt x="667878" y="5157"/>
                      <a:pt x="670738" y="405582"/>
                      <a:pt x="695051" y="432754"/>
                    </a:cubicBezTo>
                    <a:cubicBezTo>
                      <a:pt x="719364" y="459926"/>
                      <a:pt x="737956" y="216810"/>
                      <a:pt x="789441" y="166757"/>
                    </a:cubicBezTo>
                    <a:cubicBezTo>
                      <a:pt x="840926" y="116704"/>
                      <a:pt x="966779" y="138155"/>
                      <a:pt x="1003963" y="132435"/>
                    </a:cubicBezTo>
                    <a:cubicBezTo>
                      <a:pt x="1041147" y="126715"/>
                      <a:pt x="1012544" y="132435"/>
                      <a:pt x="1012544" y="132435"/>
                    </a:cubicBezTo>
                  </a:path>
                </a:pathLst>
              </a:custGeom>
              <a:ln>
                <a:solidFill>
                  <a:srgbClr val="21BAFF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Freeform 177"/>
              <p:cNvSpPr/>
              <p:nvPr/>
            </p:nvSpPr>
            <p:spPr>
              <a:xfrm rot="14383099">
                <a:off x="6611521" y="4700656"/>
                <a:ext cx="1023050" cy="434865"/>
              </a:xfrm>
              <a:custGeom>
                <a:avLst/>
                <a:gdLst>
                  <a:gd name="connsiteX0" fmla="*/ 0 w 1023050"/>
                  <a:gd name="connsiteY0" fmla="*/ 218240 h 434865"/>
                  <a:gd name="connsiteX1" fmla="*/ 240265 w 1023050"/>
                  <a:gd name="connsiteY1" fmla="*/ 218240 h 434865"/>
                  <a:gd name="connsiteX2" fmla="*/ 343235 w 1023050"/>
                  <a:gd name="connsiteY2" fmla="*/ 3727 h 434865"/>
                  <a:gd name="connsiteX3" fmla="*/ 377559 w 1023050"/>
                  <a:gd name="connsiteY3" fmla="*/ 424173 h 434865"/>
                  <a:gd name="connsiteX4" fmla="*/ 506272 w 1023050"/>
                  <a:gd name="connsiteY4" fmla="*/ 3727 h 434865"/>
                  <a:gd name="connsiteX5" fmla="*/ 549176 w 1023050"/>
                  <a:gd name="connsiteY5" fmla="*/ 424173 h 434865"/>
                  <a:gd name="connsiteX6" fmla="*/ 643566 w 1023050"/>
                  <a:gd name="connsiteY6" fmla="*/ 3727 h 434865"/>
                  <a:gd name="connsiteX7" fmla="*/ 695051 w 1023050"/>
                  <a:gd name="connsiteY7" fmla="*/ 432754 h 434865"/>
                  <a:gd name="connsiteX8" fmla="*/ 789441 w 1023050"/>
                  <a:gd name="connsiteY8" fmla="*/ 166757 h 434865"/>
                  <a:gd name="connsiteX9" fmla="*/ 1003963 w 1023050"/>
                  <a:gd name="connsiteY9" fmla="*/ 132435 h 434865"/>
                  <a:gd name="connsiteX10" fmla="*/ 1012544 w 1023050"/>
                  <a:gd name="connsiteY10" fmla="*/ 132435 h 434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3050" h="434865">
                    <a:moveTo>
                      <a:pt x="0" y="218240"/>
                    </a:moveTo>
                    <a:cubicBezTo>
                      <a:pt x="91529" y="236116"/>
                      <a:pt x="183059" y="253992"/>
                      <a:pt x="240265" y="218240"/>
                    </a:cubicBezTo>
                    <a:cubicBezTo>
                      <a:pt x="297471" y="182488"/>
                      <a:pt x="320353" y="-30595"/>
                      <a:pt x="343235" y="3727"/>
                    </a:cubicBezTo>
                    <a:cubicBezTo>
                      <a:pt x="366117" y="38049"/>
                      <a:pt x="350386" y="424173"/>
                      <a:pt x="377559" y="424173"/>
                    </a:cubicBezTo>
                    <a:cubicBezTo>
                      <a:pt x="404732" y="424173"/>
                      <a:pt x="477669" y="3727"/>
                      <a:pt x="506272" y="3727"/>
                    </a:cubicBezTo>
                    <a:cubicBezTo>
                      <a:pt x="534875" y="3727"/>
                      <a:pt x="526294" y="424173"/>
                      <a:pt x="549176" y="424173"/>
                    </a:cubicBezTo>
                    <a:cubicBezTo>
                      <a:pt x="572058" y="424173"/>
                      <a:pt x="619254" y="2297"/>
                      <a:pt x="643566" y="3727"/>
                    </a:cubicBezTo>
                    <a:cubicBezTo>
                      <a:pt x="667878" y="5157"/>
                      <a:pt x="670738" y="405582"/>
                      <a:pt x="695051" y="432754"/>
                    </a:cubicBezTo>
                    <a:cubicBezTo>
                      <a:pt x="719364" y="459926"/>
                      <a:pt x="737956" y="216810"/>
                      <a:pt x="789441" y="166757"/>
                    </a:cubicBezTo>
                    <a:cubicBezTo>
                      <a:pt x="840926" y="116704"/>
                      <a:pt x="966779" y="138155"/>
                      <a:pt x="1003963" y="132435"/>
                    </a:cubicBezTo>
                    <a:cubicBezTo>
                      <a:pt x="1041147" y="126715"/>
                      <a:pt x="1012544" y="132435"/>
                      <a:pt x="1012544" y="132435"/>
                    </a:cubicBezTo>
                  </a:path>
                </a:pathLst>
              </a:custGeom>
              <a:ln>
                <a:solidFill>
                  <a:srgbClr val="21BAFF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Freeform 178"/>
              <p:cNvSpPr/>
              <p:nvPr/>
            </p:nvSpPr>
            <p:spPr>
              <a:xfrm rot="3217991">
                <a:off x="3559804" y="5223752"/>
                <a:ext cx="1023050" cy="434865"/>
              </a:xfrm>
              <a:custGeom>
                <a:avLst/>
                <a:gdLst>
                  <a:gd name="connsiteX0" fmla="*/ 0 w 1023050"/>
                  <a:gd name="connsiteY0" fmla="*/ 218240 h 434865"/>
                  <a:gd name="connsiteX1" fmla="*/ 240265 w 1023050"/>
                  <a:gd name="connsiteY1" fmla="*/ 218240 h 434865"/>
                  <a:gd name="connsiteX2" fmla="*/ 343235 w 1023050"/>
                  <a:gd name="connsiteY2" fmla="*/ 3727 h 434865"/>
                  <a:gd name="connsiteX3" fmla="*/ 377559 w 1023050"/>
                  <a:gd name="connsiteY3" fmla="*/ 424173 h 434865"/>
                  <a:gd name="connsiteX4" fmla="*/ 506272 w 1023050"/>
                  <a:gd name="connsiteY4" fmla="*/ 3727 h 434865"/>
                  <a:gd name="connsiteX5" fmla="*/ 549176 w 1023050"/>
                  <a:gd name="connsiteY5" fmla="*/ 424173 h 434865"/>
                  <a:gd name="connsiteX6" fmla="*/ 643566 w 1023050"/>
                  <a:gd name="connsiteY6" fmla="*/ 3727 h 434865"/>
                  <a:gd name="connsiteX7" fmla="*/ 695051 w 1023050"/>
                  <a:gd name="connsiteY7" fmla="*/ 432754 h 434865"/>
                  <a:gd name="connsiteX8" fmla="*/ 789441 w 1023050"/>
                  <a:gd name="connsiteY8" fmla="*/ 166757 h 434865"/>
                  <a:gd name="connsiteX9" fmla="*/ 1003963 w 1023050"/>
                  <a:gd name="connsiteY9" fmla="*/ 132435 h 434865"/>
                  <a:gd name="connsiteX10" fmla="*/ 1012544 w 1023050"/>
                  <a:gd name="connsiteY10" fmla="*/ 132435 h 434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3050" h="434865">
                    <a:moveTo>
                      <a:pt x="0" y="218240"/>
                    </a:moveTo>
                    <a:cubicBezTo>
                      <a:pt x="91529" y="236116"/>
                      <a:pt x="183059" y="253992"/>
                      <a:pt x="240265" y="218240"/>
                    </a:cubicBezTo>
                    <a:cubicBezTo>
                      <a:pt x="297471" y="182488"/>
                      <a:pt x="320353" y="-30595"/>
                      <a:pt x="343235" y="3727"/>
                    </a:cubicBezTo>
                    <a:cubicBezTo>
                      <a:pt x="366117" y="38049"/>
                      <a:pt x="350386" y="424173"/>
                      <a:pt x="377559" y="424173"/>
                    </a:cubicBezTo>
                    <a:cubicBezTo>
                      <a:pt x="404732" y="424173"/>
                      <a:pt x="477669" y="3727"/>
                      <a:pt x="506272" y="3727"/>
                    </a:cubicBezTo>
                    <a:cubicBezTo>
                      <a:pt x="534875" y="3727"/>
                      <a:pt x="526294" y="424173"/>
                      <a:pt x="549176" y="424173"/>
                    </a:cubicBezTo>
                    <a:cubicBezTo>
                      <a:pt x="572058" y="424173"/>
                      <a:pt x="619254" y="2297"/>
                      <a:pt x="643566" y="3727"/>
                    </a:cubicBezTo>
                    <a:cubicBezTo>
                      <a:pt x="667878" y="5157"/>
                      <a:pt x="670738" y="405582"/>
                      <a:pt x="695051" y="432754"/>
                    </a:cubicBezTo>
                    <a:cubicBezTo>
                      <a:pt x="719364" y="459926"/>
                      <a:pt x="737956" y="216810"/>
                      <a:pt x="789441" y="166757"/>
                    </a:cubicBezTo>
                    <a:cubicBezTo>
                      <a:pt x="840926" y="116704"/>
                      <a:pt x="966779" y="138155"/>
                      <a:pt x="1003963" y="132435"/>
                    </a:cubicBezTo>
                    <a:cubicBezTo>
                      <a:pt x="1041147" y="126715"/>
                      <a:pt x="1012544" y="132435"/>
                      <a:pt x="1012544" y="132435"/>
                    </a:cubicBezTo>
                  </a:path>
                </a:pathLst>
              </a:custGeom>
              <a:ln>
                <a:solidFill>
                  <a:srgbClr val="21BAFF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Freeform 179"/>
              <p:cNvSpPr/>
              <p:nvPr/>
            </p:nvSpPr>
            <p:spPr>
              <a:xfrm rot="19496982">
                <a:off x="4222604" y="3731147"/>
                <a:ext cx="1023050" cy="434865"/>
              </a:xfrm>
              <a:custGeom>
                <a:avLst/>
                <a:gdLst>
                  <a:gd name="connsiteX0" fmla="*/ 0 w 1023050"/>
                  <a:gd name="connsiteY0" fmla="*/ 218240 h 434865"/>
                  <a:gd name="connsiteX1" fmla="*/ 240265 w 1023050"/>
                  <a:gd name="connsiteY1" fmla="*/ 218240 h 434865"/>
                  <a:gd name="connsiteX2" fmla="*/ 343235 w 1023050"/>
                  <a:gd name="connsiteY2" fmla="*/ 3727 h 434865"/>
                  <a:gd name="connsiteX3" fmla="*/ 377559 w 1023050"/>
                  <a:gd name="connsiteY3" fmla="*/ 424173 h 434865"/>
                  <a:gd name="connsiteX4" fmla="*/ 506272 w 1023050"/>
                  <a:gd name="connsiteY4" fmla="*/ 3727 h 434865"/>
                  <a:gd name="connsiteX5" fmla="*/ 549176 w 1023050"/>
                  <a:gd name="connsiteY5" fmla="*/ 424173 h 434865"/>
                  <a:gd name="connsiteX6" fmla="*/ 643566 w 1023050"/>
                  <a:gd name="connsiteY6" fmla="*/ 3727 h 434865"/>
                  <a:gd name="connsiteX7" fmla="*/ 695051 w 1023050"/>
                  <a:gd name="connsiteY7" fmla="*/ 432754 h 434865"/>
                  <a:gd name="connsiteX8" fmla="*/ 789441 w 1023050"/>
                  <a:gd name="connsiteY8" fmla="*/ 166757 h 434865"/>
                  <a:gd name="connsiteX9" fmla="*/ 1003963 w 1023050"/>
                  <a:gd name="connsiteY9" fmla="*/ 132435 h 434865"/>
                  <a:gd name="connsiteX10" fmla="*/ 1012544 w 1023050"/>
                  <a:gd name="connsiteY10" fmla="*/ 132435 h 434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3050" h="434865">
                    <a:moveTo>
                      <a:pt x="0" y="218240"/>
                    </a:moveTo>
                    <a:cubicBezTo>
                      <a:pt x="91529" y="236116"/>
                      <a:pt x="183059" y="253992"/>
                      <a:pt x="240265" y="218240"/>
                    </a:cubicBezTo>
                    <a:cubicBezTo>
                      <a:pt x="297471" y="182488"/>
                      <a:pt x="320353" y="-30595"/>
                      <a:pt x="343235" y="3727"/>
                    </a:cubicBezTo>
                    <a:cubicBezTo>
                      <a:pt x="366117" y="38049"/>
                      <a:pt x="350386" y="424173"/>
                      <a:pt x="377559" y="424173"/>
                    </a:cubicBezTo>
                    <a:cubicBezTo>
                      <a:pt x="404732" y="424173"/>
                      <a:pt x="477669" y="3727"/>
                      <a:pt x="506272" y="3727"/>
                    </a:cubicBezTo>
                    <a:cubicBezTo>
                      <a:pt x="534875" y="3727"/>
                      <a:pt x="526294" y="424173"/>
                      <a:pt x="549176" y="424173"/>
                    </a:cubicBezTo>
                    <a:cubicBezTo>
                      <a:pt x="572058" y="424173"/>
                      <a:pt x="619254" y="2297"/>
                      <a:pt x="643566" y="3727"/>
                    </a:cubicBezTo>
                    <a:cubicBezTo>
                      <a:pt x="667878" y="5157"/>
                      <a:pt x="670738" y="405582"/>
                      <a:pt x="695051" y="432754"/>
                    </a:cubicBezTo>
                    <a:cubicBezTo>
                      <a:pt x="719364" y="459926"/>
                      <a:pt x="737956" y="216810"/>
                      <a:pt x="789441" y="166757"/>
                    </a:cubicBezTo>
                    <a:cubicBezTo>
                      <a:pt x="840926" y="116704"/>
                      <a:pt x="966779" y="138155"/>
                      <a:pt x="1003963" y="132435"/>
                    </a:cubicBezTo>
                    <a:cubicBezTo>
                      <a:pt x="1041147" y="126715"/>
                      <a:pt x="1012544" y="132435"/>
                      <a:pt x="1012544" y="132435"/>
                    </a:cubicBezTo>
                  </a:path>
                </a:pathLst>
              </a:custGeom>
              <a:ln>
                <a:solidFill>
                  <a:srgbClr val="21BAFF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3" name="TextBox 182"/>
            <p:cNvSpPr txBox="1"/>
            <p:nvPr/>
          </p:nvSpPr>
          <p:spPr>
            <a:xfrm>
              <a:off x="4935375" y="2397154"/>
              <a:ext cx="3466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5AA1E"/>
                  </a:solidFill>
                </a:rPr>
                <a:t>e</a:t>
              </a:r>
              <a:r>
                <a:rPr lang="en-US" baseline="30000" dirty="0" smtClean="0">
                  <a:solidFill>
                    <a:srgbClr val="F5AA1E"/>
                  </a:solidFill>
                </a:rPr>
                <a:t>-</a:t>
              </a:r>
              <a:endParaRPr lang="en-US" baseline="30000" dirty="0">
                <a:solidFill>
                  <a:srgbClr val="F5AA1E"/>
                </a:solidFill>
              </a:endParaRP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3635486" y="1446174"/>
              <a:ext cx="3466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5AA1E"/>
                  </a:solidFill>
                </a:rPr>
                <a:t>e</a:t>
              </a:r>
              <a:r>
                <a:rPr lang="en-US" baseline="30000" dirty="0" smtClean="0">
                  <a:solidFill>
                    <a:srgbClr val="F5AA1E"/>
                  </a:solidFill>
                </a:rPr>
                <a:t>-</a:t>
              </a:r>
              <a:endParaRPr lang="en-US" baseline="30000" dirty="0">
                <a:solidFill>
                  <a:srgbClr val="F5AA1E"/>
                </a:solidFill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1419903" y="1913780"/>
              <a:ext cx="3466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5AA1E"/>
                  </a:solidFill>
                </a:rPr>
                <a:t>e</a:t>
              </a:r>
              <a:r>
                <a:rPr lang="en-US" baseline="30000" dirty="0" smtClean="0">
                  <a:solidFill>
                    <a:srgbClr val="F5AA1E"/>
                  </a:solidFill>
                </a:rPr>
                <a:t>-</a:t>
              </a:r>
              <a:endParaRPr lang="en-US" baseline="30000" dirty="0">
                <a:solidFill>
                  <a:srgbClr val="F5AA1E"/>
                </a:solidFill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1547678" y="3561784"/>
              <a:ext cx="3466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5AA1E"/>
                  </a:solidFill>
                </a:rPr>
                <a:t>e</a:t>
              </a:r>
              <a:r>
                <a:rPr lang="en-US" baseline="30000" dirty="0" smtClean="0">
                  <a:solidFill>
                    <a:srgbClr val="F5AA1E"/>
                  </a:solidFill>
                </a:rPr>
                <a:t>-</a:t>
              </a:r>
              <a:endParaRPr lang="en-US" baseline="30000" dirty="0">
                <a:solidFill>
                  <a:srgbClr val="F5AA1E"/>
                </a:solidFill>
              </a:endParaRP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3186738" y="3593110"/>
              <a:ext cx="3466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5AA1E"/>
                  </a:solidFill>
                </a:rPr>
                <a:t>e</a:t>
              </a:r>
              <a:r>
                <a:rPr lang="en-US" baseline="30000" dirty="0" smtClean="0">
                  <a:solidFill>
                    <a:srgbClr val="F5AA1E"/>
                  </a:solidFill>
                </a:rPr>
                <a:t>-</a:t>
              </a:r>
              <a:endParaRPr lang="en-US" baseline="30000" dirty="0">
                <a:solidFill>
                  <a:srgbClr val="F5AA1E"/>
                </a:solidFill>
              </a:endParaRP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4399720" y="1417638"/>
              <a:ext cx="3466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5AA1E"/>
                  </a:solidFill>
                </a:rPr>
                <a:t>e</a:t>
              </a:r>
              <a:r>
                <a:rPr lang="en-US" baseline="30000" dirty="0" smtClean="0">
                  <a:solidFill>
                    <a:srgbClr val="F5AA1E"/>
                  </a:solidFill>
                </a:rPr>
                <a:t>-</a:t>
              </a:r>
              <a:endParaRPr lang="en-US" baseline="30000" dirty="0">
                <a:solidFill>
                  <a:srgbClr val="F5AA1E"/>
                </a:solidFill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4502150" y="2234520"/>
              <a:ext cx="3466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5AA1E"/>
                  </a:solidFill>
                </a:rPr>
                <a:t>e</a:t>
              </a:r>
              <a:r>
                <a:rPr lang="en-US" baseline="30000" dirty="0" smtClean="0">
                  <a:solidFill>
                    <a:srgbClr val="F5AA1E"/>
                  </a:solidFill>
                </a:rPr>
                <a:t>-</a:t>
              </a:r>
              <a:endParaRPr lang="en-US" baseline="30000" dirty="0">
                <a:solidFill>
                  <a:srgbClr val="F5AA1E"/>
                </a:solidFill>
              </a:endParaRP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4564639" y="2918886"/>
              <a:ext cx="3466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5AA1E"/>
                  </a:solidFill>
                </a:rPr>
                <a:t>e</a:t>
              </a:r>
              <a:r>
                <a:rPr lang="en-US" baseline="30000" dirty="0" smtClean="0">
                  <a:solidFill>
                    <a:srgbClr val="F5AA1E"/>
                  </a:solidFill>
                </a:rPr>
                <a:t>-</a:t>
              </a:r>
              <a:endParaRPr lang="en-US" baseline="30000" dirty="0">
                <a:solidFill>
                  <a:srgbClr val="F5AA1E"/>
                </a:solidFill>
              </a:endParaRP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2093657" y="2188596"/>
              <a:ext cx="3466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5AA1E"/>
                  </a:solidFill>
                </a:rPr>
                <a:t>e</a:t>
              </a:r>
              <a:r>
                <a:rPr lang="en-US" baseline="30000" dirty="0" smtClean="0">
                  <a:solidFill>
                    <a:srgbClr val="F5AA1E"/>
                  </a:solidFill>
                </a:rPr>
                <a:t>-</a:t>
              </a:r>
              <a:endParaRPr lang="en-US" baseline="30000" dirty="0">
                <a:solidFill>
                  <a:srgbClr val="F5AA1E"/>
                </a:solidFill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3982118" y="2060464"/>
              <a:ext cx="3466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5AA1E"/>
                  </a:solidFill>
                </a:rPr>
                <a:t>e</a:t>
              </a:r>
              <a:r>
                <a:rPr lang="en-US" baseline="30000" dirty="0" smtClean="0">
                  <a:solidFill>
                    <a:srgbClr val="F5AA1E"/>
                  </a:solidFill>
                </a:rPr>
                <a:t>-</a:t>
              </a:r>
              <a:endParaRPr lang="en-US" baseline="30000" dirty="0">
                <a:solidFill>
                  <a:srgbClr val="F5AA1E"/>
                </a:solidFill>
              </a:endParaRPr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2227951" y="2694071"/>
              <a:ext cx="3466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5AA1E"/>
                  </a:solidFill>
                </a:rPr>
                <a:t>e</a:t>
              </a:r>
              <a:r>
                <a:rPr lang="en-US" baseline="30000" dirty="0" smtClean="0">
                  <a:solidFill>
                    <a:srgbClr val="F5AA1E"/>
                  </a:solidFill>
                </a:rPr>
                <a:t>-</a:t>
              </a:r>
              <a:endParaRPr lang="en-US" baseline="30000" dirty="0">
                <a:solidFill>
                  <a:srgbClr val="F5AA1E"/>
                </a:solidFill>
              </a:endParaRP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3976924" y="2567001"/>
              <a:ext cx="3466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5AA1E"/>
                  </a:solidFill>
                </a:rPr>
                <a:t>e</a:t>
              </a:r>
              <a:r>
                <a:rPr lang="en-US" baseline="30000" dirty="0" smtClean="0">
                  <a:solidFill>
                    <a:srgbClr val="F5AA1E"/>
                  </a:solidFill>
                </a:rPr>
                <a:t>-</a:t>
              </a:r>
              <a:endParaRPr lang="en-US" baseline="30000" dirty="0">
                <a:solidFill>
                  <a:srgbClr val="F5AA1E"/>
                </a:solidFill>
              </a:endParaRPr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4102431" y="3279288"/>
              <a:ext cx="3466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5AA1E"/>
                  </a:solidFill>
                </a:rPr>
                <a:t>e</a:t>
              </a:r>
              <a:r>
                <a:rPr lang="en-US" baseline="30000" dirty="0" smtClean="0">
                  <a:solidFill>
                    <a:srgbClr val="F5AA1E"/>
                  </a:solidFill>
                </a:rPr>
                <a:t>-</a:t>
              </a:r>
              <a:endParaRPr lang="en-US" baseline="30000" dirty="0">
                <a:solidFill>
                  <a:srgbClr val="F5AA1E"/>
                </a:solidFill>
              </a:endParaRP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2801195" y="2835425"/>
              <a:ext cx="3466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5AA1E"/>
                  </a:solidFill>
                </a:rPr>
                <a:t>e</a:t>
              </a:r>
              <a:r>
                <a:rPr lang="en-US" baseline="30000" dirty="0" smtClean="0">
                  <a:solidFill>
                    <a:srgbClr val="F5AA1E"/>
                  </a:solidFill>
                </a:rPr>
                <a:t>-</a:t>
              </a:r>
              <a:endParaRPr lang="en-US" baseline="30000" dirty="0">
                <a:solidFill>
                  <a:srgbClr val="F5AA1E"/>
                </a:solidFill>
              </a:endParaRP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4218007" y="3551554"/>
              <a:ext cx="3466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5AA1E"/>
                  </a:solidFill>
                </a:rPr>
                <a:t>e</a:t>
              </a:r>
              <a:r>
                <a:rPr lang="en-US" baseline="30000" dirty="0" smtClean="0">
                  <a:solidFill>
                    <a:srgbClr val="F5AA1E"/>
                  </a:solidFill>
                </a:rPr>
                <a:t>-</a:t>
              </a:r>
              <a:endParaRPr lang="en-US" baseline="30000" dirty="0">
                <a:solidFill>
                  <a:srgbClr val="F5AA1E"/>
                </a:solidFill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3288854" y="2335816"/>
              <a:ext cx="3466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5AA1E"/>
                  </a:solidFill>
                </a:rPr>
                <a:t>e</a:t>
              </a:r>
              <a:r>
                <a:rPr lang="en-US" baseline="30000" dirty="0" smtClean="0">
                  <a:solidFill>
                    <a:srgbClr val="F5AA1E"/>
                  </a:solidFill>
                </a:rPr>
                <a:t>-</a:t>
              </a:r>
              <a:endParaRPr lang="en-US" baseline="30000" dirty="0">
                <a:solidFill>
                  <a:srgbClr val="F5AA1E"/>
                </a:solidFill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5240175" y="2701954"/>
              <a:ext cx="3466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5AA1E"/>
                  </a:solidFill>
                </a:rPr>
                <a:t>e</a:t>
              </a:r>
              <a:r>
                <a:rPr lang="en-US" baseline="30000" dirty="0" smtClean="0">
                  <a:solidFill>
                    <a:srgbClr val="F5AA1E"/>
                  </a:solidFill>
                </a:rPr>
                <a:t>-</a:t>
              </a:r>
              <a:endParaRPr lang="en-US" baseline="30000" dirty="0">
                <a:solidFill>
                  <a:srgbClr val="F5AA1E"/>
                </a:solidFill>
              </a:endParaRP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1484210" y="2942148"/>
              <a:ext cx="3466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5AA1E"/>
                  </a:solidFill>
                </a:rPr>
                <a:t>e</a:t>
              </a:r>
              <a:r>
                <a:rPr lang="en-US" baseline="30000" dirty="0" smtClean="0">
                  <a:solidFill>
                    <a:srgbClr val="F5AA1E"/>
                  </a:solidFill>
                </a:rPr>
                <a:t>-</a:t>
              </a:r>
              <a:endParaRPr lang="en-US" baseline="30000" dirty="0">
                <a:solidFill>
                  <a:srgbClr val="F5AA1E"/>
                </a:solidFill>
              </a:endParaRPr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2680882" y="1476208"/>
              <a:ext cx="3466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5AA1E"/>
                  </a:solidFill>
                </a:rPr>
                <a:t>e</a:t>
              </a:r>
              <a:r>
                <a:rPr lang="en-US" baseline="30000" dirty="0" smtClean="0">
                  <a:solidFill>
                    <a:srgbClr val="F5AA1E"/>
                  </a:solidFill>
                </a:rPr>
                <a:t>-</a:t>
              </a:r>
              <a:endParaRPr lang="en-US" baseline="30000" dirty="0">
                <a:solidFill>
                  <a:srgbClr val="F5AA1E"/>
                </a:solidFill>
              </a:endParaRPr>
            </a:p>
          </p:txBody>
        </p:sp>
      </p:grpSp>
      <p:graphicFrame>
        <p:nvGraphicFramePr>
          <p:cNvPr id="202" name="Object 20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07597"/>
              </p:ext>
            </p:extLst>
          </p:nvPr>
        </p:nvGraphicFramePr>
        <p:xfrm>
          <a:off x="5363823" y="2584002"/>
          <a:ext cx="3733997" cy="3213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1" name="Equation" r:id="rId4" imgW="2552700" imgH="2197100" progId="Equation.3">
                  <p:embed/>
                </p:oleObj>
              </mc:Choice>
              <mc:Fallback>
                <p:oleObj name="Equation" r:id="rId4" imgW="2552700" imgH="2197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63823" y="2584002"/>
                        <a:ext cx="3733997" cy="3213838"/>
                      </a:xfrm>
                      <a:prstGeom prst="rect">
                        <a:avLst/>
                      </a:prstGeom>
                      <a:ln w="38100" cmpd="sng">
                        <a:solidFill>
                          <a:schemeClr val="tx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" name="TextBox 204"/>
          <p:cNvSpPr txBox="1"/>
          <p:nvPr/>
        </p:nvSpPr>
        <p:spPr>
          <a:xfrm>
            <a:off x="6324108" y="1569334"/>
            <a:ext cx="1260719" cy="83099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H + </a:t>
            </a:r>
            <a:r>
              <a:rPr lang="en-US" dirty="0" err="1" smtClean="0"/>
              <a:t>γ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H</a:t>
            </a:r>
            <a:r>
              <a:rPr lang="en-US" baseline="30000" dirty="0" smtClean="0">
                <a:sym typeface="Wingdings"/>
              </a:rPr>
              <a:t>+</a:t>
            </a:r>
          </a:p>
          <a:p>
            <a:endParaRPr lang="en-US" baseline="30000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H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 + e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  H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INAF-Covid-19 (F. Nicastro)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E192B-E7AF-B041-BA40-8A5ECE786B15}" type="datetime1">
              <a:rPr lang="en-US" smtClean="0"/>
              <a:t>11/03/21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354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Diffusione</a:t>
            </a:r>
            <a:r>
              <a:rPr lang="en-US" dirty="0" smtClean="0"/>
              <a:t> </a:t>
            </a:r>
            <a:r>
              <a:rPr lang="en-US" dirty="0" err="1" smtClean="0"/>
              <a:t>dell’Epidemia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93403" y="1417638"/>
            <a:ext cx="2745881" cy="8323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Suscettibili</a:t>
            </a:r>
            <a:r>
              <a:rPr lang="en-US" dirty="0" smtClean="0"/>
              <a:t>: 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914788" y="1417638"/>
            <a:ext cx="2745881" cy="8323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Infetti</a:t>
            </a:r>
            <a:r>
              <a:rPr lang="en-US" dirty="0" smtClean="0"/>
              <a:t>: I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98995" y="4635733"/>
            <a:ext cx="2745881" cy="8323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Guariti</a:t>
            </a:r>
            <a:r>
              <a:rPr lang="en-US" dirty="0" smtClean="0"/>
              <a:t>: 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3608" y="1668732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719484" y="2119394"/>
            <a:ext cx="8581" cy="7293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355124" y="2942925"/>
            <a:ext cx="2745881" cy="8323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Infetti</a:t>
            </a:r>
            <a:r>
              <a:rPr lang="en-US" dirty="0" smtClean="0"/>
              <a:t>: I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719484" y="2346595"/>
            <a:ext cx="1795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β</a:t>
            </a:r>
            <a:r>
              <a:rPr lang="en-US" dirty="0" smtClean="0"/>
              <a:t> = </a:t>
            </a:r>
            <a:r>
              <a:rPr lang="el-GR" dirty="0" smtClean="0"/>
              <a:t>β</a:t>
            </a:r>
            <a:r>
              <a:rPr lang="en-US" dirty="0" smtClean="0"/>
              <a:t>(R</a:t>
            </a:r>
            <a:r>
              <a:rPr lang="en-US" baseline="-25000" dirty="0" smtClean="0"/>
              <a:t>0</a:t>
            </a:r>
            <a:r>
              <a:rPr lang="en-US" dirty="0" smtClean="0"/>
              <a:t>,τ;S/N;</a:t>
            </a:r>
            <a:r>
              <a:rPr lang="mr-IN" dirty="0" smtClean="0"/>
              <a:t>…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200905" y="4635733"/>
            <a:ext cx="2745881" cy="8323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Morti</a:t>
            </a:r>
            <a:r>
              <a:rPr lang="en-US" dirty="0" smtClean="0"/>
              <a:t>: D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698359" y="3906386"/>
            <a:ext cx="1010488" cy="6670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728065" y="3906386"/>
            <a:ext cx="1014984" cy="6670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661976" y="396851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γ</a:t>
            </a:r>
            <a:r>
              <a:rPr lang="en-US" baseline="-25000" dirty="0" err="1" smtClean="0"/>
              <a:t>out</a:t>
            </a:r>
            <a:endParaRPr lang="en-US" baseline="-25000" dirty="0"/>
          </a:p>
        </p:txBody>
      </p:sp>
      <p:sp>
        <p:nvSpPr>
          <p:cNvPr id="19" name="TextBox 18"/>
          <p:cNvSpPr txBox="1"/>
          <p:nvPr/>
        </p:nvSpPr>
        <p:spPr>
          <a:xfrm>
            <a:off x="5200905" y="3940715"/>
            <a:ext cx="311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μ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2239610" y="2346595"/>
            <a:ext cx="8580" cy="22268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248190" y="3254278"/>
            <a:ext cx="403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γ</a:t>
            </a:r>
            <a:r>
              <a:rPr lang="en-US" baseline="-25000" dirty="0" err="1" smtClean="0"/>
              <a:t>in</a:t>
            </a:r>
            <a:endParaRPr lang="en-US" baseline="-25000" dirty="0"/>
          </a:p>
        </p:txBody>
      </p:sp>
      <p:sp>
        <p:nvSpPr>
          <p:cNvPr id="23" name="Rectangle 22"/>
          <p:cNvSpPr/>
          <p:nvPr/>
        </p:nvSpPr>
        <p:spPr>
          <a:xfrm>
            <a:off x="420462" y="5706251"/>
            <a:ext cx="2745881" cy="8323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Vaccinati</a:t>
            </a:r>
            <a:r>
              <a:rPr lang="en-US" dirty="0" smtClean="0"/>
              <a:t>: V</a:t>
            </a:r>
            <a:endParaRPr lang="en-US" dirty="0"/>
          </a:p>
        </p:txBody>
      </p:sp>
      <p:cxnSp>
        <p:nvCxnSpPr>
          <p:cNvPr id="25" name="Elbow Connector 24"/>
          <p:cNvCxnSpPr/>
          <p:nvPr/>
        </p:nvCxnSpPr>
        <p:spPr>
          <a:xfrm rot="5400000">
            <a:off x="-699266" y="3221975"/>
            <a:ext cx="3835503" cy="943896"/>
          </a:xfrm>
          <a:prstGeom prst="bentConnector3">
            <a:avLst>
              <a:gd name="adj1" fmla="val 112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/>
          <p:nvPr/>
        </p:nvCxnSpPr>
        <p:spPr>
          <a:xfrm rot="5400000">
            <a:off x="-359111" y="3553546"/>
            <a:ext cx="3573613" cy="456838"/>
          </a:xfrm>
          <a:prstGeom prst="bentConnector3">
            <a:avLst>
              <a:gd name="adj1" fmla="val 57"/>
            </a:avLst>
          </a:prstGeom>
          <a:ln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235647" y="3271641"/>
            <a:ext cx="38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ξ</a:t>
            </a:r>
            <a:r>
              <a:rPr lang="en-US" baseline="-25000" dirty="0" err="1" smtClean="0"/>
              <a:t>in</a:t>
            </a:r>
            <a:endParaRPr lang="en-US" baseline="-25000" dirty="0"/>
          </a:p>
        </p:txBody>
      </p:sp>
      <p:sp>
        <p:nvSpPr>
          <p:cNvPr id="36" name="TextBox 35"/>
          <p:cNvSpPr txBox="1"/>
          <p:nvPr/>
        </p:nvSpPr>
        <p:spPr>
          <a:xfrm>
            <a:off x="298849" y="2748603"/>
            <a:ext cx="485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ξ</a:t>
            </a:r>
            <a:r>
              <a:rPr lang="en-US" baseline="-25000" dirty="0" err="1" smtClean="0"/>
              <a:t>out</a:t>
            </a:r>
            <a:endParaRPr lang="en-US" baseline="-25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INAF-Covid-19 (F. Nicastro)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8ECF2-F1EF-4047-AACF-BF238A4DD3D2}" type="datetime1">
              <a:rPr lang="en-US" smtClean="0"/>
              <a:t>11/03/21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5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Modelli</a:t>
            </a:r>
            <a:r>
              <a:rPr lang="en-US" dirty="0" smtClean="0"/>
              <a:t> </a:t>
            </a:r>
            <a:r>
              <a:rPr lang="en-US" dirty="0" err="1" smtClean="0"/>
              <a:t>Matematici</a:t>
            </a:r>
            <a:r>
              <a:rPr lang="en-US" dirty="0" smtClean="0"/>
              <a:t> SIRD-like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2747330"/>
              </p:ext>
            </p:extLst>
          </p:nvPr>
        </p:nvGraphicFramePr>
        <p:xfrm>
          <a:off x="250473" y="1417638"/>
          <a:ext cx="4381918" cy="448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98" name="Equation" r:id="rId3" imgW="2070100" imgH="2120900" progId="Equation.3">
                  <p:embed/>
                </p:oleObj>
              </mc:Choice>
              <mc:Fallback>
                <p:oleObj name="Equation" r:id="rId3" imgW="2070100" imgH="2120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0473" y="1417638"/>
                        <a:ext cx="4381918" cy="4489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2286126"/>
              </p:ext>
            </p:extLst>
          </p:nvPr>
        </p:nvGraphicFramePr>
        <p:xfrm>
          <a:off x="968358" y="5767008"/>
          <a:ext cx="2117483" cy="97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99" name="Equation" r:id="rId5" imgW="1320800" imgH="609600" progId="Equation.3">
                  <p:embed/>
                </p:oleObj>
              </mc:Choice>
              <mc:Fallback>
                <p:oleObj name="Equation" r:id="rId5" imgW="1320800" imgH="609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68358" y="5767008"/>
                        <a:ext cx="2117483" cy="977300"/>
                      </a:xfrm>
                      <a:prstGeom prst="rect">
                        <a:avLst/>
                      </a:prstGeom>
                      <a:ln w="38100" cmpd="sng">
                        <a:solidFill>
                          <a:srgbClr val="1F497D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88450" y="1421896"/>
            <a:ext cx="3377848" cy="3693319"/>
          </a:xfrm>
          <a:prstGeom prst="rect">
            <a:avLst/>
          </a:prstGeom>
          <a:noFill/>
          <a:ln w="38100" cmpd="sng"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Grandezze</a:t>
            </a:r>
            <a:r>
              <a:rPr lang="en-US" dirty="0" smtClean="0">
                <a:solidFill>
                  <a:srgbClr val="FF0000"/>
                </a:solidFill>
              </a:rPr>
              <a:t> Cumulative</a:t>
            </a:r>
          </a:p>
          <a:p>
            <a:r>
              <a:rPr lang="en-US" dirty="0" smtClean="0"/>
              <a:t>P </a:t>
            </a:r>
            <a:r>
              <a:rPr lang="en-US" dirty="0"/>
              <a:t>= </a:t>
            </a:r>
            <a:r>
              <a:rPr lang="en-US" dirty="0" err="1"/>
              <a:t>Positivi</a:t>
            </a:r>
            <a:r>
              <a:rPr lang="en-US" dirty="0"/>
              <a:t> da </a:t>
            </a:r>
            <a:r>
              <a:rPr lang="en-US" dirty="0" err="1"/>
              <a:t>inizio</a:t>
            </a:r>
            <a:r>
              <a:rPr lang="en-US" dirty="0"/>
              <a:t> </a:t>
            </a:r>
            <a:r>
              <a:rPr lang="en-US" dirty="0" err="1"/>
              <a:t>epidemia</a:t>
            </a:r>
            <a:endParaRPr lang="en-US" dirty="0"/>
          </a:p>
          <a:p>
            <a:r>
              <a:rPr lang="en-US" dirty="0" smtClean="0"/>
              <a:t>R = </a:t>
            </a:r>
            <a:r>
              <a:rPr lang="en-US" dirty="0" err="1" smtClean="0"/>
              <a:t>Guariti</a:t>
            </a:r>
            <a:r>
              <a:rPr lang="en-US" dirty="0" smtClean="0"/>
              <a:t> da </a:t>
            </a:r>
            <a:r>
              <a:rPr lang="en-US" dirty="0" err="1" smtClean="0"/>
              <a:t>inizio</a:t>
            </a:r>
            <a:r>
              <a:rPr lang="en-US" dirty="0" smtClean="0"/>
              <a:t> </a:t>
            </a:r>
            <a:r>
              <a:rPr lang="en-US" dirty="0" err="1"/>
              <a:t>e</a:t>
            </a:r>
            <a:r>
              <a:rPr lang="en-US" dirty="0" err="1" smtClean="0"/>
              <a:t>pidemia</a:t>
            </a:r>
            <a:endParaRPr lang="en-US" dirty="0" smtClean="0"/>
          </a:p>
          <a:p>
            <a:r>
              <a:rPr lang="en-US" dirty="0" smtClean="0"/>
              <a:t>D = </a:t>
            </a:r>
            <a:r>
              <a:rPr lang="en-US" dirty="0" err="1" smtClean="0"/>
              <a:t>Morti</a:t>
            </a:r>
            <a:r>
              <a:rPr lang="en-US" dirty="0" smtClean="0"/>
              <a:t> da </a:t>
            </a:r>
            <a:r>
              <a:rPr lang="en-US" dirty="0" err="1" smtClean="0"/>
              <a:t>Inizio</a:t>
            </a:r>
            <a:r>
              <a:rPr lang="en-US" dirty="0" smtClean="0"/>
              <a:t> </a:t>
            </a:r>
            <a:r>
              <a:rPr lang="en-US" dirty="0" err="1"/>
              <a:t>e</a:t>
            </a:r>
            <a:r>
              <a:rPr lang="en-US" dirty="0" err="1" smtClean="0"/>
              <a:t>pidemia</a:t>
            </a:r>
            <a:endParaRPr lang="en-US" dirty="0" smtClean="0"/>
          </a:p>
          <a:p>
            <a:r>
              <a:rPr lang="en-US" dirty="0" smtClean="0"/>
              <a:t>V = </a:t>
            </a:r>
            <a:r>
              <a:rPr lang="en-US" dirty="0" err="1" smtClean="0"/>
              <a:t>Vaccinati</a:t>
            </a:r>
            <a:r>
              <a:rPr lang="en-US" dirty="0" smtClean="0"/>
              <a:t> da </a:t>
            </a:r>
            <a:r>
              <a:rPr lang="en-US" dirty="0" err="1" smtClean="0"/>
              <a:t>inizio</a:t>
            </a:r>
            <a:r>
              <a:rPr lang="en-US" dirty="0"/>
              <a:t> </a:t>
            </a:r>
            <a:r>
              <a:rPr lang="en-US" dirty="0" err="1" smtClean="0"/>
              <a:t>epidemia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I = </a:t>
            </a:r>
            <a:r>
              <a:rPr lang="en-US" dirty="0" err="1"/>
              <a:t>Attualmente</a:t>
            </a:r>
            <a:r>
              <a:rPr lang="en-US" dirty="0"/>
              <a:t> </a:t>
            </a:r>
            <a:r>
              <a:rPr lang="en-US" dirty="0" err="1"/>
              <a:t>Positivi</a:t>
            </a:r>
            <a:r>
              <a:rPr lang="en-US" dirty="0"/>
              <a:t> = P </a:t>
            </a:r>
            <a:r>
              <a:rPr lang="mr-IN" dirty="0"/>
              <a:t>–</a:t>
            </a:r>
            <a:r>
              <a:rPr lang="en-US" dirty="0"/>
              <a:t> R - D</a:t>
            </a:r>
          </a:p>
          <a:p>
            <a:endParaRPr lang="en-US" dirty="0" smtClean="0"/>
          </a:p>
          <a:p>
            <a:r>
              <a:rPr lang="en-US" dirty="0" err="1" smtClean="0">
                <a:solidFill>
                  <a:srgbClr val="FF0000"/>
                </a:solidFill>
              </a:rPr>
              <a:t>Loro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Variazioni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Giornaliere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err="1" smtClean="0"/>
              <a:t>dP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err="1"/>
              <a:t>Positivi</a:t>
            </a:r>
            <a:r>
              <a:rPr lang="en-US" dirty="0"/>
              <a:t> </a:t>
            </a:r>
            <a:r>
              <a:rPr lang="en-US" dirty="0" err="1" smtClean="0"/>
              <a:t>giornalieri</a:t>
            </a:r>
            <a:endParaRPr lang="en-US" dirty="0"/>
          </a:p>
          <a:p>
            <a:r>
              <a:rPr lang="en-US" dirty="0" err="1" smtClean="0"/>
              <a:t>dR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err="1"/>
              <a:t>Guariti</a:t>
            </a:r>
            <a:r>
              <a:rPr lang="en-US" dirty="0"/>
              <a:t> </a:t>
            </a:r>
            <a:r>
              <a:rPr lang="en-US" dirty="0" err="1" smtClean="0"/>
              <a:t>giornalieri</a:t>
            </a:r>
            <a:endParaRPr lang="en-US" dirty="0"/>
          </a:p>
          <a:p>
            <a:r>
              <a:rPr lang="en-US" dirty="0" err="1" smtClean="0"/>
              <a:t>dD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err="1"/>
              <a:t>Morti</a:t>
            </a:r>
            <a:r>
              <a:rPr lang="en-US" dirty="0"/>
              <a:t> </a:t>
            </a:r>
            <a:r>
              <a:rPr lang="en-US" dirty="0" err="1" smtClean="0"/>
              <a:t>giornalieri</a:t>
            </a:r>
            <a:endParaRPr lang="en-US" dirty="0"/>
          </a:p>
          <a:p>
            <a:r>
              <a:rPr lang="en-US" dirty="0" err="1" smtClean="0"/>
              <a:t>dV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err="1"/>
              <a:t>Vaccinati</a:t>
            </a:r>
            <a:r>
              <a:rPr lang="en-US" dirty="0"/>
              <a:t> </a:t>
            </a:r>
            <a:r>
              <a:rPr lang="en-US" dirty="0" err="1" smtClean="0"/>
              <a:t>giornalieri</a:t>
            </a:r>
            <a:endParaRPr lang="en-US" dirty="0" smtClean="0"/>
          </a:p>
          <a:p>
            <a:r>
              <a:rPr lang="en-US" dirty="0" err="1"/>
              <a:t>dI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 = </a:t>
            </a:r>
            <a:r>
              <a:rPr lang="en-US" dirty="0" err="1"/>
              <a:t>Variazione</a:t>
            </a:r>
            <a:r>
              <a:rPr lang="en-US" dirty="0"/>
              <a:t> att. </a:t>
            </a:r>
            <a:r>
              <a:rPr lang="en-US" dirty="0" err="1" smtClean="0"/>
              <a:t>positivi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457200" y="1295660"/>
            <a:ext cx="4146269" cy="4376080"/>
            <a:chOff x="457200" y="1295660"/>
            <a:chExt cx="4146269" cy="4376080"/>
          </a:xfrm>
        </p:grpSpPr>
        <p:sp>
          <p:nvSpPr>
            <p:cNvPr id="16" name="TextBox 15"/>
            <p:cNvSpPr txBox="1"/>
            <p:nvPr/>
          </p:nvSpPr>
          <p:spPr>
            <a:xfrm>
              <a:off x="2402647" y="1295660"/>
              <a:ext cx="62397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 smtClean="0">
                  <a:solidFill>
                    <a:srgbClr val="FF0000"/>
                  </a:solidFill>
                </a:rPr>
                <a:t>X</a:t>
              </a:r>
              <a:endParaRPr lang="en-US" sz="6600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241527" y="1302183"/>
              <a:ext cx="62397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 smtClean="0">
                  <a:solidFill>
                    <a:srgbClr val="FF0000"/>
                  </a:solidFill>
                </a:rPr>
                <a:t>X</a:t>
              </a:r>
              <a:endParaRPr lang="en-US" sz="6600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979493" y="1302183"/>
              <a:ext cx="62397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 smtClean="0">
                  <a:solidFill>
                    <a:srgbClr val="FF0000"/>
                  </a:solidFill>
                </a:rPr>
                <a:t>X</a:t>
              </a:r>
              <a:endParaRPr lang="en-US" sz="6600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926606" y="3060251"/>
              <a:ext cx="62397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 smtClean="0">
                  <a:solidFill>
                    <a:srgbClr val="FF0000"/>
                  </a:solidFill>
                </a:rPr>
                <a:t>X</a:t>
              </a:r>
              <a:endParaRPr lang="en-US" sz="6600" dirty="0">
                <a:solidFill>
                  <a:srgbClr val="FF0000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V="1">
              <a:off x="457200" y="5019618"/>
              <a:ext cx="2280101" cy="652122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0951527"/>
              </p:ext>
            </p:extLst>
          </p:nvPr>
        </p:nvGraphicFramePr>
        <p:xfrm>
          <a:off x="3760788" y="5362575"/>
          <a:ext cx="4462462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00" name="Equation" r:id="rId7" imgW="2108200" imgH="457200" progId="Equation.3">
                  <p:embed/>
                </p:oleObj>
              </mc:Choice>
              <mc:Fallback>
                <p:oleObj name="Equation" r:id="rId7" imgW="21082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60788" y="5362575"/>
                        <a:ext cx="4462462" cy="968375"/>
                      </a:xfrm>
                      <a:prstGeom prst="rect">
                        <a:avLst/>
                      </a:prstGeom>
                      <a:ln w="38100" cmpd="sng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INAF-Covid-19 (F. Nicastro)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C2434-EED8-FB4E-9280-577D48BDF693}" type="datetime1">
              <a:rPr lang="en-US" smtClean="0"/>
              <a:t>11/03/21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222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5575"/>
            <a:ext cx="8229600" cy="1143000"/>
          </a:xfrm>
        </p:spPr>
        <p:txBody>
          <a:bodyPr/>
          <a:lstStyle/>
          <a:p>
            <a:r>
              <a:rPr lang="en-US" dirty="0" err="1" smtClean="0"/>
              <a:t>Stagionalità</a:t>
            </a:r>
            <a:r>
              <a:rPr lang="en-US" dirty="0" smtClean="0"/>
              <a:t> </a:t>
            </a:r>
            <a:r>
              <a:rPr lang="en-US" dirty="0" err="1" smtClean="0"/>
              <a:t>Epidemia</a:t>
            </a:r>
            <a:r>
              <a:rPr lang="en-US" dirty="0" smtClean="0"/>
              <a:t> </a:t>
            </a:r>
            <a:r>
              <a:rPr lang="en-US" dirty="0" err="1" smtClean="0"/>
              <a:t>Respiratorie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1602" y="6391078"/>
            <a:ext cx="4611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Nicastro et al., </a:t>
            </a:r>
            <a:r>
              <a:rPr lang="en-US" dirty="0" smtClean="0"/>
              <a:t>2020, </a:t>
            </a:r>
            <a:r>
              <a:rPr lang="en-US" dirty="0" err="1" smtClean="0"/>
              <a:t>iScience</a:t>
            </a:r>
            <a:r>
              <a:rPr lang="en-US" dirty="0"/>
              <a:t>, 23, 10, 102695: </a:t>
            </a:r>
            <a:endParaRPr lang="en-US" dirty="0" smtClean="0"/>
          </a:p>
        </p:txBody>
      </p:sp>
      <p:pic>
        <p:nvPicPr>
          <p:cNvPr id="5" name="Picture 4" descr="Graphical-Abstract_Fi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363" y="938484"/>
            <a:ext cx="5452594" cy="545259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INAF-Covid-19 (F. Nicastro)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C6F35-AF4B-3D4D-AB82-757EA82D0A93}" type="datetime1">
              <a:rPr lang="en-US" smtClean="0"/>
              <a:t>11/03/21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56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530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Il sole </a:t>
            </a:r>
            <a:r>
              <a:rPr lang="en-US" dirty="0" err="1" smtClean="0"/>
              <a:t>nei</a:t>
            </a:r>
            <a:r>
              <a:rPr lang="en-US" dirty="0" smtClean="0"/>
              <a:t> </a:t>
            </a:r>
            <a:r>
              <a:rPr lang="en-US" dirty="0" err="1" smtClean="0"/>
              <a:t>modelli</a:t>
            </a:r>
            <a:r>
              <a:rPr lang="en-US" dirty="0" smtClean="0"/>
              <a:t> con </a:t>
            </a:r>
            <a:r>
              <a:rPr lang="en-US" dirty="0" err="1" smtClean="0"/>
              <a:t>efficienza</a:t>
            </a:r>
            <a:r>
              <a:rPr lang="en-US" dirty="0" smtClean="0"/>
              <a:t> </a:t>
            </a:r>
            <a:r>
              <a:rPr lang="en-US" dirty="0" err="1" smtClean="0"/>
              <a:t>aribtraria</a:t>
            </a:r>
            <a:r>
              <a:rPr lang="en-US" dirty="0" smtClean="0"/>
              <a:t>: </a:t>
            </a:r>
            <a:r>
              <a:rPr lang="en-US" dirty="0" err="1" smtClean="0"/>
              <a:t>stagionalità</a:t>
            </a:r>
            <a:r>
              <a:rPr lang="en-US" dirty="0" smtClean="0"/>
              <a:t> Influenza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3460754"/>
              </p:ext>
            </p:extLst>
          </p:nvPr>
        </p:nvGraphicFramePr>
        <p:xfrm>
          <a:off x="-3124201" y="1871130"/>
          <a:ext cx="10621109" cy="2237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" name="Document" r:id="rId3" imgW="5486400" imgH="1155700" progId="Word.Document.12">
                  <p:embed/>
                </p:oleObj>
              </mc:Choice>
              <mc:Fallback>
                <p:oleObj name="Document" r:id="rId3" imgW="5486400" imgH="1155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124201" y="1871130"/>
                        <a:ext cx="10621109" cy="2237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5483109"/>
              </p:ext>
            </p:extLst>
          </p:nvPr>
        </p:nvGraphicFramePr>
        <p:xfrm>
          <a:off x="-1947371" y="5088492"/>
          <a:ext cx="12649238" cy="1112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" name="Document" r:id="rId5" imgW="5486400" imgH="482600" progId="Word.Document.12">
                  <p:embed/>
                </p:oleObj>
              </mc:Choice>
              <mc:Fallback>
                <p:oleObj name="Document" r:id="rId5" imgW="5486400" imgH="482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947371" y="5088492"/>
                        <a:ext cx="12649238" cy="11126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3283510"/>
              </p:ext>
            </p:extLst>
          </p:nvPr>
        </p:nvGraphicFramePr>
        <p:xfrm>
          <a:off x="3115733" y="6362023"/>
          <a:ext cx="13656746" cy="379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" name="Document" r:id="rId7" imgW="5486400" imgH="152400" progId="Word.Document.12">
                  <p:embed/>
                </p:oleObj>
              </mc:Choice>
              <mc:Fallback>
                <p:oleObj name="Document" r:id="rId7" imgW="5486400" imgH="152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15733" y="6362023"/>
                        <a:ext cx="13656746" cy="3793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44600" y="48175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4428066"/>
            <a:ext cx="3485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α</a:t>
            </a:r>
            <a:r>
              <a:rPr lang="en-US" dirty="0" smtClean="0"/>
              <a:t> = </a:t>
            </a:r>
            <a:r>
              <a:rPr lang="en-US" dirty="0" err="1" smtClean="0"/>
              <a:t>angolo</a:t>
            </a:r>
            <a:r>
              <a:rPr lang="en-US" dirty="0" smtClean="0"/>
              <a:t> di </a:t>
            </a:r>
            <a:r>
              <a:rPr lang="en-US" dirty="0" err="1" smtClean="0"/>
              <a:t>altezza</a:t>
            </a:r>
            <a:r>
              <a:rPr lang="en-US" dirty="0" smtClean="0"/>
              <a:t> </a:t>
            </a:r>
            <a:r>
              <a:rPr lang="en-US" dirty="0" err="1" smtClean="0"/>
              <a:t>solare</a:t>
            </a:r>
            <a:r>
              <a:rPr lang="en-US" dirty="0" smtClean="0"/>
              <a:t>: </a:t>
            </a:r>
          </a:p>
          <a:p>
            <a:r>
              <a:rPr lang="en-US" dirty="0" err="1"/>
              <a:t>f</a:t>
            </a:r>
            <a:r>
              <a:rPr lang="en-US" dirty="0" err="1" smtClean="0"/>
              <a:t>unzione</a:t>
            </a:r>
            <a:r>
              <a:rPr lang="en-US" dirty="0" smtClean="0"/>
              <a:t> di </a:t>
            </a:r>
            <a:r>
              <a:rPr lang="en-US" dirty="0" err="1" smtClean="0"/>
              <a:t>latitudine</a:t>
            </a:r>
            <a:r>
              <a:rPr lang="en-US" dirty="0" smtClean="0"/>
              <a:t>, </a:t>
            </a:r>
            <a:r>
              <a:rPr lang="en-US" dirty="0" err="1" smtClean="0"/>
              <a:t>ora</a:t>
            </a:r>
            <a:r>
              <a:rPr lang="en-US" dirty="0" smtClean="0"/>
              <a:t> del </a:t>
            </a:r>
            <a:r>
              <a:rPr lang="en-US" dirty="0" err="1" smtClean="0"/>
              <a:t>giorno</a:t>
            </a:r>
            <a:r>
              <a:rPr lang="en-US" dirty="0" smtClean="0"/>
              <a:t> e </a:t>
            </a:r>
            <a:r>
              <a:rPr lang="en-US" dirty="0" err="1" smtClean="0"/>
              <a:t>giorno</a:t>
            </a:r>
            <a:r>
              <a:rPr lang="en-US" dirty="0" smtClean="0"/>
              <a:t> </a:t>
            </a:r>
            <a:r>
              <a:rPr lang="en-US" dirty="0" err="1" smtClean="0"/>
              <a:t>dell’anno</a:t>
            </a:r>
            <a:endParaRPr lang="en-US" dirty="0"/>
          </a:p>
        </p:txBody>
      </p:sp>
      <p:pic>
        <p:nvPicPr>
          <p:cNvPr id="10" name="Picture 9" descr="Fig2_Accepted.pdf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3" t="13210" r="9012" b="24815"/>
          <a:stretch/>
        </p:blipFill>
        <p:spPr>
          <a:xfrm>
            <a:off x="5265508" y="1248304"/>
            <a:ext cx="3315643" cy="33625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96908" y="2405965"/>
            <a:ext cx="808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2700FB"/>
                </a:solidFill>
              </a:rPr>
              <a:t>ε</a:t>
            </a:r>
            <a:r>
              <a:rPr lang="en-US" dirty="0" smtClean="0">
                <a:solidFill>
                  <a:srgbClr val="2700FB"/>
                </a:solidFill>
              </a:rPr>
              <a:t> = 1</a:t>
            </a:r>
          </a:p>
          <a:p>
            <a:r>
              <a:rPr lang="el-GR" dirty="0" smtClean="0">
                <a:solidFill>
                  <a:srgbClr val="44FF22"/>
                </a:solidFill>
              </a:rPr>
              <a:t>ε</a:t>
            </a:r>
            <a:r>
              <a:rPr lang="en-US" dirty="0" smtClean="0">
                <a:solidFill>
                  <a:srgbClr val="44FF22"/>
                </a:solidFill>
              </a:rPr>
              <a:t> = 0.2</a:t>
            </a:r>
            <a:endParaRPr lang="en-US" dirty="0">
              <a:solidFill>
                <a:srgbClr val="44FF2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INAF-Covid-19 (F. Nicastro)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D335-30F3-3940-933B-FE414AFE5499}" type="datetime1">
              <a:rPr lang="en-US" smtClean="0"/>
              <a:t>11/03/21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761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Stagionalità</a:t>
            </a:r>
            <a:r>
              <a:rPr lang="en-US" dirty="0" smtClean="0"/>
              <a:t> Influenza R</a:t>
            </a:r>
            <a:r>
              <a:rPr lang="en-US" baseline="-25000" dirty="0" smtClean="0"/>
              <a:t>0</a:t>
            </a:r>
            <a:r>
              <a:rPr lang="en-US" dirty="0" smtClean="0"/>
              <a:t>=</a:t>
            </a:r>
            <a:r>
              <a:rPr lang="en-US" dirty="0" smtClean="0"/>
              <a:t>1.5 </a:t>
            </a:r>
            <a:r>
              <a:rPr lang="en-US" dirty="0" smtClean="0"/>
              <a:t>(No LD)</a:t>
            </a:r>
            <a:endParaRPr lang="en-US" dirty="0"/>
          </a:p>
        </p:txBody>
      </p:sp>
      <p:pic>
        <p:nvPicPr>
          <p:cNvPr id="4" name="Picture 3" descr="Fig3_Accepte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7" b="22840"/>
          <a:stretch/>
        </p:blipFill>
        <p:spPr>
          <a:xfrm>
            <a:off x="148167" y="1710272"/>
            <a:ext cx="5782058" cy="47667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61533" y="6370638"/>
            <a:ext cx="2033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</a:t>
            </a:r>
            <a:r>
              <a:rPr lang="en-US" dirty="0" err="1" smtClean="0"/>
              <a:t>anni</a:t>
            </a:r>
            <a:r>
              <a:rPr lang="en-US" dirty="0" smtClean="0"/>
              <a:t> di </a:t>
            </a:r>
            <a:r>
              <a:rPr lang="en-US" dirty="0" err="1" smtClean="0"/>
              <a:t>epidemie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15001" y="3260170"/>
            <a:ext cx="3369732" cy="1477328"/>
          </a:xfrm>
          <a:prstGeom prst="rect">
            <a:avLst/>
          </a:prstGeom>
          <a:noFill/>
          <a:ln w="38100" cmpd="sng"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Battimento</a:t>
            </a:r>
            <a:r>
              <a:rPr lang="en-US" dirty="0" smtClean="0"/>
              <a:t> </a:t>
            </a:r>
            <a:r>
              <a:rPr lang="en-US" dirty="0" err="1" smtClean="0"/>
              <a:t>fra</a:t>
            </a:r>
            <a:r>
              <a:rPr lang="en-US" dirty="0" smtClean="0"/>
              <a:t> </a:t>
            </a:r>
            <a:r>
              <a:rPr lang="en-US" dirty="0" err="1" smtClean="0"/>
              <a:t>frequenza</a:t>
            </a:r>
            <a:r>
              <a:rPr lang="en-US" dirty="0" smtClean="0"/>
              <a:t> </a:t>
            </a:r>
            <a:r>
              <a:rPr lang="en-US" dirty="0" err="1" smtClean="0"/>
              <a:t>intrinseca</a:t>
            </a:r>
            <a:r>
              <a:rPr lang="en-US" dirty="0" smtClean="0"/>
              <a:t> </a:t>
            </a:r>
            <a:r>
              <a:rPr lang="en-US" dirty="0" err="1" smtClean="0"/>
              <a:t>dell’epidemia</a:t>
            </a:r>
            <a:r>
              <a:rPr lang="en-US" dirty="0" smtClean="0"/>
              <a:t> (antigenic-shift) </a:t>
            </a:r>
          </a:p>
          <a:p>
            <a:pPr algn="ctr"/>
            <a:r>
              <a:rPr lang="en-US" dirty="0" smtClean="0"/>
              <a:t>e </a:t>
            </a:r>
            <a:r>
              <a:rPr lang="en-US" dirty="0" err="1" smtClean="0"/>
              <a:t>frequenze</a:t>
            </a:r>
            <a:r>
              <a:rPr lang="en-US" dirty="0" smtClean="0"/>
              <a:t> </a:t>
            </a:r>
            <a:r>
              <a:rPr lang="en-US" dirty="0" err="1" smtClean="0"/>
              <a:t>astronomiche</a:t>
            </a:r>
            <a:r>
              <a:rPr lang="en-US" dirty="0" smtClean="0"/>
              <a:t> (</a:t>
            </a:r>
            <a:r>
              <a:rPr lang="en-US" dirty="0" err="1" smtClean="0"/>
              <a:t>stagioni</a:t>
            </a:r>
            <a:r>
              <a:rPr lang="en-US" dirty="0" smtClean="0"/>
              <a:t> e </a:t>
            </a:r>
            <a:r>
              <a:rPr lang="en-US" dirty="0" err="1" smtClean="0"/>
              <a:t>rotazione</a:t>
            </a:r>
            <a:r>
              <a:rPr lang="en-US" dirty="0" smtClean="0"/>
              <a:t> </a:t>
            </a:r>
            <a:r>
              <a:rPr lang="en-US" dirty="0" err="1" smtClean="0"/>
              <a:t>terrestre</a:t>
            </a:r>
            <a:r>
              <a:rPr lang="en-US" dirty="0"/>
              <a:t>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604266" y="1307571"/>
            <a:ext cx="6111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Tasso </a:t>
            </a:r>
            <a:r>
              <a:rPr lang="en-US" dirty="0" err="1"/>
              <a:t>perdita</a:t>
            </a:r>
            <a:r>
              <a:rPr lang="en-US" dirty="0"/>
              <a:t> </a:t>
            </a:r>
            <a:r>
              <a:rPr lang="en-US" dirty="0" err="1"/>
              <a:t>immunità</a:t>
            </a:r>
            <a:r>
              <a:rPr lang="en-US" dirty="0"/>
              <a:t> </a:t>
            </a:r>
            <a:r>
              <a:rPr lang="en-US" dirty="0" smtClean="0"/>
              <a:t>(LOI) di 0.0055 (</a:t>
            </a:r>
            <a:r>
              <a:rPr lang="en-US" dirty="0" err="1"/>
              <a:t>ogni</a:t>
            </a:r>
            <a:r>
              <a:rPr lang="en-US" dirty="0"/>
              <a:t> 6 </a:t>
            </a:r>
            <a:r>
              <a:rPr lang="en-US" dirty="0" err="1"/>
              <a:t>mesi</a:t>
            </a:r>
            <a:r>
              <a:rPr lang="en-US" dirty="0"/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15001" y="2438400"/>
            <a:ext cx="1899002" cy="369332"/>
          </a:xfrm>
          <a:prstGeom prst="rect">
            <a:avLst/>
          </a:prstGeom>
          <a:solidFill>
            <a:srgbClr val="CCFFCC"/>
          </a:solidFill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Con </a:t>
            </a:r>
            <a:r>
              <a:rPr lang="en-US" dirty="0" err="1" smtClean="0"/>
              <a:t>Pompa</a:t>
            </a:r>
            <a:r>
              <a:rPr lang="en-US" dirty="0" smtClean="0"/>
              <a:t> </a:t>
            </a:r>
            <a:r>
              <a:rPr lang="en-US" dirty="0" err="1" smtClean="0"/>
              <a:t>Solare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15001" y="5096933"/>
            <a:ext cx="2076861" cy="369332"/>
          </a:xfrm>
          <a:prstGeom prst="rect">
            <a:avLst/>
          </a:prstGeom>
          <a:solidFill>
            <a:srgbClr val="CCFFCC"/>
          </a:solidFill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Senza</a:t>
            </a:r>
            <a:r>
              <a:rPr lang="en-US" dirty="0" smtClean="0"/>
              <a:t> </a:t>
            </a:r>
            <a:r>
              <a:rPr lang="en-US" dirty="0" err="1" smtClean="0"/>
              <a:t>Pompa</a:t>
            </a:r>
            <a:r>
              <a:rPr lang="en-US" dirty="0" smtClean="0"/>
              <a:t> </a:t>
            </a:r>
            <a:r>
              <a:rPr lang="en-US" dirty="0" err="1" smtClean="0"/>
              <a:t>Solare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Workshop INAF-Covid-19 (F. Nicastro)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26F24-AD3A-924F-B271-1B9C0ED49E86}" type="datetime1">
              <a:rPr lang="en-US" smtClean="0"/>
              <a:t>11/03/21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52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9764</TotalTime>
  <Words>1072</Words>
  <Application>Microsoft Macintosh PowerPoint</Application>
  <PresentationFormat>On-screen Show (4:3)</PresentationFormat>
  <Paragraphs>202</Paragraphs>
  <Slides>19</Slides>
  <Notes>0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Office Theme</vt:lpstr>
      <vt:lpstr>Equation</vt:lpstr>
      <vt:lpstr>Document</vt:lpstr>
      <vt:lpstr>Attività di Ricerca e Sviluppo in INAF e dintorni contro la pandemia COVID-19</vt:lpstr>
      <vt:lpstr>Casi SARS-CoV-2 nel mondo a fine Aprile 2020</vt:lpstr>
      <vt:lpstr>Inattivazione Covid-19 per UV-C (254 nm)</vt:lpstr>
      <vt:lpstr>Modelli Matematici di Diffusione Es. Fotoionizzazione dell’Idrogeno</vt:lpstr>
      <vt:lpstr>Diffusione dell’Epidemia</vt:lpstr>
      <vt:lpstr>Modelli Matematici SIRD-like</vt:lpstr>
      <vt:lpstr>Stagionalità Epidemia Respiratorie</vt:lpstr>
      <vt:lpstr>Il sole nei modelli con efficienza aribtraria: stagionalità Influenza</vt:lpstr>
      <vt:lpstr>Stagionalità Influenza R0=1.5 (No LD)</vt:lpstr>
      <vt:lpstr>Influenza: LOI Lento o Assente</vt:lpstr>
      <vt:lpstr>SARS-CoV-2: LOI Rapido</vt:lpstr>
      <vt:lpstr>PowerPoint Presentation</vt:lpstr>
      <vt:lpstr>PowerPoint Presentation</vt:lpstr>
      <vt:lpstr>Dati Mortalità Covid-19 nel Mondo</vt:lpstr>
      <vt:lpstr>Efficienza Pompa Solare non più Arbitraria</vt:lpstr>
      <vt:lpstr>Stagionalità: Dati e Modelli</vt:lpstr>
      <vt:lpstr>Mortalità Media vs Tempi-Letali</vt:lpstr>
      <vt:lpstr>Letalità Media nel Mondo per Covid-19</vt:lpstr>
      <vt:lpstr>Conclusioni</vt:lpstr>
    </vt:vector>
  </TitlesOfParts>
  <Company>Smithsonian Astrophysical Observatory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SARS-CoV-2: un punto di vista astrofisico </dc:title>
  <dc:creator>Fabrizio Nicastro</dc:creator>
  <cp:lastModifiedBy>Fabrizio Nicastro</cp:lastModifiedBy>
  <cp:revision>231</cp:revision>
  <dcterms:created xsi:type="dcterms:W3CDTF">2020-12-13T12:03:53Z</dcterms:created>
  <dcterms:modified xsi:type="dcterms:W3CDTF">2021-03-12T16:12:08Z</dcterms:modified>
</cp:coreProperties>
</file>