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3" r:id="rId1"/>
  </p:sldMasterIdLst>
  <p:notesMasterIdLst>
    <p:notesMasterId r:id="rId12"/>
  </p:notesMasterIdLst>
  <p:sldIdLst>
    <p:sldId id="305" r:id="rId2"/>
    <p:sldId id="285" r:id="rId3"/>
    <p:sldId id="308" r:id="rId4"/>
    <p:sldId id="341" r:id="rId5"/>
    <p:sldId id="287" r:id="rId6"/>
    <p:sldId id="288" r:id="rId7"/>
    <p:sldId id="289" r:id="rId8"/>
    <p:sldId id="290" r:id="rId9"/>
    <p:sldId id="291" r:id="rId10"/>
    <p:sldId id="344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zobon Riccardo" initials="PR" lastIdx="2" clrIdx="0">
    <p:extLst>
      <p:ext uri="{19B8F6BF-5375-455C-9EA6-DF929625EA0E}">
        <p15:presenceInfo xmlns:p15="http://schemas.microsoft.com/office/powerpoint/2012/main" xmlns="" userId="S::riccardo.pozzobon@unipd.it::6ae669cb-8c0f-4a31-9bca-efc5a90a4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514" autoAdjust="0"/>
    <p:restoredTop sz="96190" autoAdjust="0"/>
  </p:normalViewPr>
  <p:slideViewPr>
    <p:cSldViewPr snapToObjects="1"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7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8E944-E085-BB4E-BEAD-C3EE392E3437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C927-A93A-C140-BA06-EA9B942F1A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94F9-0F7D-4C0D-9CDF-A014EBC41975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4C0E-A094-49DA-B86D-A5749BA7A2FA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7A83-1D2C-482F-914D-8017FCE0E802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01AB786F-F3F9-432B-AB6D-F7C381897276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D188-772A-4107-9D0A-95A5E9AEA888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D44-C52E-4289-BD33-9982A311B3D6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PANCAM - ASI Meeting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it-IT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5785-AA56-4E90-89E9-9A9CBAFA5C63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411B-AA75-41BE-BB75-6A060DAE4460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7AFE-E203-47BB-800A-4D0807BD48C0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C43-8159-44AA-ACC0-38EBEA482DCA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DDD-77E0-4CA1-AE2C-2DFCB619B5FE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7E8-5ECD-4AC2-81E8-468732EA2076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PANCAM - ASI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5DA5-EA61-4631-825C-EDD378203014}" type="datetime1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PANCAM - ASI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27.com/pdf/Company_Profile_rev_2_0_ENG.pdf" TargetMode="External"/><Relationship Id="rId2" Type="http://schemas.openxmlformats.org/officeDocument/2006/relationships/hyperlink" Target="https://www.asc27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sa.int/Enabling_Support/Preparing_for_the_Future/Discovery_and_Preparation/ESA_plans_mission_to_explore_lunar_cav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AE2AD92-627F-4362-AEA8-017C072C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0F0B86D-EBFE-416E-8625-5DE6EA1127CF}"/>
              </a:ext>
            </a:extLst>
          </p:cNvPr>
          <p:cNvSpPr/>
          <p:nvPr/>
        </p:nvSpPr>
        <p:spPr>
          <a:xfrm>
            <a:off x="1000100" y="1857364"/>
            <a:ext cx="75233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PANCAM</a:t>
            </a:r>
            <a:r>
              <a:rPr lang="en-US" sz="54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 err="1" smtClean="0">
                <a:latin typeface="+mj-lt"/>
              </a:rPr>
              <a:t>Sistema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Monitoraggio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Luoghi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Pubblici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con </a:t>
            </a:r>
            <a:r>
              <a:rPr lang="en-US" sz="3200" dirty="0" err="1" smtClean="0">
                <a:latin typeface="+mj-lt"/>
              </a:rPr>
              <a:t>Lente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Panoramica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Bifocale</a:t>
            </a:r>
            <a:endParaRPr lang="en-GB" sz="320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02D0C2-6B15-4390-8F4C-7612B02FEF4C}"/>
              </a:ext>
            </a:extLst>
          </p:cNvPr>
          <p:cNvSpPr txBox="1"/>
          <p:nvPr/>
        </p:nvSpPr>
        <p:spPr>
          <a:xfrm>
            <a:off x="1214414" y="4214818"/>
            <a:ext cx="70009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Claudio </a:t>
            </a:r>
            <a:r>
              <a:rPr lang="en-GB" sz="2400" dirty="0" err="1" smtClean="0"/>
              <a:t>Pernechele</a:t>
            </a:r>
            <a:r>
              <a:rPr lang="en-GB" sz="2400" dirty="0" smtClean="0"/>
              <a:t>, Luigi </a:t>
            </a:r>
            <a:r>
              <a:rPr lang="en-GB" sz="2400" dirty="0" err="1" smtClean="0"/>
              <a:t>Lessio</a:t>
            </a:r>
            <a:r>
              <a:rPr lang="en-GB" sz="2400" dirty="0" smtClean="0"/>
              <a:t>, Lorenzo </a:t>
            </a:r>
            <a:r>
              <a:rPr lang="en-GB" sz="2400" dirty="0" err="1" smtClean="0"/>
              <a:t>Paoletti</a:t>
            </a:r>
            <a:endParaRPr lang="en-GB" sz="2400" dirty="0" smtClean="0"/>
          </a:p>
          <a:p>
            <a:pPr algn="ctr"/>
            <a:r>
              <a:rPr lang="en-GB" dirty="0" smtClean="0"/>
              <a:t>INAF</a:t>
            </a:r>
          </a:p>
          <a:p>
            <a:pPr algn="ctr"/>
            <a:endParaRPr lang="en-GB" dirty="0" smtClean="0"/>
          </a:p>
          <a:p>
            <a:pPr lvl="0" algn="ctr"/>
            <a:r>
              <a:rPr lang="en-GB" sz="2400" dirty="0" smtClean="0">
                <a:solidFill>
                  <a:prstClr val="white"/>
                </a:solidFill>
              </a:rPr>
              <a:t>Nicola </a:t>
            </a:r>
            <a:r>
              <a:rPr lang="en-GB" sz="2400" dirty="0" err="1" smtClean="0">
                <a:solidFill>
                  <a:prstClr val="white"/>
                </a:solidFill>
              </a:rPr>
              <a:t>Grandis</a:t>
            </a:r>
            <a:endParaRPr lang="en-GB" sz="2400" dirty="0" smtClean="0">
              <a:solidFill>
                <a:prstClr val="white"/>
              </a:solidFill>
            </a:endParaRPr>
          </a:p>
          <a:p>
            <a:pPr lvl="0" algn="ctr"/>
            <a:r>
              <a:rPr lang="en-GB" dirty="0" smtClean="0">
                <a:solidFill>
                  <a:prstClr val="white"/>
                </a:solidFill>
              </a:rPr>
              <a:t>ASC27 - https://www.asc27.com/</a:t>
            </a:r>
            <a:endParaRPr lang="en-GB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B8B8146-81FD-5C44-B998-CBCD7E2CDC9F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6064816" cy="1556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Immagine 7" descr="ASC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6"/>
            <a:ext cx="2835412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1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FC43088-8434-4B45-8850-87BF1912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57200" y="44624"/>
            <a:ext cx="8579295" cy="96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PANCAM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Application</a:t>
            </a:r>
            <a:r>
              <a:rPr lang="it-IT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in Video </a:t>
            </a:r>
            <a:r>
              <a:rPr lang="it-IT" sz="2400" b="1" dirty="0" err="1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Surveillance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214283" y="1071546"/>
            <a:ext cx="8678198" cy="419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Users:</a:t>
            </a:r>
            <a:r>
              <a:rPr lang="en-US" sz="1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       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Public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Entities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  <a:p>
            <a:pPr lvl="0" defTabSz="914400">
              <a:spcBef>
                <a:spcPct val="0"/>
              </a:spcBef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Partners: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ASC27 srl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28E9F07-7191-406E-BB91-FE940598BACB}"/>
              </a:ext>
            </a:extLst>
          </p:cNvPr>
          <p:cNvSpPr txBox="1"/>
          <p:nvPr/>
        </p:nvSpPr>
        <p:spPr>
          <a:xfrm>
            <a:off x="214283" y="2285992"/>
            <a:ext cx="8678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GB" b="1" dirty="0" smtClean="0"/>
          </a:p>
          <a:p>
            <a:pPr marL="285750" indent="-285750"/>
            <a:r>
              <a:rPr lang="en-GB" b="1" dirty="0" smtClean="0"/>
              <a:t>	We are exploring the possibility of use the </a:t>
            </a:r>
            <a:r>
              <a:rPr lang="en-GB" b="1" dirty="0" err="1" smtClean="0"/>
              <a:t>Pancam</a:t>
            </a:r>
            <a:r>
              <a:rPr lang="en-GB" b="1" dirty="0" smtClean="0"/>
              <a:t> as a bifocal panoramic camera for Video surveillance, integrating </a:t>
            </a:r>
            <a:r>
              <a:rPr lang="en-GB" b="1" dirty="0" smtClean="0"/>
              <a:t>the </a:t>
            </a:r>
            <a:r>
              <a:rPr lang="en-GB" b="1" dirty="0" smtClean="0"/>
              <a:t>optical capabilities with smart codes to </a:t>
            </a:r>
            <a:r>
              <a:rPr lang="en-GB" b="1" smtClean="0"/>
              <a:t>increase </a:t>
            </a:r>
            <a:r>
              <a:rPr lang="en-GB" b="1" smtClean="0"/>
              <a:t>its functionality</a:t>
            </a:r>
            <a:r>
              <a:rPr lang="en-GB" b="1" dirty="0" smtClean="0"/>
              <a:t>.</a:t>
            </a:r>
          </a:p>
          <a:p>
            <a:pPr marL="285750" indent="-285750"/>
            <a:endParaRPr lang="en-GB" b="1" dirty="0" smtClean="0"/>
          </a:p>
          <a:p>
            <a:pPr marL="285750" indent="-285750"/>
            <a:r>
              <a:rPr lang="en-GB" b="1" dirty="0" smtClean="0"/>
              <a:t>	We start a collaboration with the ASC27 </a:t>
            </a:r>
            <a:r>
              <a:rPr lang="en-GB" b="1" dirty="0" err="1" smtClean="0"/>
              <a:t>srl</a:t>
            </a:r>
            <a:r>
              <a:rPr lang="en-GB" b="1" dirty="0" smtClean="0"/>
              <a:t> SME, specialized in developing artificial intelligent codes for video surveillance.</a:t>
            </a:r>
          </a:p>
          <a:p>
            <a:pPr marL="285750" indent="-285750"/>
            <a:endParaRPr lang="en-GB" b="1" dirty="0" smtClean="0"/>
          </a:p>
          <a:p>
            <a:pPr marL="285750" indent="-285750"/>
            <a:r>
              <a:rPr lang="en-GB" b="1" dirty="0" smtClean="0"/>
              <a:t>	web page: </a:t>
            </a:r>
            <a:r>
              <a:rPr lang="en-GB" b="1" dirty="0" smtClean="0">
                <a:hlinkClick r:id="rId2"/>
              </a:rPr>
              <a:t>https://www.asc27.com/</a:t>
            </a:r>
            <a:endParaRPr lang="en-GB" b="1" dirty="0" smtClean="0"/>
          </a:p>
          <a:p>
            <a:pPr marL="285750" indent="-285750"/>
            <a:r>
              <a:rPr lang="en-GB" b="1" dirty="0" smtClean="0"/>
              <a:t>	</a:t>
            </a:r>
            <a:r>
              <a:rPr lang="it-IT" b="1" dirty="0" smtClean="0"/>
              <a:t>Company </a:t>
            </a:r>
            <a:r>
              <a:rPr lang="it-IT" b="1" dirty="0" err="1" smtClean="0"/>
              <a:t>profile</a:t>
            </a:r>
            <a:r>
              <a:rPr lang="it-IT" b="1" dirty="0" smtClean="0"/>
              <a:t>: </a:t>
            </a:r>
            <a:r>
              <a:rPr lang="it-IT" b="1" dirty="0" smtClean="0">
                <a:hlinkClick r:id="rId3"/>
              </a:rPr>
              <a:t>https://www.asc27.com/pdf/Company_Profile_rev_2_0_ENG.pdf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433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9487" y="449070"/>
            <a:ext cx="7556313" cy="963706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PANCAM </a:t>
            </a:r>
            <a:r>
              <a:rPr lang="it-IT" sz="2400" dirty="0">
                <a:effectLst/>
              </a:rPr>
              <a:t/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Key </a:t>
            </a:r>
            <a:r>
              <a:rPr lang="it-IT" sz="2400" dirty="0" err="1">
                <a:effectLst/>
              </a:rPr>
              <a:t>Technology</a:t>
            </a:r>
            <a:r>
              <a:rPr lang="it-IT" sz="2400" dirty="0">
                <a:effectLst/>
              </a:rPr>
              <a:t>: The </a:t>
            </a:r>
            <a:r>
              <a:rPr lang="it-IT" sz="2400" dirty="0" err="1">
                <a:effectLst/>
              </a:rPr>
              <a:t>Bifocal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Panoramic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Lens</a:t>
            </a:r>
            <a:endParaRPr lang="it-IT" sz="2400" dirty="0">
              <a:effectLst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07157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kern="100" dirty="0" err="1" smtClean="0"/>
              <a:t>How</a:t>
            </a:r>
            <a:r>
              <a:rPr lang="it-IT" kern="100" dirty="0" smtClean="0"/>
              <a:t> </a:t>
            </a:r>
            <a:r>
              <a:rPr lang="it-IT" kern="100" dirty="0" err="1" smtClean="0"/>
              <a:t>works</a:t>
            </a:r>
            <a:r>
              <a:rPr lang="it-IT" kern="100" dirty="0" smtClean="0"/>
              <a:t> the </a:t>
            </a:r>
            <a:r>
              <a:rPr lang="it-IT" kern="100" dirty="0" err="1" smtClean="0"/>
              <a:t>Bifocal</a:t>
            </a:r>
            <a:r>
              <a:rPr lang="it-IT" kern="100" dirty="0" smtClean="0"/>
              <a:t> </a:t>
            </a:r>
            <a:r>
              <a:rPr lang="it-IT" kern="100" dirty="0" err="1"/>
              <a:t>Panoramic</a:t>
            </a:r>
            <a:r>
              <a:rPr lang="it-IT" kern="100" dirty="0"/>
              <a:t> </a:t>
            </a:r>
            <a:r>
              <a:rPr lang="it-IT" kern="100" dirty="0" err="1"/>
              <a:t>Lens</a:t>
            </a:r>
            <a:r>
              <a:rPr lang="it-IT" kern="100" dirty="0"/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it-IT" sz="1800" kern="100" dirty="0" err="1" smtClean="0"/>
              <a:t>Panoramic</a:t>
            </a:r>
            <a:r>
              <a:rPr lang="it-IT" sz="1800" kern="100" dirty="0" smtClean="0"/>
              <a:t> (contest</a:t>
            </a:r>
            <a:r>
              <a:rPr lang="it-IT" sz="1800" dirty="0" smtClean="0"/>
              <a:t>) </a:t>
            </a:r>
            <a:r>
              <a:rPr lang="it-IT" sz="1800" dirty="0" err="1" smtClean="0"/>
              <a:t>field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view</a:t>
            </a:r>
            <a:r>
              <a:rPr lang="it-IT" sz="1800" dirty="0" smtClean="0"/>
              <a:t> = 360° x 100°</a:t>
            </a:r>
          </a:p>
          <a:p>
            <a:pPr>
              <a:spcBef>
                <a:spcPts val="0"/>
              </a:spcBef>
              <a:buNone/>
            </a:pPr>
            <a:r>
              <a:rPr lang="it-IT" sz="1800" dirty="0" err="1" smtClean="0"/>
              <a:t>Frontal</a:t>
            </a:r>
            <a:r>
              <a:rPr lang="it-IT" sz="1800" dirty="0" smtClean="0"/>
              <a:t> (</a:t>
            </a:r>
            <a:r>
              <a:rPr lang="it-IT" sz="1800" dirty="0" err="1" smtClean="0"/>
              <a:t>zoomed</a:t>
            </a:r>
            <a:r>
              <a:rPr lang="it-IT" sz="1800" dirty="0" smtClean="0"/>
              <a:t>) </a:t>
            </a:r>
            <a:r>
              <a:rPr lang="it-IT" sz="1800" dirty="0" err="1" smtClean="0"/>
              <a:t>field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view</a:t>
            </a:r>
            <a:r>
              <a:rPr lang="it-IT" sz="1800" dirty="0" smtClean="0"/>
              <a:t>       = 20° round</a:t>
            </a:r>
            <a:endParaRPr lang="it-IT" sz="1800" dirty="0"/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Immagine 7" descr="Bifoc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87" y="3140968"/>
            <a:ext cx="4326569" cy="3007376"/>
          </a:xfrm>
          <a:prstGeom prst="rect">
            <a:avLst/>
          </a:prstGeom>
        </p:spPr>
      </p:pic>
      <p:pic>
        <p:nvPicPr>
          <p:cNvPr id="1027" name="Picture 3" descr="G:\Job Backup Luglio 2017\PAN-VISION\DOCS\Foto\Super-Cleaned Bifocal Image (small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140968"/>
            <a:ext cx="3013720" cy="3007376"/>
          </a:xfrm>
          <a:prstGeom prst="rect">
            <a:avLst/>
          </a:prstGeom>
          <a:noFill/>
        </p:spPr>
      </p:pic>
      <p:cxnSp>
        <p:nvCxnSpPr>
          <p:cNvPr id="11" name="Connettore 2 10"/>
          <p:cNvCxnSpPr/>
          <p:nvPr/>
        </p:nvCxnSpPr>
        <p:spPr>
          <a:xfrm>
            <a:off x="4267200" y="5301208"/>
            <a:ext cx="2393032" cy="336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004048" y="4581128"/>
            <a:ext cx="172819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3"/>
          <p:cNvSpPr txBox="1">
            <a:spLocks/>
          </p:cNvSpPr>
          <p:nvPr/>
        </p:nvSpPr>
        <p:spPr>
          <a:xfrm>
            <a:off x="5467825" y="2152640"/>
            <a:ext cx="2747513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tasks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unique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lens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unique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image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sensor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without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moving</a:t>
            </a:r>
            <a:r>
              <a:rPr kumimoji="0" lang="it-IT" sz="1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1" i="0" u="none" strike="noStrike" kern="1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parts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egnaposto contenuto 3"/>
          <p:cNvSpPr txBox="1">
            <a:spLocks/>
          </p:cNvSpPr>
          <p:nvPr/>
        </p:nvSpPr>
        <p:spPr>
          <a:xfrm>
            <a:off x="5116335" y="2152640"/>
            <a:ext cx="35149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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FC43088-8434-4B45-8850-87BF1912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28E9F07-7191-406E-BB91-FE940598BACB}"/>
              </a:ext>
            </a:extLst>
          </p:cNvPr>
          <p:cNvSpPr txBox="1"/>
          <p:nvPr/>
        </p:nvSpPr>
        <p:spPr>
          <a:xfrm>
            <a:off x="3799179" y="1962684"/>
            <a:ext cx="5237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b="1" dirty="0" smtClean="0">
                <a:solidFill>
                  <a:srgbClr val="FFC000"/>
                </a:solidFill>
              </a:rPr>
              <a:t>POLI-FUNCTIONAL STAR TRAKER  </a:t>
            </a:r>
          </a:p>
          <a:p>
            <a:pPr marL="285750" indent="-285750"/>
            <a:endParaRPr lang="en-GB" b="1" dirty="0" smtClean="0"/>
          </a:p>
          <a:p>
            <a:pPr marL="285750" indent="-285750"/>
            <a:r>
              <a:rPr lang="en-GB" b="1" dirty="0" smtClean="0"/>
              <a:t>Suitable for deep space navigation and </a:t>
            </a:r>
          </a:p>
          <a:p>
            <a:pPr marL="285750" indent="-285750"/>
            <a:r>
              <a:rPr lang="en-GB" b="1" dirty="0" smtClean="0"/>
              <a:t>situational awareness.</a:t>
            </a:r>
          </a:p>
          <a:p>
            <a:pPr marL="285750" indent="-285750"/>
            <a:endParaRPr lang="en-GB" b="1" dirty="0" smtClean="0"/>
          </a:p>
          <a:p>
            <a:pPr marL="285750" indent="-285750"/>
            <a:r>
              <a:rPr lang="en-GB" b="1" dirty="0" smtClean="0"/>
              <a:t>Business Plan available</a:t>
            </a:r>
          </a:p>
          <a:p>
            <a:pPr marL="285750" indent="-285750"/>
            <a:endParaRPr lang="en-GB" b="1" dirty="0" smtClean="0"/>
          </a:p>
          <a:p>
            <a:pPr marL="285750" indent="-285750"/>
            <a:endParaRPr lang="en-GB" b="1" dirty="0" smtClean="0"/>
          </a:p>
          <a:p>
            <a:pPr marL="285750" indent="-285750"/>
            <a:endParaRPr lang="en-GB" b="1" dirty="0" smtClean="0"/>
          </a:p>
          <a:p>
            <a:pPr marL="285750" indent="-285750"/>
            <a:endParaRPr lang="en-GB" b="1" dirty="0" smtClean="0"/>
          </a:p>
          <a:p>
            <a:pPr marL="285750" indent="-285750"/>
            <a:r>
              <a:rPr lang="it-IT" sz="1100" b="1" cap="small" dirty="0" err="1" smtClean="0"/>
              <a:t>Pernechele</a:t>
            </a:r>
            <a:r>
              <a:rPr lang="it-IT" sz="1100" b="1" cap="small" dirty="0" smtClean="0"/>
              <a:t>, C.</a:t>
            </a:r>
            <a:r>
              <a:rPr lang="it-IT" sz="1100" cap="small" dirty="0" smtClean="0"/>
              <a:t>, </a:t>
            </a:r>
            <a:r>
              <a:rPr lang="it-IT" sz="1100" cap="small" dirty="0" err="1" smtClean="0"/>
              <a:t>et</a:t>
            </a:r>
            <a:r>
              <a:rPr lang="it-IT" sz="1100" cap="small" dirty="0" smtClean="0"/>
              <a:t> al. </a:t>
            </a:r>
            <a:r>
              <a:rPr lang="it-IT" sz="1100" dirty="0" smtClean="0"/>
              <a:t>“</a:t>
            </a:r>
            <a:r>
              <a:rPr lang="it-IT" sz="1100" dirty="0" err="1" smtClean="0"/>
              <a:t>Hyper</a:t>
            </a:r>
            <a:r>
              <a:rPr lang="it-IT" sz="1100" dirty="0" smtClean="0"/>
              <a:t> </a:t>
            </a:r>
            <a:r>
              <a:rPr lang="it-IT" sz="1100" dirty="0" err="1" smtClean="0"/>
              <a:t>hemispheric</a:t>
            </a:r>
            <a:r>
              <a:rPr lang="it-IT" sz="1100" dirty="0" smtClean="0"/>
              <a:t> </a:t>
            </a:r>
            <a:r>
              <a:rPr lang="it-IT" sz="1100" dirty="0" err="1" smtClean="0"/>
              <a:t>lens</a:t>
            </a:r>
            <a:r>
              <a:rPr lang="it-IT" sz="1100" dirty="0" smtClean="0"/>
              <a:t> </a:t>
            </a:r>
            <a:r>
              <a:rPr lang="it-IT" sz="1100" dirty="0" err="1" smtClean="0"/>
              <a:t>application</a:t>
            </a:r>
            <a:r>
              <a:rPr lang="it-IT" sz="1100" dirty="0" smtClean="0"/>
              <a:t> in </a:t>
            </a:r>
            <a:r>
              <a:rPr lang="it-IT" sz="1100" dirty="0" err="1" smtClean="0"/>
              <a:t>small</a:t>
            </a:r>
            <a:r>
              <a:rPr lang="it-IT" sz="1100" dirty="0" smtClean="0"/>
              <a:t> and micro </a:t>
            </a:r>
            <a:r>
              <a:rPr lang="it-IT" sz="1100" dirty="0" err="1" smtClean="0"/>
              <a:t>satellites</a:t>
            </a:r>
            <a:r>
              <a:rPr lang="it-IT" sz="1100" dirty="0" smtClean="0"/>
              <a:t>”, </a:t>
            </a:r>
            <a:r>
              <a:rPr lang="it-IT" sz="1100" b="1" i="1" dirty="0" err="1" smtClean="0"/>
              <a:t>Advances</a:t>
            </a:r>
            <a:r>
              <a:rPr lang="it-IT" sz="1100" b="1" i="1" dirty="0" smtClean="0"/>
              <a:t> in </a:t>
            </a:r>
            <a:r>
              <a:rPr lang="it-IT" sz="1100" b="1" i="1" dirty="0" err="1" smtClean="0"/>
              <a:t>Space</a:t>
            </a:r>
            <a:r>
              <a:rPr lang="it-IT" sz="1100" b="1" i="1" dirty="0" smtClean="0"/>
              <a:t> </a:t>
            </a:r>
            <a:r>
              <a:rPr lang="it-IT" sz="1100" b="1" i="1" dirty="0" err="1" smtClean="0"/>
              <a:t>Reasearch</a:t>
            </a:r>
            <a:r>
              <a:rPr lang="it-IT" sz="1100" b="1" i="1" dirty="0" smtClean="0"/>
              <a:t>, 2018</a:t>
            </a:r>
            <a:endParaRPr lang="en-GB" sz="1100" b="1" dirty="0" smtClean="0"/>
          </a:p>
          <a:p>
            <a:pPr marL="285750" indent="-285750"/>
            <a:r>
              <a:rPr lang="it-IT" sz="1100" b="1" cap="small" dirty="0" err="1" smtClean="0">
                <a:solidFill>
                  <a:prstClr val="white"/>
                </a:solidFill>
              </a:rPr>
              <a:t>Opromolla</a:t>
            </a:r>
            <a:r>
              <a:rPr lang="it-IT" sz="1100" b="1" cap="small" dirty="0" smtClean="0">
                <a:solidFill>
                  <a:prstClr val="white"/>
                </a:solidFill>
              </a:rPr>
              <a:t>, R.</a:t>
            </a:r>
            <a:r>
              <a:rPr lang="it-IT" sz="1100" cap="small" dirty="0" smtClean="0">
                <a:solidFill>
                  <a:prstClr val="white"/>
                </a:solidFill>
              </a:rPr>
              <a:t>, </a:t>
            </a:r>
            <a:r>
              <a:rPr lang="it-IT" sz="1100" cap="small" dirty="0" err="1" smtClean="0">
                <a:solidFill>
                  <a:prstClr val="white"/>
                </a:solidFill>
              </a:rPr>
              <a:t>et</a:t>
            </a:r>
            <a:r>
              <a:rPr lang="it-IT" sz="1100" cap="small" dirty="0" smtClean="0">
                <a:solidFill>
                  <a:prstClr val="white"/>
                </a:solidFill>
              </a:rPr>
              <a:t> al. </a:t>
            </a:r>
            <a:r>
              <a:rPr lang="it-IT" sz="1100" dirty="0" smtClean="0">
                <a:solidFill>
                  <a:prstClr val="white"/>
                </a:solidFill>
              </a:rPr>
              <a:t>“A </a:t>
            </a:r>
            <a:r>
              <a:rPr lang="it-IT" sz="1100" dirty="0" err="1" smtClean="0">
                <a:solidFill>
                  <a:prstClr val="white"/>
                </a:solidFill>
              </a:rPr>
              <a:t>new</a:t>
            </a:r>
            <a:r>
              <a:rPr lang="it-IT" sz="1100" dirty="0" smtClean="0">
                <a:solidFill>
                  <a:prstClr val="white"/>
                </a:solidFill>
              </a:rPr>
              <a:t> star </a:t>
            </a:r>
            <a:r>
              <a:rPr lang="it-IT" sz="1100" dirty="0" err="1" smtClean="0">
                <a:solidFill>
                  <a:prstClr val="white"/>
                </a:solidFill>
              </a:rPr>
              <a:t>tracker</a:t>
            </a:r>
            <a:r>
              <a:rPr lang="it-IT" sz="1100" dirty="0" smtClean="0">
                <a:solidFill>
                  <a:prstClr val="white"/>
                </a:solidFill>
              </a:rPr>
              <a:t> </a:t>
            </a:r>
            <a:r>
              <a:rPr lang="it-IT" sz="1100" dirty="0" err="1" smtClean="0">
                <a:solidFill>
                  <a:prstClr val="white"/>
                </a:solidFill>
              </a:rPr>
              <a:t>concept</a:t>
            </a:r>
            <a:r>
              <a:rPr lang="it-IT" sz="1100" dirty="0" smtClean="0">
                <a:solidFill>
                  <a:prstClr val="white"/>
                </a:solidFill>
              </a:rPr>
              <a:t> </a:t>
            </a:r>
            <a:r>
              <a:rPr lang="it-IT" sz="1100" dirty="0" err="1" smtClean="0">
                <a:solidFill>
                  <a:prstClr val="white"/>
                </a:solidFill>
              </a:rPr>
              <a:t>for</a:t>
            </a:r>
            <a:r>
              <a:rPr lang="it-IT" sz="1100" dirty="0" smtClean="0">
                <a:solidFill>
                  <a:prstClr val="white"/>
                </a:solidFill>
              </a:rPr>
              <a:t> satellite </a:t>
            </a:r>
            <a:r>
              <a:rPr lang="it-IT" sz="1100" dirty="0" err="1" smtClean="0">
                <a:solidFill>
                  <a:prstClr val="white"/>
                </a:solidFill>
              </a:rPr>
              <a:t>attitude</a:t>
            </a:r>
            <a:r>
              <a:rPr lang="it-IT" sz="1100" dirty="0" smtClean="0">
                <a:solidFill>
                  <a:prstClr val="white"/>
                </a:solidFill>
              </a:rPr>
              <a:t> </a:t>
            </a:r>
            <a:r>
              <a:rPr lang="it-IT" sz="1100" dirty="0" err="1" smtClean="0">
                <a:solidFill>
                  <a:prstClr val="white"/>
                </a:solidFill>
              </a:rPr>
              <a:t>determination</a:t>
            </a:r>
            <a:r>
              <a:rPr lang="it-IT" sz="1100" dirty="0" smtClean="0">
                <a:solidFill>
                  <a:prstClr val="white"/>
                </a:solidFill>
              </a:rPr>
              <a:t> </a:t>
            </a:r>
            <a:r>
              <a:rPr lang="it-IT" sz="1100" dirty="0" err="1" smtClean="0">
                <a:solidFill>
                  <a:prstClr val="white"/>
                </a:solidFill>
              </a:rPr>
              <a:t>based</a:t>
            </a:r>
            <a:r>
              <a:rPr lang="it-IT" sz="1100" dirty="0" smtClean="0">
                <a:solidFill>
                  <a:prstClr val="white"/>
                </a:solidFill>
              </a:rPr>
              <a:t> on a multi </a:t>
            </a:r>
            <a:r>
              <a:rPr lang="it-IT" sz="1100" dirty="0" err="1" smtClean="0">
                <a:solidFill>
                  <a:prstClr val="white"/>
                </a:solidFill>
              </a:rPr>
              <a:t>purpose</a:t>
            </a:r>
            <a:r>
              <a:rPr lang="it-IT" sz="1100" dirty="0" smtClean="0">
                <a:solidFill>
                  <a:prstClr val="white"/>
                </a:solidFill>
              </a:rPr>
              <a:t> </a:t>
            </a:r>
            <a:r>
              <a:rPr lang="it-IT" sz="1100" dirty="0" err="1" smtClean="0">
                <a:solidFill>
                  <a:prstClr val="white"/>
                </a:solidFill>
              </a:rPr>
              <a:t>panoramic</a:t>
            </a:r>
            <a:r>
              <a:rPr lang="it-IT" sz="1100" dirty="0" smtClean="0">
                <a:solidFill>
                  <a:prstClr val="white"/>
                </a:solidFill>
              </a:rPr>
              <a:t> camera”, </a:t>
            </a:r>
            <a:r>
              <a:rPr lang="it-IT" sz="1100" b="1" i="1" dirty="0" err="1" smtClean="0">
                <a:solidFill>
                  <a:prstClr val="white"/>
                </a:solidFill>
              </a:rPr>
              <a:t>Acta</a:t>
            </a:r>
            <a:r>
              <a:rPr lang="it-IT" sz="1100" b="1" i="1" dirty="0" smtClean="0">
                <a:solidFill>
                  <a:prstClr val="white"/>
                </a:solidFill>
              </a:rPr>
              <a:t> Astronautica, 2017</a:t>
            </a:r>
            <a:endParaRPr lang="en-GB" b="1" dirty="0" smtClean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C8B37FC2-BEC6-42DA-B2E3-78FA11E6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2033530"/>
            <a:ext cx="1456928" cy="895404"/>
          </a:xfrm>
          <a:prstGeom prst="rect">
            <a:avLst/>
          </a:prstGeom>
          <a:noFill/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457200" y="44624"/>
            <a:ext cx="8579295" cy="96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PANCAM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POLIFEMO: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Wide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Field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Star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racker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Mini/Micro 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Satellites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D:\CLAUDIO (D)\Pubblicazioni\2018\Adv Space Research (Polifemo)\Figure\Fig. 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6124"/>
            <a:ext cx="3257544" cy="250580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331977" y="5754742"/>
            <a:ext cx="3383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Funded by EU H2020-SMEINST-1-2015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214283" y="1080338"/>
            <a:ext cx="8678198" cy="419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Users:</a:t>
            </a:r>
            <a:r>
              <a:rPr lang="en-US" sz="1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      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Space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Agencies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  <a:p>
            <a:pPr lvl="0" defTabSz="914400">
              <a:spcBef>
                <a:spcPct val="0"/>
              </a:spcBef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Partners: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Uni Federico II, POLIMI,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Lobre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srl, SBS srl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4433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FC43088-8434-4B45-8850-87BF1912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749487" y="44624"/>
            <a:ext cx="7556313" cy="96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PANCAM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DAEDALUS: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Exploring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Lunar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Caves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28E9F07-7191-406E-BB91-FE940598BACB}"/>
              </a:ext>
            </a:extLst>
          </p:cNvPr>
          <p:cNvSpPr txBox="1"/>
          <p:nvPr/>
        </p:nvSpPr>
        <p:spPr>
          <a:xfrm>
            <a:off x="4572001" y="2134925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Robotic autonomous exploration of Lunar Caves with panoramic stereoscopy</a:t>
            </a:r>
            <a:endParaRPr lang="it-IT" b="1" dirty="0" smtClean="0">
              <a:solidFill>
                <a:srgbClr val="FFC000"/>
              </a:solidFill>
            </a:endParaRPr>
          </a:p>
          <a:p>
            <a:pPr marL="285750" indent="-285750"/>
            <a:endParaRPr lang="en-GB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endParaRPr lang="en-GB" sz="1200" b="1" dirty="0" smtClean="0"/>
          </a:p>
          <a:p>
            <a:pPr marL="285750" indent="-285750"/>
            <a:r>
              <a:rPr lang="en-GB" sz="1200" b="1" dirty="0" smtClean="0">
                <a:hlinkClick r:id="rId2"/>
              </a:rPr>
              <a:t>https://www.esa.int/Enabling_Support/Preparing_for_the_Future/Discovery_and_Preparation/ESA_plans_mission_to_explore_lunar_caves</a:t>
            </a:r>
            <a:endParaRPr lang="en-GB" sz="1200" b="1" dirty="0" smtClean="0"/>
          </a:p>
          <a:p>
            <a:pPr marL="285750" indent="-285750"/>
            <a:endParaRPr lang="en-GB" sz="1200" b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4876800" y="3558605"/>
            <a:ext cx="287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Funded by ESA EXPRO+ Program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Funded by ESA CDF Program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magine 9" descr="D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3981480" cy="2241196"/>
          </a:xfrm>
          <a:prstGeom prst="rect">
            <a:avLst/>
          </a:prstGeom>
        </p:spPr>
      </p:pic>
      <p:pic>
        <p:nvPicPr>
          <p:cNvPr id="14" name="Immagine 13" descr="daedal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143380"/>
            <a:ext cx="3981480" cy="224614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717700" y="1785926"/>
            <a:ext cx="1711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GB" sz="800" b="1" dirty="0" smtClean="0"/>
              <a:t>Credits Navarro-Medina </a:t>
            </a:r>
            <a:r>
              <a:rPr lang="en-GB" sz="800" b="1" dirty="0" err="1" smtClean="0"/>
              <a:t>UniVigo</a:t>
            </a:r>
            <a:r>
              <a:rPr lang="en-GB" sz="800" b="1" dirty="0" smtClean="0"/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915816" y="6000768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GB" sz="800" b="1" dirty="0" smtClean="0"/>
              <a:t>Credits R. </a:t>
            </a:r>
            <a:r>
              <a:rPr lang="en-GB" sz="800" b="1" dirty="0" err="1" smtClean="0"/>
              <a:t>Pozzobon</a:t>
            </a:r>
            <a:r>
              <a:rPr lang="en-GB" sz="800" b="1" dirty="0" smtClean="0"/>
              <a:t> </a:t>
            </a:r>
            <a:r>
              <a:rPr lang="en-GB" sz="800" b="1" dirty="0" err="1" smtClean="0"/>
              <a:t>UniPD</a:t>
            </a:r>
            <a:r>
              <a:rPr lang="en-GB" sz="800" b="1" dirty="0" smtClean="0"/>
              <a:t> 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14282" y="1106558"/>
            <a:ext cx="8678198" cy="393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Users:</a:t>
            </a:r>
            <a:r>
              <a:rPr lang="en-US" sz="1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	  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Uni PD, Uni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Jacobs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,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Vigea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 srl</a:t>
            </a:r>
            <a:endParaRPr lang="en-US" sz="1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Developers: 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Uni </a:t>
            </a:r>
            <a:r>
              <a:rPr lang="it-IT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Wurzburg</a:t>
            </a:r>
            <a:r>
              <a:rPr lang="it-IT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Uni Vigo, Uni Oviedo, POLIMI, SBS srl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4433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5" cy="963706"/>
          </a:xfrm>
        </p:spPr>
        <p:txBody>
          <a:bodyPr>
            <a:noAutofit/>
          </a:bodyPr>
          <a:lstStyle/>
          <a:p>
            <a:r>
              <a:rPr lang="en-US" sz="3200" dirty="0"/>
              <a:t>PANCAM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Moon </a:t>
            </a:r>
            <a:r>
              <a:rPr lang="it-IT" sz="2400" dirty="0" err="1" smtClean="0"/>
              <a:t>Human</a:t>
            </a:r>
            <a:r>
              <a:rPr lang="it-IT" sz="2400" dirty="0" smtClean="0"/>
              <a:t> </a:t>
            </a:r>
            <a:r>
              <a:rPr lang="it-IT" sz="2400" dirty="0" err="1" smtClean="0"/>
              <a:t>Exploration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9" name="Picture 2" descr="Image result for Artemis moon lander">
            <a:extLst>
              <a:ext uri="{FF2B5EF4-FFF2-40B4-BE49-F238E27FC236}">
                <a16:creationId xmlns:a16="http://schemas.microsoft.com/office/drawing/2014/main" xmlns="" id="{1A5DBAD9-46CC-4945-9D04-A9ACA4489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84167" y="3401397"/>
            <a:ext cx="2880319" cy="232041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Artemis moon lander">
            <a:extLst>
              <a:ext uri="{FF2B5EF4-FFF2-40B4-BE49-F238E27FC236}">
                <a16:creationId xmlns:a16="http://schemas.microsoft.com/office/drawing/2014/main" xmlns="" id="{FADAC9BE-1D8B-45E6-AE15-50BD5CAD3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45"/>
          <a:stretch/>
        </p:blipFill>
        <p:spPr bwMode="auto">
          <a:xfrm>
            <a:off x="333061" y="4458049"/>
            <a:ext cx="3527696" cy="1379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xmlns="" id="{38131A51-C648-4D05-AD5A-2F392ED990AC}"/>
              </a:ext>
            </a:extLst>
          </p:cNvPr>
          <p:cNvSpPr txBox="1">
            <a:spLocks/>
          </p:cNvSpPr>
          <p:nvPr/>
        </p:nvSpPr>
        <p:spPr bwMode="auto">
          <a:xfrm>
            <a:off x="163169" y="1881969"/>
            <a:ext cx="5389095" cy="3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it-IT" b="1" kern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it-IT" b="1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For Situational Awareness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xmlns="" id="{108B118C-DCA6-421D-81E2-2D0C04EDB021}"/>
              </a:ext>
            </a:extLst>
          </p:cNvPr>
          <p:cNvSpPr txBox="1">
            <a:spLocks/>
          </p:cNvSpPr>
          <p:nvPr/>
        </p:nvSpPr>
        <p:spPr bwMode="auto">
          <a:xfrm>
            <a:off x="6271586" y="2629783"/>
            <a:ext cx="2427832" cy="7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Tx/>
              <a:buNone/>
              <a:defRPr sz="1200" i="1" kern="0" baseline="0">
                <a:solidFill>
                  <a:schemeClr val="bg2"/>
                </a:solidFill>
                <a:latin typeface="Verdana"/>
                <a:cs typeface="Verdana"/>
              </a:defRPr>
            </a:lvl1pPr>
            <a:lvl2pPr marL="81000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2pPr>
            <a:lvl3pPr marL="140760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3pPr>
            <a:lvl4pPr marL="200520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4pPr>
            <a:lvl5pPr marL="260280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just"/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Enhancing assessments and guidance in future Moon surface exploration activities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88FF6C76-3B61-4947-9585-2131BC670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061" y="2599962"/>
            <a:ext cx="3623819" cy="1384234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xmlns="" id="{32C5418E-54DD-48AC-956B-117E9EF95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5534" y="2696297"/>
            <a:ext cx="1254663" cy="1233252"/>
          </a:xfrm>
          <a:prstGeom prst="ellipse">
            <a:avLst/>
          </a:prstGeom>
          <a:ln w="2857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xmlns="" id="{CD884D2D-4F79-4E60-9F6A-E6C894CDF3B2}"/>
              </a:ext>
            </a:extLst>
          </p:cNvPr>
          <p:cNvCxnSpPr>
            <a:cxnSpLocks/>
            <a:endCxn id="14" idx="0"/>
          </p:cNvCxnSpPr>
          <p:nvPr/>
        </p:nvCxnSpPr>
        <p:spPr>
          <a:xfrm flipV="1">
            <a:off x="1778229" y="2696297"/>
            <a:ext cx="3374637" cy="288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xmlns="" id="{E14A24B7-5228-40D0-AFA3-FB4D9CB358C9}"/>
              </a:ext>
            </a:extLst>
          </p:cNvPr>
          <p:cNvCxnSpPr>
            <a:cxnSpLocks/>
            <a:endCxn id="14" idx="4"/>
          </p:cNvCxnSpPr>
          <p:nvPr/>
        </p:nvCxnSpPr>
        <p:spPr>
          <a:xfrm>
            <a:off x="1778229" y="3265858"/>
            <a:ext cx="3374637" cy="6636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xmlns="" id="{CCEF7DA3-34B3-42FC-A66A-8AAC5F081C68}"/>
              </a:ext>
            </a:extLst>
          </p:cNvPr>
          <p:cNvSpPr txBox="1">
            <a:spLocks/>
          </p:cNvSpPr>
          <p:nvPr/>
        </p:nvSpPr>
        <p:spPr bwMode="auto">
          <a:xfrm>
            <a:off x="2485634" y="4091762"/>
            <a:ext cx="3253314" cy="3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/>
            <a:r>
              <a:rPr lang="it-IT" sz="1100" kern="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[OVERVIEW]                         [DETAIL]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xmlns="" id="{12F82B54-5F04-4025-81E6-675B8AF66491}"/>
              </a:ext>
            </a:extLst>
          </p:cNvPr>
          <p:cNvSpPr txBox="1">
            <a:spLocks/>
          </p:cNvSpPr>
          <p:nvPr/>
        </p:nvSpPr>
        <p:spPr bwMode="auto">
          <a:xfrm>
            <a:off x="262907" y="4169401"/>
            <a:ext cx="1898525" cy="3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it-IT" sz="1200" i="1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For operations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xmlns="" id="{FCF1587D-3B2B-4BB4-B4CC-A7729E00CFB2}"/>
              </a:ext>
            </a:extLst>
          </p:cNvPr>
          <p:cNvSpPr txBox="1">
            <a:spLocks/>
          </p:cNvSpPr>
          <p:nvPr/>
        </p:nvSpPr>
        <p:spPr bwMode="auto">
          <a:xfrm>
            <a:off x="262907" y="2304092"/>
            <a:ext cx="1898525" cy="3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it-IT" sz="1200" i="1" kern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For science</a:t>
            </a:r>
          </a:p>
        </p:txBody>
      </p:sp>
      <p:cxnSp>
        <p:nvCxnSpPr>
          <p:cNvPr id="20" name="Straight Connector 72">
            <a:extLst>
              <a:ext uri="{FF2B5EF4-FFF2-40B4-BE49-F238E27FC236}">
                <a16:creationId xmlns:a16="http://schemas.microsoft.com/office/drawing/2014/main" xmlns="" id="{73949F3D-1BD9-40C8-B0B9-76E857F8A0C1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1212169" y="4495359"/>
            <a:ext cx="3940696" cy="614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3">
            <a:extLst>
              <a:ext uri="{FF2B5EF4-FFF2-40B4-BE49-F238E27FC236}">
                <a16:creationId xmlns:a16="http://schemas.microsoft.com/office/drawing/2014/main" xmlns="" id="{5413E913-8400-4DBF-A6BA-A110CAAB78CB}"/>
              </a:ext>
            </a:extLst>
          </p:cNvPr>
          <p:cNvCxnSpPr>
            <a:cxnSpLocks/>
            <a:endCxn id="22" idx="4"/>
          </p:cNvCxnSpPr>
          <p:nvPr/>
        </p:nvCxnSpPr>
        <p:spPr>
          <a:xfrm>
            <a:off x="1212169" y="5288305"/>
            <a:ext cx="3940696" cy="511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0">
            <a:extLst>
              <a:ext uri="{FF2B5EF4-FFF2-40B4-BE49-F238E27FC236}">
                <a16:creationId xmlns:a16="http://schemas.microsoft.com/office/drawing/2014/main" xmlns="" id="{23F0BAD3-994E-451D-B746-188869493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3736" y="4495359"/>
            <a:ext cx="1278258" cy="1304719"/>
          </a:xfrm>
          <a:prstGeom prst="ellipse">
            <a:avLst/>
          </a:prstGeom>
          <a:ln w="2857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12" descr="A close up of a tripod&#10;&#10;Description automatically generated">
            <a:extLst>
              <a:ext uri="{FF2B5EF4-FFF2-40B4-BE49-F238E27FC236}">
                <a16:creationId xmlns:a16="http://schemas.microsoft.com/office/drawing/2014/main" xmlns="" id="{9DFE2E4A-976B-47DA-A244-99BB074648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33061" y="5147248"/>
            <a:ext cx="375767" cy="574567"/>
          </a:xfrm>
          <a:prstGeom prst="rect">
            <a:avLst/>
          </a:prstGeom>
        </p:spPr>
      </p:pic>
      <p:sp>
        <p:nvSpPr>
          <p:cNvPr id="24" name="Oval 13">
            <a:extLst>
              <a:ext uri="{FF2B5EF4-FFF2-40B4-BE49-F238E27FC236}">
                <a16:creationId xmlns:a16="http://schemas.microsoft.com/office/drawing/2014/main" xmlns="" id="{3889F0C1-AF4E-4C76-AFFB-9EEEE92C6ED7}"/>
              </a:ext>
            </a:extLst>
          </p:cNvPr>
          <p:cNvSpPr/>
          <p:nvPr/>
        </p:nvSpPr>
        <p:spPr>
          <a:xfrm>
            <a:off x="1619673" y="2984945"/>
            <a:ext cx="301380" cy="280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90D4F5B8-EB05-4B32-A5FD-4193367AD24A}"/>
              </a:ext>
            </a:extLst>
          </p:cNvPr>
          <p:cNvSpPr/>
          <p:nvPr/>
        </p:nvSpPr>
        <p:spPr>
          <a:xfrm>
            <a:off x="1115617" y="5110000"/>
            <a:ext cx="189244" cy="17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5" cy="963706"/>
          </a:xfrm>
        </p:spPr>
        <p:txBody>
          <a:bodyPr>
            <a:noAutofit/>
          </a:bodyPr>
          <a:lstStyle/>
          <a:p>
            <a:r>
              <a:rPr lang="en-US" sz="3200" dirty="0"/>
              <a:t>PANCAM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err="1" smtClean="0"/>
              <a:t>Lens</a:t>
            </a:r>
            <a:r>
              <a:rPr lang="it-IT" sz="2400" dirty="0" smtClean="0"/>
              <a:t> </a:t>
            </a:r>
            <a:r>
              <a:rPr lang="it-IT" sz="2400" dirty="0" err="1" smtClean="0"/>
              <a:t>Protoype</a:t>
            </a:r>
            <a:r>
              <a:rPr lang="it-IT" sz="2400" dirty="0" smtClean="0"/>
              <a:t> 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6" name="Immagine 25" descr="Bifoc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430" y="1916832"/>
            <a:ext cx="3816424" cy="2712479"/>
          </a:xfrm>
          <a:prstGeom prst="rect">
            <a:avLst/>
          </a:prstGeom>
        </p:spPr>
      </p:pic>
      <p:pic>
        <p:nvPicPr>
          <p:cNvPr id="27" name="Immagine 26" descr="IMG-20190223-WA00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18039" y="1916832"/>
            <a:ext cx="1924050" cy="2712479"/>
          </a:xfrm>
          <a:prstGeom prst="rect">
            <a:avLst/>
          </a:prstGeom>
        </p:spPr>
      </p:pic>
      <p:sp>
        <p:nvSpPr>
          <p:cNvPr id="28" name="Title 6"/>
          <p:cNvSpPr txBox="1">
            <a:spLocks/>
          </p:cNvSpPr>
          <p:nvPr/>
        </p:nvSpPr>
        <p:spPr>
          <a:xfrm>
            <a:off x="323528" y="4786322"/>
            <a:ext cx="489654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Optical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Concept: </a:t>
            </a:r>
          </a:p>
          <a:p>
            <a:pPr lvl="0" algn="just" defTabSz="914400">
              <a:spcBef>
                <a:spcPct val="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The lens is able to record a field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 of view of 360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  <a:sym typeface="Symbol"/>
              </a:rPr>
              <a:t> x 100</a:t>
            </a:r>
            <a:r>
              <a:rPr lang="en-US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Symbol"/>
              </a:rPr>
              <a:t>  (panorama) plus an enlargement part of it, with a given magnification factor, using just one image sensor.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5436096" y="4797152"/>
            <a:ext cx="28864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The Realized Lens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5" cy="963706"/>
          </a:xfrm>
        </p:spPr>
        <p:txBody>
          <a:bodyPr>
            <a:noAutofit/>
          </a:bodyPr>
          <a:lstStyle/>
          <a:p>
            <a:r>
              <a:rPr lang="en-US" sz="3200" dirty="0"/>
              <a:t>PANCAM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ACQ System </a:t>
            </a:r>
            <a:r>
              <a:rPr lang="it-IT" sz="2400" dirty="0" err="1" smtClean="0"/>
              <a:t>Prototype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9" name="Immagine 8" descr="PANCAM SYSTEM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772816"/>
            <a:ext cx="7200800" cy="2232248"/>
          </a:xfrm>
          <a:prstGeom prst="rect">
            <a:avLst/>
          </a:prstGeom>
        </p:spPr>
      </p:pic>
      <p:pic>
        <p:nvPicPr>
          <p:cNvPr id="2050" name="Immagine 1" descr="Tripod syste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4079875"/>
            <a:ext cx="1714500" cy="2276475"/>
          </a:xfrm>
          <a:prstGeom prst="rect">
            <a:avLst/>
          </a:prstGeom>
          <a:noFill/>
        </p:spPr>
      </p:pic>
      <p:pic>
        <p:nvPicPr>
          <p:cNvPr id="2049" name="Immagine 2" descr="Helme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8170" y="4098925"/>
            <a:ext cx="3009900" cy="2257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899592" y="4697065"/>
            <a:ext cx="1296144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Static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set-up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7092280" y="4819228"/>
            <a:ext cx="1224136" cy="842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Mobile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ea typeface="+mj-ea"/>
                <a:cs typeface="+mj-cs"/>
              </a:rPr>
              <a:t>set-up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5" cy="963706"/>
          </a:xfrm>
        </p:spPr>
        <p:txBody>
          <a:bodyPr>
            <a:noAutofit/>
          </a:bodyPr>
          <a:lstStyle/>
          <a:p>
            <a:r>
              <a:rPr lang="en-US" sz="3200" dirty="0"/>
              <a:t>PANCAM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err="1"/>
              <a:t>Prototype</a:t>
            </a:r>
            <a:r>
              <a:rPr lang="it-IT" sz="2400" dirty="0"/>
              <a:t>: ACQ </a:t>
            </a:r>
            <a:r>
              <a:rPr lang="it-IT" sz="2400" dirty="0" err="1"/>
              <a:t>Example</a:t>
            </a:r>
            <a:r>
              <a:rPr lang="it-IT" sz="2400" dirty="0"/>
              <a:t> #1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 descr="7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103" y="1809000"/>
            <a:ext cx="7182297" cy="435630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28662" y="6152397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/>
              <a:t>See</a:t>
            </a:r>
            <a:r>
              <a:rPr lang="it-IT" sz="1200" dirty="0" smtClean="0"/>
              <a:t> full movie @ https://sites.google.com/inaf.it/panoramic-lenses/home/environmental-monitoring?authuser=0</a:t>
            </a:r>
            <a:endParaRPr lang="it-IT" sz="1200" dirty="0"/>
          </a:p>
        </p:txBody>
      </p:sp>
      <p:sp>
        <p:nvSpPr>
          <p:cNvPr id="11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84975" cy="963706"/>
          </a:xfrm>
        </p:spPr>
        <p:txBody>
          <a:bodyPr>
            <a:noAutofit/>
          </a:bodyPr>
          <a:lstStyle/>
          <a:p>
            <a:r>
              <a:rPr lang="en-US" sz="3200" dirty="0"/>
              <a:t>PANCAM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err="1"/>
              <a:t>Prototype</a:t>
            </a:r>
            <a:r>
              <a:rPr lang="it-IT" sz="2400" dirty="0"/>
              <a:t> : ACQ </a:t>
            </a:r>
            <a:r>
              <a:rPr lang="it-IT" sz="2400" dirty="0" err="1"/>
              <a:t>Example</a:t>
            </a:r>
            <a:r>
              <a:rPr lang="it-IT" sz="2400" dirty="0"/>
              <a:t> #2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13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809000"/>
            <a:ext cx="7182296" cy="435630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28662" y="6152397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/>
              <a:t>See</a:t>
            </a:r>
            <a:r>
              <a:rPr lang="it-IT" sz="1200" dirty="0" smtClean="0"/>
              <a:t> full movie @ https://sites.google.com/inaf.it/panoramic-lenses/home/environmental-monitoring?authuser=0</a:t>
            </a:r>
            <a:endParaRPr lang="it-IT" sz="1200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xmlns="" id="{93FFA9CE-0F62-440B-8DEC-1899EED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3810000" cy="365125"/>
          </a:xfrm>
        </p:spPr>
        <p:txBody>
          <a:bodyPr/>
          <a:lstStyle/>
          <a:p>
            <a:r>
              <a:rPr lang="it-IT" dirty="0" smtClean="0"/>
              <a:t>Workshop INAF </a:t>
            </a:r>
            <a:r>
              <a:rPr lang="it-IT" dirty="0" err="1" smtClean="0"/>
              <a:t>Covid</a:t>
            </a:r>
            <a:r>
              <a:rPr lang="it-IT" dirty="0" smtClean="0"/>
              <a:t> – 10/11 marzo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{FAB7F062-B846-814A-9D76-781FA9B369BC}tf10001063</Template>
  <TotalTime>9043</TotalTime>
  <Words>373</Words>
  <Application>Microsoft Office PowerPoint</Application>
  <PresentationFormat>Presentazione su schermo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Focus</vt:lpstr>
      <vt:lpstr>Diapositiva 1</vt:lpstr>
      <vt:lpstr>PANCAM  Key Technology: The Bifocal Panoramic Lens</vt:lpstr>
      <vt:lpstr>Diapositiva 3</vt:lpstr>
      <vt:lpstr>Diapositiva 4</vt:lpstr>
      <vt:lpstr>PANCAM  Moon Human Exploration </vt:lpstr>
      <vt:lpstr>PANCAM  Lens Protoype  </vt:lpstr>
      <vt:lpstr>PANCAM  ACQ System Prototype </vt:lpstr>
      <vt:lpstr>PANCAM  Prototype: ACQ Example #1 </vt:lpstr>
      <vt:lpstr>PANCAM  Prototype : ACQ Example #2  </vt:lpstr>
      <vt:lpstr>Diapositiva 10</vt:lpstr>
    </vt:vector>
  </TitlesOfParts>
  <Company>INAF-Osservatorio Astronomico di Cagliari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 loop closure system for the Sardinia Radio Telescope active surface.</dc:title>
  <dc:creator>Claudio Pernechele</dc:creator>
  <cp:lastModifiedBy>Utente</cp:lastModifiedBy>
  <cp:revision>338</cp:revision>
  <dcterms:created xsi:type="dcterms:W3CDTF">2010-06-27T14:26:59Z</dcterms:created>
  <dcterms:modified xsi:type="dcterms:W3CDTF">2021-03-11T13:42:31Z</dcterms:modified>
</cp:coreProperties>
</file>