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64" r:id="rId3"/>
    <p:sldId id="258" r:id="rId4"/>
    <p:sldId id="280" r:id="rId5"/>
    <p:sldId id="268" r:id="rId6"/>
    <p:sldId id="281" r:id="rId7"/>
    <p:sldId id="286" r:id="rId8"/>
    <p:sldId id="287" r:id="rId9"/>
    <p:sldId id="288" r:id="rId10"/>
    <p:sldId id="289" r:id="rId11"/>
    <p:sldId id="283" r:id="rId12"/>
    <p:sldId id="312" r:id="rId13"/>
    <p:sldId id="269" r:id="rId14"/>
    <p:sldId id="270" r:id="rId15"/>
    <p:sldId id="298" r:id="rId16"/>
    <p:sldId id="299" r:id="rId17"/>
    <p:sldId id="300" r:id="rId18"/>
    <p:sldId id="291" r:id="rId19"/>
    <p:sldId id="293" r:id="rId20"/>
    <p:sldId id="294" r:id="rId21"/>
    <p:sldId id="295" r:id="rId22"/>
    <p:sldId id="297" r:id="rId23"/>
    <p:sldId id="306" r:id="rId24"/>
    <p:sldId id="303" r:id="rId25"/>
    <p:sldId id="284" r:id="rId26"/>
    <p:sldId id="302" r:id="rId27"/>
    <p:sldId id="313" r:id="rId28"/>
    <p:sldId id="322" r:id="rId29"/>
    <p:sldId id="323" r:id="rId30"/>
    <p:sldId id="314" r:id="rId31"/>
    <p:sldId id="315" r:id="rId32"/>
    <p:sldId id="324" r:id="rId33"/>
    <p:sldId id="325" r:id="rId34"/>
    <p:sldId id="316" r:id="rId35"/>
    <p:sldId id="317" r:id="rId36"/>
    <p:sldId id="326" r:id="rId37"/>
    <p:sldId id="292" r:id="rId38"/>
    <p:sldId id="327" r:id="rId39"/>
    <p:sldId id="328" r:id="rId40"/>
    <p:sldId id="332" r:id="rId41"/>
    <p:sldId id="318" r:id="rId42"/>
    <p:sldId id="319" r:id="rId43"/>
    <p:sldId id="321" r:id="rId44"/>
    <p:sldId id="301" r:id="rId45"/>
    <p:sldId id="329" r:id="rId46"/>
    <p:sldId id="330" r:id="rId47"/>
    <p:sldId id="331" r:id="rId48"/>
    <p:sldId id="277" r:id="rId49"/>
    <p:sldId id="278" r:id="rId50"/>
    <p:sldId id="265" r:id="rId5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FAFA"/>
    <a:srgbClr val="FFF9E5"/>
    <a:srgbClr val="E6F2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7196" autoAdjust="0"/>
    <p:restoredTop sz="95248" autoAdjust="0"/>
  </p:normalViewPr>
  <p:slideViewPr>
    <p:cSldViewPr snapToGrid="0" snapToObjects="1">
      <p:cViewPr>
        <p:scale>
          <a:sx n="192" d="100"/>
          <a:sy n="192" d="100"/>
        </p:scale>
        <p:origin x="-880" y="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F13C32-B70C-E743-B0C5-EF8EE95CD473}" type="datetimeFigureOut">
              <a:rPr lang="it-IT" smtClean="0"/>
              <a:t>18/05/15</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99F5B9-6C59-E54D-88AF-21320C3FB8EA}" type="slidenum">
              <a:rPr lang="en-GB" smtClean="0"/>
              <a:t>‹n.›</a:t>
            </a:fld>
            <a:endParaRPr lang="en-GB"/>
          </a:p>
        </p:txBody>
      </p:sp>
    </p:spTree>
    <p:extLst>
      <p:ext uri="{BB962C8B-B14F-4D97-AF65-F5344CB8AC3E}">
        <p14:creationId xmlns:p14="http://schemas.microsoft.com/office/powerpoint/2010/main" val="1924792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FB3DA-1695-3241-BC6F-9F3B5A391659}" type="slidenum">
              <a:rPr lang="it-IT"/>
              <a:pPr/>
              <a:t>15</a:t>
            </a:fld>
            <a:endParaRPr lang="it-IT"/>
          </a:p>
        </p:txBody>
      </p:sp>
      <p:sp>
        <p:nvSpPr>
          <p:cNvPr id="156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56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78DB4F-86CF-2C45-9280-7F37B45D6B54}" type="slidenum">
              <a:rPr lang="it-IT"/>
              <a:pPr/>
              <a:t>16</a:t>
            </a:fld>
            <a:endParaRPr lang="it-IT"/>
          </a:p>
        </p:txBody>
      </p:sp>
      <p:sp>
        <p:nvSpPr>
          <p:cNvPr id="153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7027" name="Rectangle 3"/>
          <p:cNvSpPr>
            <a:spLocks noGrp="1" noChangeArrowheads="1"/>
          </p:cNvSpPr>
          <p:nvPr>
            <p:ph type="body" idx="1"/>
          </p:nvPr>
        </p:nvSpPr>
        <p:spPr/>
        <p:txBody>
          <a:bodyPr/>
          <a:lstStyle/>
          <a:p>
            <a:r>
              <a:rPr lang="it-IT"/>
              <a:t>L</a:t>
            </a:r>
            <a:r>
              <a:rPr lang="ja-JP" altLang="it-IT">
                <a:latin typeface="Arial"/>
              </a:rPr>
              <a:t>’</a:t>
            </a:r>
            <a:r>
              <a:rPr lang="it-IT"/>
              <a:t>attivita</a:t>
            </a:r>
            <a:r>
              <a:rPr lang="ja-JP" altLang="it-IT">
                <a:latin typeface="Arial"/>
              </a:rPr>
              <a:t>’</a:t>
            </a:r>
            <a:r>
              <a:rPr lang="it-IT"/>
              <a:t> con di microflares non e</a:t>
            </a:r>
            <a:r>
              <a:rPr lang="ja-JP" altLang="it-IT">
                <a:latin typeface="Arial"/>
              </a:rPr>
              <a:t>’</a:t>
            </a:r>
            <a:r>
              <a:rPr lang="it-IT"/>
              <a:t> stata successivamente confermata da Pallavcini 1990 ed altri. Tuttavia che le corone siano </a:t>
            </a:r>
            <a:r>
              <a:rPr lang="ja-JP" altLang="it-IT">
                <a:latin typeface="Arial"/>
              </a:rPr>
              <a:t>“</a:t>
            </a:r>
            <a:r>
              <a:rPr lang="it-IT"/>
              <a:t>sostenute</a:t>
            </a:r>
            <a:r>
              <a:rPr lang="ja-JP" altLang="it-IT">
                <a:latin typeface="Arial"/>
              </a:rPr>
              <a:t>”</a:t>
            </a:r>
            <a:r>
              <a:rPr lang="it-IT"/>
              <a:t> del tutto o in parte dalla dissipazione di energia magnetica da micro e nano flares tuttoggi e</a:t>
            </a:r>
            <a:r>
              <a:rPr lang="ja-JP" altLang="it-IT">
                <a:latin typeface="Arial"/>
              </a:rPr>
              <a:t>’</a:t>
            </a:r>
            <a:r>
              <a:rPr lang="it-IT"/>
              <a:t> un</a:t>
            </a:r>
            <a:r>
              <a:rPr lang="ja-JP" altLang="it-IT">
                <a:latin typeface="Arial"/>
              </a:rPr>
              <a:t>’</a:t>
            </a:r>
            <a:r>
              <a:rPr lang="it-IT"/>
              <a:t>ipotesi che tiene.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BDDA32-BA37-9C40-944B-5335682A0519}" type="slidenum">
              <a:rPr lang="it-IT"/>
              <a:pPr/>
              <a:t>17</a:t>
            </a:fld>
            <a:endParaRPr lang="it-IT"/>
          </a:p>
        </p:txBody>
      </p:sp>
      <p:sp>
        <p:nvSpPr>
          <p:cNvPr id="156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77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64E516-CC9A-5B47-A3F7-2315E6BF05C1}" type="slidenum">
              <a:rPr lang="en-US"/>
              <a:pPr/>
              <a:t>20</a:t>
            </a:fld>
            <a:endParaRPr lang="en-US"/>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a:xfrm>
            <a:off x="914400" y="4343400"/>
            <a:ext cx="5029200" cy="4114800"/>
          </a:xfrm>
        </p:spPr>
        <p:txBody>
          <a:bodyPr/>
          <a:lstStyle/>
          <a:p>
            <a:r>
              <a:rPr lang="it-IT"/>
              <a:t>The attitude control system could re-point the satellite to a new target over wide angles with a slew rate of 5.5 per minute and per axis and guarantee that the desired target fell, at maneuver termination into 16 arcmin fov of the FES. The control system was able to hold a 1 arcsec diameter target within 3 arcsec entrance aperture.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63463F-BCAE-B14B-836D-C974C8E77C8D}" type="slidenum">
              <a:rPr lang="en-US"/>
              <a:pPr/>
              <a:t>22</a:t>
            </a:fld>
            <a:endParaRPr lang="en-US"/>
          </a:p>
        </p:txBody>
      </p:sp>
      <p:sp>
        <p:nvSpPr>
          <p:cNvPr id="69634" name="Rectangle 2"/>
          <p:cNvSpPr>
            <a:spLocks noGrp="1" noRot="1" noChangeAspect="1" noChangeArrowheads="1" noTextEdit="1"/>
          </p:cNvSpPr>
          <p:nvPr>
            <p:ph type="sldImg"/>
          </p:nvPr>
        </p:nvSpPr>
        <p:spPr>
          <a:xfrm>
            <a:off x="1343025" y="915988"/>
            <a:ext cx="4173538" cy="3130550"/>
          </a:xfrm>
          <a:solidFill>
            <a:srgbClr val="FFFFFF"/>
          </a:solidFill>
          <a:ln/>
          <a:extLst>
            <a:ext uri="{FAA26D3D-D897-4be2-8F04-BA451C77F1D7}">
              <ma14:placeholderFlag xmlns:ma14="http://schemas.microsoft.com/office/mac/drawingml/2011/main" val="1"/>
            </a:ext>
          </a:extLst>
        </p:spPr>
      </p:sp>
      <p:sp>
        <p:nvSpPr>
          <p:cNvPr id="69635" name="Text Box 3"/>
          <p:cNvSpPr txBox="1">
            <a:spLocks noGrp="1" noChangeArrowheads="1"/>
          </p:cNvSpPr>
          <p:nvPr>
            <p:ph type="body" idx="1"/>
          </p:nvPr>
        </p:nvSpPr>
        <p:spPr>
          <a:xfrm>
            <a:off x="1046163" y="4352925"/>
            <a:ext cx="4770437" cy="182563"/>
          </a:xfrm>
          <a:ln/>
        </p:spPr>
        <p:txBody>
          <a:bodyPr lIns="0" tIns="0" rIns="0" bIns="0">
            <a:spAutoFit/>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DA810E7-6821-744F-93AA-F042D4F72A25}" type="slidenum">
              <a:rPr lang="en-GB"/>
              <a:pPr/>
              <a:t>23</a:t>
            </a:fld>
            <a:endParaRPr lang="en-GB"/>
          </a:p>
        </p:txBody>
      </p:sp>
      <p:sp>
        <p:nvSpPr>
          <p:cNvPr id="80897" name="Text Box 1"/>
          <p:cNvSpPr txBox="1">
            <a:spLocks noChangeArrowheads="1"/>
          </p:cNvSpPr>
          <p:nvPr/>
        </p:nvSpPr>
        <p:spPr bwMode="auto">
          <a:xfrm>
            <a:off x="1002767" y="695134"/>
            <a:ext cx="4851027" cy="342815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84" tIns="40092" rIns="80184" bIns="40092" anchor="ctr"/>
          <a:lstStyle/>
          <a:p>
            <a:endParaRPr lang="en-GB"/>
          </a:p>
        </p:txBody>
      </p:sp>
      <p:sp>
        <p:nvSpPr>
          <p:cNvPr id="80898" name="Text Box 2"/>
          <p:cNvSpPr txBox="1">
            <a:spLocks noGrp="1" noChangeArrowheads="1"/>
          </p:cNvSpPr>
          <p:nvPr>
            <p:ph type="body"/>
          </p:nvPr>
        </p:nvSpPr>
        <p:spPr bwMode="auto">
          <a:xfrm>
            <a:off x="685801" y="4343231"/>
            <a:ext cx="5483518" cy="4113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51B27963-2583-474A-B032-B42E8F7C39A2}" type="datetimeFigureOut">
              <a:rPr lang="it-IT" smtClean="0"/>
              <a:t>18/05/15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333853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51B27963-2583-474A-B032-B42E8F7C39A2}" type="datetimeFigureOut">
              <a:rPr lang="it-IT" smtClean="0"/>
              <a:t>18/05/15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161385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51B27963-2583-474A-B032-B42E8F7C39A2}" type="datetimeFigureOut">
              <a:rPr lang="it-IT" smtClean="0"/>
              <a:t>18/05/15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385860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51B27963-2583-474A-B032-B42E8F7C39A2}" type="datetimeFigureOut">
              <a:rPr lang="it-IT" smtClean="0"/>
              <a:t>18/05/15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408243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51B27963-2583-474A-B032-B42E8F7C39A2}" type="datetimeFigureOut">
              <a:rPr lang="it-IT" smtClean="0"/>
              <a:t>18/05/15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395859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51B27963-2583-474A-B032-B42E8F7C39A2}" type="datetimeFigureOut">
              <a:rPr lang="it-IT" smtClean="0"/>
              <a:t>18/05/15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310855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51B27963-2583-474A-B032-B42E8F7C39A2}" type="datetimeFigureOut">
              <a:rPr lang="it-IT" smtClean="0"/>
              <a:t>18/05/15</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183113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data 2"/>
          <p:cNvSpPr>
            <a:spLocks noGrp="1"/>
          </p:cNvSpPr>
          <p:nvPr>
            <p:ph type="dt" sz="half" idx="10"/>
          </p:nvPr>
        </p:nvSpPr>
        <p:spPr/>
        <p:txBody>
          <a:bodyPr/>
          <a:lstStyle/>
          <a:p>
            <a:fld id="{51B27963-2583-474A-B032-B42E8F7C39A2}" type="datetimeFigureOut">
              <a:rPr lang="it-IT" smtClean="0"/>
              <a:t>18/05/15</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426541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1B27963-2583-474A-B032-B42E8F7C39A2}" type="datetimeFigureOut">
              <a:rPr lang="it-IT" smtClean="0"/>
              <a:t>18/05/15</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303198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1B27963-2583-474A-B032-B42E8F7C39A2}" type="datetimeFigureOut">
              <a:rPr lang="it-IT" smtClean="0"/>
              <a:t>18/05/15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1282608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1B27963-2583-474A-B032-B42E8F7C39A2}" type="datetimeFigureOut">
              <a:rPr lang="it-IT" smtClean="0"/>
              <a:t>18/05/15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186B9F45-4DCD-834F-A7CE-629096CBDDCB}" type="slidenum">
              <a:rPr lang="en-GB" smtClean="0"/>
              <a:t>‹n.›</a:t>
            </a:fld>
            <a:endParaRPr lang="en-GB"/>
          </a:p>
        </p:txBody>
      </p:sp>
    </p:spTree>
    <p:extLst>
      <p:ext uri="{BB962C8B-B14F-4D97-AF65-F5344CB8AC3E}">
        <p14:creationId xmlns:p14="http://schemas.microsoft.com/office/powerpoint/2010/main" val="30071036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smtClean="0"/>
              <a:t>Fare clic per modificare stile</a:t>
            </a:r>
            <a:endParaRPr lang="en-GB" dirty="0"/>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27963-2583-474A-B032-B42E8F7C39A2}" type="datetimeFigureOut">
              <a:rPr lang="it-IT" smtClean="0"/>
              <a:t>18/05/15</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B9F45-4DCD-834F-A7CE-629096CBDDCB}" type="slidenum">
              <a:rPr lang="en-GB" smtClean="0"/>
              <a:t>‹n.›</a:t>
            </a:fld>
            <a:endParaRPr lang="en-GB"/>
          </a:p>
        </p:txBody>
      </p:sp>
    </p:spTree>
    <p:extLst>
      <p:ext uri="{BB962C8B-B14F-4D97-AF65-F5344CB8AC3E}">
        <p14:creationId xmlns:p14="http://schemas.microsoft.com/office/powerpoint/2010/main" val="332284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9.wm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pn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png"/><Relationship Id="rId5"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file://localhost/http://www.aip.de/groups/sternphysik/dri/public_html/suvpages/spacecraft.gif" TargetMode="External"/><Relationship Id="rId4"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 Id="rId3" Type="http://schemas.openxmlformats.org/officeDocument/2006/relationships/image" Target="../media/image6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jpeg"/><Relationship Id="rId8" Type="http://schemas.openxmlformats.org/officeDocument/2006/relationships/image" Target="../media/image12.jpeg"/><Relationship Id="rId1" Type="http://schemas.microsoft.com/office/2007/relationships/media" Target="file://localhost/Users/Ipa/Documents/didattica/attivita/corso/trace_flare0.mpg" TargetMode="External"/><Relationship Id="rId2" Type="http://schemas.openxmlformats.org/officeDocument/2006/relationships/video" Target="file://localhost/Users/Ipa/Documents/didattica/attivita/corso/trace_flare0.m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image" Target="../media/image7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799" y="2130425"/>
            <a:ext cx="8073017" cy="1470025"/>
          </a:xfrm>
        </p:spPr>
        <p:txBody>
          <a:bodyPr>
            <a:noAutofit/>
          </a:bodyPr>
          <a:lstStyle/>
          <a:p>
            <a:r>
              <a:rPr lang="en-GB" sz="6000" dirty="0" smtClean="0"/>
              <a:t>Marcello </a:t>
            </a:r>
            <a:r>
              <a:rPr lang="en-GB" sz="6000" dirty="0" err="1" smtClean="0"/>
              <a:t>Rodonò</a:t>
            </a:r>
            <a:r>
              <a:rPr lang="en-GB" dirty="0"/>
              <a:t/>
            </a:r>
            <a:br>
              <a:rPr lang="en-GB" dirty="0"/>
            </a:br>
            <a:r>
              <a:rPr lang="en-GB" dirty="0" err="1" smtClean="0"/>
              <a:t>il</a:t>
            </a:r>
            <a:r>
              <a:rPr lang="en-GB" dirty="0" smtClean="0"/>
              <a:t> </a:t>
            </a:r>
            <a:r>
              <a:rPr lang="en-GB" dirty="0" err="1" smtClean="0"/>
              <a:t>profilo</a:t>
            </a:r>
            <a:r>
              <a:rPr lang="en-GB" dirty="0" smtClean="0"/>
              <a:t> </a:t>
            </a:r>
            <a:r>
              <a:rPr lang="en-GB" dirty="0" err="1" smtClean="0"/>
              <a:t>scientifico</a:t>
            </a:r>
            <a:r>
              <a:rPr lang="en-GB" sz="3200" dirty="0" smtClean="0"/>
              <a:t/>
            </a:r>
            <a:br>
              <a:rPr lang="en-GB" sz="3200" dirty="0" smtClean="0"/>
            </a:br>
            <a:endParaRPr lang="en-GB" sz="3200" i="1" dirty="0"/>
          </a:p>
        </p:txBody>
      </p:sp>
      <p:sp>
        <p:nvSpPr>
          <p:cNvPr id="3" name="Sottotitolo 2"/>
          <p:cNvSpPr>
            <a:spLocks noGrp="1"/>
          </p:cNvSpPr>
          <p:nvPr>
            <p:ph type="subTitle" idx="1"/>
          </p:nvPr>
        </p:nvSpPr>
        <p:spPr>
          <a:xfrm>
            <a:off x="224106" y="3895385"/>
            <a:ext cx="8665440" cy="1120435"/>
          </a:xfrm>
        </p:spPr>
        <p:txBody>
          <a:bodyPr>
            <a:noAutofit/>
          </a:bodyPr>
          <a:lstStyle/>
          <a:p>
            <a:r>
              <a:rPr lang="en-GB" sz="2400" dirty="0" smtClean="0">
                <a:solidFill>
                  <a:schemeClr val="tx1"/>
                </a:solidFill>
              </a:rPr>
              <a:t>Isabella Pagano, </a:t>
            </a:r>
            <a:r>
              <a:rPr lang="en-GB" sz="2400" dirty="0" err="1" smtClean="0">
                <a:solidFill>
                  <a:schemeClr val="tx1"/>
                </a:solidFill>
              </a:rPr>
              <a:t>Innocenza</a:t>
            </a:r>
            <a:r>
              <a:rPr lang="en-GB" sz="2400" dirty="0" smtClean="0">
                <a:solidFill>
                  <a:schemeClr val="tx1"/>
                </a:solidFill>
              </a:rPr>
              <a:t> </a:t>
            </a:r>
            <a:r>
              <a:rPr lang="en-GB" sz="2400" dirty="0" err="1" smtClean="0">
                <a:solidFill>
                  <a:schemeClr val="tx1"/>
                </a:solidFill>
              </a:rPr>
              <a:t>Busà</a:t>
            </a:r>
            <a:r>
              <a:rPr lang="en-GB" sz="2400" dirty="0" smtClean="0">
                <a:solidFill>
                  <a:schemeClr val="tx1"/>
                </a:solidFill>
              </a:rPr>
              <a:t>, Giuseppe </a:t>
            </a:r>
            <a:r>
              <a:rPr lang="en-GB" sz="2400" dirty="0" err="1" smtClean="0">
                <a:solidFill>
                  <a:schemeClr val="tx1"/>
                </a:solidFill>
              </a:rPr>
              <a:t>Cutispoto</a:t>
            </a:r>
            <a:r>
              <a:rPr lang="en-GB" sz="2400" dirty="0" smtClean="0">
                <a:solidFill>
                  <a:schemeClr val="tx1"/>
                </a:solidFill>
              </a:rPr>
              <a:t>, </a:t>
            </a:r>
            <a:r>
              <a:rPr lang="en-GB" sz="2400" dirty="0" err="1" smtClean="0">
                <a:solidFill>
                  <a:schemeClr val="tx1"/>
                </a:solidFill>
              </a:rPr>
              <a:t>Antonino</a:t>
            </a:r>
            <a:r>
              <a:rPr lang="en-GB" sz="2400" dirty="0" smtClean="0">
                <a:solidFill>
                  <a:schemeClr val="tx1"/>
                </a:solidFill>
              </a:rPr>
              <a:t> F. </a:t>
            </a:r>
            <a:r>
              <a:rPr lang="en-GB" sz="2400" dirty="0" err="1" smtClean="0">
                <a:solidFill>
                  <a:schemeClr val="tx1"/>
                </a:solidFill>
              </a:rPr>
              <a:t>Lanza</a:t>
            </a:r>
            <a:r>
              <a:rPr lang="en-GB" sz="2400" dirty="0" smtClean="0">
                <a:solidFill>
                  <a:schemeClr val="tx1"/>
                </a:solidFill>
              </a:rPr>
              <a:t>, Alessandro C. </a:t>
            </a:r>
            <a:r>
              <a:rPr lang="en-GB" sz="2400" dirty="0" err="1" smtClean="0">
                <a:solidFill>
                  <a:schemeClr val="tx1"/>
                </a:solidFill>
              </a:rPr>
              <a:t>Lanzafame</a:t>
            </a:r>
            <a:r>
              <a:rPr lang="en-GB" sz="2400" dirty="0" smtClean="0">
                <a:solidFill>
                  <a:schemeClr val="tx1"/>
                </a:solidFill>
              </a:rPr>
              <a:t>, Giuseppe </a:t>
            </a:r>
            <a:r>
              <a:rPr lang="en-GB" sz="2400" dirty="0" err="1" smtClean="0">
                <a:solidFill>
                  <a:schemeClr val="tx1"/>
                </a:solidFill>
              </a:rPr>
              <a:t>Leto</a:t>
            </a:r>
            <a:r>
              <a:rPr lang="en-GB" sz="2400" dirty="0" smtClean="0">
                <a:solidFill>
                  <a:schemeClr val="tx1"/>
                </a:solidFill>
              </a:rPr>
              <a:t>,  Sergio Messina</a:t>
            </a:r>
          </a:p>
          <a:p>
            <a:r>
              <a:rPr lang="en-GB" sz="2400" i="1" dirty="0" smtClean="0">
                <a:solidFill>
                  <a:srgbClr val="FFFFFF"/>
                </a:solidFill>
              </a:rPr>
              <a:t>Catania, 20 </a:t>
            </a:r>
            <a:r>
              <a:rPr lang="en-GB" sz="2400" i="1" dirty="0" err="1" smtClean="0">
                <a:solidFill>
                  <a:srgbClr val="FFFFFF"/>
                </a:solidFill>
              </a:rPr>
              <a:t>maggio</a:t>
            </a:r>
            <a:r>
              <a:rPr lang="en-GB" sz="2400" i="1" dirty="0" smtClean="0">
                <a:solidFill>
                  <a:srgbClr val="FFFFFF"/>
                </a:solidFill>
              </a:rPr>
              <a:t> 2015 </a:t>
            </a:r>
            <a:endParaRPr lang="en-GB" sz="2400" i="1" dirty="0">
              <a:solidFill>
                <a:srgbClr val="FFFFFF"/>
              </a:solidFill>
            </a:endParaRPr>
          </a:p>
        </p:txBody>
      </p:sp>
    </p:spTree>
    <p:extLst>
      <p:ext uri="{BB962C8B-B14F-4D97-AF65-F5344CB8AC3E}">
        <p14:creationId xmlns:p14="http://schemas.microsoft.com/office/powerpoint/2010/main" val="7782474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943" y="0"/>
            <a:ext cx="9158943" cy="7007412"/>
          </a:xfrm>
          <a:prstGeom prst="rect">
            <a:avLst/>
          </a:prstGeom>
        </p:spPr>
      </p:pic>
    </p:spTree>
    <p:extLst>
      <p:ext uri="{BB962C8B-B14F-4D97-AF65-F5344CB8AC3E}">
        <p14:creationId xmlns:p14="http://schemas.microsoft.com/office/powerpoint/2010/main" val="28551091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Catania, 24 Ottobre 2006</a:t>
            </a:r>
            <a:endParaRPr lang="en-US"/>
          </a:p>
        </p:txBody>
      </p:sp>
      <p:sp>
        <p:nvSpPr>
          <p:cNvPr id="5" name="Segnaposto piè di pagina 4"/>
          <p:cNvSpPr>
            <a:spLocks noGrp="1"/>
          </p:cNvSpPr>
          <p:nvPr>
            <p:ph type="ftr" sz="quarter" idx="11"/>
          </p:nvPr>
        </p:nvSpPr>
        <p:spPr/>
        <p:txBody>
          <a:bodyPr/>
          <a:lstStyle/>
          <a:p>
            <a:r>
              <a:rPr lang="en-US"/>
              <a:t>La figura di Marcello Rodonò nella ricerca astrofisica</a:t>
            </a:r>
          </a:p>
        </p:txBody>
      </p:sp>
      <p:sp>
        <p:nvSpPr>
          <p:cNvPr id="62466" name="Rectangle 2"/>
          <p:cNvSpPr>
            <a:spLocks noGrp="1" noChangeArrowheads="1"/>
          </p:cNvSpPr>
          <p:nvPr>
            <p:ph type="title"/>
          </p:nvPr>
        </p:nvSpPr>
        <p:spPr/>
        <p:txBody>
          <a:bodyPr/>
          <a:lstStyle/>
          <a:p>
            <a:r>
              <a:rPr lang="it-IT" dirty="0" smtClean="0"/>
              <a:t>1975-1985</a:t>
            </a:r>
            <a:endParaRPr lang="it-IT" dirty="0"/>
          </a:p>
        </p:txBody>
      </p:sp>
      <p:sp>
        <p:nvSpPr>
          <p:cNvPr id="62467" name="Rectangle 3"/>
          <p:cNvSpPr>
            <a:spLocks noGrp="1" noChangeArrowheads="1"/>
          </p:cNvSpPr>
          <p:nvPr>
            <p:ph type="body" idx="1"/>
          </p:nvPr>
        </p:nvSpPr>
        <p:spPr>
          <a:xfrm>
            <a:off x="457199" y="1628775"/>
            <a:ext cx="8492565" cy="4679950"/>
          </a:xfrm>
        </p:spPr>
        <p:txBody>
          <a:bodyPr/>
          <a:lstStyle/>
          <a:p>
            <a:pPr>
              <a:lnSpc>
                <a:spcPct val="80000"/>
              </a:lnSpc>
            </a:pPr>
            <a:r>
              <a:rPr lang="it-IT" sz="2400" dirty="0">
                <a:solidFill>
                  <a:schemeClr val="bg1"/>
                </a:solidFill>
              </a:rPr>
              <a:t>Sono anni di intensissima </a:t>
            </a:r>
            <a:r>
              <a:rPr lang="it-IT" sz="2400" dirty="0">
                <a:solidFill>
                  <a:srgbClr val="FF6600"/>
                </a:solidFill>
              </a:rPr>
              <a:t>attività osservativa </a:t>
            </a:r>
            <a:r>
              <a:rPr lang="it-IT" sz="2400" dirty="0">
                <a:solidFill>
                  <a:schemeClr val="bg1"/>
                </a:solidFill>
              </a:rPr>
              <a:t>e di un forte intrecciarsi di </a:t>
            </a:r>
            <a:r>
              <a:rPr lang="it-IT" sz="2400" dirty="0">
                <a:solidFill>
                  <a:srgbClr val="FF6600"/>
                </a:solidFill>
              </a:rPr>
              <a:t>collaborazioni internazionali </a:t>
            </a:r>
            <a:r>
              <a:rPr lang="it-IT" sz="2400" dirty="0">
                <a:solidFill>
                  <a:schemeClr val="bg1"/>
                </a:solidFill>
              </a:rPr>
              <a:t>attorno all’uso di IUE e di altri telescopi dallo spazio (raggi X) e da Terra (visibile, radio).</a:t>
            </a:r>
          </a:p>
          <a:p>
            <a:pPr>
              <a:lnSpc>
                <a:spcPct val="80000"/>
              </a:lnSpc>
            </a:pPr>
            <a:r>
              <a:rPr lang="it-IT" sz="2400" dirty="0">
                <a:solidFill>
                  <a:schemeClr val="bg1"/>
                </a:solidFill>
              </a:rPr>
              <a:t>Nel 1980 nasce il gruppo </a:t>
            </a:r>
          </a:p>
          <a:p>
            <a:pPr algn="ctr">
              <a:lnSpc>
                <a:spcPct val="80000"/>
              </a:lnSpc>
              <a:buFontTx/>
              <a:buNone/>
            </a:pPr>
            <a:r>
              <a:rPr lang="it-IT" sz="4000" b="1" dirty="0">
                <a:solidFill>
                  <a:srgbClr val="FF6600"/>
                </a:solidFill>
              </a:rPr>
              <a:t>“Cool Stars </a:t>
            </a:r>
            <a:r>
              <a:rPr lang="it-IT" sz="4000" b="1" i="1" dirty="0">
                <a:solidFill>
                  <a:srgbClr val="FF6600"/>
                </a:solidFill>
              </a:rPr>
              <a:t>Mafia”  </a:t>
            </a:r>
          </a:p>
          <a:p>
            <a:pPr algn="ctr">
              <a:lnSpc>
                <a:spcPct val="80000"/>
              </a:lnSpc>
              <a:buFontTx/>
              <a:buNone/>
            </a:pPr>
            <a:r>
              <a:rPr lang="it-IT" sz="2400" dirty="0">
                <a:solidFill>
                  <a:schemeClr val="bg1"/>
                </a:solidFill>
                <a:sym typeface="Wingdings" charset="0"/>
              </a:rPr>
              <a:t>Boulder, Armagh, Catania, </a:t>
            </a:r>
            <a:r>
              <a:rPr lang="it-IT" sz="2400" dirty="0" smtClean="0">
                <a:solidFill>
                  <a:schemeClr val="bg1"/>
                </a:solidFill>
                <a:sym typeface="Wingdings" charset="0"/>
              </a:rPr>
              <a:t/>
            </a:r>
            <a:br>
              <a:rPr lang="it-IT" sz="2400" dirty="0" smtClean="0">
                <a:solidFill>
                  <a:schemeClr val="bg1"/>
                </a:solidFill>
                <a:sym typeface="Wingdings" charset="0"/>
              </a:rPr>
            </a:br>
            <a:r>
              <a:rPr lang="it-IT" sz="2400" dirty="0" smtClean="0">
                <a:solidFill>
                  <a:schemeClr val="bg1"/>
                </a:solidFill>
                <a:sym typeface="Wingdings" charset="0"/>
              </a:rPr>
              <a:t>New </a:t>
            </a:r>
            <a:r>
              <a:rPr lang="it-IT" sz="2400" dirty="0">
                <a:solidFill>
                  <a:schemeClr val="bg1"/>
                </a:solidFill>
                <a:sym typeface="Wingdings" charset="0"/>
              </a:rPr>
              <a:t>York (</a:t>
            </a:r>
            <a:r>
              <a:rPr lang="it-IT" sz="2400" dirty="0" err="1">
                <a:solidFill>
                  <a:schemeClr val="bg1"/>
                </a:solidFill>
                <a:sym typeface="Wingdings" charset="0"/>
              </a:rPr>
              <a:t>Stony</a:t>
            </a:r>
            <a:r>
              <a:rPr lang="it-IT" sz="2400" dirty="0">
                <a:solidFill>
                  <a:schemeClr val="bg1"/>
                </a:solidFill>
                <a:sym typeface="Wingdings" charset="0"/>
              </a:rPr>
              <a:t> </a:t>
            </a:r>
            <a:r>
              <a:rPr lang="it-IT" sz="2400" dirty="0" err="1">
                <a:solidFill>
                  <a:schemeClr val="bg1"/>
                </a:solidFill>
                <a:sym typeface="Wingdings" charset="0"/>
              </a:rPr>
              <a:t>Brook</a:t>
            </a:r>
            <a:r>
              <a:rPr lang="it-IT" sz="2400" dirty="0">
                <a:solidFill>
                  <a:schemeClr val="bg1"/>
                </a:solidFill>
                <a:sym typeface="Wingdings" charset="0"/>
              </a:rPr>
              <a:t>), Palo Alto, Parigi</a:t>
            </a:r>
          </a:p>
          <a:p>
            <a:pPr>
              <a:lnSpc>
                <a:spcPct val="80000"/>
              </a:lnSpc>
            </a:pPr>
            <a:r>
              <a:rPr lang="it-IT" sz="2400" i="1" dirty="0"/>
              <a:t>Il termine “mafia” è una concessione all’humor dei colleghi americani che sorridono sul fatto </a:t>
            </a:r>
            <a:r>
              <a:rPr lang="it-IT" sz="2400" i="1" dirty="0" smtClean="0"/>
              <a:t>di </a:t>
            </a:r>
            <a:r>
              <a:rPr lang="it-IT" sz="2400" i="1" dirty="0"/>
              <a:t>avere un gruppo di </a:t>
            </a:r>
            <a:r>
              <a:rPr lang="it-IT" sz="2400" i="1" dirty="0" smtClean="0"/>
              <a:t>siciliani nel team </a:t>
            </a:r>
            <a:endParaRPr lang="it-IT" sz="2400" i="1" dirty="0">
              <a:sym typeface="Wingdings"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fade">
                                      <p:cBhvr>
                                        <p:cTn id="12" dur="500"/>
                                        <p:tgtEl>
                                          <p:spTgt spid="6246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animEffect transition="in" filter="fade">
                                      <p:cBhvr>
                                        <p:cTn id="15" dur="500"/>
                                        <p:tgtEl>
                                          <p:spTgt spid="62467">
                                            <p:txEl>
                                              <p:pRg st="2" end="2"/>
                                            </p:txEl>
                                          </p:spTgt>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animEffect transition="in" filter="fade">
                                      <p:cBhvr>
                                        <p:cTn id="19" dur="500"/>
                                        <p:tgtEl>
                                          <p:spTgt spid="62467">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2467">
                                            <p:txEl>
                                              <p:pRg st="4" end="4"/>
                                            </p:txEl>
                                          </p:spTgt>
                                        </p:tgtEl>
                                        <p:attrNameLst>
                                          <p:attrName>style.visibility</p:attrName>
                                        </p:attrNameLst>
                                      </p:cBhvr>
                                      <p:to>
                                        <p:strVal val="visible"/>
                                      </p:to>
                                    </p:set>
                                    <p:animEffect transition="in" filter="fade">
                                      <p:cBhvr>
                                        <p:cTn id="24" dur="500"/>
                                        <p:tgtEl>
                                          <p:spTgt spid="624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67" y="4766"/>
            <a:ext cx="9899650" cy="720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73812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IAU_Col_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3813"/>
            <a:ext cx="8569325" cy="6789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Coll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6300788" cy="4400550"/>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Coll_0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88913"/>
            <a:ext cx="3913188" cy="3063875"/>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Coll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2212975"/>
            <a:ext cx="6351587" cy="4529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fade">
                                      <p:cBhvr>
                                        <p:cTn id="7" dur="1000"/>
                                        <p:tgtEl>
                                          <p:spTgt spid="307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5"/>
                                        </p:tgtEl>
                                        <p:attrNameLst>
                                          <p:attrName>style.visibility</p:attrName>
                                        </p:attrNameLst>
                                      </p:cBhvr>
                                      <p:to>
                                        <p:strVal val="visible"/>
                                      </p:to>
                                    </p:set>
                                    <p:animEffect transition="in" filter="fade">
                                      <p:cBhvr>
                                        <p:cTn id="12" dur="1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data 3"/>
          <p:cNvSpPr>
            <a:spLocks noGrp="1"/>
          </p:cNvSpPr>
          <p:nvPr>
            <p:ph type="dt" sz="half" idx="10"/>
          </p:nvPr>
        </p:nvSpPr>
        <p:spPr/>
        <p:txBody>
          <a:bodyPr/>
          <a:lstStyle/>
          <a:p>
            <a:r>
              <a:rPr lang="it-IT"/>
              <a:t>Catania, 24 Ottobre 2006 </a:t>
            </a:r>
            <a:endParaRPr lang="en-US"/>
          </a:p>
        </p:txBody>
      </p:sp>
      <p:sp>
        <p:nvSpPr>
          <p:cNvPr id="16" name="Segnaposto piè di pagina 4"/>
          <p:cNvSpPr>
            <a:spLocks noGrp="1"/>
          </p:cNvSpPr>
          <p:nvPr>
            <p:ph type="ftr" sz="quarter" idx="11"/>
          </p:nvPr>
        </p:nvSpPr>
        <p:spPr/>
        <p:txBody>
          <a:bodyPr/>
          <a:lstStyle/>
          <a:p>
            <a:r>
              <a:rPr lang="en-US"/>
              <a:t>Giuseppe Leto</a:t>
            </a:r>
          </a:p>
        </p:txBody>
      </p:sp>
      <p:sp>
        <p:nvSpPr>
          <p:cNvPr id="1549314" name="Rectangle 2"/>
          <p:cNvSpPr>
            <a:spLocks noGrp="1" noChangeArrowheads="1"/>
          </p:cNvSpPr>
          <p:nvPr>
            <p:ph type="title"/>
          </p:nvPr>
        </p:nvSpPr>
        <p:spPr>
          <a:xfrm>
            <a:off x="0" y="188913"/>
            <a:ext cx="7131050" cy="1143000"/>
          </a:xfrm>
        </p:spPr>
        <p:txBody>
          <a:bodyPr>
            <a:normAutofit/>
          </a:bodyPr>
          <a:lstStyle/>
          <a:p>
            <a:r>
              <a:rPr lang="it-IT" b="1" dirty="0" smtClean="0"/>
              <a:t>1983: Brillamenti stellari</a:t>
            </a:r>
            <a:endParaRPr lang="it-IT" b="1" dirty="0"/>
          </a:p>
        </p:txBody>
      </p:sp>
      <p:sp>
        <p:nvSpPr>
          <p:cNvPr id="1549315" name="Rectangle 3"/>
          <p:cNvSpPr>
            <a:spLocks noGrp="1" noChangeArrowheads="1"/>
          </p:cNvSpPr>
          <p:nvPr>
            <p:ph type="body" idx="1"/>
          </p:nvPr>
        </p:nvSpPr>
        <p:spPr>
          <a:xfrm>
            <a:off x="0" y="1341438"/>
            <a:ext cx="4356100" cy="4114800"/>
          </a:xfrm>
        </p:spPr>
        <p:txBody>
          <a:bodyPr/>
          <a:lstStyle/>
          <a:p>
            <a:pPr marL="108000" indent="0">
              <a:spcBef>
                <a:spcPts val="600"/>
              </a:spcBef>
              <a:buFontTx/>
              <a:buNone/>
            </a:pPr>
            <a:r>
              <a:rPr lang="it-IT" sz="2400" dirty="0" smtClean="0">
                <a:solidFill>
                  <a:srgbClr val="FFFFFF"/>
                </a:solidFill>
              </a:rPr>
              <a:t>Organizza/partecipa a decine di campagne osservative multi-sito</a:t>
            </a:r>
            <a:r>
              <a:rPr lang="it-IT" sz="2400" dirty="0">
                <a:solidFill>
                  <a:srgbClr val="FFFFFF"/>
                </a:solidFill>
              </a:rPr>
              <a:t>, </a:t>
            </a:r>
            <a:r>
              <a:rPr lang="it-IT" sz="2400" dirty="0" smtClean="0">
                <a:solidFill>
                  <a:srgbClr val="FFFFFF"/>
                </a:solidFill>
              </a:rPr>
              <a:t>multi-banda, </a:t>
            </a:r>
            <a:r>
              <a:rPr lang="it-IT" sz="2400" dirty="0">
                <a:solidFill>
                  <a:srgbClr val="FFFFFF"/>
                </a:solidFill>
              </a:rPr>
              <a:t>da terra e da satellite: </a:t>
            </a:r>
          </a:p>
          <a:p>
            <a:pPr marL="108000" indent="0" algn="ctr">
              <a:spcBef>
                <a:spcPts val="600"/>
              </a:spcBef>
              <a:buFontTx/>
              <a:buNone/>
            </a:pPr>
            <a:r>
              <a:rPr lang="it-IT" sz="2400" dirty="0" smtClean="0">
                <a:solidFill>
                  <a:srgbClr val="FFFFFF"/>
                </a:solidFill>
              </a:rPr>
              <a:t>Raggi X, Ottico</a:t>
            </a:r>
            <a:r>
              <a:rPr lang="it-IT" sz="2400" dirty="0">
                <a:solidFill>
                  <a:srgbClr val="FFFFFF"/>
                </a:solidFill>
              </a:rPr>
              <a:t>, UV, radio</a:t>
            </a:r>
          </a:p>
          <a:p>
            <a:pPr marL="108000" indent="0">
              <a:spcBef>
                <a:spcPts val="600"/>
              </a:spcBef>
              <a:buFontTx/>
              <a:buNone/>
            </a:pPr>
            <a:endParaRPr lang="it-IT" sz="2400" dirty="0" smtClean="0">
              <a:solidFill>
                <a:srgbClr val="FFFFFF"/>
              </a:solidFill>
            </a:endParaRPr>
          </a:p>
        </p:txBody>
      </p:sp>
      <p:grpSp>
        <p:nvGrpSpPr>
          <p:cNvPr id="1549324" name="Group 12"/>
          <p:cNvGrpSpPr>
            <a:grpSpLocks/>
          </p:cNvGrpSpPr>
          <p:nvPr/>
        </p:nvGrpSpPr>
        <p:grpSpPr bwMode="auto">
          <a:xfrm>
            <a:off x="4356100" y="1341438"/>
            <a:ext cx="4492625" cy="5297487"/>
            <a:chOff x="1111" y="-55"/>
            <a:chExt cx="2876" cy="4182"/>
          </a:xfrm>
        </p:grpSpPr>
        <p:grpSp>
          <p:nvGrpSpPr>
            <p:cNvPr id="1549322" name="Group 10"/>
            <p:cNvGrpSpPr>
              <a:grpSpLocks/>
            </p:cNvGrpSpPr>
            <p:nvPr/>
          </p:nvGrpSpPr>
          <p:grpSpPr bwMode="auto">
            <a:xfrm>
              <a:off x="1111" y="0"/>
              <a:ext cx="2876" cy="4127"/>
              <a:chOff x="1111" y="0"/>
              <a:chExt cx="2876" cy="4127"/>
            </a:xfrm>
          </p:grpSpPr>
          <p:pic>
            <p:nvPicPr>
              <p:cNvPr id="1549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 y="0"/>
                <a:ext cx="2876" cy="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9318" name="Text Box 6"/>
              <p:cNvSpPr txBox="1">
                <a:spLocks noChangeArrowheads="1"/>
              </p:cNvSpPr>
              <p:nvPr/>
            </p:nvSpPr>
            <p:spPr bwMode="auto">
              <a:xfrm>
                <a:off x="3491" y="164"/>
                <a:ext cx="492"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800" b="1">
                    <a:solidFill>
                      <a:srgbClr val="000000"/>
                    </a:solidFill>
                  </a:rPr>
                  <a:t>1983</a:t>
                </a:r>
              </a:p>
            </p:txBody>
          </p:sp>
        </p:grpSp>
        <p:sp>
          <p:nvSpPr>
            <p:cNvPr id="1549323" name="Text Box 11"/>
            <p:cNvSpPr txBox="1">
              <a:spLocks noChangeArrowheads="1"/>
            </p:cNvSpPr>
            <p:nvPr/>
          </p:nvSpPr>
          <p:spPr bwMode="auto">
            <a:xfrm>
              <a:off x="1189" y="-55"/>
              <a:ext cx="844"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400">
                  <a:solidFill>
                    <a:srgbClr val="000000"/>
                  </a:solidFill>
                </a:rPr>
                <a:t>Banda U</a:t>
              </a:r>
            </a:p>
          </p:txBody>
        </p:sp>
      </p:grpSp>
      <p:grpSp>
        <p:nvGrpSpPr>
          <p:cNvPr id="1549321" name="Group 9"/>
          <p:cNvGrpSpPr>
            <a:grpSpLocks/>
          </p:cNvGrpSpPr>
          <p:nvPr/>
        </p:nvGrpSpPr>
        <p:grpSpPr bwMode="auto">
          <a:xfrm>
            <a:off x="1040491" y="3466353"/>
            <a:ext cx="2755714" cy="2696883"/>
            <a:chOff x="3923" y="1389"/>
            <a:chExt cx="1395" cy="1734"/>
          </a:xfrm>
        </p:grpSpPr>
        <p:pic>
          <p:nvPicPr>
            <p:cNvPr id="15493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 y="1434"/>
              <a:ext cx="1395" cy="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9320" name="Text Box 8"/>
            <p:cNvSpPr txBox="1">
              <a:spLocks noChangeArrowheads="1"/>
            </p:cNvSpPr>
            <p:nvPr/>
          </p:nvSpPr>
          <p:spPr bwMode="auto">
            <a:xfrm>
              <a:off x="4422" y="1389"/>
              <a:ext cx="768"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600" b="1">
                  <a:solidFill>
                    <a:srgbClr val="000000"/>
                  </a:solidFill>
                </a:rPr>
                <a:t>VLA 6cm</a:t>
              </a:r>
              <a:r>
                <a:rPr lang="it-IT"/>
                <a:t> </a:t>
              </a:r>
            </a:p>
          </p:txBody>
        </p:sp>
      </p:grpSp>
      <p:sp>
        <p:nvSpPr>
          <p:cNvPr id="17" name="WordArt 7"/>
          <p:cNvSpPr>
            <a:spLocks noChangeArrowheads="1" noChangeShapeType="1" noTextEdit="1"/>
          </p:cNvSpPr>
          <p:nvPr/>
        </p:nvSpPr>
        <p:spPr bwMode="auto">
          <a:xfrm>
            <a:off x="6732588" y="765175"/>
            <a:ext cx="2076450" cy="428625"/>
          </a:xfrm>
          <a:prstGeom prst="rect">
            <a:avLst/>
          </a:prstGeom>
        </p:spPr>
        <p:txBody>
          <a:bodyPr wrap="none" fromWordArt="1">
            <a:prstTxWarp prst="textPlain">
              <a:avLst>
                <a:gd name="adj" fmla="val 50000"/>
              </a:avLst>
            </a:prstTxWarp>
          </a:bodyPr>
          <a:lstStyle/>
          <a:p>
            <a:pPr algn="ctr"/>
            <a:r>
              <a:rPr lang="en-GB" sz="24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rPr>
              <a:t>multiwavelength</a:t>
            </a:r>
            <a:endParaRPr lang="en-GB"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49315">
                                            <p:txEl>
                                              <p:pRg st="0" end="0"/>
                                            </p:txEl>
                                          </p:spTgt>
                                        </p:tgtEl>
                                        <p:attrNameLst>
                                          <p:attrName>style.visibility</p:attrName>
                                        </p:attrNameLst>
                                      </p:cBhvr>
                                      <p:to>
                                        <p:strVal val="visible"/>
                                      </p:to>
                                    </p:set>
                                    <p:anim calcmode="lin" valueType="num">
                                      <p:cBhvr additive="base">
                                        <p:cTn id="7" dur="500" fill="hold"/>
                                        <p:tgtEl>
                                          <p:spTgt spid="1549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93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49315">
                                            <p:txEl>
                                              <p:pRg st="1" end="1"/>
                                            </p:txEl>
                                          </p:spTgt>
                                        </p:tgtEl>
                                        <p:attrNameLst>
                                          <p:attrName>style.visibility</p:attrName>
                                        </p:attrNameLst>
                                      </p:cBhvr>
                                      <p:to>
                                        <p:strVal val="visible"/>
                                      </p:to>
                                    </p:set>
                                    <p:anim calcmode="lin" valueType="num">
                                      <p:cBhvr additive="base">
                                        <p:cTn id="11" dur="500" fill="hold"/>
                                        <p:tgtEl>
                                          <p:spTgt spid="15493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493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93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data 3"/>
          <p:cNvSpPr>
            <a:spLocks noGrp="1"/>
          </p:cNvSpPr>
          <p:nvPr>
            <p:ph type="dt" sz="half" idx="10"/>
          </p:nvPr>
        </p:nvSpPr>
        <p:spPr/>
        <p:txBody>
          <a:bodyPr/>
          <a:lstStyle/>
          <a:p>
            <a:r>
              <a:rPr lang="it-IT"/>
              <a:t>Catania, 24 Ottobre 2006 </a:t>
            </a:r>
            <a:endParaRPr lang="en-US"/>
          </a:p>
        </p:txBody>
      </p:sp>
      <p:sp>
        <p:nvSpPr>
          <p:cNvPr id="12" name="Segnaposto piè di pagina 4"/>
          <p:cNvSpPr>
            <a:spLocks noGrp="1"/>
          </p:cNvSpPr>
          <p:nvPr>
            <p:ph type="ftr" sz="quarter" idx="11"/>
          </p:nvPr>
        </p:nvSpPr>
        <p:spPr/>
        <p:txBody>
          <a:bodyPr/>
          <a:lstStyle/>
          <a:p>
            <a:r>
              <a:rPr lang="en-US"/>
              <a:t>Giuseppe Leto</a:t>
            </a:r>
          </a:p>
        </p:txBody>
      </p:sp>
      <p:sp>
        <p:nvSpPr>
          <p:cNvPr id="1536002" name="Rectangle 2"/>
          <p:cNvSpPr>
            <a:spLocks noGrp="1" noChangeArrowheads="1"/>
          </p:cNvSpPr>
          <p:nvPr>
            <p:ph type="title"/>
          </p:nvPr>
        </p:nvSpPr>
        <p:spPr>
          <a:xfrm>
            <a:off x="250825" y="0"/>
            <a:ext cx="8713788" cy="1143000"/>
          </a:xfrm>
        </p:spPr>
        <p:txBody>
          <a:bodyPr>
            <a:noAutofit/>
          </a:bodyPr>
          <a:lstStyle/>
          <a:p>
            <a:r>
              <a:rPr lang="it-IT" b="1" dirty="0" smtClean="0"/>
              <a:t>1984: </a:t>
            </a:r>
            <a:r>
              <a:rPr lang="it-IT" b="1" dirty="0" err="1" smtClean="0"/>
              <a:t>microbrillamenti</a:t>
            </a:r>
            <a:r>
              <a:rPr lang="it-IT" b="1" dirty="0" smtClean="0"/>
              <a:t> e riscaldamento coronale</a:t>
            </a:r>
            <a:endParaRPr lang="it-IT" b="1" dirty="0"/>
          </a:p>
        </p:txBody>
      </p:sp>
      <p:pic>
        <p:nvPicPr>
          <p:cNvPr id="15360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165475"/>
            <a:ext cx="637222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003" name="Rectangle 3"/>
          <p:cNvSpPr>
            <a:spLocks noGrp="1" noChangeArrowheads="1"/>
          </p:cNvSpPr>
          <p:nvPr>
            <p:ph type="body" idx="1"/>
          </p:nvPr>
        </p:nvSpPr>
        <p:spPr>
          <a:xfrm>
            <a:off x="250825" y="1330325"/>
            <a:ext cx="8713788" cy="4114800"/>
          </a:xfrm>
        </p:spPr>
        <p:txBody>
          <a:bodyPr/>
          <a:lstStyle/>
          <a:p>
            <a:r>
              <a:rPr lang="it-IT" sz="2000" dirty="0" smtClean="0">
                <a:solidFill>
                  <a:schemeClr val="bg1"/>
                </a:solidFill>
              </a:rPr>
              <a:t>Nel Dicembre 1984 Butler e </a:t>
            </a:r>
            <a:r>
              <a:rPr lang="it-IT" sz="2000" dirty="0" err="1" smtClean="0">
                <a:solidFill>
                  <a:schemeClr val="bg1"/>
                </a:solidFill>
              </a:rPr>
              <a:t>Rodonò</a:t>
            </a:r>
            <a:r>
              <a:rPr lang="it-IT" sz="2000" dirty="0" smtClean="0">
                <a:solidFill>
                  <a:schemeClr val="bg1"/>
                </a:solidFill>
              </a:rPr>
              <a:t> osservano UV Ceti con EXOSAT e da terra (spettri al 3.6 La Silla , ESO)</a:t>
            </a:r>
          </a:p>
          <a:p>
            <a:r>
              <a:rPr lang="it-IT" sz="2000" dirty="0" smtClean="0">
                <a:solidFill>
                  <a:schemeClr val="bg1"/>
                </a:solidFill>
              </a:rPr>
              <a:t>Osservano </a:t>
            </a:r>
            <a:r>
              <a:rPr lang="it-IT" sz="2000" dirty="0" err="1" smtClean="0">
                <a:solidFill>
                  <a:schemeClr val="bg1"/>
                </a:solidFill>
              </a:rPr>
              <a:t>bursts</a:t>
            </a:r>
            <a:r>
              <a:rPr lang="it-IT" sz="2000" dirty="0" smtClean="0">
                <a:solidFill>
                  <a:schemeClr val="bg1"/>
                </a:solidFill>
              </a:rPr>
              <a:t> X di 10</a:t>
            </a:r>
            <a:r>
              <a:rPr lang="it-IT" sz="2000" baseline="30000" dirty="0" smtClean="0">
                <a:solidFill>
                  <a:schemeClr val="bg1"/>
                </a:solidFill>
              </a:rPr>
              <a:t>30 </a:t>
            </a:r>
            <a:r>
              <a:rPr lang="it-IT" sz="2000" dirty="0" err="1" smtClean="0">
                <a:solidFill>
                  <a:schemeClr val="bg1"/>
                </a:solidFill>
              </a:rPr>
              <a:t>ergs</a:t>
            </a:r>
            <a:r>
              <a:rPr lang="it-IT" sz="2000" dirty="0" smtClean="0">
                <a:solidFill>
                  <a:schemeClr val="bg1"/>
                </a:solidFill>
              </a:rPr>
              <a:t> con tempi scala di 20 secondi</a:t>
            </a:r>
          </a:p>
          <a:p>
            <a:r>
              <a:rPr lang="it-IT" sz="2000" dirty="0" smtClean="0">
                <a:solidFill>
                  <a:schemeClr val="bg1"/>
                </a:solidFill>
              </a:rPr>
              <a:t>Le osservazioni della riga H</a:t>
            </a:r>
            <a:r>
              <a:rPr lang="el-GR" sz="2000" dirty="0" smtClean="0">
                <a:solidFill>
                  <a:schemeClr val="bg1"/>
                </a:solidFill>
                <a:cs typeface="Tahoma" charset="0"/>
              </a:rPr>
              <a:t>γ</a:t>
            </a:r>
            <a:r>
              <a:rPr lang="it-IT" sz="2000" dirty="0" smtClean="0">
                <a:solidFill>
                  <a:schemeClr val="bg1"/>
                </a:solidFill>
                <a:cs typeface="Tahoma" charset="0"/>
              </a:rPr>
              <a:t> contemporanee mostrano </a:t>
            </a:r>
            <a:r>
              <a:rPr lang="it-IT" sz="2000" dirty="0" err="1" smtClean="0">
                <a:solidFill>
                  <a:schemeClr val="bg1"/>
                </a:solidFill>
                <a:cs typeface="Tahoma" charset="0"/>
              </a:rPr>
              <a:t>flares</a:t>
            </a:r>
            <a:r>
              <a:rPr lang="it-IT" sz="2000" dirty="0" smtClean="0">
                <a:solidFill>
                  <a:schemeClr val="bg1"/>
                </a:solidFill>
                <a:cs typeface="Tahoma" charset="0"/>
              </a:rPr>
              <a:t> in corrispondenza dei </a:t>
            </a:r>
            <a:r>
              <a:rPr lang="it-IT" sz="2000" dirty="0" err="1" smtClean="0">
                <a:solidFill>
                  <a:schemeClr val="bg1"/>
                </a:solidFill>
                <a:cs typeface="Tahoma" charset="0"/>
              </a:rPr>
              <a:t>bursts</a:t>
            </a:r>
            <a:endParaRPr lang="it-IT" sz="2000" dirty="0" smtClean="0">
              <a:solidFill>
                <a:schemeClr val="bg1"/>
              </a:solidFill>
              <a:cs typeface="Tahoma" charset="0"/>
            </a:endParaRPr>
          </a:p>
          <a:p>
            <a:endParaRPr lang="el-GR" sz="2000" dirty="0">
              <a:cs typeface="Tahoma" charset="0"/>
            </a:endParaRPr>
          </a:p>
        </p:txBody>
      </p:sp>
      <p:sp>
        <p:nvSpPr>
          <p:cNvPr id="1536012" name="Text Box 12"/>
          <p:cNvSpPr txBox="1">
            <a:spLocks noChangeArrowheads="1"/>
          </p:cNvSpPr>
          <p:nvPr/>
        </p:nvSpPr>
        <p:spPr bwMode="auto">
          <a:xfrm>
            <a:off x="457200" y="5340687"/>
            <a:ext cx="8640762" cy="1015663"/>
          </a:xfrm>
          <a:prstGeom prst="rect">
            <a:avLst/>
          </a:prstGeom>
          <a:solidFill>
            <a:srgbClr val="FFFFFF"/>
          </a:solidFill>
          <a:ln>
            <a:noFill/>
          </a:ln>
          <a:effectLst/>
        </p:spPr>
        <p:txBody>
          <a:bodyPr>
            <a:spAutoFit/>
          </a:bodyPr>
          <a:lstStyle/>
          <a:p>
            <a:pPr>
              <a:spcBef>
                <a:spcPct val="30000"/>
              </a:spcBef>
            </a:pPr>
            <a:r>
              <a:rPr lang="it-IT" sz="2000" dirty="0" smtClean="0">
                <a:solidFill>
                  <a:srgbClr val="000000"/>
                </a:solidFill>
              </a:rPr>
              <a:t>Che </a:t>
            </a:r>
            <a:r>
              <a:rPr lang="it-IT" sz="2000" dirty="0">
                <a:solidFill>
                  <a:srgbClr val="000000"/>
                </a:solidFill>
              </a:rPr>
              <a:t>corone siano </a:t>
            </a:r>
            <a:r>
              <a:rPr lang="ja-JP" altLang="it-IT" sz="2000" dirty="0">
                <a:solidFill>
                  <a:srgbClr val="000000"/>
                </a:solidFill>
                <a:latin typeface="Arial"/>
              </a:rPr>
              <a:t>“</a:t>
            </a:r>
            <a:r>
              <a:rPr lang="it-IT" sz="2000" dirty="0">
                <a:solidFill>
                  <a:srgbClr val="000000"/>
                </a:solidFill>
              </a:rPr>
              <a:t>sostenute</a:t>
            </a:r>
            <a:r>
              <a:rPr lang="ja-JP" altLang="it-IT" sz="2000" dirty="0">
                <a:solidFill>
                  <a:srgbClr val="000000"/>
                </a:solidFill>
                <a:latin typeface="Arial"/>
              </a:rPr>
              <a:t>”</a:t>
            </a:r>
            <a:r>
              <a:rPr lang="it-IT" sz="2000" dirty="0">
                <a:solidFill>
                  <a:srgbClr val="000000"/>
                </a:solidFill>
              </a:rPr>
              <a:t> del tutto o in parte dalla dissipazione di energia magnetica da micro e nano </a:t>
            </a:r>
            <a:r>
              <a:rPr lang="it-IT" sz="2000" dirty="0" err="1">
                <a:solidFill>
                  <a:srgbClr val="000000"/>
                </a:solidFill>
              </a:rPr>
              <a:t>flares</a:t>
            </a:r>
            <a:r>
              <a:rPr lang="it-IT" sz="2000" dirty="0">
                <a:solidFill>
                  <a:srgbClr val="000000"/>
                </a:solidFill>
              </a:rPr>
              <a:t> è stata un</a:t>
            </a:r>
            <a:r>
              <a:rPr lang="ja-JP" altLang="it-IT" sz="2000" dirty="0">
                <a:solidFill>
                  <a:srgbClr val="000000"/>
                </a:solidFill>
                <a:latin typeface="Arial"/>
              </a:rPr>
              <a:t>’</a:t>
            </a:r>
            <a:r>
              <a:rPr lang="it-IT" sz="2000" dirty="0">
                <a:solidFill>
                  <a:srgbClr val="000000"/>
                </a:solidFill>
              </a:rPr>
              <a:t>intuizione di quanto oggi è diffusamente accettato.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012"/>
                                        </p:tgtEl>
                                        <p:attrNameLst>
                                          <p:attrName>style.visibility</p:attrName>
                                        </p:attrNameLst>
                                      </p:cBhvr>
                                      <p:to>
                                        <p:strVal val="visible"/>
                                      </p:to>
                                    </p:set>
                                    <p:anim calcmode="lin" valueType="num">
                                      <p:cBhvr additive="base">
                                        <p:cTn id="7" dur="500" fill="hold"/>
                                        <p:tgtEl>
                                          <p:spTgt spid="1536012"/>
                                        </p:tgtEl>
                                        <p:attrNameLst>
                                          <p:attrName>ppt_x</p:attrName>
                                        </p:attrNameLst>
                                      </p:cBhvr>
                                      <p:tavLst>
                                        <p:tav tm="0">
                                          <p:val>
                                            <p:strVal val="#ppt_x"/>
                                          </p:val>
                                        </p:tav>
                                        <p:tav tm="100000">
                                          <p:val>
                                            <p:strVal val="#ppt_x"/>
                                          </p:val>
                                        </p:tav>
                                      </p:tavLst>
                                    </p:anim>
                                    <p:anim calcmode="lin" valueType="num">
                                      <p:cBhvr additive="base">
                                        <p:cTn id="8" dur="500" fill="hold"/>
                                        <p:tgtEl>
                                          <p:spTgt spid="15360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3"/>
          <p:cNvSpPr>
            <a:spLocks noGrp="1"/>
          </p:cNvSpPr>
          <p:nvPr>
            <p:ph type="dt" sz="half" idx="10"/>
          </p:nvPr>
        </p:nvSpPr>
        <p:spPr/>
        <p:txBody>
          <a:bodyPr/>
          <a:lstStyle/>
          <a:p>
            <a:r>
              <a:rPr lang="it-IT"/>
              <a:t>Catania, 24 Ottobre 2006 </a:t>
            </a:r>
            <a:endParaRPr lang="en-US"/>
          </a:p>
        </p:txBody>
      </p:sp>
      <p:sp>
        <p:nvSpPr>
          <p:cNvPr id="7" name="Segnaposto piè di pagina 4"/>
          <p:cNvSpPr>
            <a:spLocks noGrp="1"/>
          </p:cNvSpPr>
          <p:nvPr>
            <p:ph type="ftr" sz="quarter" idx="11"/>
          </p:nvPr>
        </p:nvSpPr>
        <p:spPr/>
        <p:txBody>
          <a:bodyPr/>
          <a:lstStyle/>
          <a:p>
            <a:r>
              <a:rPr lang="en-US"/>
              <a:t>Giuseppe Leto</a:t>
            </a:r>
          </a:p>
        </p:txBody>
      </p:sp>
      <p:pic>
        <p:nvPicPr>
          <p:cNvPr id="1547268" name="Picture 4" descr="nasasp492-15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268413"/>
            <a:ext cx="4248150" cy="5373687"/>
          </a:xfrm>
          <a:prstGeom prst="rect">
            <a:avLst/>
          </a:prstGeom>
          <a:noFill/>
          <a:extLst>
            <a:ext uri="{909E8E84-426E-40dd-AFC4-6F175D3DCCD1}">
              <a14:hiddenFill xmlns:a14="http://schemas.microsoft.com/office/drawing/2010/main">
                <a:solidFill>
                  <a:srgbClr val="FFFFFF"/>
                </a:solidFill>
              </a14:hiddenFill>
            </a:ext>
          </a:extLst>
        </p:spPr>
      </p:pic>
      <p:sp>
        <p:nvSpPr>
          <p:cNvPr id="1547266" name="Rectangle 2"/>
          <p:cNvSpPr>
            <a:spLocks noGrp="1" noChangeArrowheads="1"/>
          </p:cNvSpPr>
          <p:nvPr>
            <p:ph type="title"/>
          </p:nvPr>
        </p:nvSpPr>
        <p:spPr/>
        <p:txBody>
          <a:bodyPr/>
          <a:lstStyle/>
          <a:p>
            <a:r>
              <a:rPr lang="it-IT"/>
              <a:t>1986 - NASA SP 492</a:t>
            </a:r>
          </a:p>
        </p:txBody>
      </p:sp>
      <p:sp>
        <p:nvSpPr>
          <p:cNvPr id="1547267" name="Rectangle 3"/>
          <p:cNvSpPr>
            <a:spLocks noGrp="1" noChangeArrowheads="1"/>
          </p:cNvSpPr>
          <p:nvPr>
            <p:ph type="body" idx="1"/>
          </p:nvPr>
        </p:nvSpPr>
        <p:spPr>
          <a:xfrm>
            <a:off x="0" y="1417638"/>
            <a:ext cx="4932363" cy="4114800"/>
          </a:xfrm>
        </p:spPr>
        <p:txBody>
          <a:bodyPr>
            <a:normAutofit/>
          </a:bodyPr>
          <a:lstStyle/>
          <a:p>
            <a:r>
              <a:rPr lang="it-IT" sz="2400" dirty="0">
                <a:solidFill>
                  <a:srgbClr val="FFFFFF"/>
                </a:solidFill>
              </a:rPr>
              <a:t>Viene richiesto di scrivere sulle </a:t>
            </a:r>
            <a:r>
              <a:rPr lang="ja-JP" altLang="it-IT" sz="2400" dirty="0">
                <a:solidFill>
                  <a:srgbClr val="FFFFFF"/>
                </a:solidFill>
                <a:latin typeface="Arial"/>
              </a:rPr>
              <a:t>“</a:t>
            </a:r>
            <a:r>
              <a:rPr lang="it-IT" sz="2400" dirty="0">
                <a:solidFill>
                  <a:srgbClr val="FFFFFF"/>
                </a:solidFill>
              </a:rPr>
              <a:t>Atmosfere delle nane M: Osservazioni</a:t>
            </a:r>
            <a:r>
              <a:rPr lang="ja-JP" altLang="it-IT" sz="2400" dirty="0">
                <a:solidFill>
                  <a:srgbClr val="FFFFFF"/>
                </a:solidFill>
                <a:latin typeface="Arial"/>
              </a:rPr>
              <a:t>”</a:t>
            </a:r>
            <a:r>
              <a:rPr lang="it-IT" sz="2400" dirty="0">
                <a:solidFill>
                  <a:srgbClr val="FFFFFF"/>
                </a:solidFill>
              </a:rPr>
              <a:t> per una serie di monografie della NASA che fanno il </a:t>
            </a:r>
            <a:r>
              <a:rPr lang="it-IT" sz="2400" dirty="0" smtClean="0">
                <a:solidFill>
                  <a:srgbClr val="FFFFFF"/>
                </a:solidFill>
              </a:rPr>
              <a:t>punto sullo stato della conoscenza per i diversi tipi di stelle.</a:t>
            </a:r>
          </a:p>
          <a:p>
            <a:pPr marL="0" indent="0">
              <a:buNone/>
            </a:pPr>
            <a:endParaRPr lang="it-IT" sz="2400" dirty="0">
              <a:solidFill>
                <a:srgbClr val="FFFFFF"/>
              </a:solidFill>
            </a:endParaRPr>
          </a:p>
          <a:p>
            <a:pPr lvl="5">
              <a:buFontTx/>
              <a:buNone/>
            </a:pPr>
            <a:r>
              <a:rPr lang="it-IT" sz="2400" dirty="0" smtClean="0">
                <a:solidFill>
                  <a:srgbClr val="FFFFFF"/>
                </a:solidFill>
              </a:rPr>
              <a:t>È lo </a:t>
            </a:r>
            <a:r>
              <a:rPr lang="it-IT" sz="2400" dirty="0">
                <a:solidFill>
                  <a:srgbClr val="FFFFFF"/>
                </a:solidFill>
              </a:rPr>
              <a:t>scienziato di riferimento nel campo!</a:t>
            </a:r>
          </a:p>
        </p:txBody>
      </p:sp>
      <p:pic>
        <p:nvPicPr>
          <p:cNvPr id="1547269" name="Picture 5" descr="nasasp492-25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933825"/>
            <a:ext cx="4268787" cy="5400675"/>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IMG_2344.JPG"/>
          <p:cNvPicPr>
            <a:picLocks noChangeAspect="1"/>
          </p:cNvPicPr>
          <p:nvPr/>
        </p:nvPicPr>
        <p:blipFill>
          <a:blip r:embed="rId5">
            <a:extLst>
              <a:ext uri="{BEBA8EAE-BF5A-486C-A8C5-ECC9F3942E4B}">
                <a14:imgProps xmlns:a14="http://schemas.microsoft.com/office/drawing/2010/main">
                  <a14:imgLayer r:embed="rId6">
                    <a14:imgEffect>
                      <a14:backgroundRemoval t="16839" b="95041" l="2014" r="99897"/>
                    </a14:imgEffect>
                  </a14:imgLayer>
                </a14:imgProps>
              </a:ext>
              <a:ext uri="{28A0092B-C50C-407E-A947-70E740481C1C}">
                <a14:useLocalDpi xmlns:a14="http://schemas.microsoft.com/office/drawing/2010/main" val="0"/>
              </a:ext>
            </a:extLst>
          </a:blip>
          <a:stretch>
            <a:fillRect/>
          </a:stretch>
        </p:blipFill>
        <p:spPr>
          <a:xfrm rot="5105408">
            <a:off x="-16126" y="3992002"/>
            <a:ext cx="2622074" cy="2622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547267">
                                            <p:txEl>
                                              <p:pRg st="0" end="0"/>
                                            </p:txEl>
                                          </p:spTgt>
                                        </p:tgtEl>
                                        <p:attrNameLst>
                                          <p:attrName>style.visibility</p:attrName>
                                        </p:attrNameLst>
                                      </p:cBhvr>
                                      <p:to>
                                        <p:strVal val="visible"/>
                                      </p:to>
                                    </p:set>
                                    <p:anim calcmode="lin" valueType="num">
                                      <p:cBhvr additive="base">
                                        <p:cTn id="7" dur="500" fill="hold"/>
                                        <p:tgtEl>
                                          <p:spTgt spid="154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72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47267">
                                            <p:txEl>
                                              <p:pRg st="2" end="2"/>
                                            </p:txEl>
                                          </p:spTgt>
                                        </p:tgtEl>
                                        <p:attrNameLst>
                                          <p:attrName>style.visibility</p:attrName>
                                        </p:attrNameLst>
                                      </p:cBhvr>
                                      <p:to>
                                        <p:strVal val="visible"/>
                                      </p:to>
                                    </p:set>
                                    <p:anim calcmode="lin" valueType="num">
                                      <p:cBhvr additive="base">
                                        <p:cTn id="11" dur="500" fill="hold"/>
                                        <p:tgtEl>
                                          <p:spTgt spid="154726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4726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47268"/>
                                        </p:tgtEl>
                                        <p:attrNameLst>
                                          <p:attrName>style.visibility</p:attrName>
                                        </p:attrNameLst>
                                      </p:cBhvr>
                                      <p:to>
                                        <p:strVal val="visible"/>
                                      </p:to>
                                    </p:set>
                                    <p:anim calcmode="lin" valueType="num">
                                      <p:cBhvr additive="base">
                                        <p:cTn id="15" dur="500" fill="hold"/>
                                        <p:tgtEl>
                                          <p:spTgt spid="1547268"/>
                                        </p:tgtEl>
                                        <p:attrNameLst>
                                          <p:attrName>ppt_x</p:attrName>
                                        </p:attrNameLst>
                                      </p:cBhvr>
                                      <p:tavLst>
                                        <p:tav tm="0">
                                          <p:val>
                                            <p:strVal val="1+#ppt_w/2"/>
                                          </p:val>
                                        </p:tav>
                                        <p:tav tm="100000">
                                          <p:val>
                                            <p:strVal val="#ppt_x"/>
                                          </p:val>
                                        </p:tav>
                                      </p:tavLst>
                                    </p:anim>
                                    <p:anim calcmode="lin" valueType="num">
                                      <p:cBhvr additive="base">
                                        <p:cTn id="16" dur="500" fill="hold"/>
                                        <p:tgtEl>
                                          <p:spTgt spid="1547268"/>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47269"/>
                                        </p:tgtEl>
                                        <p:attrNameLst>
                                          <p:attrName>style.visibility</p:attrName>
                                        </p:attrNameLst>
                                      </p:cBhvr>
                                      <p:to>
                                        <p:strVal val="visible"/>
                                      </p:to>
                                    </p:set>
                                    <p:anim calcmode="lin" valueType="num">
                                      <p:cBhvr additive="base">
                                        <p:cTn id="21" dur="500" fill="hold"/>
                                        <p:tgtEl>
                                          <p:spTgt spid="1547269"/>
                                        </p:tgtEl>
                                        <p:attrNameLst>
                                          <p:attrName>ppt_x</p:attrName>
                                        </p:attrNameLst>
                                      </p:cBhvr>
                                      <p:tavLst>
                                        <p:tav tm="0">
                                          <p:val>
                                            <p:strVal val="#ppt_x"/>
                                          </p:val>
                                        </p:tav>
                                        <p:tav tm="100000">
                                          <p:val>
                                            <p:strVal val="#ppt_x"/>
                                          </p:val>
                                        </p:tav>
                                      </p:tavLst>
                                    </p:anim>
                                    <p:anim calcmode="lin" valueType="num">
                                      <p:cBhvr additive="base">
                                        <p:cTn id="22" dur="500" fill="hold"/>
                                        <p:tgtEl>
                                          <p:spTgt spid="1547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3"/>
          <p:cNvSpPr>
            <a:spLocks noGrp="1"/>
          </p:cNvSpPr>
          <p:nvPr>
            <p:ph type="dt" sz="half" idx="10"/>
          </p:nvPr>
        </p:nvSpPr>
        <p:spPr/>
        <p:txBody>
          <a:bodyPr/>
          <a:lstStyle/>
          <a:p>
            <a:r>
              <a:rPr lang="it-IT"/>
              <a:t>Catania, 24 Ottobre 2006</a:t>
            </a:r>
            <a:endParaRPr lang="en-US"/>
          </a:p>
        </p:txBody>
      </p:sp>
      <p:sp>
        <p:nvSpPr>
          <p:cNvPr id="7" name="Segnaposto piè di pagina 4"/>
          <p:cNvSpPr>
            <a:spLocks noGrp="1"/>
          </p:cNvSpPr>
          <p:nvPr>
            <p:ph type="ftr" sz="quarter" idx="11"/>
          </p:nvPr>
        </p:nvSpPr>
        <p:spPr/>
        <p:txBody>
          <a:bodyPr/>
          <a:lstStyle/>
          <a:p>
            <a:r>
              <a:rPr lang="en-US"/>
              <a:t>La figura di Marcello Rodonò nella ricerca astrofisica</a:t>
            </a:r>
          </a:p>
        </p:txBody>
      </p:sp>
      <p:sp>
        <p:nvSpPr>
          <p:cNvPr id="74754" name="Rectangle 2"/>
          <p:cNvSpPr>
            <a:spLocks noGrp="1" noChangeArrowheads="1"/>
          </p:cNvSpPr>
          <p:nvPr>
            <p:ph type="title"/>
          </p:nvPr>
        </p:nvSpPr>
        <p:spPr/>
        <p:txBody>
          <a:bodyPr>
            <a:normAutofit fontScale="90000"/>
          </a:bodyPr>
          <a:lstStyle/>
          <a:p>
            <a:r>
              <a:rPr lang="it-IT" sz="3600" dirty="0"/>
              <a:t>Dal 1986 il CSM inizia la pubblicazione di una serie di </a:t>
            </a:r>
            <a:r>
              <a:rPr lang="it-IT" sz="3600" dirty="0" smtClean="0"/>
              <a:t>articoli del gruppo CSM</a:t>
            </a:r>
            <a:endParaRPr lang="it-IT" sz="3600" dirty="0"/>
          </a:p>
        </p:txBody>
      </p:sp>
      <p:sp>
        <p:nvSpPr>
          <p:cNvPr id="74755" name="Rectangle 3"/>
          <p:cNvSpPr>
            <a:spLocks noGrp="1" noChangeArrowheads="1"/>
          </p:cNvSpPr>
          <p:nvPr>
            <p:ph type="body" idx="1"/>
          </p:nvPr>
        </p:nvSpPr>
        <p:spPr>
          <a:xfrm>
            <a:off x="468313" y="4435476"/>
            <a:ext cx="6791418" cy="1032996"/>
          </a:xfrm>
        </p:spPr>
        <p:txBody>
          <a:bodyPr/>
          <a:lstStyle/>
          <a:p>
            <a:pPr>
              <a:lnSpc>
                <a:spcPct val="80000"/>
              </a:lnSpc>
              <a:buFontTx/>
              <a:buNone/>
            </a:pPr>
            <a:r>
              <a:rPr lang="it-IT" sz="2000" dirty="0"/>
              <a:t>In tutto saranno 20 nella serie</a:t>
            </a:r>
          </a:p>
          <a:p>
            <a:pPr>
              <a:lnSpc>
                <a:spcPct val="80000"/>
              </a:lnSpc>
              <a:buFontTx/>
              <a:buNone/>
            </a:pPr>
            <a:r>
              <a:rPr lang="it-IT" sz="2000" dirty="0"/>
              <a:t>Molti lavori saranno pubblicati fuori dalla serie</a:t>
            </a:r>
          </a:p>
        </p:txBody>
      </p:sp>
      <p:pic>
        <p:nvPicPr>
          <p:cNvPr id="74759" name="Picture 7" descr="0000135"/>
          <p:cNvPicPr>
            <a:picLocks noChangeAspect="1" noChangeArrowheads="1"/>
          </p:cNvPicPr>
          <p:nvPr/>
        </p:nvPicPr>
        <p:blipFill>
          <a:blip r:embed="rId2">
            <a:extLst>
              <a:ext uri="{28A0092B-C50C-407E-A947-70E740481C1C}">
                <a14:useLocalDpi xmlns:a14="http://schemas.microsoft.com/office/drawing/2010/main" val="0"/>
              </a:ext>
            </a:extLst>
          </a:blip>
          <a:srcRect t="2060" b="71834"/>
          <a:stretch>
            <a:fillRect/>
          </a:stretch>
        </p:blipFill>
        <p:spPr bwMode="auto">
          <a:xfrm>
            <a:off x="468313" y="1700213"/>
            <a:ext cx="7620000" cy="2735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500"/>
                                        <p:tgtEl>
                                          <p:spTgt spid="74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fade">
                                      <p:cBhvr>
                                        <p:cTn id="12" dur="500"/>
                                        <p:tgtEl>
                                          <p:spTgt spid="747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egnaposto data 2"/>
          <p:cNvSpPr>
            <a:spLocks noGrp="1"/>
          </p:cNvSpPr>
          <p:nvPr>
            <p:ph type="dt" sz="half" idx="10"/>
          </p:nvPr>
        </p:nvSpPr>
        <p:spPr/>
        <p:txBody>
          <a:bodyPr/>
          <a:lstStyle/>
          <a:p>
            <a:r>
              <a:rPr lang="it-IT"/>
              <a:t>Catania, 24 Ottobre 2006</a:t>
            </a:r>
            <a:endParaRPr lang="en-US"/>
          </a:p>
        </p:txBody>
      </p:sp>
      <p:sp>
        <p:nvSpPr>
          <p:cNvPr id="9" name="Segnaposto piè di pagina 3"/>
          <p:cNvSpPr>
            <a:spLocks noGrp="1"/>
          </p:cNvSpPr>
          <p:nvPr>
            <p:ph type="ftr" sz="quarter" idx="11"/>
          </p:nvPr>
        </p:nvSpPr>
        <p:spPr/>
        <p:txBody>
          <a:bodyPr/>
          <a:lstStyle/>
          <a:p>
            <a:r>
              <a:rPr lang="en-US"/>
              <a:t>La figura di Marcello Rodonò nella ricerca astrofisica</a:t>
            </a:r>
          </a:p>
        </p:txBody>
      </p:sp>
      <p:sp>
        <p:nvSpPr>
          <p:cNvPr id="32770" name="Rectangle 2"/>
          <p:cNvSpPr>
            <a:spLocks noGrp="1" noChangeArrowheads="1"/>
          </p:cNvSpPr>
          <p:nvPr>
            <p:ph type="title"/>
          </p:nvPr>
        </p:nvSpPr>
        <p:spPr>
          <a:xfrm>
            <a:off x="609600" y="193675"/>
            <a:ext cx="6324600" cy="1143000"/>
          </a:xfrm>
        </p:spPr>
        <p:txBody>
          <a:bodyPr>
            <a:normAutofit/>
          </a:bodyPr>
          <a:lstStyle/>
          <a:p>
            <a:r>
              <a:rPr lang="it-IT" b="1" dirty="0" smtClean="0">
                <a:sym typeface="Symbol" charset="0"/>
              </a:rPr>
              <a:t>Regioni attive in 3D</a:t>
            </a:r>
            <a:endParaRPr lang="it-IT" b="1" dirty="0">
              <a:sym typeface="Symbol" charset="0"/>
            </a:endParaRPr>
          </a:p>
        </p:txBody>
      </p:sp>
      <p:sp>
        <p:nvSpPr>
          <p:cNvPr id="32771" name="Text Box 3"/>
          <p:cNvSpPr txBox="1">
            <a:spLocks noChangeArrowheads="1"/>
          </p:cNvSpPr>
          <p:nvPr/>
        </p:nvSpPr>
        <p:spPr bwMode="auto">
          <a:xfrm>
            <a:off x="457200" y="1371600"/>
            <a:ext cx="78597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dirty="0">
                <a:solidFill>
                  <a:schemeClr val="bg1"/>
                </a:solidFill>
              </a:rPr>
              <a:t>Con osservazioni simultanee fotometriche e spettroscopiche (o ultraviolette) è possibile correlare le varie strutture atmosferiche</a:t>
            </a:r>
          </a:p>
        </p:txBody>
      </p:sp>
      <p:pic>
        <p:nvPicPr>
          <p:cNvPr id="32772" name="Picture 4" descr="IIPeg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3078163" cy="4648200"/>
          </a:xfrm>
          <a:prstGeom prst="rect">
            <a:avLst/>
          </a:prstGeom>
          <a:noFill/>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3733800" y="2438400"/>
            <a:ext cx="5029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sz="2000" dirty="0">
                <a:solidFill>
                  <a:srgbClr val="FFFFFF"/>
                </a:solidFill>
              </a:rPr>
              <a:t>In analogia con quanto osservato sul Sole anche nelle stelle attive alle regioni fotosferiche con emissione ridotta (macchie) corrispondono regioni dell’alta atmosfera con emissione rinforzata (facole o “</a:t>
            </a:r>
            <a:r>
              <a:rPr lang="it-IT" sz="2000" dirty="0" err="1">
                <a:solidFill>
                  <a:srgbClr val="FFFFFF"/>
                </a:solidFill>
              </a:rPr>
              <a:t>plages</a:t>
            </a:r>
            <a:r>
              <a:rPr lang="it-IT" sz="2000" dirty="0">
                <a:solidFill>
                  <a:srgbClr val="FFFFFF"/>
                </a:solidFill>
              </a:rPr>
              <a:t>”)</a:t>
            </a:r>
          </a:p>
          <a:p>
            <a:pPr>
              <a:spcBef>
                <a:spcPct val="50000"/>
              </a:spcBef>
            </a:pPr>
            <a:endParaRPr lang="it-IT" sz="2000" dirty="0">
              <a:solidFill>
                <a:srgbClr val="FFFFFF"/>
              </a:solidFill>
            </a:endParaRPr>
          </a:p>
          <a:p>
            <a:pPr>
              <a:spcBef>
                <a:spcPct val="50000"/>
              </a:spcBef>
            </a:pPr>
            <a:r>
              <a:rPr lang="it-IT" sz="2000" dirty="0">
                <a:solidFill>
                  <a:srgbClr val="FFFFFF"/>
                </a:solidFill>
              </a:rPr>
              <a:t>La correlazione non è sempre così chiara come nel caso solare</a:t>
            </a:r>
          </a:p>
        </p:txBody>
      </p:sp>
      <p:sp>
        <p:nvSpPr>
          <p:cNvPr id="32774" name="Text Box 6"/>
          <p:cNvSpPr txBox="1">
            <a:spLocks noChangeArrowheads="1"/>
          </p:cNvSpPr>
          <p:nvPr/>
        </p:nvSpPr>
        <p:spPr bwMode="auto">
          <a:xfrm rot="16200000">
            <a:off x="-1890712" y="3881625"/>
            <a:ext cx="419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Lst>
              <a:defRPr>
                <a:solidFill>
                  <a:schemeClr val="tx1"/>
                </a:solidFill>
                <a:latin typeface="Verdana" charset="0"/>
                <a:ea typeface="ＭＳ Ｐゴシック" charset="0"/>
              </a:defRPr>
            </a:lvl1pPr>
            <a:lvl2pPr>
              <a:tabLst>
                <a:tab pos="723900" algn="l"/>
                <a:tab pos="1447800" algn="l"/>
                <a:tab pos="2171700" algn="l"/>
                <a:tab pos="2895600" algn="l"/>
              </a:tabLst>
              <a:defRPr>
                <a:solidFill>
                  <a:schemeClr val="tx1"/>
                </a:solidFill>
                <a:latin typeface="Verdana" charset="0"/>
                <a:ea typeface="ＭＳ Ｐゴシック" charset="0"/>
              </a:defRPr>
            </a:lvl2pPr>
            <a:lvl3pPr>
              <a:tabLst>
                <a:tab pos="723900" algn="l"/>
                <a:tab pos="1447800" algn="l"/>
                <a:tab pos="2171700" algn="l"/>
                <a:tab pos="2895600" algn="l"/>
              </a:tabLst>
              <a:defRPr>
                <a:solidFill>
                  <a:schemeClr val="tx1"/>
                </a:solidFill>
                <a:latin typeface="Verdana" charset="0"/>
                <a:ea typeface="ＭＳ Ｐゴシック" charset="0"/>
              </a:defRPr>
            </a:lvl3pPr>
            <a:lvl4pPr>
              <a:tabLst>
                <a:tab pos="723900" algn="l"/>
                <a:tab pos="1447800" algn="l"/>
                <a:tab pos="2171700" algn="l"/>
                <a:tab pos="2895600" algn="l"/>
              </a:tabLst>
              <a:defRPr>
                <a:solidFill>
                  <a:schemeClr val="tx1"/>
                </a:solidFill>
                <a:latin typeface="Verdana" charset="0"/>
                <a:ea typeface="ＭＳ Ｐゴシック" charset="0"/>
              </a:defRPr>
            </a:lvl4pPr>
            <a:lvl5pPr>
              <a:tabLst>
                <a:tab pos="723900" algn="l"/>
                <a:tab pos="1447800" algn="l"/>
                <a:tab pos="2171700" algn="l"/>
                <a:tab pos="2895600" algn="l"/>
              </a:tabLst>
              <a:defRPr>
                <a:solidFill>
                  <a:schemeClr val="tx1"/>
                </a:solidFill>
                <a:latin typeface="Verdana" charset="0"/>
                <a:ea typeface="ＭＳ Ｐゴシック" charset="0"/>
              </a:defRPr>
            </a:lvl5pPr>
            <a:lvl6pPr fontAlgn="base">
              <a:spcBef>
                <a:spcPct val="0"/>
              </a:spcBef>
              <a:spcAft>
                <a:spcPct val="0"/>
              </a:spcAft>
              <a:tabLst>
                <a:tab pos="723900" algn="l"/>
                <a:tab pos="1447800" algn="l"/>
                <a:tab pos="2171700" algn="l"/>
                <a:tab pos="2895600" algn="l"/>
              </a:tabLst>
              <a:defRPr>
                <a:solidFill>
                  <a:schemeClr val="tx1"/>
                </a:solidFill>
                <a:latin typeface="Verdana" charset="0"/>
                <a:ea typeface="ＭＳ Ｐゴシック" charset="0"/>
              </a:defRPr>
            </a:lvl6pPr>
            <a:lvl7pPr fontAlgn="base">
              <a:spcBef>
                <a:spcPct val="0"/>
              </a:spcBef>
              <a:spcAft>
                <a:spcPct val="0"/>
              </a:spcAft>
              <a:tabLst>
                <a:tab pos="723900" algn="l"/>
                <a:tab pos="1447800" algn="l"/>
                <a:tab pos="2171700" algn="l"/>
                <a:tab pos="2895600" algn="l"/>
              </a:tabLst>
              <a:defRPr>
                <a:solidFill>
                  <a:schemeClr val="tx1"/>
                </a:solidFill>
                <a:latin typeface="Verdana" charset="0"/>
                <a:ea typeface="ＭＳ Ｐゴシック" charset="0"/>
              </a:defRPr>
            </a:lvl7pPr>
            <a:lvl8pPr fontAlgn="base">
              <a:spcBef>
                <a:spcPct val="0"/>
              </a:spcBef>
              <a:spcAft>
                <a:spcPct val="0"/>
              </a:spcAft>
              <a:tabLst>
                <a:tab pos="723900" algn="l"/>
                <a:tab pos="1447800" algn="l"/>
                <a:tab pos="2171700" algn="l"/>
                <a:tab pos="2895600" algn="l"/>
              </a:tabLst>
              <a:defRPr>
                <a:solidFill>
                  <a:schemeClr val="tx1"/>
                </a:solidFill>
                <a:latin typeface="Verdana" charset="0"/>
                <a:ea typeface="ＭＳ Ｐゴシック" charset="0"/>
              </a:defRPr>
            </a:lvl8pPr>
            <a:lvl9pPr fontAlgn="base">
              <a:spcBef>
                <a:spcPct val="0"/>
              </a:spcBef>
              <a:spcAft>
                <a:spcPct val="0"/>
              </a:spcAft>
              <a:tabLst>
                <a:tab pos="723900" algn="l"/>
                <a:tab pos="1447800" algn="l"/>
                <a:tab pos="2171700" algn="l"/>
                <a:tab pos="2895600" algn="l"/>
              </a:tabLst>
              <a:defRPr>
                <a:solidFill>
                  <a:schemeClr val="tx1"/>
                </a:solidFill>
                <a:latin typeface="Verdana" charset="0"/>
                <a:ea typeface="ＭＳ Ｐゴシック" charset="0"/>
              </a:defRPr>
            </a:lvl9pPr>
          </a:lstStyle>
          <a:p>
            <a:pPr eaLnBrk="0" hangingPunct="0">
              <a:buClr>
                <a:srgbClr val="000000"/>
              </a:buClr>
              <a:buSzPct val="77000"/>
              <a:buFont typeface="StarBats" charset="0"/>
              <a:buNone/>
            </a:pPr>
            <a:r>
              <a:rPr lang="en-GB" sz="1600" dirty="0" err="1"/>
              <a:t>Rodonò</a:t>
            </a:r>
            <a:r>
              <a:rPr lang="en-GB" sz="1600" dirty="0"/>
              <a:t> et al.  1987, A&amp;A 180, 172</a:t>
            </a:r>
          </a:p>
        </p:txBody>
      </p:sp>
      <p:sp>
        <p:nvSpPr>
          <p:cNvPr id="32775" name="WordArt 7"/>
          <p:cNvSpPr>
            <a:spLocks noChangeArrowheads="1" noChangeShapeType="1" noTextEdit="1"/>
          </p:cNvSpPr>
          <p:nvPr/>
        </p:nvSpPr>
        <p:spPr bwMode="auto">
          <a:xfrm>
            <a:off x="6732588" y="765175"/>
            <a:ext cx="2076450" cy="428625"/>
          </a:xfrm>
          <a:prstGeom prst="rect">
            <a:avLst/>
          </a:prstGeom>
        </p:spPr>
        <p:txBody>
          <a:bodyPr wrap="none" fromWordArt="1">
            <a:prstTxWarp prst="textPlain">
              <a:avLst>
                <a:gd name="adj" fmla="val 50000"/>
              </a:avLst>
            </a:prstTxWarp>
          </a:bodyPr>
          <a:lstStyle/>
          <a:p>
            <a:pPr algn="ctr"/>
            <a:r>
              <a:rPr lang="en-GB" sz="24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rPr>
              <a:t>multiwavelength</a:t>
            </a:r>
            <a:endParaRPr lang="en-GB"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773">
                                            <p:txEl>
                                              <p:pRg st="0" end="0"/>
                                            </p:txEl>
                                          </p:spTgt>
                                        </p:tgtEl>
                                        <p:attrNameLst>
                                          <p:attrName>style.visibility</p:attrName>
                                        </p:attrNameLst>
                                      </p:cBhvr>
                                      <p:to>
                                        <p:strVal val="visible"/>
                                      </p:to>
                                    </p:set>
                                    <p:animEffect transition="in" filter="dissolve">
                                      <p:cBhvr>
                                        <p:cTn id="12" dur="500"/>
                                        <p:tgtEl>
                                          <p:spTgt spid="3277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773">
                                            <p:txEl>
                                              <p:pRg st="2" end="2"/>
                                            </p:txEl>
                                          </p:spTgt>
                                        </p:tgtEl>
                                        <p:attrNameLst>
                                          <p:attrName>style.visibility</p:attrName>
                                        </p:attrNameLst>
                                      </p:cBhvr>
                                      <p:to>
                                        <p:strVal val="visible"/>
                                      </p:to>
                                    </p:set>
                                    <p:animEffect transition="in" filter="dissolve">
                                      <p:cBhvr>
                                        <p:cTn id="17" dur="500"/>
                                        <p:tgtEl>
                                          <p:spTgt spid="32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32773"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21859" y="3379981"/>
            <a:ext cx="915100" cy="1232479"/>
          </a:xfrm>
          <a:prstGeom prst="rect">
            <a:avLst/>
          </a:prstGeom>
          <a:noFill/>
          <a:ln w="76200" cmpd="sng">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5" name="Immagine 4" descr="IMG_2343.JPG"/>
          <p:cNvPicPr>
            <a:picLocks noChangeAspect="1"/>
          </p:cNvPicPr>
          <p:nvPr/>
        </p:nvPicPr>
        <p:blipFill rotWithShape="1">
          <a:blip r:embed="rId2">
            <a:extLst>
              <a:ext uri="{BEBA8EAE-BF5A-486C-A8C5-ECC9F3942E4B}">
                <a14:imgProps xmlns:a14="http://schemas.microsoft.com/office/drawing/2010/main">
                  <a14:imgLayer r:embed="rId3">
                    <a14:imgEffect>
                      <a14:backgroundRemoval t="1395" b="47676" l="25000" r="70713"/>
                    </a14:imgEffect>
                  </a14:imgLayer>
                </a14:imgProps>
              </a:ext>
              <a:ext uri="{28A0092B-C50C-407E-A947-70E740481C1C}">
                <a14:useLocalDpi xmlns:a14="http://schemas.microsoft.com/office/drawing/2010/main" val="0"/>
              </a:ext>
            </a:extLst>
          </a:blip>
          <a:srcRect l="26373" r="29232" b="53982"/>
          <a:stretch/>
        </p:blipFill>
        <p:spPr>
          <a:xfrm>
            <a:off x="210331" y="544887"/>
            <a:ext cx="3044608" cy="3155894"/>
          </a:xfrm>
          <a:prstGeom prst="rect">
            <a:avLst/>
          </a:prstGeom>
        </p:spPr>
      </p:pic>
      <p:pic>
        <p:nvPicPr>
          <p:cNvPr id="6" name="Immagine 5" descr="IMG_2343.JPG"/>
          <p:cNvPicPr>
            <a:picLocks noChangeAspect="1"/>
          </p:cNvPicPr>
          <p:nvPr/>
        </p:nvPicPr>
        <p:blipFill rotWithShape="1">
          <a:blip r:embed="rId4">
            <a:extLst>
              <a:ext uri="{BEBA8EAE-BF5A-486C-A8C5-ECC9F3942E4B}">
                <a14:imgProps xmlns:a14="http://schemas.microsoft.com/office/drawing/2010/main">
                  <a14:imgLayer r:embed="rId5">
                    <a14:imgEffect>
                      <a14:backgroundRemoval t="39360" b="99897" l="207" r="100000"/>
                    </a14:imgEffect>
                    <a14:imgEffect>
                      <a14:sharpenSoften amount="50000"/>
                    </a14:imgEffect>
                  </a14:imgLayer>
                </a14:imgProps>
              </a:ext>
              <a:ext uri="{28A0092B-C50C-407E-A947-70E740481C1C}">
                <a14:useLocalDpi xmlns:a14="http://schemas.microsoft.com/office/drawing/2010/main" val="0"/>
              </a:ext>
            </a:extLst>
          </a:blip>
          <a:srcRect l="2439" t="47063"/>
          <a:stretch/>
        </p:blipFill>
        <p:spPr>
          <a:xfrm>
            <a:off x="77639" y="3700781"/>
            <a:ext cx="3621119" cy="1964834"/>
          </a:xfrm>
          <a:prstGeom prst="rect">
            <a:avLst/>
          </a:prstGeom>
        </p:spPr>
      </p:pic>
      <p:sp>
        <p:nvSpPr>
          <p:cNvPr id="3" name="Rettangolo 2"/>
          <p:cNvSpPr/>
          <p:nvPr/>
        </p:nvSpPr>
        <p:spPr>
          <a:xfrm>
            <a:off x="3107765" y="365183"/>
            <a:ext cx="5809936" cy="1615827"/>
          </a:xfrm>
          <a:prstGeom prst="rect">
            <a:avLst/>
          </a:prstGeom>
        </p:spPr>
        <p:txBody>
          <a:bodyPr wrap="square">
            <a:spAutoFit/>
          </a:bodyPr>
          <a:lstStyle/>
          <a:p>
            <a:pPr marL="285750" indent="-285750">
              <a:spcBef>
                <a:spcPct val="50000"/>
              </a:spcBef>
              <a:buFont typeface="Wingdings" charset="2"/>
              <a:buChar char="ü"/>
            </a:pPr>
            <a:r>
              <a:rPr lang="it-IT" dirty="0">
                <a:solidFill>
                  <a:srgbClr val="FF6600"/>
                </a:solidFill>
              </a:rPr>
              <a:t>1965</a:t>
            </a:r>
            <a:r>
              <a:rPr lang="it-IT" dirty="0">
                <a:solidFill>
                  <a:schemeClr val="bg1"/>
                </a:solidFill>
              </a:rPr>
              <a:t> – Laurea  in Fisica, indirizzo applicativo, orientamento in Astrofisica. Tesi su RS </a:t>
            </a:r>
            <a:r>
              <a:rPr lang="it-IT" dirty="0" err="1">
                <a:solidFill>
                  <a:schemeClr val="bg1"/>
                </a:solidFill>
              </a:rPr>
              <a:t>CVn</a:t>
            </a:r>
            <a:r>
              <a:rPr lang="it-IT" dirty="0">
                <a:solidFill>
                  <a:schemeClr val="bg1"/>
                </a:solidFill>
              </a:rPr>
              <a:t> (Relatore Prof. </a:t>
            </a:r>
            <a:r>
              <a:rPr lang="it-IT" dirty="0" smtClean="0">
                <a:solidFill>
                  <a:schemeClr val="bg1"/>
                </a:solidFill>
              </a:rPr>
              <a:t>M.G. </a:t>
            </a:r>
            <a:r>
              <a:rPr lang="it-IT" dirty="0" err="1" smtClean="0">
                <a:solidFill>
                  <a:schemeClr val="bg1"/>
                </a:solidFill>
              </a:rPr>
              <a:t>Fracastoro</a:t>
            </a:r>
            <a:r>
              <a:rPr lang="it-IT" dirty="0">
                <a:solidFill>
                  <a:schemeClr val="bg1"/>
                </a:solidFill>
              </a:rPr>
              <a:t>)</a:t>
            </a:r>
          </a:p>
          <a:p>
            <a:pPr marL="285750" indent="-285750">
              <a:spcBef>
                <a:spcPct val="50000"/>
              </a:spcBef>
              <a:buFont typeface="Wingdings" charset="2"/>
              <a:buChar char="ü"/>
            </a:pPr>
            <a:r>
              <a:rPr lang="it-IT" dirty="0" smtClean="0">
                <a:solidFill>
                  <a:srgbClr val="FF6600"/>
                </a:solidFill>
              </a:rPr>
              <a:t>1966</a:t>
            </a:r>
            <a:r>
              <a:rPr lang="it-IT" dirty="0" smtClean="0">
                <a:solidFill>
                  <a:schemeClr val="bg1"/>
                </a:solidFill>
              </a:rPr>
              <a:t> </a:t>
            </a:r>
            <a:r>
              <a:rPr lang="it-IT" dirty="0">
                <a:solidFill>
                  <a:schemeClr val="bg1"/>
                </a:solidFill>
              </a:rPr>
              <a:t>– </a:t>
            </a:r>
            <a:r>
              <a:rPr lang="it-IT" dirty="0" smtClean="0">
                <a:solidFill>
                  <a:schemeClr val="bg1"/>
                </a:solidFill>
              </a:rPr>
              <a:t>Prof. </a:t>
            </a:r>
            <a:r>
              <a:rPr lang="it-IT" dirty="0" err="1" smtClean="0">
                <a:solidFill>
                  <a:schemeClr val="bg1"/>
                </a:solidFill>
              </a:rPr>
              <a:t>Godoli</a:t>
            </a:r>
            <a:r>
              <a:rPr lang="it-IT" dirty="0" smtClean="0">
                <a:solidFill>
                  <a:schemeClr val="bg1"/>
                </a:solidFill>
              </a:rPr>
              <a:t> </a:t>
            </a:r>
            <a:r>
              <a:rPr lang="it-IT" dirty="0">
                <a:solidFill>
                  <a:schemeClr val="bg1"/>
                </a:solidFill>
              </a:rPr>
              <a:t>sostituisce </a:t>
            </a:r>
            <a:r>
              <a:rPr lang="it-IT" dirty="0" smtClean="0">
                <a:solidFill>
                  <a:schemeClr val="bg1"/>
                </a:solidFill>
              </a:rPr>
              <a:t>il Prof. </a:t>
            </a:r>
            <a:r>
              <a:rPr lang="it-IT" dirty="0" err="1" smtClean="0">
                <a:solidFill>
                  <a:schemeClr val="bg1"/>
                </a:solidFill>
              </a:rPr>
              <a:t>Fracastoro</a:t>
            </a:r>
            <a:r>
              <a:rPr lang="it-IT" dirty="0" smtClean="0">
                <a:solidFill>
                  <a:schemeClr val="bg1"/>
                </a:solidFill>
              </a:rPr>
              <a:t> </a:t>
            </a:r>
            <a:r>
              <a:rPr lang="it-IT" dirty="0">
                <a:solidFill>
                  <a:schemeClr val="bg1"/>
                </a:solidFill>
              </a:rPr>
              <a:t>alla direzione </a:t>
            </a:r>
            <a:r>
              <a:rPr lang="it-IT" dirty="0" err="1" smtClean="0">
                <a:solidFill>
                  <a:schemeClr val="bg1"/>
                </a:solidFill>
              </a:rPr>
              <a:t>dell</a:t>
            </a:r>
            <a:r>
              <a:rPr lang="ja-JP" altLang="it-IT" dirty="0" smtClean="0">
                <a:solidFill>
                  <a:schemeClr val="bg1"/>
                </a:solidFill>
              </a:rPr>
              <a:t>’</a:t>
            </a:r>
            <a:r>
              <a:rPr lang="it-IT" dirty="0" smtClean="0">
                <a:solidFill>
                  <a:schemeClr val="bg1"/>
                </a:solidFill>
              </a:rPr>
              <a:t>Osservatorio (fino al 1976)</a:t>
            </a:r>
            <a:endParaRPr lang="it-IT" dirty="0">
              <a:solidFill>
                <a:schemeClr val="bg1"/>
              </a:solidFill>
            </a:endParaRPr>
          </a:p>
        </p:txBody>
      </p:sp>
      <p:sp>
        <p:nvSpPr>
          <p:cNvPr id="4" name="CasellaDiTesto 3"/>
          <p:cNvSpPr txBox="1"/>
          <p:nvPr/>
        </p:nvSpPr>
        <p:spPr>
          <a:xfrm>
            <a:off x="3391647" y="1877620"/>
            <a:ext cx="5526054" cy="707886"/>
          </a:xfrm>
          <a:prstGeom prst="rect">
            <a:avLst/>
          </a:prstGeom>
          <a:noFill/>
          <a:ln/>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4000" spc="50" dirty="0" smtClean="0">
                <a:ln w="11430"/>
                <a:solidFill>
                  <a:srgbClr val="FF6600"/>
                </a:solidFill>
                <a:effectLst>
                  <a:outerShdw blurRad="76200" dist="50800" dir="5400000" algn="tl" rotWithShape="0">
                    <a:srgbClr val="000000">
                      <a:alpha val="65000"/>
                    </a:srgbClr>
                  </a:outerShdw>
                </a:effectLst>
              </a:rPr>
              <a:t>Solar-Stellar Connection</a:t>
            </a:r>
            <a:endParaRPr lang="en-GB" sz="4000" spc="50" dirty="0">
              <a:ln w="11430"/>
              <a:solidFill>
                <a:srgbClr val="FF6600"/>
              </a:solidFill>
              <a:effectLst>
                <a:outerShdw blurRad="76200" dist="50800" dir="5400000" algn="tl" rotWithShape="0">
                  <a:srgbClr val="000000">
                    <a:alpha val="65000"/>
                  </a:srgbClr>
                </a:outerShdw>
              </a:effectLst>
            </a:endParaRPr>
          </a:p>
        </p:txBody>
      </p:sp>
      <p:sp>
        <p:nvSpPr>
          <p:cNvPr id="7" name="CasellaDiTesto 6"/>
          <p:cNvSpPr txBox="1"/>
          <p:nvPr/>
        </p:nvSpPr>
        <p:spPr>
          <a:xfrm flipH="1">
            <a:off x="5105897" y="2436602"/>
            <a:ext cx="3895499" cy="1477328"/>
          </a:xfrm>
          <a:prstGeom prst="rect">
            <a:avLst/>
          </a:prstGeom>
          <a:noFill/>
        </p:spPr>
        <p:txBody>
          <a:bodyPr wrap="square" rtlCol="0">
            <a:spAutoFit/>
          </a:bodyPr>
          <a:lstStyle/>
          <a:p>
            <a:r>
              <a:rPr lang="en-GB" dirty="0" err="1" smtClean="0">
                <a:solidFill>
                  <a:schemeClr val="bg1"/>
                </a:solidFill>
              </a:rPr>
              <a:t>Nel</a:t>
            </a:r>
            <a:r>
              <a:rPr lang="en-GB" dirty="0" smtClean="0">
                <a:solidFill>
                  <a:schemeClr val="bg1"/>
                </a:solidFill>
              </a:rPr>
              <a:t> </a:t>
            </a:r>
            <a:r>
              <a:rPr lang="en-GB" dirty="0" err="1" smtClean="0">
                <a:solidFill>
                  <a:schemeClr val="bg1"/>
                </a:solidFill>
              </a:rPr>
              <a:t>decennio</a:t>
            </a:r>
            <a:r>
              <a:rPr lang="en-GB" dirty="0" smtClean="0">
                <a:solidFill>
                  <a:schemeClr val="bg1"/>
                </a:solidFill>
              </a:rPr>
              <a:t> 1965-1975 </a:t>
            </a:r>
            <a:r>
              <a:rPr lang="en-GB" dirty="0" err="1" smtClean="0">
                <a:solidFill>
                  <a:schemeClr val="bg1"/>
                </a:solidFill>
              </a:rPr>
              <a:t>si</a:t>
            </a:r>
            <a:r>
              <a:rPr lang="en-GB" dirty="0">
                <a:solidFill>
                  <a:schemeClr val="bg1"/>
                </a:solidFill>
              </a:rPr>
              <a:t> </a:t>
            </a:r>
            <a:r>
              <a:rPr lang="en-GB" dirty="0" err="1" smtClean="0">
                <a:solidFill>
                  <a:schemeClr val="bg1"/>
                </a:solidFill>
              </a:rPr>
              <a:t>va</a:t>
            </a:r>
            <a:r>
              <a:rPr lang="en-GB" dirty="0" smtClean="0">
                <a:solidFill>
                  <a:schemeClr val="bg1"/>
                </a:solidFill>
              </a:rPr>
              <a:t> </a:t>
            </a:r>
            <a:r>
              <a:rPr lang="en-GB" dirty="0" err="1" smtClean="0">
                <a:solidFill>
                  <a:schemeClr val="bg1"/>
                </a:solidFill>
              </a:rPr>
              <a:t>affermando</a:t>
            </a:r>
            <a:r>
              <a:rPr lang="en-GB" dirty="0" smtClean="0">
                <a:solidFill>
                  <a:schemeClr val="bg1"/>
                </a:solidFill>
              </a:rPr>
              <a:t> </a:t>
            </a:r>
            <a:r>
              <a:rPr lang="en-GB" dirty="0" err="1" smtClean="0">
                <a:solidFill>
                  <a:schemeClr val="bg1"/>
                </a:solidFill>
              </a:rPr>
              <a:t>l’idea</a:t>
            </a:r>
            <a:r>
              <a:rPr lang="en-GB" dirty="0" smtClean="0">
                <a:solidFill>
                  <a:schemeClr val="bg1"/>
                </a:solidFill>
              </a:rPr>
              <a:t> </a:t>
            </a:r>
            <a:r>
              <a:rPr lang="en-GB" dirty="0" err="1" smtClean="0">
                <a:solidFill>
                  <a:schemeClr val="bg1"/>
                </a:solidFill>
              </a:rPr>
              <a:t>che</a:t>
            </a:r>
            <a:r>
              <a:rPr lang="en-GB" dirty="0" smtClean="0">
                <a:solidFill>
                  <a:schemeClr val="bg1"/>
                </a:solidFill>
              </a:rPr>
              <a:t> </a:t>
            </a:r>
            <a:r>
              <a:rPr lang="en-GB" dirty="0" err="1" smtClean="0">
                <a:solidFill>
                  <a:schemeClr val="bg1"/>
                </a:solidFill>
              </a:rPr>
              <a:t>certi</a:t>
            </a:r>
            <a:r>
              <a:rPr lang="en-GB" dirty="0" smtClean="0">
                <a:solidFill>
                  <a:schemeClr val="bg1"/>
                </a:solidFill>
              </a:rPr>
              <a:t> </a:t>
            </a:r>
            <a:r>
              <a:rPr lang="en-GB" dirty="0" err="1" smtClean="0">
                <a:solidFill>
                  <a:schemeClr val="bg1"/>
                </a:solidFill>
              </a:rPr>
              <a:t>fenomeni</a:t>
            </a:r>
            <a:r>
              <a:rPr lang="en-GB" dirty="0" smtClean="0">
                <a:solidFill>
                  <a:schemeClr val="bg1"/>
                </a:solidFill>
              </a:rPr>
              <a:t> di </a:t>
            </a:r>
            <a:r>
              <a:rPr lang="en-GB" dirty="0" err="1" smtClean="0">
                <a:solidFill>
                  <a:schemeClr val="bg1"/>
                </a:solidFill>
              </a:rPr>
              <a:t>variabilità</a:t>
            </a:r>
            <a:r>
              <a:rPr lang="en-GB" dirty="0" smtClean="0">
                <a:solidFill>
                  <a:schemeClr val="bg1"/>
                </a:solidFill>
              </a:rPr>
              <a:t> </a:t>
            </a:r>
            <a:r>
              <a:rPr lang="en-GB" dirty="0" err="1" smtClean="0">
                <a:solidFill>
                  <a:schemeClr val="bg1"/>
                </a:solidFill>
              </a:rPr>
              <a:t>osservati</a:t>
            </a:r>
            <a:r>
              <a:rPr lang="en-GB" dirty="0" smtClean="0">
                <a:solidFill>
                  <a:schemeClr val="bg1"/>
                </a:solidFill>
              </a:rPr>
              <a:t> per </a:t>
            </a:r>
            <a:r>
              <a:rPr lang="en-GB" dirty="0" err="1" smtClean="0">
                <a:solidFill>
                  <a:schemeClr val="bg1"/>
                </a:solidFill>
              </a:rPr>
              <a:t>alcuni</a:t>
            </a:r>
            <a:r>
              <a:rPr lang="en-GB" dirty="0" smtClean="0">
                <a:solidFill>
                  <a:schemeClr val="bg1"/>
                </a:solidFill>
              </a:rPr>
              <a:t> tipi di </a:t>
            </a:r>
            <a:r>
              <a:rPr lang="en-GB" dirty="0" err="1" smtClean="0">
                <a:solidFill>
                  <a:schemeClr val="bg1"/>
                </a:solidFill>
              </a:rPr>
              <a:t>stelle</a:t>
            </a:r>
            <a:r>
              <a:rPr lang="en-GB" dirty="0" smtClean="0">
                <a:solidFill>
                  <a:schemeClr val="bg1"/>
                </a:solidFill>
              </a:rPr>
              <a:t> </a:t>
            </a:r>
            <a:r>
              <a:rPr lang="en-GB" dirty="0" err="1" smtClean="0">
                <a:solidFill>
                  <a:schemeClr val="bg1"/>
                </a:solidFill>
              </a:rPr>
              <a:t>hanno</a:t>
            </a:r>
            <a:r>
              <a:rPr lang="en-GB" dirty="0" smtClean="0">
                <a:solidFill>
                  <a:schemeClr val="bg1"/>
                </a:solidFill>
              </a:rPr>
              <a:t> la </a:t>
            </a:r>
            <a:r>
              <a:rPr lang="en-GB" dirty="0" err="1" smtClean="0">
                <a:solidFill>
                  <a:schemeClr val="bg1"/>
                </a:solidFill>
              </a:rPr>
              <a:t>stessa</a:t>
            </a:r>
            <a:r>
              <a:rPr lang="en-GB" dirty="0" smtClean="0">
                <a:solidFill>
                  <a:schemeClr val="bg1"/>
                </a:solidFill>
              </a:rPr>
              <a:t> </a:t>
            </a:r>
            <a:r>
              <a:rPr lang="en-GB" dirty="0" err="1" smtClean="0">
                <a:solidFill>
                  <a:schemeClr val="bg1"/>
                </a:solidFill>
              </a:rPr>
              <a:t>natura</a:t>
            </a:r>
            <a:r>
              <a:rPr lang="en-GB" dirty="0" smtClean="0">
                <a:solidFill>
                  <a:schemeClr val="bg1"/>
                </a:solidFill>
              </a:rPr>
              <a:t> </a:t>
            </a:r>
            <a:r>
              <a:rPr lang="en-GB" dirty="0" err="1" smtClean="0">
                <a:solidFill>
                  <a:schemeClr val="bg1"/>
                </a:solidFill>
              </a:rPr>
              <a:t>che</a:t>
            </a:r>
            <a:r>
              <a:rPr lang="en-GB" dirty="0" smtClean="0">
                <a:solidFill>
                  <a:schemeClr val="bg1"/>
                </a:solidFill>
              </a:rPr>
              <a:t> </a:t>
            </a:r>
            <a:r>
              <a:rPr lang="en-GB" dirty="0" err="1" smtClean="0">
                <a:solidFill>
                  <a:schemeClr val="bg1"/>
                </a:solidFill>
              </a:rPr>
              <a:t>regola</a:t>
            </a:r>
            <a:r>
              <a:rPr lang="en-GB" dirty="0" smtClean="0">
                <a:solidFill>
                  <a:schemeClr val="bg1"/>
                </a:solidFill>
              </a:rPr>
              <a:t> la </a:t>
            </a:r>
            <a:r>
              <a:rPr lang="en-GB" dirty="0" err="1" smtClean="0">
                <a:solidFill>
                  <a:schemeClr val="bg1"/>
                </a:solidFill>
              </a:rPr>
              <a:t>variabilità</a:t>
            </a:r>
            <a:r>
              <a:rPr lang="en-GB" dirty="0" smtClean="0">
                <a:solidFill>
                  <a:schemeClr val="bg1"/>
                </a:solidFill>
              </a:rPr>
              <a:t> del Sole.</a:t>
            </a:r>
            <a:endParaRPr lang="en-GB" dirty="0">
              <a:solidFill>
                <a:schemeClr val="bg1"/>
              </a:solidFill>
            </a:endParaRPr>
          </a:p>
        </p:txBody>
      </p:sp>
      <p:sp>
        <p:nvSpPr>
          <p:cNvPr id="9" name="Rettangolo 8"/>
          <p:cNvSpPr/>
          <p:nvPr/>
        </p:nvSpPr>
        <p:spPr>
          <a:xfrm>
            <a:off x="3687686" y="4612460"/>
            <a:ext cx="1381507" cy="1415772"/>
          </a:xfrm>
          <a:prstGeom prst="rect">
            <a:avLst/>
          </a:prstGeom>
        </p:spPr>
        <p:txBody>
          <a:bodyPr wrap="square">
            <a:spAutoFit/>
          </a:bodyPr>
          <a:lstStyle/>
          <a:p>
            <a:pPr algn="ctr"/>
            <a:r>
              <a:rPr lang="en-GB" dirty="0"/>
              <a:t>RS </a:t>
            </a:r>
            <a:r>
              <a:rPr lang="en-GB" dirty="0" err="1"/>
              <a:t>CVn</a:t>
            </a:r>
            <a:r>
              <a:rPr lang="en-GB" dirty="0"/>
              <a:t/>
            </a:r>
            <a:br>
              <a:rPr lang="en-GB" dirty="0"/>
            </a:br>
            <a:r>
              <a:rPr lang="en-GB" sz="1600" dirty="0"/>
              <a:t>F6IV+G8IV</a:t>
            </a:r>
            <a:endParaRPr lang="en-GB" dirty="0"/>
          </a:p>
          <a:p>
            <a:pPr algn="ctr"/>
            <a:r>
              <a:rPr lang="en-GB" sz="1400" dirty="0"/>
              <a:t>V 7.9</a:t>
            </a:r>
          </a:p>
          <a:p>
            <a:r>
              <a:rPr lang="en-GB" sz="1200" dirty="0"/>
              <a:t>RA:      13 08 17.88 </a:t>
            </a:r>
          </a:p>
          <a:p>
            <a:r>
              <a:rPr lang="en-GB" sz="1200" dirty="0"/>
              <a:t>DEC: +36 12 00.8</a:t>
            </a:r>
          </a:p>
          <a:p>
            <a:pPr algn="ctr"/>
            <a:r>
              <a:rPr lang="en-GB" sz="1200" dirty="0"/>
              <a:t>B1950</a:t>
            </a:r>
          </a:p>
        </p:txBody>
      </p:sp>
      <p:sp>
        <p:nvSpPr>
          <p:cNvPr id="10" name="CasellaDiTesto 9"/>
          <p:cNvSpPr txBox="1"/>
          <p:nvPr/>
        </p:nvSpPr>
        <p:spPr>
          <a:xfrm>
            <a:off x="5069193" y="3850192"/>
            <a:ext cx="4001352" cy="1754327"/>
          </a:xfrm>
          <a:prstGeom prst="rect">
            <a:avLst/>
          </a:prstGeom>
          <a:noFill/>
        </p:spPr>
        <p:txBody>
          <a:bodyPr wrap="square" rtlCol="0">
            <a:spAutoFit/>
          </a:bodyPr>
          <a:lstStyle/>
          <a:p>
            <a:r>
              <a:rPr lang="en-GB" dirty="0" smtClean="0"/>
              <a:t>&lt;&lt; </a:t>
            </a:r>
            <a:r>
              <a:rPr lang="en-GB" i="1" dirty="0" smtClean="0"/>
              <a:t>A breakthrough was made by the astronomers at Catania … when they observed a persistently nearly-sinusoidal wave-like distortion in the light curve of RS </a:t>
            </a:r>
            <a:r>
              <a:rPr lang="en-GB" i="1" dirty="0" err="1" smtClean="0"/>
              <a:t>CVn</a:t>
            </a:r>
            <a:r>
              <a:rPr lang="en-GB" i="1" dirty="0" smtClean="0"/>
              <a:t> outside eclipse which migrate slowly …</a:t>
            </a:r>
            <a:r>
              <a:rPr lang="en-GB" dirty="0" smtClean="0"/>
              <a:t>.&gt;&gt; Hall D.S., 1975, IAU Coll. 28</a:t>
            </a:r>
            <a:endParaRPr lang="en-GB" dirty="0"/>
          </a:p>
        </p:txBody>
      </p:sp>
    </p:spTree>
    <p:extLst>
      <p:ext uri="{BB962C8B-B14F-4D97-AF65-F5344CB8AC3E}">
        <p14:creationId xmlns:p14="http://schemas.microsoft.com/office/powerpoint/2010/main" val="565038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409"/>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000" fill="hold"/>
                                        <p:tgtEl>
                                          <p:spTgt spid="6"/>
                                        </p:tgtEl>
                                        <p:attrNameLst>
                                          <p:attrName>ppt_w</p:attrName>
                                        </p:attrNameLst>
                                      </p:cBhvr>
                                      <p:tavLst>
                                        <p:tav tm="0">
                                          <p:val>
                                            <p:strVal val="#ppt_w*0.70"/>
                                          </p:val>
                                        </p:tav>
                                        <p:tav tm="100000">
                                          <p:val>
                                            <p:strVal val="#ppt_w"/>
                                          </p:val>
                                        </p:tav>
                                      </p:tavLst>
                                    </p:anim>
                                    <p:anim calcmode="lin" valueType="num">
                                      <p:cBhvr>
                                        <p:cTn id="17" dur="2000" fill="hold"/>
                                        <p:tgtEl>
                                          <p:spTgt spid="6"/>
                                        </p:tgtEl>
                                        <p:attrNameLst>
                                          <p:attrName>ppt_h</p:attrName>
                                        </p:attrNameLst>
                                      </p:cBhvr>
                                      <p:tavLst>
                                        <p:tav tm="0">
                                          <p:val>
                                            <p:strVal val="#ppt_h"/>
                                          </p:val>
                                        </p:tav>
                                        <p:tav tm="100000">
                                          <p:val>
                                            <p:strVal val="#ppt_h"/>
                                          </p:val>
                                        </p:tav>
                                      </p:tavLst>
                                    </p:anim>
                                    <p:animEffect transition="in" filter="fade">
                                      <p:cBhvr>
                                        <p:cTn id="18" dur="2000"/>
                                        <p:tgtEl>
                                          <p:spTgt spid="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50825" y="0"/>
            <a:ext cx="6626225" cy="1143000"/>
          </a:xfrm>
        </p:spPr>
        <p:txBody>
          <a:bodyPr>
            <a:normAutofit/>
          </a:bodyPr>
          <a:lstStyle/>
          <a:p>
            <a:r>
              <a:rPr lang="it-IT" b="1" dirty="0">
                <a:sym typeface="Symbol" charset="0"/>
              </a:rPr>
              <a:t>Regioni attive in 3D</a:t>
            </a:r>
            <a:endParaRPr lang="en-US" b="1" dirty="0"/>
          </a:p>
        </p:txBody>
      </p:sp>
      <p:pic>
        <p:nvPicPr>
          <p:cNvPr id="64518" name="Picture 6" descr="typyx"/>
          <p:cNvPicPr>
            <a:picLocks noChangeAspect="1" noChangeArrowheads="1"/>
          </p:cNvPicPr>
          <p:nvPr/>
        </p:nvPicPr>
        <p:blipFill>
          <a:blip r:embed="rId3">
            <a:extLst>
              <a:ext uri="{28A0092B-C50C-407E-A947-70E740481C1C}">
                <a14:useLocalDpi xmlns:a14="http://schemas.microsoft.com/office/drawing/2010/main" val="0"/>
              </a:ext>
            </a:extLst>
          </a:blip>
          <a:srcRect r="4758" b="30644"/>
          <a:stretch>
            <a:fillRect/>
          </a:stretch>
        </p:blipFill>
        <p:spPr bwMode="auto">
          <a:xfrm>
            <a:off x="4693390" y="1484313"/>
            <a:ext cx="4367319" cy="4282981"/>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p:cNvPicPr>
            <a:picLocks noChangeAspect="1" noChangeArrowheads="1"/>
          </p:cNvPicPr>
          <p:nvPr/>
        </p:nvPicPr>
        <p:blipFill>
          <a:blip r:embed="rId4">
            <a:extLst>
              <a:ext uri="{28A0092B-C50C-407E-A947-70E740481C1C}">
                <a14:useLocalDpi xmlns:a14="http://schemas.microsoft.com/office/drawing/2010/main" val="0"/>
              </a:ext>
            </a:extLst>
          </a:blip>
          <a:srcRect r="3325"/>
          <a:stretch>
            <a:fillRect/>
          </a:stretch>
        </p:blipFill>
        <p:spPr bwMode="auto">
          <a:xfrm>
            <a:off x="642986" y="1563496"/>
            <a:ext cx="3924300" cy="435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4521" name="Text Box 9"/>
          <p:cNvSpPr txBox="1">
            <a:spLocks noChangeArrowheads="1"/>
          </p:cNvSpPr>
          <p:nvPr/>
        </p:nvSpPr>
        <p:spPr bwMode="auto">
          <a:xfrm rot="16200000">
            <a:off x="-2426491" y="3187091"/>
            <a:ext cx="55080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it-IT" dirty="0" err="1"/>
              <a:t>Neff</a:t>
            </a:r>
            <a:r>
              <a:rPr lang="it-IT" dirty="0"/>
              <a:t>, Pagano, </a:t>
            </a:r>
            <a:r>
              <a:rPr lang="it-IT" dirty="0" err="1"/>
              <a:t>Rodonò</a:t>
            </a:r>
            <a:r>
              <a:rPr lang="it-IT" dirty="0"/>
              <a:t> et al. 1996 A&amp;A 310, 173</a:t>
            </a:r>
          </a:p>
        </p:txBody>
      </p:sp>
      <p:sp>
        <p:nvSpPr>
          <p:cNvPr id="6" name="WordArt 7"/>
          <p:cNvSpPr>
            <a:spLocks noChangeArrowheads="1" noChangeShapeType="1" noTextEdit="1"/>
          </p:cNvSpPr>
          <p:nvPr/>
        </p:nvSpPr>
        <p:spPr bwMode="auto">
          <a:xfrm>
            <a:off x="6732588" y="765175"/>
            <a:ext cx="2076450" cy="428625"/>
          </a:xfrm>
          <a:prstGeom prst="rect">
            <a:avLst/>
          </a:prstGeom>
        </p:spPr>
        <p:txBody>
          <a:bodyPr wrap="none" fromWordArt="1">
            <a:prstTxWarp prst="textPlain">
              <a:avLst>
                <a:gd name="adj" fmla="val 50000"/>
              </a:avLst>
            </a:prstTxWarp>
          </a:bodyPr>
          <a:lstStyle/>
          <a:p>
            <a:pPr algn="ctr"/>
            <a:r>
              <a:rPr lang="en-GB" sz="24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rPr>
              <a:t>multiwavelength</a:t>
            </a:r>
            <a:endParaRPr lang="en-GB"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endParaRPr>
          </a:p>
        </p:txBody>
      </p:sp>
      <p:sp>
        <p:nvSpPr>
          <p:cNvPr id="2" name="CasellaDiTesto 1"/>
          <p:cNvSpPr txBox="1"/>
          <p:nvPr/>
        </p:nvSpPr>
        <p:spPr>
          <a:xfrm>
            <a:off x="2869639" y="2853295"/>
            <a:ext cx="1463302" cy="584776"/>
          </a:xfrm>
          <a:prstGeom prst="rect">
            <a:avLst/>
          </a:prstGeom>
          <a:noFill/>
        </p:spPr>
        <p:txBody>
          <a:bodyPr wrap="square" rtlCol="0">
            <a:spAutoFit/>
          </a:bodyPr>
          <a:lstStyle/>
          <a:p>
            <a:r>
              <a:rPr lang="en-GB" sz="3200" b="1" dirty="0" err="1" smtClean="0">
                <a:solidFill>
                  <a:srgbClr val="69FAFA"/>
                </a:solidFill>
              </a:rPr>
              <a:t>ottico</a:t>
            </a:r>
            <a:endParaRPr lang="en-GB" sz="3200" b="1" dirty="0">
              <a:solidFill>
                <a:srgbClr val="69FAFA"/>
              </a:solidFill>
            </a:endParaRPr>
          </a:p>
        </p:txBody>
      </p:sp>
      <p:sp>
        <p:nvSpPr>
          <p:cNvPr id="3" name="Rettangolo 2"/>
          <p:cNvSpPr/>
          <p:nvPr/>
        </p:nvSpPr>
        <p:spPr>
          <a:xfrm>
            <a:off x="1162302" y="4751294"/>
            <a:ext cx="1332874" cy="584776"/>
          </a:xfrm>
          <a:prstGeom prst="rect">
            <a:avLst/>
          </a:prstGeom>
        </p:spPr>
        <p:txBody>
          <a:bodyPr wrap="square">
            <a:spAutoFit/>
          </a:bodyPr>
          <a:lstStyle/>
          <a:p>
            <a:r>
              <a:rPr lang="en-GB" sz="3200" b="1" dirty="0">
                <a:solidFill>
                  <a:srgbClr val="FF6600"/>
                </a:solidFill>
              </a:rPr>
              <a:t>TY </a:t>
            </a:r>
            <a:r>
              <a:rPr lang="en-GB" sz="3200" b="1" dirty="0" err="1">
                <a:solidFill>
                  <a:srgbClr val="FF6600"/>
                </a:solidFill>
              </a:rPr>
              <a:t>Pyx</a:t>
            </a:r>
            <a:endParaRPr lang="en-GB" sz="3200" b="1" dirty="0">
              <a:solidFill>
                <a:srgbClr val="FF66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4"/>
          <p:cNvSpPr>
            <a:spLocks noGrp="1"/>
          </p:cNvSpPr>
          <p:nvPr>
            <p:ph type="dt" sz="half" idx="10"/>
          </p:nvPr>
        </p:nvSpPr>
        <p:spPr/>
        <p:txBody>
          <a:bodyPr/>
          <a:lstStyle/>
          <a:p>
            <a:r>
              <a:rPr lang="it-IT"/>
              <a:t>Catania, 24 Ottobre 2006</a:t>
            </a:r>
            <a:endParaRPr lang="en-US"/>
          </a:p>
        </p:txBody>
      </p:sp>
      <p:sp>
        <p:nvSpPr>
          <p:cNvPr id="7" name="Segnaposto piè di pagina 5"/>
          <p:cNvSpPr>
            <a:spLocks noGrp="1"/>
          </p:cNvSpPr>
          <p:nvPr>
            <p:ph type="ftr" sz="quarter" idx="11"/>
          </p:nvPr>
        </p:nvSpPr>
        <p:spPr/>
        <p:txBody>
          <a:bodyPr/>
          <a:lstStyle/>
          <a:p>
            <a:r>
              <a:rPr lang="en-US"/>
              <a:t>La figura di Marcello Rodonò nella ricerca astrofisica</a:t>
            </a:r>
          </a:p>
        </p:txBody>
      </p:sp>
      <p:sp>
        <p:nvSpPr>
          <p:cNvPr id="19458" name="Rectangle 2"/>
          <p:cNvSpPr>
            <a:spLocks noGrp="1" noChangeArrowheads="1"/>
          </p:cNvSpPr>
          <p:nvPr>
            <p:ph type="title"/>
          </p:nvPr>
        </p:nvSpPr>
        <p:spPr>
          <a:xfrm>
            <a:off x="490071" y="44450"/>
            <a:ext cx="8160871" cy="1143000"/>
          </a:xfrm>
        </p:spPr>
        <p:txBody>
          <a:bodyPr>
            <a:noAutofit/>
          </a:bodyPr>
          <a:lstStyle/>
          <a:p>
            <a:r>
              <a:rPr lang="it-IT" b="1" dirty="0" smtClean="0"/>
              <a:t>Mappe della cromosfera stellare </a:t>
            </a:r>
            <a:endParaRPr lang="it-IT" b="1" dirty="0"/>
          </a:p>
        </p:txBody>
      </p:sp>
      <p:pic>
        <p:nvPicPr>
          <p:cNvPr id="1945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4998" y="1449294"/>
            <a:ext cx="3749317" cy="4175406"/>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779" y="1449294"/>
            <a:ext cx="4061080" cy="4309876"/>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0" name="Text Box 4"/>
          <p:cNvSpPr txBox="1">
            <a:spLocks noChangeArrowheads="1"/>
          </p:cNvSpPr>
          <p:nvPr/>
        </p:nvSpPr>
        <p:spPr bwMode="auto">
          <a:xfrm>
            <a:off x="6461775" y="4897396"/>
            <a:ext cx="2071083" cy="861774"/>
          </a:xfrm>
          <a:prstGeom prst="rect">
            <a:avLst/>
          </a:prstGeom>
          <a:solidFill>
            <a:schemeClr val="bg1"/>
          </a:solidFill>
          <a:ln>
            <a:noFill/>
          </a:ln>
        </p:spPr>
        <p:txBody>
          <a:bodyPr wrap="square" lIns="0" tIns="0" rIns="0" bIns="0">
            <a:spAutoFit/>
          </a:bodyPr>
          <a:lstStyle>
            <a:lvl1pPr>
              <a:tabLst>
                <a:tab pos="723900" algn="l"/>
                <a:tab pos="1447800" algn="l"/>
                <a:tab pos="2171700" algn="l"/>
              </a:tabLst>
              <a:defRPr>
                <a:solidFill>
                  <a:schemeClr val="tx1"/>
                </a:solidFill>
                <a:latin typeface="Verdana" charset="0"/>
                <a:ea typeface="ＭＳ Ｐゴシック" charset="0"/>
              </a:defRPr>
            </a:lvl1pPr>
            <a:lvl2pPr>
              <a:tabLst>
                <a:tab pos="723900" algn="l"/>
                <a:tab pos="1447800" algn="l"/>
                <a:tab pos="2171700" algn="l"/>
              </a:tabLst>
              <a:defRPr>
                <a:solidFill>
                  <a:schemeClr val="tx1"/>
                </a:solidFill>
                <a:latin typeface="Verdana" charset="0"/>
                <a:ea typeface="ＭＳ Ｐゴシック" charset="0"/>
              </a:defRPr>
            </a:lvl2pPr>
            <a:lvl3pPr>
              <a:tabLst>
                <a:tab pos="723900" algn="l"/>
                <a:tab pos="1447800" algn="l"/>
                <a:tab pos="2171700" algn="l"/>
              </a:tabLst>
              <a:defRPr>
                <a:solidFill>
                  <a:schemeClr val="tx1"/>
                </a:solidFill>
                <a:latin typeface="Verdana" charset="0"/>
                <a:ea typeface="ＭＳ Ｐゴシック" charset="0"/>
              </a:defRPr>
            </a:lvl3pPr>
            <a:lvl4pPr>
              <a:tabLst>
                <a:tab pos="723900" algn="l"/>
                <a:tab pos="1447800" algn="l"/>
                <a:tab pos="2171700" algn="l"/>
              </a:tabLst>
              <a:defRPr>
                <a:solidFill>
                  <a:schemeClr val="tx1"/>
                </a:solidFill>
                <a:latin typeface="Verdana" charset="0"/>
                <a:ea typeface="ＭＳ Ｐゴシック" charset="0"/>
              </a:defRPr>
            </a:lvl4pPr>
            <a:lvl5pPr>
              <a:tabLst>
                <a:tab pos="723900" algn="l"/>
                <a:tab pos="1447800" algn="l"/>
                <a:tab pos="2171700" algn="l"/>
              </a:tabLst>
              <a:defRPr>
                <a:solidFill>
                  <a:schemeClr val="tx1"/>
                </a:solidFill>
                <a:latin typeface="Verdana" charset="0"/>
                <a:ea typeface="ＭＳ Ｐゴシック" charset="0"/>
              </a:defRPr>
            </a:lvl5pPr>
            <a:lvl6pPr fontAlgn="base">
              <a:spcBef>
                <a:spcPct val="0"/>
              </a:spcBef>
              <a:spcAft>
                <a:spcPct val="0"/>
              </a:spcAft>
              <a:tabLst>
                <a:tab pos="723900" algn="l"/>
                <a:tab pos="1447800" algn="l"/>
                <a:tab pos="2171700" algn="l"/>
              </a:tabLst>
              <a:defRPr>
                <a:solidFill>
                  <a:schemeClr val="tx1"/>
                </a:solidFill>
                <a:latin typeface="Verdana" charset="0"/>
                <a:ea typeface="ＭＳ Ｐゴシック" charset="0"/>
              </a:defRPr>
            </a:lvl6pPr>
            <a:lvl7pPr fontAlgn="base">
              <a:spcBef>
                <a:spcPct val="0"/>
              </a:spcBef>
              <a:spcAft>
                <a:spcPct val="0"/>
              </a:spcAft>
              <a:tabLst>
                <a:tab pos="723900" algn="l"/>
                <a:tab pos="1447800" algn="l"/>
                <a:tab pos="2171700" algn="l"/>
              </a:tabLst>
              <a:defRPr>
                <a:solidFill>
                  <a:schemeClr val="tx1"/>
                </a:solidFill>
                <a:latin typeface="Verdana" charset="0"/>
                <a:ea typeface="ＭＳ Ｐゴシック" charset="0"/>
              </a:defRPr>
            </a:lvl7pPr>
            <a:lvl8pPr fontAlgn="base">
              <a:spcBef>
                <a:spcPct val="0"/>
              </a:spcBef>
              <a:spcAft>
                <a:spcPct val="0"/>
              </a:spcAft>
              <a:tabLst>
                <a:tab pos="723900" algn="l"/>
                <a:tab pos="1447800" algn="l"/>
                <a:tab pos="2171700" algn="l"/>
              </a:tabLst>
              <a:defRPr>
                <a:solidFill>
                  <a:schemeClr val="tx1"/>
                </a:solidFill>
                <a:latin typeface="Verdana" charset="0"/>
                <a:ea typeface="ＭＳ Ｐゴシック" charset="0"/>
              </a:defRPr>
            </a:lvl8pPr>
            <a:lvl9pPr fontAlgn="base">
              <a:spcBef>
                <a:spcPct val="0"/>
              </a:spcBef>
              <a:spcAft>
                <a:spcPct val="0"/>
              </a:spcAft>
              <a:tabLst>
                <a:tab pos="723900" algn="l"/>
                <a:tab pos="1447800" algn="l"/>
                <a:tab pos="2171700" algn="l"/>
              </a:tabLst>
              <a:defRPr>
                <a:solidFill>
                  <a:schemeClr val="tx1"/>
                </a:solidFill>
                <a:latin typeface="Verdana" charset="0"/>
                <a:ea typeface="ＭＳ Ｐゴシック" charset="0"/>
              </a:defRPr>
            </a:lvl9pPr>
          </a:lstStyle>
          <a:p>
            <a:pPr marL="108000" eaLnBrk="0" hangingPunct="0">
              <a:buClr>
                <a:srgbClr val="000000"/>
              </a:buClr>
              <a:buSzPct val="77000"/>
              <a:buFont typeface="StarBats" charset="0"/>
              <a:buNone/>
            </a:pPr>
            <a:r>
              <a:rPr lang="en-GB" sz="1400" dirty="0">
                <a:solidFill>
                  <a:srgbClr val="CC3300"/>
                </a:solidFill>
              </a:rPr>
              <a:t>Neff, Walter, </a:t>
            </a:r>
            <a:r>
              <a:rPr lang="en-GB" sz="1400" dirty="0" err="1">
                <a:solidFill>
                  <a:srgbClr val="CC3300"/>
                </a:solidFill>
              </a:rPr>
              <a:t>Rodonò</a:t>
            </a:r>
            <a:r>
              <a:rPr lang="en-GB" sz="1400" dirty="0">
                <a:solidFill>
                  <a:srgbClr val="CC3300"/>
                </a:solidFill>
              </a:rPr>
              <a:t> &amp; </a:t>
            </a:r>
            <a:r>
              <a:rPr lang="en-GB" sz="1400" dirty="0" err="1" smtClean="0">
                <a:solidFill>
                  <a:srgbClr val="CC3300"/>
                </a:solidFill>
              </a:rPr>
              <a:t>Linsky</a:t>
            </a:r>
            <a:r>
              <a:rPr lang="en-GB" sz="1400" dirty="0" smtClean="0">
                <a:solidFill>
                  <a:srgbClr val="CC3300"/>
                </a:solidFill>
              </a:rPr>
              <a:t> </a:t>
            </a:r>
            <a:r>
              <a:rPr lang="en-GB" sz="1400" dirty="0">
                <a:solidFill>
                  <a:srgbClr val="CC3300"/>
                </a:solidFill>
              </a:rPr>
              <a:t>1989, A&amp;A 215, </a:t>
            </a:r>
            <a:r>
              <a:rPr lang="en-GB" sz="1400" dirty="0" smtClean="0">
                <a:solidFill>
                  <a:srgbClr val="CC3300"/>
                </a:solidFill>
              </a:rPr>
              <a:t>79</a:t>
            </a:r>
          </a:p>
          <a:p>
            <a:pPr eaLnBrk="0" hangingPunct="0">
              <a:buClr>
                <a:srgbClr val="000000"/>
              </a:buClr>
              <a:buSzPct val="77000"/>
              <a:buFont typeface="StarBats" charset="0"/>
              <a:buNone/>
            </a:pPr>
            <a:endParaRPr lang="en-GB" sz="1400" dirty="0">
              <a:solidFill>
                <a:srgbClr val="CC3300"/>
              </a:solidFill>
            </a:endParaRPr>
          </a:p>
        </p:txBody>
      </p:sp>
      <p:sp>
        <p:nvSpPr>
          <p:cNvPr id="11" name="Text Box 4"/>
          <p:cNvSpPr txBox="1">
            <a:spLocks noChangeArrowheads="1"/>
          </p:cNvSpPr>
          <p:nvPr/>
        </p:nvSpPr>
        <p:spPr bwMode="auto">
          <a:xfrm rot="16200000">
            <a:off x="-2308225" y="3431799"/>
            <a:ext cx="495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sz="1600" i="1" dirty="0"/>
              <a:t>Pagano, </a:t>
            </a:r>
            <a:r>
              <a:rPr lang="it-IT" sz="1600" i="1" dirty="0" err="1"/>
              <a:t>Rodonò</a:t>
            </a:r>
            <a:r>
              <a:rPr lang="it-IT" sz="1600" i="1" dirty="0"/>
              <a:t> et al. 2001 A&amp;A 365, 128</a:t>
            </a:r>
            <a:endParaRPr lang="en-US" sz="1600" i="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2"/>
          <p:cNvSpPr>
            <a:spLocks noGrp="1"/>
          </p:cNvSpPr>
          <p:nvPr>
            <p:ph type="ftr" sz="quarter" idx="11"/>
          </p:nvPr>
        </p:nvSpPr>
        <p:spPr/>
        <p:txBody>
          <a:bodyPr/>
          <a:lstStyle/>
          <a:p>
            <a:r>
              <a:rPr lang="en-US"/>
              <a:t>La figura di Marcello Rodonò nella ricerca astrofisica</a:t>
            </a:r>
          </a:p>
        </p:txBody>
      </p:sp>
      <p:sp>
        <p:nvSpPr>
          <p:cNvPr id="68610" name="Text Box 2"/>
          <p:cNvSpPr txBox="1">
            <a:spLocks noChangeArrowheads="1"/>
          </p:cNvSpPr>
          <p:nvPr/>
        </p:nvSpPr>
        <p:spPr bwMode="auto">
          <a:xfrm>
            <a:off x="395288" y="166315"/>
            <a:ext cx="78073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Verdana" charset="0"/>
                <a:ea typeface="ＭＳ Ｐゴシック" charset="0"/>
              </a:defRPr>
            </a:lvl9pPr>
          </a:lstStyle>
          <a:p>
            <a:pPr algn="ctr" eaLnBrk="0" hangingPunct="0">
              <a:buClr>
                <a:srgbClr val="000000"/>
              </a:buClr>
              <a:buFont typeface="StarBats" charset="0"/>
              <a:buNone/>
            </a:pPr>
            <a:r>
              <a:rPr lang="en-GB" sz="3200" b="1" dirty="0" err="1" smtClean="0">
                <a:solidFill>
                  <a:schemeClr val="bg1"/>
                </a:solidFill>
              </a:rPr>
              <a:t>Mappe</a:t>
            </a:r>
            <a:r>
              <a:rPr lang="en-GB" sz="3200" b="1" dirty="0" smtClean="0">
                <a:solidFill>
                  <a:schemeClr val="bg1"/>
                </a:solidFill>
              </a:rPr>
              <a:t> di </a:t>
            </a:r>
            <a:r>
              <a:rPr lang="en-GB" sz="3200" b="1" dirty="0" err="1" smtClean="0">
                <a:solidFill>
                  <a:schemeClr val="bg1"/>
                </a:solidFill>
              </a:rPr>
              <a:t>brillamenti</a:t>
            </a:r>
            <a:r>
              <a:rPr lang="en-GB" sz="3200" b="1" dirty="0" smtClean="0">
                <a:solidFill>
                  <a:schemeClr val="bg1"/>
                </a:solidFill>
              </a:rPr>
              <a:t> </a:t>
            </a:r>
            <a:r>
              <a:rPr lang="en-GB" sz="3200" b="1" dirty="0" err="1" smtClean="0">
                <a:solidFill>
                  <a:schemeClr val="bg1"/>
                </a:solidFill>
              </a:rPr>
              <a:t>interbinari</a:t>
            </a:r>
            <a:endParaRPr lang="en-GB" sz="3200" b="1" dirty="0">
              <a:solidFill>
                <a:schemeClr val="bg1"/>
              </a:solidFill>
            </a:endParaRPr>
          </a:p>
        </p:txBody>
      </p:sp>
      <p:pic>
        <p:nvPicPr>
          <p:cNvPr id="68613" name="Picture 5" descr="hr1099"/>
          <p:cNvPicPr>
            <a:picLocks noChangeAspect="1" noChangeArrowheads="1"/>
          </p:cNvPicPr>
          <p:nvPr/>
        </p:nvPicPr>
        <p:blipFill>
          <a:blip r:embed="rId3">
            <a:extLst>
              <a:ext uri="{28A0092B-C50C-407E-A947-70E740481C1C}">
                <a14:useLocalDpi xmlns:a14="http://schemas.microsoft.com/office/drawing/2010/main" val="0"/>
              </a:ext>
            </a:extLst>
          </a:blip>
          <a:srcRect l="1448" r="3648" b="3098"/>
          <a:stretch>
            <a:fillRect/>
          </a:stretch>
        </p:blipFill>
        <p:spPr bwMode="auto">
          <a:xfrm>
            <a:off x="971270" y="1235775"/>
            <a:ext cx="7490385" cy="2560309"/>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447" y="3900672"/>
            <a:ext cx="3301906" cy="213644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686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286" y="3870789"/>
            <a:ext cx="3138367" cy="229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ttangolo 1"/>
          <p:cNvSpPr/>
          <p:nvPr/>
        </p:nvSpPr>
        <p:spPr>
          <a:xfrm>
            <a:off x="971270" y="866443"/>
            <a:ext cx="5867654" cy="369332"/>
          </a:xfrm>
          <a:prstGeom prst="rect">
            <a:avLst/>
          </a:prstGeom>
        </p:spPr>
        <p:txBody>
          <a:bodyPr wrap="square">
            <a:spAutoFit/>
          </a:bodyPr>
          <a:lstStyle/>
          <a:p>
            <a:r>
              <a:rPr lang="en-GB" dirty="0" err="1">
                <a:solidFill>
                  <a:srgbClr val="FFFFFF"/>
                </a:solidFill>
              </a:rPr>
              <a:t>Busà</a:t>
            </a:r>
            <a:r>
              <a:rPr lang="en-GB" dirty="0">
                <a:solidFill>
                  <a:srgbClr val="FFFFFF"/>
                </a:solidFill>
              </a:rPr>
              <a:t>, I., Pagano, I., </a:t>
            </a:r>
            <a:r>
              <a:rPr lang="en-GB" dirty="0" err="1">
                <a:solidFill>
                  <a:srgbClr val="FFFFFF"/>
                </a:solidFill>
              </a:rPr>
              <a:t>Rodonò</a:t>
            </a:r>
            <a:r>
              <a:rPr lang="en-GB" dirty="0">
                <a:solidFill>
                  <a:srgbClr val="FFFFFF"/>
                </a:solidFill>
              </a:rPr>
              <a:t>, M., </a:t>
            </a:r>
            <a:r>
              <a:rPr lang="en-GB" dirty="0" smtClean="0">
                <a:solidFill>
                  <a:srgbClr val="FFFFFF"/>
                </a:solidFill>
              </a:rPr>
              <a:t>et al.. </a:t>
            </a:r>
            <a:r>
              <a:rPr lang="en-GB" dirty="0">
                <a:solidFill>
                  <a:srgbClr val="FFFFFF"/>
                </a:solidFill>
              </a:rPr>
              <a:t>1999, </a:t>
            </a:r>
            <a:r>
              <a:rPr lang="en-GB" dirty="0" smtClean="0">
                <a:solidFill>
                  <a:srgbClr val="FFFFFF"/>
                </a:solidFill>
              </a:rPr>
              <a:t>A&amp;A 350</a:t>
            </a:r>
            <a:r>
              <a:rPr lang="en-GB" dirty="0">
                <a:solidFill>
                  <a:srgbClr val="FFFFFF"/>
                </a:solidFill>
              </a:rPr>
              <a:t>, 571,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 y="938979"/>
            <a:ext cx="9008640" cy="5080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733" y="3450917"/>
            <a:ext cx="4510907" cy="34070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18084" y="4127278"/>
            <a:ext cx="8825916" cy="1938992"/>
          </a:xfrm>
          <a:prstGeom prst="rect">
            <a:avLst/>
          </a:prstGeom>
          <a:noFill/>
          <a:ln>
            <a:noFill/>
          </a:ln>
          <a:effectLst/>
          <a:extLst>
            <a:ext uri="{909E8E84-426E-40dd-AFC4-6F175D3DCCD1}">
              <a14:hiddenFill xmlns:a14="http://schemas.microsoft.com/office/drawing/2010/main">
                <a:solidFill>
                  <a:srgbClr val="C0C0C0">
                    <a:alpha val="78000"/>
                  </a:srgbClr>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Clr>
                <a:schemeClr val="tx2"/>
              </a:buClr>
              <a:buFont typeface="Wingdings" charset="0"/>
              <a:buNone/>
            </a:pPr>
            <a:r>
              <a:rPr lang="it-IT" sz="2400" dirty="0" smtClean="0"/>
              <a:t>L’antenna radio VLBI di Noto entrerà in funzione nel 1988.</a:t>
            </a:r>
          </a:p>
          <a:p>
            <a:pPr>
              <a:buClr>
                <a:schemeClr val="tx2"/>
              </a:buClr>
            </a:pPr>
            <a:r>
              <a:rPr lang="it-IT" sz="2400" dirty="0" smtClean="0"/>
              <a:t>Nel 1986 M. </a:t>
            </a:r>
            <a:r>
              <a:rPr lang="it-IT" sz="2400" dirty="0" err="1" smtClean="0"/>
              <a:t>Rodonò</a:t>
            </a:r>
            <a:r>
              <a:rPr lang="it-IT" sz="2400" dirty="0" smtClean="0"/>
              <a:t> e S. Catalano si adoperano per la formazione di una generazione di radioastronomi: grazie </a:t>
            </a:r>
            <a:r>
              <a:rPr lang="it-IT" sz="2400" dirty="0"/>
              <a:t>a una </a:t>
            </a:r>
            <a:r>
              <a:rPr lang="it-IT" sz="2400" dirty="0" smtClean="0"/>
              <a:t>borsa di studio della </a:t>
            </a:r>
            <a:r>
              <a:rPr lang="it-IT" sz="2400" dirty="0"/>
              <a:t>Rotary </a:t>
            </a:r>
            <a:r>
              <a:rPr lang="it-IT" sz="2400" dirty="0" smtClean="0"/>
              <a:t>Foundation, Grazia Umana passa un periodo a </a:t>
            </a:r>
            <a:r>
              <a:rPr lang="it-IT" sz="2400" dirty="0" err="1" smtClean="0"/>
              <a:t>Socorro</a:t>
            </a:r>
            <a:r>
              <a:rPr lang="it-IT" sz="2400" dirty="0" smtClean="0"/>
              <a:t>, New Mexico (VLA)</a:t>
            </a:r>
            <a:endParaRPr lang="it-IT" sz="2400" dirty="0"/>
          </a:p>
        </p:txBody>
      </p:sp>
      <p:sp>
        <p:nvSpPr>
          <p:cNvPr id="8" name="Text Box 5"/>
          <p:cNvSpPr txBox="1">
            <a:spLocks noChangeArrowheads="1"/>
          </p:cNvSpPr>
          <p:nvPr/>
        </p:nvSpPr>
        <p:spPr>
          <a:xfrm>
            <a:off x="6361057" y="329669"/>
            <a:ext cx="2224143" cy="576262"/>
          </a:xfrm>
          <a:prstGeom prst="rect">
            <a:avLst/>
          </a:prstGeom>
          <a:noFill/>
          <a:ln/>
          <a:extLst>
            <a:ext uri="{909E8E84-426E-40dd-AFC4-6F175D3DCCD1}">
              <a14:hiddenFill xmlns:a14="http://schemas.microsoft.com/office/drawing/2010/main">
                <a:solidFill>
                  <a:schemeClr val="bg1"/>
                </a:solidFill>
              </a14:hiddenFill>
            </a:ext>
          </a:ex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r>
              <a:rPr lang="it-IT" sz="4400" b="1" dirty="0" smtClean="0">
                <a:solidFill>
                  <a:srgbClr val="FFFFFF"/>
                </a:solidFill>
              </a:rPr>
              <a:t>1984 </a:t>
            </a:r>
            <a:endParaRPr lang="it-IT" sz="4400" b="1" dirty="0">
              <a:solidFill>
                <a:srgbClr val="FFFFFF"/>
              </a:solidFill>
            </a:endParaRPr>
          </a:p>
        </p:txBody>
      </p:sp>
      <p:pic>
        <p:nvPicPr>
          <p:cNvPr id="9" name="Picture 4" descr="gruppo_cosmafia_0001"/>
          <p:cNvPicPr>
            <a:picLocks noChangeAspect="1" noChangeArrowheads="1"/>
          </p:cNvPicPr>
          <p:nvPr/>
        </p:nvPicPr>
        <p:blipFill rotWithShape="1">
          <a:blip r:embed="rId2">
            <a:extLst>
              <a:ext uri="{28A0092B-C50C-407E-A947-70E740481C1C}">
                <a14:useLocalDpi xmlns:a14="http://schemas.microsoft.com/office/drawing/2010/main" val="0"/>
              </a:ext>
            </a:extLst>
          </a:blip>
          <a:srcRect l="2692" r="2384"/>
          <a:stretch/>
        </p:blipFill>
        <p:spPr bwMode="auto">
          <a:xfrm>
            <a:off x="318084" y="329669"/>
            <a:ext cx="4998983" cy="389920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6115712" y="1171131"/>
            <a:ext cx="2774288" cy="3108544"/>
          </a:xfrm>
          <a:prstGeom prst="rect">
            <a:avLst/>
          </a:prstGeom>
          <a:noFill/>
        </p:spPr>
        <p:txBody>
          <a:bodyPr wrap="square" rtlCol="0">
            <a:spAutoFit/>
          </a:bodyPr>
          <a:lstStyle/>
          <a:p>
            <a:pPr algn="ctr"/>
            <a:r>
              <a:rPr lang="en-GB" sz="2800" dirty="0" err="1" smtClean="0">
                <a:solidFill>
                  <a:srgbClr val="FFFF00"/>
                </a:solidFill>
              </a:rPr>
              <a:t>È</a:t>
            </a:r>
            <a:r>
              <a:rPr lang="en-GB" sz="2800" dirty="0" smtClean="0">
                <a:solidFill>
                  <a:srgbClr val="FFFF00"/>
                </a:solidFill>
              </a:rPr>
              <a:t> </a:t>
            </a:r>
            <a:r>
              <a:rPr lang="en-GB" sz="2800" dirty="0" err="1" smtClean="0">
                <a:solidFill>
                  <a:srgbClr val="FFFF00"/>
                </a:solidFill>
              </a:rPr>
              <a:t>l’inizio</a:t>
            </a:r>
            <a:r>
              <a:rPr lang="en-GB" sz="2800" dirty="0" smtClean="0">
                <a:solidFill>
                  <a:srgbClr val="FFFF00"/>
                </a:solidFill>
              </a:rPr>
              <a:t> di un </a:t>
            </a:r>
            <a:r>
              <a:rPr lang="en-GB" sz="2800" dirty="0" err="1" smtClean="0">
                <a:solidFill>
                  <a:srgbClr val="FFFF00"/>
                </a:solidFill>
              </a:rPr>
              <a:t>percorso</a:t>
            </a:r>
            <a:r>
              <a:rPr lang="en-GB" sz="2800" dirty="0" smtClean="0">
                <a:solidFill>
                  <a:srgbClr val="FFFF00"/>
                </a:solidFill>
              </a:rPr>
              <a:t> </a:t>
            </a:r>
            <a:r>
              <a:rPr lang="en-GB" sz="2800" dirty="0" err="1" smtClean="0">
                <a:solidFill>
                  <a:srgbClr val="FFFF00"/>
                </a:solidFill>
              </a:rPr>
              <a:t>che</a:t>
            </a:r>
            <a:r>
              <a:rPr lang="en-GB" sz="2800" dirty="0" smtClean="0">
                <a:solidFill>
                  <a:srgbClr val="FFFF00"/>
                </a:solidFill>
              </a:rPr>
              <a:t> </a:t>
            </a:r>
            <a:r>
              <a:rPr lang="en-GB" sz="2800" dirty="0" err="1" smtClean="0">
                <a:solidFill>
                  <a:srgbClr val="FFFF00"/>
                </a:solidFill>
              </a:rPr>
              <a:t>porta</a:t>
            </a:r>
            <a:r>
              <a:rPr lang="en-GB" sz="2800" dirty="0" smtClean="0">
                <a:solidFill>
                  <a:srgbClr val="FFFF00"/>
                </a:solidFill>
              </a:rPr>
              <a:t> </a:t>
            </a:r>
            <a:r>
              <a:rPr lang="en-GB" sz="2800" dirty="0" err="1" smtClean="0">
                <a:solidFill>
                  <a:srgbClr val="FFFF00"/>
                </a:solidFill>
              </a:rPr>
              <a:t>alla</a:t>
            </a:r>
            <a:r>
              <a:rPr lang="en-GB" sz="2800" dirty="0" smtClean="0">
                <a:solidFill>
                  <a:srgbClr val="FFFF00"/>
                </a:solidFill>
              </a:rPr>
              <a:t> </a:t>
            </a:r>
            <a:r>
              <a:rPr lang="en-GB" sz="2800" dirty="0" err="1" smtClean="0">
                <a:solidFill>
                  <a:srgbClr val="FFFF00"/>
                </a:solidFill>
              </a:rPr>
              <a:t>presenza</a:t>
            </a:r>
            <a:r>
              <a:rPr lang="en-GB" sz="2800" dirty="0" smtClean="0">
                <a:solidFill>
                  <a:srgbClr val="FFFF00"/>
                </a:solidFill>
              </a:rPr>
              <a:t> </a:t>
            </a:r>
            <a:r>
              <a:rPr lang="en-GB" sz="2800" dirty="0" err="1" smtClean="0">
                <a:solidFill>
                  <a:srgbClr val="FFFF00"/>
                </a:solidFill>
              </a:rPr>
              <a:t>corposa</a:t>
            </a:r>
            <a:r>
              <a:rPr lang="en-GB" sz="2800" dirty="0" smtClean="0">
                <a:solidFill>
                  <a:srgbClr val="FFFF00"/>
                </a:solidFill>
              </a:rPr>
              <a:t> </a:t>
            </a:r>
            <a:r>
              <a:rPr lang="en-GB" sz="2800" dirty="0" err="1" smtClean="0">
                <a:solidFill>
                  <a:srgbClr val="FFFF00"/>
                </a:solidFill>
              </a:rPr>
              <a:t>della</a:t>
            </a:r>
            <a:r>
              <a:rPr lang="en-GB" sz="2800" dirty="0" smtClean="0">
                <a:solidFill>
                  <a:srgbClr val="FFFF00"/>
                </a:solidFill>
              </a:rPr>
              <a:t> </a:t>
            </a:r>
            <a:r>
              <a:rPr lang="en-GB" sz="2800" dirty="0" err="1" smtClean="0">
                <a:solidFill>
                  <a:srgbClr val="FFFF00"/>
                </a:solidFill>
              </a:rPr>
              <a:t>Radioastronomia</a:t>
            </a:r>
            <a:r>
              <a:rPr lang="en-GB" sz="2800" dirty="0" smtClean="0">
                <a:solidFill>
                  <a:srgbClr val="FFFF00"/>
                </a:solidFill>
              </a:rPr>
              <a:t> </a:t>
            </a:r>
            <a:r>
              <a:rPr lang="en-GB" sz="2800" dirty="0" err="1" smtClean="0">
                <a:solidFill>
                  <a:srgbClr val="FFFF00"/>
                </a:solidFill>
              </a:rPr>
              <a:t>all’OACT</a:t>
            </a:r>
            <a:r>
              <a:rPr lang="en-GB" sz="2800" dirty="0">
                <a:solidFill>
                  <a:srgbClr val="FFFF00"/>
                </a:solidFill>
              </a:rPr>
              <a:t>!</a:t>
            </a:r>
          </a:p>
        </p:txBody>
      </p:sp>
    </p:spTree>
    <p:extLst>
      <p:ext uri="{BB962C8B-B14F-4D97-AF65-F5344CB8AC3E}">
        <p14:creationId xmlns:p14="http://schemas.microsoft.com/office/powerpoint/2010/main" val="3487229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Marcell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513" y="3779838"/>
            <a:ext cx="5297487" cy="3078162"/>
          </a:xfrm>
          <a:prstGeom prst="rect">
            <a:avLst/>
          </a:prstGeom>
          <a:noFill/>
          <a:extLst>
            <a:ext uri="{909E8E84-426E-40dd-AFC4-6F175D3DCCD1}">
              <a14:hiddenFill xmlns:a14="http://schemas.microsoft.com/office/drawing/2010/main">
                <a:solidFill>
                  <a:srgbClr val="FFFFFF"/>
                </a:solidFill>
              </a14:hiddenFill>
            </a:ext>
          </a:extLst>
        </p:spPr>
      </p:pic>
      <p:pic>
        <p:nvPicPr>
          <p:cNvPr id="73733" name="Picture 5" descr="marcell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5148263" cy="3551238"/>
          </a:xfrm>
          <a:prstGeom prst="rect">
            <a:avLst/>
          </a:prstGeom>
          <a:noFill/>
          <a:extLst>
            <a:ext uri="{909E8E84-426E-40dd-AFC4-6F175D3DCCD1}">
              <a14:hiddenFill xmlns:a14="http://schemas.microsoft.com/office/drawing/2010/main">
                <a:solidFill>
                  <a:srgbClr val="FFFFFF"/>
                </a:solidFill>
              </a14:hiddenFill>
            </a:ext>
          </a:extLst>
        </p:spPr>
      </p:pic>
      <p:sp>
        <p:nvSpPr>
          <p:cNvPr id="73734" name="Text Box 6"/>
          <p:cNvSpPr txBox="1">
            <a:spLocks noChangeArrowheads="1"/>
          </p:cNvSpPr>
          <p:nvPr/>
        </p:nvSpPr>
        <p:spPr bwMode="auto">
          <a:xfrm>
            <a:off x="5795963" y="1268413"/>
            <a:ext cx="3097212"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b="1" dirty="0">
                <a:solidFill>
                  <a:srgbClr val="FF6600"/>
                </a:solidFill>
              </a:rPr>
              <a:t>Settembre 1985, Irlanda</a:t>
            </a:r>
          </a:p>
          <a:p>
            <a:pPr>
              <a:spcBef>
                <a:spcPct val="50000"/>
              </a:spcBef>
            </a:pPr>
            <a:r>
              <a:rPr lang="it-IT" dirty="0">
                <a:solidFill>
                  <a:schemeClr val="bg1"/>
                </a:solidFill>
              </a:rPr>
              <a:t>John Butler, Marcello </a:t>
            </a:r>
            <a:r>
              <a:rPr lang="it-IT" dirty="0" err="1">
                <a:solidFill>
                  <a:schemeClr val="bg1"/>
                </a:solidFill>
              </a:rPr>
              <a:t>Rodonò</a:t>
            </a:r>
            <a:r>
              <a:rPr lang="it-IT" dirty="0">
                <a:solidFill>
                  <a:schemeClr val="bg1"/>
                </a:solidFill>
              </a:rPr>
              <a:t>, Jeff </a:t>
            </a:r>
            <a:r>
              <a:rPr lang="it-IT" dirty="0" err="1">
                <a:solidFill>
                  <a:schemeClr val="bg1"/>
                </a:solidFill>
              </a:rPr>
              <a:t>Linsky</a:t>
            </a:r>
            <a:r>
              <a:rPr lang="it-IT" dirty="0">
                <a:solidFill>
                  <a:schemeClr val="bg1"/>
                </a:solidFill>
              </a:rPr>
              <a:t>, </a:t>
            </a:r>
            <a:r>
              <a:rPr lang="it-IT" dirty="0" err="1">
                <a:solidFill>
                  <a:schemeClr val="bg1"/>
                </a:solidFill>
              </a:rPr>
              <a:t>Brendan</a:t>
            </a:r>
            <a:r>
              <a:rPr lang="it-IT" dirty="0">
                <a:solidFill>
                  <a:schemeClr val="bg1"/>
                </a:solidFill>
              </a:rPr>
              <a:t> Byrne e signora</a:t>
            </a:r>
          </a:p>
          <a:p>
            <a:pPr>
              <a:spcBef>
                <a:spcPct val="50000"/>
              </a:spcBef>
            </a:pPr>
            <a:endParaRPr lang="it-IT" dirty="0"/>
          </a:p>
        </p:txBody>
      </p:sp>
      <p:sp>
        <p:nvSpPr>
          <p:cNvPr id="73737" name="Text Box 9"/>
          <p:cNvSpPr txBox="1">
            <a:spLocks noChangeArrowheads="1"/>
          </p:cNvSpPr>
          <p:nvPr/>
        </p:nvSpPr>
        <p:spPr bwMode="auto">
          <a:xfrm>
            <a:off x="104589" y="3789921"/>
            <a:ext cx="385126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it-IT" b="1" dirty="0">
                <a:solidFill>
                  <a:srgbClr val="FF6600"/>
                </a:solidFill>
              </a:rPr>
              <a:t>Giugno 1989, Catania</a:t>
            </a:r>
          </a:p>
          <a:p>
            <a:pPr>
              <a:spcBef>
                <a:spcPct val="50000"/>
              </a:spcBef>
            </a:pPr>
            <a:r>
              <a:rPr lang="it-IT" dirty="0"/>
              <a:t>Marcello </a:t>
            </a:r>
            <a:r>
              <a:rPr lang="it-IT" dirty="0" err="1"/>
              <a:t>Rodonò</a:t>
            </a:r>
            <a:r>
              <a:rPr lang="it-IT" dirty="0"/>
              <a:t>, Jeff </a:t>
            </a:r>
            <a:r>
              <a:rPr lang="it-IT" dirty="0" err="1"/>
              <a:t>Linsky</a:t>
            </a:r>
            <a:r>
              <a:rPr lang="it-IT" dirty="0"/>
              <a:t>, Bernard </a:t>
            </a:r>
            <a:r>
              <a:rPr lang="it-IT" dirty="0" err="1"/>
              <a:t>Foing</a:t>
            </a:r>
            <a:r>
              <a:rPr lang="it-IT" dirty="0"/>
              <a:t>, </a:t>
            </a:r>
            <a:r>
              <a:rPr lang="it-IT" dirty="0" err="1"/>
              <a:t>Brendan</a:t>
            </a:r>
            <a:r>
              <a:rPr lang="it-IT" dirty="0"/>
              <a:t> Byrne, Santo Catalano, David </a:t>
            </a:r>
            <a:r>
              <a:rPr lang="it-IT" dirty="0" err="1"/>
              <a:t>Andrews</a:t>
            </a:r>
            <a:r>
              <a:rPr lang="it-IT" dirty="0"/>
              <a:t>, Gordon </a:t>
            </a:r>
            <a:r>
              <a:rPr lang="it-IT" dirty="0" err="1"/>
              <a:t>Bromage</a:t>
            </a:r>
            <a:r>
              <a:rPr lang="it-IT" dirty="0"/>
              <a:t>, Giuseppe </a:t>
            </a:r>
            <a:r>
              <a:rPr lang="it-IT" dirty="0" err="1"/>
              <a:t>Cutispoto</a:t>
            </a:r>
            <a:r>
              <a:rPr lang="it-IT" dirty="0"/>
              <a:t>, James </a:t>
            </a:r>
            <a:r>
              <a:rPr lang="it-IT" dirty="0" err="1"/>
              <a:t>Neff</a:t>
            </a:r>
            <a:r>
              <a:rPr lang="it-IT" dirty="0"/>
              <a:t>, Ettore </a:t>
            </a:r>
            <a:r>
              <a:rPr lang="it-IT" dirty="0" err="1"/>
              <a:t>Marilli</a:t>
            </a:r>
            <a:r>
              <a:rPr lang="it-IT" dirty="0"/>
              <a:t>, John Butler, ed Eric </a:t>
            </a:r>
            <a:r>
              <a:rPr lang="it-IT" dirty="0" err="1"/>
              <a:t>Houdebine</a:t>
            </a:r>
            <a:endParaRPr lang="it-IT" dirty="0"/>
          </a:p>
          <a:p>
            <a:pPr>
              <a:spcBef>
                <a:spcPct val="50000"/>
              </a:spcBef>
            </a:pPr>
            <a:endParaRPr lang="it-IT" dirty="0"/>
          </a:p>
        </p:txBody>
      </p:sp>
      <p:sp>
        <p:nvSpPr>
          <p:cNvPr id="73738" name="Text Box 10"/>
          <p:cNvSpPr txBox="1">
            <a:spLocks noChangeArrowheads="1"/>
          </p:cNvSpPr>
          <p:nvPr/>
        </p:nvSpPr>
        <p:spPr bwMode="auto">
          <a:xfrm>
            <a:off x="5830888" y="3429000"/>
            <a:ext cx="3313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sz="1600" i="1" dirty="0">
                <a:solidFill>
                  <a:schemeClr val="bg1"/>
                </a:solidFill>
              </a:rPr>
              <a:t>Fotografie fornite da </a:t>
            </a:r>
            <a:r>
              <a:rPr lang="it-IT" sz="1600" i="1" dirty="0" err="1">
                <a:solidFill>
                  <a:schemeClr val="bg1"/>
                </a:solidFill>
              </a:rPr>
              <a:t>J</a:t>
            </a:r>
            <a:r>
              <a:rPr lang="it-IT" sz="1600" i="1" dirty="0">
                <a:solidFill>
                  <a:schemeClr val="bg1"/>
                </a:solidFill>
              </a:rPr>
              <a:t>. </a:t>
            </a:r>
            <a:r>
              <a:rPr lang="it-IT" sz="1600" i="1" dirty="0" err="1">
                <a:solidFill>
                  <a:schemeClr val="bg1"/>
                </a:solidFill>
              </a:rPr>
              <a:t>Linsky</a:t>
            </a:r>
            <a:endParaRPr lang="it-IT" sz="1600" i="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737"/>
                                        </p:tgtEl>
                                        <p:attrNameLst>
                                          <p:attrName>style.visibility</p:attrName>
                                        </p:attrNameLst>
                                      </p:cBhvr>
                                      <p:to>
                                        <p:strVal val="visible"/>
                                      </p:to>
                                    </p:set>
                                    <p:animEffect transition="in" filter="fade">
                                      <p:cBhvr>
                                        <p:cTn id="10" dur="500"/>
                                        <p:tgtEl>
                                          <p:spTgt spid="737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p:bldP spid="737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1994_Giu_Pechino2_36.jpg"/>
          <p:cNvPicPr>
            <a:picLocks noChangeAspect="1"/>
          </p:cNvPicPr>
          <p:nvPr/>
        </p:nvPicPr>
        <p:blipFill rotWithShape="1">
          <a:blip r:embed="rId2">
            <a:extLst>
              <a:ext uri="{28A0092B-C50C-407E-A947-70E740481C1C}">
                <a14:useLocalDpi xmlns:a14="http://schemas.microsoft.com/office/drawing/2010/main" val="0"/>
              </a:ext>
            </a:extLst>
          </a:blip>
          <a:srcRect b="14152"/>
          <a:stretch/>
        </p:blipFill>
        <p:spPr>
          <a:xfrm>
            <a:off x="0" y="0"/>
            <a:ext cx="6630391" cy="3742267"/>
          </a:xfrm>
          <a:prstGeom prst="rect">
            <a:avLst/>
          </a:prstGeom>
        </p:spPr>
      </p:pic>
      <p:pic>
        <p:nvPicPr>
          <p:cNvPr id="4" name="Immagine 3" descr="1994_Giu_Pechino3_04.jpg"/>
          <p:cNvPicPr>
            <a:picLocks noChangeAspect="1"/>
          </p:cNvPicPr>
          <p:nvPr/>
        </p:nvPicPr>
        <p:blipFill rotWithShape="1">
          <a:blip r:embed="rId3">
            <a:extLst>
              <a:ext uri="{28A0092B-C50C-407E-A947-70E740481C1C}">
                <a14:useLocalDpi xmlns:a14="http://schemas.microsoft.com/office/drawing/2010/main" val="0"/>
              </a:ext>
            </a:extLst>
          </a:blip>
          <a:srcRect t="38287" r="29376"/>
          <a:stretch/>
        </p:blipFill>
        <p:spPr>
          <a:xfrm>
            <a:off x="5605243" y="2053041"/>
            <a:ext cx="3538757" cy="4703359"/>
          </a:xfrm>
          <a:prstGeom prst="rect">
            <a:avLst/>
          </a:prstGeom>
        </p:spPr>
      </p:pic>
      <p:pic>
        <p:nvPicPr>
          <p:cNvPr id="5" name="Picture 5" descr="mrp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29" y="4118502"/>
            <a:ext cx="4034087" cy="27394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260629" y="3742267"/>
            <a:ext cx="34846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b="1" dirty="0">
                <a:solidFill>
                  <a:srgbClr val="FFFFFF"/>
                </a:solidFill>
              </a:rPr>
              <a:t>Ottobre 1993, </a:t>
            </a:r>
            <a:r>
              <a:rPr lang="it-IT" b="1" dirty="0" smtClean="0">
                <a:solidFill>
                  <a:srgbClr val="FFFFFF"/>
                </a:solidFill>
              </a:rPr>
              <a:t>Pennsylvania - CSM</a:t>
            </a:r>
            <a:endParaRPr lang="it-IT" sz="1600" i="1" dirty="0">
              <a:solidFill>
                <a:srgbClr val="FFFFFF"/>
              </a:solidFill>
            </a:endParaRPr>
          </a:p>
        </p:txBody>
      </p:sp>
      <p:sp>
        <p:nvSpPr>
          <p:cNvPr id="7" name="Rectangle 6"/>
          <p:cNvSpPr>
            <a:spLocks noChangeArrowheads="1"/>
          </p:cNvSpPr>
          <p:nvPr/>
        </p:nvSpPr>
        <p:spPr bwMode="auto">
          <a:xfrm>
            <a:off x="6937603" y="779441"/>
            <a:ext cx="17491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it-IT" b="1" dirty="0" smtClean="0">
                <a:solidFill>
                  <a:schemeClr val="bg1"/>
                </a:solidFill>
              </a:rPr>
              <a:t>1994 , Pechino –</a:t>
            </a:r>
            <a:br>
              <a:rPr lang="it-IT" b="1" dirty="0" smtClean="0">
                <a:solidFill>
                  <a:schemeClr val="bg1"/>
                </a:solidFill>
              </a:rPr>
            </a:br>
            <a:r>
              <a:rPr lang="it-IT" b="1" dirty="0" smtClean="0">
                <a:solidFill>
                  <a:schemeClr val="bg1"/>
                </a:solidFill>
              </a:rPr>
              <a:t> MUSICOS</a:t>
            </a:r>
            <a:endParaRPr lang="it-IT" sz="1600" i="1" dirty="0">
              <a:solidFill>
                <a:schemeClr val="bg1"/>
              </a:solidFill>
            </a:endParaRPr>
          </a:p>
        </p:txBody>
      </p:sp>
    </p:spTree>
    <p:extLst>
      <p:ext uri="{BB962C8B-B14F-4D97-AF65-F5344CB8AC3E}">
        <p14:creationId xmlns:p14="http://schemas.microsoft.com/office/powerpoint/2010/main" val="1562217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304800"/>
            <a:ext cx="2895600" cy="1371600"/>
          </a:xfrm>
        </p:spPr>
        <p:txBody>
          <a:bodyPr/>
          <a:lstStyle/>
          <a:p>
            <a:r>
              <a:rPr lang="it-IT"/>
              <a:t>APT80/1</a:t>
            </a:r>
          </a:p>
        </p:txBody>
      </p:sp>
      <p:sp>
        <p:nvSpPr>
          <p:cNvPr id="80899" name="Rectangle 3"/>
          <p:cNvSpPr>
            <a:spLocks noGrp="1" noChangeArrowheads="1"/>
          </p:cNvSpPr>
          <p:nvPr>
            <p:ph type="body" idx="1"/>
          </p:nvPr>
        </p:nvSpPr>
        <p:spPr>
          <a:xfrm>
            <a:off x="457200" y="1921933"/>
            <a:ext cx="2819400" cy="4191000"/>
          </a:xfrm>
        </p:spPr>
        <p:txBody>
          <a:bodyPr/>
          <a:lstStyle/>
          <a:p>
            <a:r>
              <a:rPr lang="it-IT" sz="2000" dirty="0">
                <a:solidFill>
                  <a:schemeClr val="bg1"/>
                </a:solidFill>
              </a:rPr>
              <a:t>Ordine 1989</a:t>
            </a:r>
          </a:p>
          <a:p>
            <a:r>
              <a:rPr lang="it-IT" sz="2000" dirty="0">
                <a:solidFill>
                  <a:schemeClr val="bg1"/>
                </a:solidFill>
              </a:rPr>
              <a:t>Istallazione e collaudo 1992</a:t>
            </a:r>
          </a:p>
        </p:txBody>
      </p:sp>
      <p:pic>
        <p:nvPicPr>
          <p:cNvPr id="80900" name="Picture 4" descr="apt1"/>
          <p:cNvPicPr>
            <a:picLocks noChangeAspect="1" noChangeArrowheads="1"/>
          </p:cNvPicPr>
          <p:nvPr/>
        </p:nvPicPr>
        <p:blipFill>
          <a:blip r:embed="rId2">
            <a:lum bright="-20000" contrast="6000"/>
            <a:extLst>
              <a:ext uri="{28A0092B-C50C-407E-A947-70E740481C1C}">
                <a14:useLocalDpi xmlns:a14="http://schemas.microsoft.com/office/drawing/2010/main" val="0"/>
              </a:ext>
            </a:extLst>
          </a:blip>
          <a:srcRect/>
          <a:stretch>
            <a:fillRect/>
          </a:stretch>
        </p:blipFill>
        <p:spPr bwMode="auto">
          <a:xfrm>
            <a:off x="3733800" y="0"/>
            <a:ext cx="458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ipeg_fig"/>
          <p:cNvPicPr>
            <a:picLocks noChangeAspect="1" noChangeArrowheads="1"/>
          </p:cNvPicPr>
          <p:nvPr/>
        </p:nvPicPr>
        <p:blipFill>
          <a:blip r:embed="rId2">
            <a:extLst>
              <a:ext uri="{28A0092B-C50C-407E-A947-70E740481C1C}">
                <a14:useLocalDpi xmlns:a14="http://schemas.microsoft.com/office/drawing/2010/main" val="0"/>
              </a:ext>
            </a:extLst>
          </a:blip>
          <a:srcRect b="15240"/>
          <a:stretch>
            <a:fillRect/>
          </a:stretch>
        </p:blipFill>
        <p:spPr bwMode="auto">
          <a:xfrm>
            <a:off x="-288229" y="-135467"/>
            <a:ext cx="10997849" cy="7049556"/>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1494367" y="4221163"/>
            <a:ext cx="32469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it-IT" b="1" dirty="0">
                <a:latin typeface="Comic Sans MS" charset="0"/>
              </a:rPr>
              <a:t>Ciclo 1 = 22 anni</a:t>
            </a:r>
          </a:p>
          <a:p>
            <a:r>
              <a:rPr lang="it-IT" b="1" dirty="0">
                <a:latin typeface="Comic Sans MS" charset="0"/>
              </a:rPr>
              <a:t>Ciclo 2 = 7 </a:t>
            </a:r>
            <a:r>
              <a:rPr lang="it-IT" b="1" dirty="0" smtClean="0">
                <a:latin typeface="Comic Sans MS" charset="0"/>
              </a:rPr>
              <a:t>anni</a:t>
            </a:r>
            <a:endParaRPr lang="it-IT" b="1" dirty="0">
              <a:latin typeface="Comic Sans MS" charset="0"/>
            </a:endParaRPr>
          </a:p>
        </p:txBody>
      </p:sp>
      <p:sp>
        <p:nvSpPr>
          <p:cNvPr id="49156" name="Text Box 4"/>
          <p:cNvSpPr txBox="1">
            <a:spLocks noChangeArrowheads="1"/>
          </p:cNvSpPr>
          <p:nvPr/>
        </p:nvSpPr>
        <p:spPr bwMode="auto">
          <a:xfrm>
            <a:off x="5819250" y="210609"/>
            <a:ext cx="3306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600" b="1" dirty="0" err="1">
                <a:latin typeface="Comic Sans MS" charset="0"/>
              </a:rPr>
              <a:t>Rodonò</a:t>
            </a:r>
            <a:r>
              <a:rPr lang="it-IT" sz="1600" b="1" dirty="0">
                <a:latin typeface="Comic Sans MS" charset="0"/>
              </a:rPr>
              <a:t> et al. A&amp;A, 358 (2000)</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866" y="982133"/>
            <a:ext cx="9381067" cy="61637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085" name="Text Box 5"/>
          <p:cNvSpPr txBox="1">
            <a:spLocks noChangeArrowheads="1"/>
          </p:cNvSpPr>
          <p:nvPr/>
        </p:nvSpPr>
        <p:spPr bwMode="auto">
          <a:xfrm>
            <a:off x="0" y="-169330"/>
            <a:ext cx="9144000" cy="1569660"/>
          </a:xfrm>
          <a:prstGeom prst="rect">
            <a:avLst/>
          </a:prstGeom>
          <a:solidFill>
            <a:srgbClr val="FFFFFF"/>
          </a:solidFill>
          <a:ln>
            <a:noFill/>
          </a:ln>
          <a:effectLst/>
        </p:spPr>
        <p:txBody>
          <a:bodyPr wrap="square">
            <a:spAutoFit/>
          </a:bodyPr>
          <a:lstStyle/>
          <a:p>
            <a:endParaRPr lang="it-IT" sz="2400" dirty="0" smtClean="0"/>
          </a:p>
          <a:p>
            <a:r>
              <a:rPr lang="it-IT" sz="2400" dirty="0" smtClean="0"/>
              <a:t>I dati APT80</a:t>
            </a:r>
            <a:r>
              <a:rPr lang="it-IT" sz="2400" dirty="0"/>
              <a:t>/1 m</a:t>
            </a:r>
            <a:r>
              <a:rPr lang="it-IT" sz="2400" dirty="0" smtClean="0"/>
              <a:t>ostrano l’esistenza </a:t>
            </a:r>
            <a:r>
              <a:rPr lang="it-IT" sz="2400" dirty="0"/>
              <a:t>di cicli di macchie, </a:t>
            </a:r>
            <a:r>
              <a:rPr lang="it-IT" sz="2400" dirty="0" smtClean="0"/>
              <a:t>e la presenza di cicli multipli, per </a:t>
            </a:r>
            <a:r>
              <a:rPr lang="it-IT" sz="2400" dirty="0"/>
              <a:t>un numeroso campione di stelle</a:t>
            </a:r>
            <a:r>
              <a:rPr lang="it-IT" sz="2400" dirty="0" smtClean="0"/>
              <a:t>.</a:t>
            </a:r>
          </a:p>
          <a:p>
            <a:endParaRPr lang="it-IT" sz="2400" dirty="0"/>
          </a:p>
        </p:txBody>
      </p:sp>
      <p:pic>
        <p:nvPicPr>
          <p:cNvPr id="46082" name="Picture 2" descr="plot"/>
          <p:cNvPicPr>
            <a:picLocks noChangeAspect="1" noChangeArrowheads="1"/>
          </p:cNvPicPr>
          <p:nvPr/>
        </p:nvPicPr>
        <p:blipFill>
          <a:blip r:embed="rId2">
            <a:extLst>
              <a:ext uri="{28A0092B-C50C-407E-A947-70E740481C1C}">
                <a14:useLocalDpi xmlns:a14="http://schemas.microsoft.com/office/drawing/2010/main" val="0"/>
              </a:ext>
            </a:extLst>
          </a:blip>
          <a:srcRect t="3368" b="20209"/>
          <a:stretch>
            <a:fillRect/>
          </a:stretch>
        </p:blipFill>
        <p:spPr bwMode="auto">
          <a:xfrm>
            <a:off x="111165" y="982133"/>
            <a:ext cx="4361887" cy="589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plot2"/>
          <p:cNvPicPr>
            <a:picLocks noChangeAspect="1" noChangeArrowheads="1"/>
          </p:cNvPicPr>
          <p:nvPr/>
        </p:nvPicPr>
        <p:blipFill>
          <a:blip r:embed="rId3">
            <a:extLst>
              <a:ext uri="{28A0092B-C50C-407E-A947-70E740481C1C}">
                <a14:useLocalDpi xmlns:a14="http://schemas.microsoft.com/office/drawing/2010/main" val="0"/>
              </a:ext>
            </a:extLst>
          </a:blip>
          <a:srcRect t="6737" b="16841"/>
          <a:stretch>
            <a:fillRect/>
          </a:stretch>
        </p:blipFill>
        <p:spPr bwMode="auto">
          <a:xfrm>
            <a:off x="4646653" y="946454"/>
            <a:ext cx="4361887" cy="591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rscvn"/>
          <p:cNvPicPr>
            <a:picLocks noChangeAspect="1" noChangeArrowheads="1"/>
          </p:cNvPicPr>
          <p:nvPr/>
        </p:nvPicPr>
        <p:blipFill>
          <a:blip r:embed="rId2"/>
          <a:srcRect l="12500" t="6580" r="8333" b="10527"/>
          <a:stretch>
            <a:fillRect/>
          </a:stretch>
        </p:blipFill>
        <p:spPr bwMode="auto">
          <a:xfrm>
            <a:off x="0" y="0"/>
            <a:ext cx="4343400" cy="5562600"/>
          </a:xfrm>
          <a:prstGeom prst="rect">
            <a:avLst/>
          </a:prstGeom>
          <a:noFill/>
          <a:ln w="9525">
            <a:noFill/>
            <a:miter lim="800000"/>
            <a:headEnd/>
            <a:tailEnd/>
          </a:ln>
        </p:spPr>
      </p:pic>
      <p:sp>
        <p:nvSpPr>
          <p:cNvPr id="3" name="Text Box 5"/>
          <p:cNvSpPr txBox="1">
            <a:spLocks noChangeArrowheads="1"/>
          </p:cNvSpPr>
          <p:nvPr/>
        </p:nvSpPr>
        <p:spPr bwMode="auto">
          <a:xfrm>
            <a:off x="3048000" y="25400"/>
            <a:ext cx="1295400" cy="457200"/>
          </a:xfrm>
          <a:prstGeom prst="rect">
            <a:avLst/>
          </a:prstGeom>
          <a:noFill/>
          <a:ln w="9525">
            <a:noFill/>
            <a:miter lim="800000"/>
            <a:headEnd/>
            <a:tailEnd/>
          </a:ln>
        </p:spPr>
        <p:txBody>
          <a:bodyPr>
            <a:prstTxWarp prst="textNoShape">
              <a:avLst/>
            </a:prstTxWarp>
            <a:spAutoFit/>
          </a:bodyPr>
          <a:lstStyle/>
          <a:p>
            <a:pPr>
              <a:spcBef>
                <a:spcPct val="50000"/>
              </a:spcBef>
            </a:pPr>
            <a:r>
              <a:rPr lang="it-IT" i="0" dirty="0">
                <a:solidFill>
                  <a:srgbClr val="FF0000"/>
                </a:solidFill>
              </a:rPr>
              <a:t>RS </a:t>
            </a:r>
            <a:r>
              <a:rPr lang="it-IT" i="0" dirty="0" err="1">
                <a:solidFill>
                  <a:srgbClr val="FF0000"/>
                </a:solidFill>
              </a:rPr>
              <a:t>CVn</a:t>
            </a:r>
            <a:endParaRPr lang="en-US" i="0" dirty="0">
              <a:solidFill>
                <a:srgbClr val="FF0000"/>
              </a:solidFill>
            </a:endParaRPr>
          </a:p>
        </p:txBody>
      </p:sp>
      <p:pic>
        <p:nvPicPr>
          <p:cNvPr id="4" name="Picture 8" descr="mappa"/>
          <p:cNvPicPr>
            <a:picLocks noChangeAspect="1" noChangeArrowheads="1" noCrop="1"/>
          </p:cNvPicPr>
          <p:nvPr/>
        </p:nvPicPr>
        <p:blipFill>
          <a:blip r:embed="rId3">
            <a:clrChange>
              <a:clrFrom>
                <a:srgbClr val="000000"/>
              </a:clrFrom>
              <a:clrTo>
                <a:srgbClr val="000000">
                  <a:alpha val="0"/>
                </a:srgbClr>
              </a:clrTo>
            </a:clrChange>
          </a:blip>
          <a:srcRect/>
          <a:stretch>
            <a:fillRect/>
          </a:stretch>
        </p:blipFill>
        <p:spPr bwMode="auto">
          <a:xfrm>
            <a:off x="5389283" y="-239059"/>
            <a:ext cx="2971800" cy="2378075"/>
          </a:xfrm>
          <a:prstGeom prst="rect">
            <a:avLst/>
          </a:prstGeom>
          <a:noFill/>
          <a:ln w="9525">
            <a:noFill/>
            <a:miter lim="800000"/>
            <a:headEnd/>
            <a:tailEnd/>
          </a:ln>
        </p:spPr>
      </p:pic>
      <p:sp>
        <p:nvSpPr>
          <p:cNvPr id="5" name="Title 7"/>
          <p:cNvSpPr txBox="1">
            <a:spLocks/>
          </p:cNvSpPr>
          <p:nvPr/>
        </p:nvSpPr>
        <p:spPr>
          <a:xfrm>
            <a:off x="6088597" y="2579788"/>
            <a:ext cx="2752030" cy="669920"/>
          </a:xfrm>
          <a:prstGeom prst="rect">
            <a:avLst/>
          </a:prstGeom>
        </p:spPr>
        <p:txBody>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200" dirty="0" smtClean="0">
                <a:sym typeface="Wingdings"/>
              </a:rPr>
              <a:t>Sole </a:t>
            </a:r>
            <a:r>
              <a:rPr lang="en-US" sz="3200" dirty="0" smtClean="0"/>
              <a:t>(G2 V)</a:t>
            </a:r>
            <a:endParaRPr lang="en-US" sz="3200" dirty="0"/>
          </a:p>
        </p:txBody>
      </p:sp>
      <p:sp>
        <p:nvSpPr>
          <p:cNvPr id="6" name="Rectangle 14"/>
          <p:cNvSpPr/>
          <p:nvPr/>
        </p:nvSpPr>
        <p:spPr>
          <a:xfrm>
            <a:off x="4532549" y="4362271"/>
            <a:ext cx="1834957" cy="1077218"/>
          </a:xfrm>
          <a:prstGeom prst="rect">
            <a:avLst/>
          </a:prstGeom>
        </p:spPr>
        <p:txBody>
          <a:bodyPr wrap="none">
            <a:spAutoFit/>
          </a:bodyPr>
          <a:lstStyle/>
          <a:p>
            <a:pPr algn="ctr"/>
            <a:r>
              <a:rPr lang="en-US" sz="3200" i="0" dirty="0" smtClean="0">
                <a:solidFill>
                  <a:schemeClr val="bg1"/>
                </a:solidFill>
                <a:cs typeface="Corbel"/>
              </a:rPr>
              <a:t>HD 12545</a:t>
            </a:r>
          </a:p>
          <a:p>
            <a:pPr algn="ctr"/>
            <a:r>
              <a:rPr lang="en-US" sz="3200" i="0" dirty="0" smtClean="0">
                <a:solidFill>
                  <a:schemeClr val="bg1"/>
                </a:solidFill>
                <a:cs typeface="Corbel"/>
              </a:rPr>
              <a:t>(K0 III)</a:t>
            </a:r>
            <a:endParaRPr lang="en-US" sz="3200" i="0" dirty="0">
              <a:solidFill>
                <a:schemeClr val="bg1"/>
              </a:solidFill>
              <a:cs typeface="Corbel"/>
            </a:endParaRPr>
          </a:p>
        </p:txBody>
      </p:sp>
      <p:pic>
        <p:nvPicPr>
          <p:cNvPr id="7" name="Picture 17"/>
          <p:cNvPicPr>
            <a:picLocks noChangeAspect="1"/>
          </p:cNvPicPr>
          <p:nvPr/>
        </p:nvPicPr>
        <p:blipFill>
          <a:blip r:embed="rId4"/>
          <a:stretch>
            <a:fillRect/>
          </a:stretch>
        </p:blipFill>
        <p:spPr>
          <a:xfrm>
            <a:off x="6611469" y="3752671"/>
            <a:ext cx="2133600" cy="1691200"/>
          </a:xfrm>
          <a:prstGeom prst="rect">
            <a:avLst/>
          </a:prstGeom>
          <a:effectLst>
            <a:innerShdw blurRad="63500" dist="50800">
              <a:prstClr val="black">
                <a:alpha val="50000"/>
              </a:prstClr>
            </a:innerShdw>
          </a:effectLst>
        </p:spPr>
      </p:pic>
      <p:pic>
        <p:nvPicPr>
          <p:cNvPr id="8" name="Picture 18"/>
          <p:cNvPicPr>
            <a:picLocks noChangeAspect="1"/>
          </p:cNvPicPr>
          <p:nvPr/>
        </p:nvPicPr>
        <p:blipFill>
          <a:blip r:embed="rId5">
            <a:duotone>
              <a:prstClr val="black"/>
              <a:srgbClr val="D9C3A5">
                <a:tint val="50000"/>
                <a:satMod val="180000"/>
              </a:srgbClr>
            </a:duotone>
          </a:blip>
          <a:stretch>
            <a:fillRect/>
          </a:stretch>
        </p:blipFill>
        <p:spPr>
          <a:xfrm>
            <a:off x="4621306" y="2429086"/>
            <a:ext cx="1676400" cy="1705869"/>
          </a:xfrm>
          <a:prstGeom prst="rect">
            <a:avLst/>
          </a:prstGeom>
          <a:effectLst>
            <a:outerShdw blurRad="50800" dist="38100" dir="2700000" algn="tl" rotWithShape="0">
              <a:prstClr val="black">
                <a:alpha val="40000"/>
              </a:prstClr>
            </a:outerShdw>
          </a:effectLst>
        </p:spPr>
      </p:pic>
      <p:sp>
        <p:nvSpPr>
          <p:cNvPr id="9" name="TextBox 12"/>
          <p:cNvSpPr txBox="1"/>
          <p:nvPr/>
        </p:nvSpPr>
        <p:spPr>
          <a:xfrm>
            <a:off x="6445437" y="3085336"/>
            <a:ext cx="2038350" cy="461665"/>
          </a:xfrm>
          <a:prstGeom prst="rect">
            <a:avLst/>
          </a:prstGeom>
          <a:noFill/>
        </p:spPr>
        <p:txBody>
          <a:bodyPr wrap="square" rtlCol="0">
            <a:spAutoFit/>
          </a:bodyPr>
          <a:lstStyle/>
          <a:p>
            <a:r>
              <a:rPr lang="en-US" i="0" dirty="0" smtClean="0">
                <a:solidFill>
                  <a:srgbClr val="FF0000"/>
                </a:solidFill>
                <a:latin typeface="Lucida Grande"/>
                <a:ea typeface="Lucida Grande"/>
                <a:cs typeface="Lucida Grande"/>
              </a:rPr>
              <a:t>Δ</a:t>
            </a:r>
            <a:r>
              <a:rPr lang="en-US" i="0" dirty="0" smtClean="0">
                <a:solidFill>
                  <a:srgbClr val="FF0000"/>
                </a:solidFill>
                <a:latin typeface="Corbel"/>
              </a:rPr>
              <a:t>F/F </a:t>
            </a:r>
            <a:r>
              <a:rPr lang="it-IT" i="0" dirty="0" smtClean="0">
                <a:solidFill>
                  <a:srgbClr val="FF0000"/>
                </a:solidFill>
                <a:latin typeface="Corbel"/>
                <a:sym typeface="Symbol" pitchFamily="-109" charset="2"/>
              </a:rPr>
              <a:t> </a:t>
            </a:r>
            <a:r>
              <a:rPr lang="it-IT" i="0" dirty="0" smtClean="0">
                <a:solidFill>
                  <a:srgbClr val="FF0000"/>
                </a:solidFill>
                <a:latin typeface="Corbel"/>
              </a:rPr>
              <a:t>0.1 %</a:t>
            </a:r>
            <a:endParaRPr lang="en-US" i="0" dirty="0">
              <a:solidFill>
                <a:srgbClr val="FF0000"/>
              </a:solidFill>
              <a:latin typeface="Corbel"/>
            </a:endParaRPr>
          </a:p>
        </p:txBody>
      </p:sp>
      <p:sp>
        <p:nvSpPr>
          <p:cNvPr id="10" name="TextBox 16"/>
          <p:cNvSpPr txBox="1"/>
          <p:nvPr/>
        </p:nvSpPr>
        <p:spPr>
          <a:xfrm>
            <a:off x="6819760" y="5443871"/>
            <a:ext cx="1925310" cy="369332"/>
          </a:xfrm>
          <a:prstGeom prst="rect">
            <a:avLst/>
          </a:prstGeom>
          <a:noFill/>
        </p:spPr>
        <p:txBody>
          <a:bodyPr wrap="square" rtlCol="0">
            <a:spAutoFit/>
          </a:bodyPr>
          <a:lstStyle/>
          <a:p>
            <a:r>
              <a:rPr lang="en-US" i="0" dirty="0" smtClean="0">
                <a:solidFill>
                  <a:srgbClr val="FF0000"/>
                </a:solidFill>
                <a:latin typeface="Lucida Grande"/>
                <a:ea typeface="Lucida Grande"/>
                <a:cs typeface="Lucida Grande"/>
              </a:rPr>
              <a:t>Δ</a:t>
            </a:r>
            <a:r>
              <a:rPr lang="en-US" i="0" dirty="0" smtClean="0">
                <a:solidFill>
                  <a:srgbClr val="FF0000"/>
                </a:solidFill>
                <a:latin typeface="Corbel"/>
              </a:rPr>
              <a:t>F/F </a:t>
            </a:r>
            <a:r>
              <a:rPr lang="it-IT" i="0" dirty="0" smtClean="0">
                <a:solidFill>
                  <a:srgbClr val="FF0000"/>
                </a:solidFill>
                <a:latin typeface="Corbel"/>
              </a:rPr>
              <a:t>fino </a:t>
            </a:r>
            <a:r>
              <a:rPr lang="it-IT" i="0" dirty="0" smtClean="0">
                <a:solidFill>
                  <a:srgbClr val="FF0000"/>
                </a:solidFill>
                <a:latin typeface="Corbel"/>
              </a:rPr>
              <a:t>a ~50 %</a:t>
            </a:r>
            <a:endParaRPr lang="en-US" i="0" dirty="0">
              <a:solidFill>
                <a:srgbClr val="FF0000"/>
              </a:solidFill>
              <a:latin typeface="Corbel"/>
            </a:endParaRPr>
          </a:p>
        </p:txBody>
      </p:sp>
      <p:sp>
        <p:nvSpPr>
          <p:cNvPr id="11" name="Rectangle 15"/>
          <p:cNvSpPr/>
          <p:nvPr/>
        </p:nvSpPr>
        <p:spPr>
          <a:xfrm rot="16200000">
            <a:off x="7272478" y="4257495"/>
            <a:ext cx="3429000" cy="307777"/>
          </a:xfrm>
          <a:prstGeom prst="rect">
            <a:avLst/>
          </a:prstGeom>
        </p:spPr>
        <p:txBody>
          <a:bodyPr wrap="square">
            <a:spAutoFit/>
          </a:bodyPr>
          <a:lstStyle/>
          <a:p>
            <a:r>
              <a:rPr lang="en-US" sz="1400" i="0" dirty="0" err="1" smtClean="0">
                <a:latin typeface="Corbel"/>
              </a:rPr>
              <a:t>Strassmeier</a:t>
            </a:r>
            <a:r>
              <a:rPr lang="en-US" sz="1400" i="0" dirty="0" smtClean="0">
                <a:latin typeface="Corbel"/>
              </a:rPr>
              <a:t> et al. 1999, A&amp;A </a:t>
            </a:r>
            <a:r>
              <a:rPr lang="en-US" sz="1400" dirty="0" smtClean="0">
                <a:latin typeface="Corbel"/>
              </a:rPr>
              <a:t>347, 225</a:t>
            </a:r>
            <a:endParaRPr lang="en-US" sz="1400" i="0" dirty="0">
              <a:latin typeface="Corbel"/>
            </a:endParaRPr>
          </a:p>
        </p:txBody>
      </p:sp>
      <p:sp>
        <p:nvSpPr>
          <p:cNvPr id="13" name="CasellaDiTesto 12"/>
          <p:cNvSpPr txBox="1"/>
          <p:nvPr/>
        </p:nvSpPr>
        <p:spPr>
          <a:xfrm>
            <a:off x="1568823" y="5483414"/>
            <a:ext cx="3313953" cy="338554"/>
          </a:xfrm>
          <a:prstGeom prst="rect">
            <a:avLst/>
          </a:prstGeom>
          <a:noFill/>
        </p:spPr>
        <p:txBody>
          <a:bodyPr wrap="square" rtlCol="0">
            <a:spAutoFit/>
          </a:bodyPr>
          <a:lstStyle/>
          <a:p>
            <a:r>
              <a:rPr lang="en-GB" sz="1600" dirty="0" err="1" smtClean="0"/>
              <a:t>Rodonò</a:t>
            </a:r>
            <a:r>
              <a:rPr lang="en-GB" sz="1600" dirty="0" smtClean="0"/>
              <a:t>, </a:t>
            </a:r>
            <a:r>
              <a:rPr lang="en-GB" sz="1600" dirty="0" err="1" smtClean="0"/>
              <a:t>Lanza</a:t>
            </a:r>
            <a:r>
              <a:rPr lang="en-GB" sz="1600" dirty="0" smtClean="0"/>
              <a:t> e Catalano, 1995</a:t>
            </a:r>
            <a:endParaRPr lang="en-GB" sz="1600" dirty="0"/>
          </a:p>
        </p:txBody>
      </p:sp>
    </p:spTree>
    <p:extLst>
      <p:ext uri="{BB962C8B-B14F-4D97-AF65-F5344CB8AC3E}">
        <p14:creationId xmlns:p14="http://schemas.microsoft.com/office/powerpoint/2010/main" val="2520651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par>
                                <p:cTn id="17" presetID="18" presetClass="entr" presetSubtype="1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APT_2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22" name="Rectangle 2"/>
          <p:cNvSpPr>
            <a:spLocks noGrp="1" noChangeArrowheads="1"/>
          </p:cNvSpPr>
          <p:nvPr>
            <p:ph type="title"/>
          </p:nvPr>
        </p:nvSpPr>
        <p:spPr/>
        <p:txBody>
          <a:bodyPr>
            <a:normAutofit fontScale="90000"/>
          </a:bodyPr>
          <a:lstStyle/>
          <a:p>
            <a:pPr algn="l"/>
            <a:r>
              <a:rPr lang="it-IT" sz="4000" dirty="0"/>
              <a:t>APT80/2</a:t>
            </a:r>
            <a:br>
              <a:rPr lang="it-IT" sz="4000" dirty="0"/>
            </a:br>
            <a:r>
              <a:rPr lang="it-IT" sz="4000" dirty="0"/>
              <a:t>Avvio 1999</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endParaRPr lang="en-GB"/>
          </a:p>
        </p:txBody>
      </p:sp>
      <p:sp>
        <p:nvSpPr>
          <p:cNvPr id="82947" name="Rectangle 3"/>
          <p:cNvSpPr>
            <a:spLocks noGrp="1" noChangeArrowheads="1"/>
          </p:cNvSpPr>
          <p:nvPr>
            <p:ph type="body" idx="1"/>
          </p:nvPr>
        </p:nvSpPr>
        <p:spPr/>
        <p:txBody>
          <a:bodyPr/>
          <a:lstStyle/>
          <a:p>
            <a:endParaRPr lang="en-GB"/>
          </a:p>
        </p:txBody>
      </p:sp>
      <p:pic>
        <p:nvPicPr>
          <p:cNvPr id="82948" name="Picture 4" descr="SANY0907_restaur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7" y="-91321"/>
            <a:ext cx="9567334" cy="715461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908800" y="5334000"/>
            <a:ext cx="2235200" cy="923330"/>
          </a:xfrm>
          <a:prstGeom prst="rect">
            <a:avLst/>
          </a:prstGeom>
          <a:noFill/>
        </p:spPr>
        <p:txBody>
          <a:bodyPr wrap="square" rtlCol="0">
            <a:spAutoFit/>
          </a:bodyPr>
          <a:lstStyle/>
          <a:p>
            <a:r>
              <a:rPr lang="en-GB" sz="5400" dirty="0" smtClean="0">
                <a:solidFill>
                  <a:schemeClr val="bg1"/>
                </a:solidFill>
              </a:rPr>
              <a:t>2006</a:t>
            </a:r>
            <a:endParaRPr lang="en-GB" sz="5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08800" y="5334000"/>
            <a:ext cx="2235200" cy="923330"/>
          </a:xfrm>
          <a:prstGeom prst="rect">
            <a:avLst/>
          </a:prstGeom>
          <a:noFill/>
        </p:spPr>
        <p:txBody>
          <a:bodyPr wrap="square" rtlCol="0">
            <a:spAutoFit/>
          </a:bodyPr>
          <a:lstStyle/>
          <a:p>
            <a:r>
              <a:rPr lang="en-GB" sz="5400" dirty="0" smtClean="0">
                <a:solidFill>
                  <a:schemeClr val="bg1"/>
                </a:solidFill>
              </a:rPr>
              <a:t>2006</a:t>
            </a:r>
            <a:endParaRPr lang="en-GB" sz="5400" dirty="0">
              <a:solidFill>
                <a:schemeClr val="bg1"/>
              </a:solidFill>
            </a:endParaRPr>
          </a:p>
        </p:txBody>
      </p:sp>
      <p:pic>
        <p:nvPicPr>
          <p:cNvPr id="3" name="Immagine 2" descr="photo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1879"/>
            <a:ext cx="9482667" cy="7082733"/>
          </a:xfrm>
          <a:prstGeom prst="rect">
            <a:avLst/>
          </a:prstGeom>
        </p:spPr>
      </p:pic>
      <p:sp>
        <p:nvSpPr>
          <p:cNvPr id="4" name="CasellaDiTesto 3"/>
          <p:cNvSpPr txBox="1"/>
          <p:nvPr/>
        </p:nvSpPr>
        <p:spPr>
          <a:xfrm>
            <a:off x="711200" y="5486400"/>
            <a:ext cx="2235200" cy="923330"/>
          </a:xfrm>
          <a:prstGeom prst="rect">
            <a:avLst/>
          </a:prstGeom>
          <a:noFill/>
        </p:spPr>
        <p:txBody>
          <a:bodyPr wrap="square" rtlCol="0">
            <a:spAutoFit/>
          </a:bodyPr>
          <a:lstStyle/>
          <a:p>
            <a:r>
              <a:rPr lang="en-GB" sz="5400" smtClean="0">
                <a:solidFill>
                  <a:schemeClr val="bg1"/>
                </a:solidFill>
              </a:rPr>
              <a:t>2008</a:t>
            </a:r>
            <a:endParaRPr lang="en-GB" sz="5400" dirty="0">
              <a:solidFill>
                <a:schemeClr val="bg1"/>
              </a:solidFill>
            </a:endParaRPr>
          </a:p>
        </p:txBody>
      </p:sp>
    </p:spTree>
    <p:extLst>
      <p:ext uri="{BB962C8B-B14F-4D97-AF65-F5344CB8AC3E}">
        <p14:creationId xmlns:p14="http://schemas.microsoft.com/office/powerpoint/2010/main" val="29696363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2"/>
            <a:ext cx="9144000" cy="6829778"/>
          </a:xfrm>
          <a:prstGeom prst="rect">
            <a:avLst/>
          </a:prstGeom>
        </p:spPr>
      </p:pic>
      <p:sp>
        <p:nvSpPr>
          <p:cNvPr id="3" name="CasellaDiTesto 2"/>
          <p:cNvSpPr txBox="1"/>
          <p:nvPr/>
        </p:nvSpPr>
        <p:spPr>
          <a:xfrm>
            <a:off x="778934" y="5588000"/>
            <a:ext cx="2235200" cy="923330"/>
          </a:xfrm>
          <a:prstGeom prst="rect">
            <a:avLst/>
          </a:prstGeom>
          <a:noFill/>
        </p:spPr>
        <p:txBody>
          <a:bodyPr wrap="square" rtlCol="0">
            <a:spAutoFit/>
          </a:bodyPr>
          <a:lstStyle/>
          <a:p>
            <a:r>
              <a:rPr lang="en-GB" sz="5400" dirty="0" smtClean="0">
                <a:solidFill>
                  <a:schemeClr val="bg1"/>
                </a:solidFill>
              </a:rPr>
              <a:t>2015</a:t>
            </a:r>
            <a:endParaRPr lang="en-GB" sz="5400" dirty="0">
              <a:solidFill>
                <a:schemeClr val="bg1"/>
              </a:solidFill>
            </a:endParaRPr>
          </a:p>
        </p:txBody>
      </p:sp>
    </p:spTree>
    <p:extLst>
      <p:ext uri="{BB962C8B-B14F-4D97-AF65-F5344CB8AC3E}">
        <p14:creationId xmlns:p14="http://schemas.microsoft.com/office/powerpoint/2010/main" val="22823334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062503_LaSilla_0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5780" cy="6892925"/>
          </a:xfrm>
          <a:prstGeom prst="rect">
            <a:avLst/>
          </a:prstGeom>
          <a:noFill/>
          <a:extLst>
            <a:ext uri="{909E8E84-426E-40dd-AFC4-6F175D3DCCD1}">
              <a14:hiddenFill xmlns:a14="http://schemas.microsoft.com/office/drawing/2010/main">
                <a:solidFill>
                  <a:srgbClr val="FFFFFF"/>
                </a:solidFill>
              </a14:hiddenFill>
            </a:ext>
          </a:extLst>
        </p:spPr>
      </p:pic>
      <p:sp>
        <p:nvSpPr>
          <p:cNvPr id="83970" name="Rectangle 2"/>
          <p:cNvSpPr>
            <a:spLocks noGrp="1" noChangeArrowheads="1"/>
          </p:cNvSpPr>
          <p:nvPr>
            <p:ph type="title"/>
          </p:nvPr>
        </p:nvSpPr>
        <p:spPr/>
        <p:txBody>
          <a:bodyPr>
            <a:normAutofit fontScale="90000"/>
          </a:bodyPr>
          <a:lstStyle/>
          <a:p>
            <a:pPr algn="l"/>
            <a:r>
              <a:rPr lang="it-IT" sz="4000" dirty="0"/>
              <a:t>REM (</a:t>
            </a:r>
            <a:r>
              <a:rPr lang="it-IT" sz="4000" dirty="0" err="1"/>
              <a:t>Rapid</a:t>
            </a:r>
            <a:r>
              <a:rPr lang="it-IT" sz="4000" dirty="0"/>
              <a:t> </a:t>
            </a:r>
            <a:r>
              <a:rPr lang="it-IT" sz="4000" dirty="0" err="1"/>
              <a:t>Eye</a:t>
            </a:r>
            <a:r>
              <a:rPr lang="it-IT" sz="4000" dirty="0"/>
              <a:t> Mount)</a:t>
            </a:r>
            <a:br>
              <a:rPr lang="it-IT" sz="4000" dirty="0"/>
            </a:br>
            <a:r>
              <a:rPr lang="it-IT" sz="2000" dirty="0"/>
              <a:t>(</a:t>
            </a:r>
            <a:r>
              <a:rPr lang="it-IT" sz="2000" dirty="0" err="1"/>
              <a:t>Collab</a:t>
            </a:r>
            <a:r>
              <a:rPr lang="it-IT" sz="2000" dirty="0"/>
              <a:t>. Milano, Catania, Roma, Trieste)</a:t>
            </a:r>
            <a:r>
              <a:rPr lang="it-IT" sz="4000" dirty="0"/>
              <a:t>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aip.de/groups/sternphysik/dri/public_html/suvpages/spacecraft.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22225"/>
            <a:ext cx="7010400" cy="6880225"/>
          </a:xfrm>
          <a:prstGeom prst="rect">
            <a:avLst/>
          </a:prstGeom>
          <a:noFill/>
          <a:extLst>
            <a:ext uri="{909E8E84-426E-40dd-AFC4-6F175D3DCCD1}">
              <a14:hiddenFill xmlns:a14="http://schemas.microsoft.com/office/drawing/2010/main">
                <a:solidFill>
                  <a:srgbClr val="FFFFFF"/>
                </a:solidFill>
              </a14:hiddenFill>
            </a:ext>
          </a:extLst>
        </p:spPr>
      </p:pic>
      <p:sp>
        <p:nvSpPr>
          <p:cNvPr id="68610" name="Rectangle 2"/>
          <p:cNvSpPr>
            <a:spLocks noGrp="1" noChangeArrowheads="1"/>
          </p:cNvSpPr>
          <p:nvPr>
            <p:ph type="title"/>
          </p:nvPr>
        </p:nvSpPr>
        <p:spPr/>
        <p:txBody>
          <a:bodyPr>
            <a:normAutofit fontScale="90000"/>
          </a:bodyPr>
          <a:lstStyle/>
          <a:p>
            <a:r>
              <a:rPr lang="it-IT" sz="4000"/>
              <a:t>SUVt (Spectrum UV telescope)</a:t>
            </a:r>
            <a:br>
              <a:rPr lang="it-IT" sz="4000"/>
            </a:br>
            <a:r>
              <a:rPr lang="it-IT" sz="3200"/>
              <a:t>Telescopio Spaziale da 1.70 m</a:t>
            </a:r>
            <a:r>
              <a:rPr lang="it-IT" sz="4000"/>
              <a:t/>
            </a:r>
            <a:br>
              <a:rPr lang="it-IT" sz="4000"/>
            </a:br>
            <a:r>
              <a:rPr lang="it-IT" sz="2000"/>
              <a:t>(collab. Russia, Italia, Germania, Ukraina…)</a:t>
            </a:r>
          </a:p>
        </p:txBody>
      </p:sp>
      <p:pic>
        <p:nvPicPr>
          <p:cNvPr id="68612" name="Picture 4" descr="1990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666" y="3613714"/>
            <a:ext cx="4741333" cy="3244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pic>
        <p:nvPicPr>
          <p:cNvPr id="3" name="Picture 2" descr="H:\rodono_suv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0732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2"/>
          <p:cNvSpPr>
            <a:spLocks noGrp="1"/>
          </p:cNvSpPr>
          <p:nvPr>
            <p:ph type="dt" sz="half" idx="10"/>
          </p:nvPr>
        </p:nvSpPr>
        <p:spPr/>
        <p:txBody>
          <a:bodyPr/>
          <a:lstStyle/>
          <a:p>
            <a:r>
              <a:rPr lang="it-IT"/>
              <a:t>Catania, 24 Ottobre 2006</a:t>
            </a:r>
            <a:endParaRPr lang="en-US"/>
          </a:p>
        </p:txBody>
      </p:sp>
      <p:sp>
        <p:nvSpPr>
          <p:cNvPr id="7" name="Segnaposto piè di pagina 3"/>
          <p:cNvSpPr>
            <a:spLocks noGrp="1"/>
          </p:cNvSpPr>
          <p:nvPr>
            <p:ph type="ftr" sz="quarter" idx="11"/>
          </p:nvPr>
        </p:nvSpPr>
        <p:spPr/>
        <p:txBody>
          <a:bodyPr/>
          <a:lstStyle/>
          <a:p>
            <a:r>
              <a:rPr lang="en-US"/>
              <a:t>La figura di Marcello Rodonò nella ricerca astrofisica</a:t>
            </a:r>
          </a:p>
        </p:txBody>
      </p:sp>
      <p:pic>
        <p:nvPicPr>
          <p:cNvPr id="35845" name="Picture 5" descr="AUT10469"/>
          <p:cNvPicPr>
            <a:picLocks noChangeAspect="1" noChangeArrowheads="1"/>
          </p:cNvPicPr>
          <p:nvPr/>
        </p:nvPicPr>
        <p:blipFill>
          <a:blip r:embed="rId2">
            <a:extLst>
              <a:ext uri="{28A0092B-C50C-407E-A947-70E740481C1C}">
                <a14:useLocalDpi xmlns:a14="http://schemas.microsoft.com/office/drawing/2010/main" val="0"/>
              </a:ext>
            </a:extLst>
          </a:blip>
          <a:srcRect l="12482" b="19716"/>
          <a:stretch>
            <a:fillRect/>
          </a:stretch>
        </p:blipFill>
        <p:spPr bwMode="auto">
          <a:xfrm>
            <a:off x="4716463" y="593725"/>
            <a:ext cx="4552950" cy="6264275"/>
          </a:xfrm>
          <a:prstGeom prst="rect">
            <a:avLst/>
          </a:prstGeom>
          <a:noFill/>
          <a:extLst>
            <a:ext uri="{909E8E84-426E-40dd-AFC4-6F175D3DCCD1}">
              <a14:hiddenFill xmlns:a14="http://schemas.microsoft.com/office/drawing/2010/main">
                <a:solidFill>
                  <a:srgbClr val="FFFFFF"/>
                </a:solidFill>
              </a14:hiddenFill>
            </a:ext>
          </a:extLst>
        </p:spPr>
      </p:pic>
      <p:sp>
        <p:nvSpPr>
          <p:cNvPr id="35844" name="Rectangle 4"/>
          <p:cNvSpPr>
            <a:spLocks noGrp="1" noChangeArrowheads="1"/>
          </p:cNvSpPr>
          <p:nvPr>
            <p:ph type="title"/>
          </p:nvPr>
        </p:nvSpPr>
        <p:spPr>
          <a:xfrm>
            <a:off x="468313" y="115888"/>
            <a:ext cx="6699250" cy="1143000"/>
          </a:xfrm>
        </p:spPr>
        <p:txBody>
          <a:bodyPr/>
          <a:lstStyle/>
          <a:p>
            <a:pPr algn="l"/>
            <a:r>
              <a:rPr lang="it-IT" dirty="0" smtClean="0"/>
              <a:t>WSO/UV</a:t>
            </a:r>
            <a:endParaRPr lang="it-IT" dirty="0"/>
          </a:p>
        </p:txBody>
      </p:sp>
      <p:sp>
        <p:nvSpPr>
          <p:cNvPr id="35846" name="Text Box 6"/>
          <p:cNvSpPr txBox="1">
            <a:spLocks noChangeArrowheads="1"/>
          </p:cNvSpPr>
          <p:nvPr/>
        </p:nvSpPr>
        <p:spPr bwMode="auto">
          <a:xfrm>
            <a:off x="323850" y="1434545"/>
            <a:ext cx="2663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b="1" dirty="0" smtClean="0">
                <a:solidFill>
                  <a:srgbClr val="F4F43E"/>
                </a:solidFill>
              </a:rPr>
              <a:t>Mosca, maggio </a:t>
            </a:r>
            <a:r>
              <a:rPr lang="it-IT" b="1" dirty="0">
                <a:solidFill>
                  <a:srgbClr val="F4F43E"/>
                </a:solidFill>
              </a:rPr>
              <a:t>2002</a:t>
            </a:r>
          </a:p>
        </p:txBody>
      </p:sp>
      <p:pic>
        <p:nvPicPr>
          <p:cNvPr id="35847" name="Picture 7" descr="lav 2002"/>
          <p:cNvPicPr>
            <a:picLocks noChangeAspect="1" noChangeArrowheads="1"/>
          </p:cNvPicPr>
          <p:nvPr/>
        </p:nvPicPr>
        <p:blipFill>
          <a:blip r:embed="rId3">
            <a:extLst>
              <a:ext uri="{28A0092B-C50C-407E-A947-70E740481C1C}">
                <a14:useLocalDpi xmlns:a14="http://schemas.microsoft.com/office/drawing/2010/main" val="0"/>
              </a:ext>
            </a:extLst>
          </a:blip>
          <a:srcRect l="24146"/>
          <a:stretch>
            <a:fillRect/>
          </a:stretch>
        </p:blipFill>
        <p:spPr bwMode="auto">
          <a:xfrm>
            <a:off x="-36513" y="2159000"/>
            <a:ext cx="4752976"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323850" y="6352143"/>
            <a:ext cx="2237136" cy="369332"/>
          </a:xfrm>
          <a:prstGeom prst="rect">
            <a:avLst/>
          </a:prstGeom>
        </p:spPr>
        <p:txBody>
          <a:bodyPr wrap="none">
            <a:spAutoFit/>
          </a:bodyPr>
          <a:lstStyle/>
          <a:p>
            <a:r>
              <a:rPr lang="it-IT" dirty="0" err="1"/>
              <a:t>Lavochkin</a:t>
            </a:r>
            <a:r>
              <a:rPr lang="it-IT" dirty="0"/>
              <a:t> </a:t>
            </a:r>
            <a:r>
              <a:rPr lang="it-IT" dirty="0" err="1"/>
              <a:t>Association</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4" name="Picture 8" descr="uviss_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533" y="1417638"/>
            <a:ext cx="4123267" cy="412326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1625" name="Text Box 9"/>
          <p:cNvSpPr txBox="1">
            <a:spLocks noChangeArrowheads="1"/>
          </p:cNvSpPr>
          <p:nvPr/>
        </p:nvSpPr>
        <p:spPr bwMode="auto">
          <a:xfrm>
            <a:off x="611187" y="1628775"/>
            <a:ext cx="368987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it-IT" sz="2400" dirty="0">
                <a:solidFill>
                  <a:schemeClr val="bg1"/>
                </a:solidFill>
              </a:rPr>
              <a:t>UVISS è stato un progetto Italiano*, finanziato dall’ASI (PI: P. </a:t>
            </a:r>
            <a:r>
              <a:rPr lang="it-IT" sz="2400" dirty="0" err="1">
                <a:solidFill>
                  <a:schemeClr val="bg1"/>
                </a:solidFill>
              </a:rPr>
              <a:t>Bernacca</a:t>
            </a:r>
            <a:r>
              <a:rPr lang="it-IT" sz="2400" dirty="0">
                <a:solidFill>
                  <a:schemeClr val="bg1"/>
                </a:solidFill>
              </a:rPr>
              <a:t>), per un telescopio UV da porre sulla stazione spaziale internazionale.</a:t>
            </a:r>
            <a:endParaRPr lang="en-US" sz="2400" dirty="0">
              <a:solidFill>
                <a:schemeClr val="bg1"/>
              </a:solidFill>
            </a:endParaRPr>
          </a:p>
        </p:txBody>
      </p:sp>
      <p:sp>
        <p:nvSpPr>
          <p:cNvPr id="111626" name="Text Box 10"/>
          <p:cNvSpPr txBox="1">
            <a:spLocks noChangeArrowheads="1"/>
          </p:cNvSpPr>
          <p:nvPr/>
        </p:nvSpPr>
        <p:spPr bwMode="auto">
          <a:xfrm>
            <a:off x="611188" y="4323644"/>
            <a:ext cx="3689879"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it-IT" sz="2400" dirty="0"/>
              <a:t>(*) Osservatori (CT, NA, PD, MI), Università (PD, CT) e Istituti del CNR (RM)</a:t>
            </a:r>
            <a:endParaRPr lang="en-US" sz="2400" dirty="0"/>
          </a:p>
        </p:txBody>
      </p:sp>
      <p:sp>
        <p:nvSpPr>
          <p:cNvPr id="111618" name="Rectangle 2"/>
          <p:cNvSpPr>
            <a:spLocks noGrp="1" noChangeArrowheads="1"/>
          </p:cNvSpPr>
          <p:nvPr>
            <p:ph type="title"/>
          </p:nvPr>
        </p:nvSpPr>
        <p:spPr/>
        <p:txBody>
          <a:bodyPr/>
          <a:lstStyle/>
          <a:p>
            <a:r>
              <a:rPr lang="it-IT" dirty="0"/>
              <a:t>UVISS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986306" y="765695"/>
            <a:ext cx="8128000" cy="6096000"/>
          </a:xfrm>
          <a:prstGeom prst="rect">
            <a:avLst/>
          </a:prstGeom>
        </p:spPr>
      </p:pic>
      <p:pic>
        <p:nvPicPr>
          <p:cNvPr id="5" name="Immagine 4"/>
          <p:cNvPicPr>
            <a:picLocks noChangeAspect="1"/>
          </p:cNvPicPr>
          <p:nvPr/>
        </p:nvPicPr>
        <p:blipFill>
          <a:blip r:embed="rId3"/>
          <a:stretch>
            <a:fillRect/>
          </a:stretch>
        </p:blipFill>
        <p:spPr>
          <a:xfrm>
            <a:off x="0" y="0"/>
            <a:ext cx="2986306" cy="6858000"/>
          </a:xfrm>
          <a:prstGeom prst="rect">
            <a:avLst/>
          </a:prstGeom>
        </p:spPr>
      </p:pic>
    </p:spTree>
    <p:extLst>
      <p:ext uri="{BB962C8B-B14F-4D97-AF65-F5344CB8AC3E}">
        <p14:creationId xmlns:p14="http://schemas.microsoft.com/office/powerpoint/2010/main" val="32320999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322" y="104587"/>
            <a:ext cx="4010025"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Segnaposto data 3"/>
          <p:cNvSpPr>
            <a:spLocks noGrp="1"/>
          </p:cNvSpPr>
          <p:nvPr>
            <p:ph type="dt" sz="half" idx="10"/>
          </p:nvPr>
        </p:nvSpPr>
        <p:spPr>
          <a:xfrm>
            <a:off x="0" y="6400800"/>
            <a:ext cx="2438400" cy="457200"/>
          </a:xfrm>
        </p:spPr>
        <p:txBody>
          <a:bodyPr/>
          <a:lstStyle/>
          <a:p>
            <a:r>
              <a:rPr lang="it-IT"/>
              <a:t>Catania, 24 Ottobre 2006 </a:t>
            </a:r>
            <a:endParaRPr lang="en-US"/>
          </a:p>
        </p:txBody>
      </p:sp>
      <p:pic>
        <p:nvPicPr>
          <p:cNvPr id="6" name="Picture 4" descr="primapg11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4365" y="2008747"/>
            <a:ext cx="3431504" cy="46805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Users/Ipa/Documents/didattica/attivita/corso/trace_flare0.mpg">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678329" y="308769"/>
            <a:ext cx="3276600" cy="3151188"/>
          </a:xfrm>
          <a:prstGeom prst="rect">
            <a:avLst/>
          </a:prstGeom>
          <a:noFill/>
          <a:ln w="9525">
            <a:noFill/>
            <a:miter lim="800000"/>
            <a:headEnd/>
            <a:tailEnd/>
          </a:ln>
        </p:spPr>
      </p:pic>
      <p:grpSp>
        <p:nvGrpSpPr>
          <p:cNvPr id="10" name="Group 10"/>
          <p:cNvGrpSpPr>
            <a:grpSpLocks/>
          </p:cNvGrpSpPr>
          <p:nvPr/>
        </p:nvGrpSpPr>
        <p:grpSpPr bwMode="auto">
          <a:xfrm>
            <a:off x="574198" y="2420785"/>
            <a:ext cx="4011071" cy="2679700"/>
            <a:chOff x="1202" y="935"/>
            <a:chExt cx="3683" cy="2329"/>
          </a:xfrm>
        </p:grpSpPr>
        <p:pic>
          <p:nvPicPr>
            <p:cNvPr id="11" name="Picture 8" descr="primapg61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140000">
              <a:off x="1879" y="258"/>
              <a:ext cx="2329" cy="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9"/>
            <p:cNvSpPr txBox="1">
              <a:spLocks noChangeArrowheads="1"/>
            </p:cNvSpPr>
            <p:nvPr/>
          </p:nvSpPr>
          <p:spPr bwMode="auto">
            <a:xfrm>
              <a:off x="3230" y="1172"/>
              <a:ext cx="117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800">
                  <a:solidFill>
                    <a:srgbClr val="000000"/>
                  </a:solidFill>
                </a:rPr>
                <a:t>EV Lac</a:t>
              </a:r>
            </a:p>
            <a:p>
              <a:r>
                <a:rPr lang="it-IT" sz="1800">
                  <a:solidFill>
                    <a:srgbClr val="000000"/>
                  </a:solidFill>
                </a:rPr>
                <a:t>30 Settembre 67</a:t>
              </a:r>
            </a:p>
          </p:txBody>
        </p:sp>
      </p:grpSp>
      <p:grpSp>
        <p:nvGrpSpPr>
          <p:cNvPr id="7" name="Group 7"/>
          <p:cNvGrpSpPr>
            <a:grpSpLocks/>
          </p:cNvGrpSpPr>
          <p:nvPr/>
        </p:nvGrpSpPr>
        <p:grpSpPr bwMode="auto">
          <a:xfrm>
            <a:off x="1141294" y="4725441"/>
            <a:ext cx="6934106" cy="2251728"/>
            <a:chOff x="657" y="1207"/>
            <a:chExt cx="4575" cy="1787"/>
          </a:xfrm>
        </p:grpSpPr>
        <p:pic>
          <p:nvPicPr>
            <p:cNvPr id="8" name="Picture 5" descr="primapg41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0000">
              <a:off x="657" y="1207"/>
              <a:ext cx="4575"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1020" y="1661"/>
              <a:ext cx="3856" cy="454"/>
            </a:xfrm>
            <a:prstGeom prst="rect">
              <a:avLst/>
            </a:prstGeom>
            <a:solidFill>
              <a:srgbClr val="00CC00">
                <a:alpha val="4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658069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3"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3"/>
                                        </p:tgtEl>
                                      </p:cBhvr>
                                    </p:cmd>
                                  </p:childTnLst>
                                </p:cTn>
                              </p:par>
                            </p:childTnLst>
                          </p:cTn>
                        </p:par>
                      </p:childTnLst>
                    </p:cTn>
                  </p:par>
                </p:childTnLst>
              </p:cTn>
              <p:nextCondLst>
                <p:cond evt="onClick" delay="0">
                  <p:tgtEl>
                    <p:spTgt spid="13"/>
                  </p:tgtEl>
                </p:cond>
              </p:nextCondLst>
            </p:seq>
            <p:video>
              <p:cMediaNode>
                <p:cTn id="28" repeatCount="indefinite"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rot="16200000">
            <a:off x="-624988" y="3391004"/>
            <a:ext cx="3862881" cy="307777"/>
          </a:xfrm>
          <a:prstGeom prst="rect">
            <a:avLst/>
          </a:prstGeom>
        </p:spPr>
        <p:txBody>
          <a:bodyPr wrap="none">
            <a:spAutoFit/>
          </a:bodyPr>
          <a:lstStyle/>
          <a:p>
            <a:r>
              <a:rPr lang="it-IT" sz="1400" dirty="0" smtClean="0"/>
              <a:t>Lanza, </a:t>
            </a:r>
            <a:r>
              <a:rPr lang="it-IT" sz="1400" dirty="0" err="1" smtClean="0"/>
              <a:t>Rodonò</a:t>
            </a:r>
            <a:r>
              <a:rPr lang="it-IT" sz="1400" dirty="0" smtClean="0"/>
              <a:t>, Pagano et </a:t>
            </a:r>
            <a:r>
              <a:rPr lang="it-IT" sz="1400" dirty="0"/>
              <a:t>al. 2003, A&amp;A 403, 1135</a:t>
            </a:r>
            <a:endParaRPr lang="it-IT" sz="1400" dirty="0"/>
          </a:p>
        </p:txBody>
      </p:sp>
      <p:pic>
        <p:nvPicPr>
          <p:cNvPr id="3" name="Immagine 2"/>
          <p:cNvPicPr>
            <a:picLocks noChangeAspect="1"/>
          </p:cNvPicPr>
          <p:nvPr/>
        </p:nvPicPr>
        <p:blipFill>
          <a:blip r:embed="rId2"/>
          <a:stretch>
            <a:fillRect/>
          </a:stretch>
        </p:blipFill>
        <p:spPr>
          <a:xfrm>
            <a:off x="1760483" y="1798669"/>
            <a:ext cx="5813352" cy="3959187"/>
          </a:xfrm>
          <a:prstGeom prst="rect">
            <a:avLst/>
          </a:prstGeom>
        </p:spPr>
      </p:pic>
      <p:sp>
        <p:nvSpPr>
          <p:cNvPr id="4" name="Titolo 3"/>
          <p:cNvSpPr>
            <a:spLocks noGrp="1"/>
          </p:cNvSpPr>
          <p:nvPr>
            <p:ph type="title"/>
          </p:nvPr>
        </p:nvSpPr>
        <p:spPr/>
        <p:txBody>
          <a:bodyPr>
            <a:noAutofit/>
          </a:bodyPr>
          <a:lstStyle/>
          <a:p>
            <a:r>
              <a:rPr lang="it-IT" sz="3600" dirty="0" err="1" smtClean="0"/>
              <a:t>Modelizzazione</a:t>
            </a:r>
            <a:r>
              <a:rPr lang="it-IT" sz="3600" dirty="0" smtClean="0"/>
              <a:t> dell’attività magnetica stellare per evidenziare il transito planetari</a:t>
            </a:r>
            <a:endParaRPr lang="it-IT" sz="3600" dirty="0"/>
          </a:p>
        </p:txBody>
      </p:sp>
    </p:spTree>
    <p:extLst>
      <p:ext uri="{BB962C8B-B14F-4D97-AF65-F5344CB8AC3E}">
        <p14:creationId xmlns:p14="http://schemas.microsoft.com/office/powerpoint/2010/main" val="2345312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caratteriz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84" y="-741361"/>
            <a:ext cx="10132484" cy="7599362"/>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2"/>
          <p:cNvSpPr>
            <a:spLocks noGrp="1" noChangeArrowheads="1"/>
          </p:cNvSpPr>
          <p:nvPr>
            <p:ph type="title" idx="4294967295"/>
          </p:nvPr>
        </p:nvSpPr>
        <p:spPr>
          <a:xfrm>
            <a:off x="281516" y="5473700"/>
            <a:ext cx="8229600" cy="1384300"/>
          </a:xfrm>
        </p:spPr>
        <p:txBody>
          <a:bodyPr/>
          <a:lstStyle/>
          <a:p>
            <a:pPr algn="l"/>
            <a:r>
              <a:rPr lang="it-IT" dirty="0">
                <a:solidFill>
                  <a:srgbClr val="FF6600"/>
                </a:solidFill>
              </a:rPr>
              <a:t>Lab. Rivelatori</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it-IT" dirty="0" smtClean="0"/>
              <a:t>Calcolo e HPC</a:t>
            </a:r>
            <a:endParaRPr lang="it-IT" dirty="0"/>
          </a:p>
        </p:txBody>
      </p:sp>
      <p:sp>
        <p:nvSpPr>
          <p:cNvPr id="96259" name="Rectangle 3"/>
          <p:cNvSpPr>
            <a:spLocks noGrp="1" noChangeArrowheads="1"/>
          </p:cNvSpPr>
          <p:nvPr>
            <p:ph type="body" idx="1"/>
          </p:nvPr>
        </p:nvSpPr>
        <p:spPr>
          <a:xfrm>
            <a:off x="228600" y="1794931"/>
            <a:ext cx="8915400" cy="4648200"/>
          </a:xfrm>
        </p:spPr>
        <p:txBody>
          <a:bodyPr>
            <a:normAutofit/>
          </a:bodyPr>
          <a:lstStyle/>
          <a:p>
            <a:pPr>
              <a:lnSpc>
                <a:spcPct val="90000"/>
              </a:lnSpc>
              <a:spcBef>
                <a:spcPts val="600"/>
              </a:spcBef>
              <a:spcAft>
                <a:spcPts val="600"/>
              </a:spcAft>
            </a:pPr>
            <a:r>
              <a:rPr lang="it-IT" sz="2000" dirty="0"/>
              <a:t>Terminale CINECA (ospitato presso OAC)</a:t>
            </a:r>
          </a:p>
          <a:p>
            <a:pPr>
              <a:lnSpc>
                <a:spcPct val="90000"/>
              </a:lnSpc>
              <a:spcBef>
                <a:spcPts val="600"/>
              </a:spcBef>
              <a:spcAft>
                <a:spcPts val="600"/>
              </a:spcAft>
            </a:pPr>
            <a:r>
              <a:rPr lang="it-IT" sz="2000" dirty="0"/>
              <a:t>VAX 750</a:t>
            </a:r>
          </a:p>
          <a:p>
            <a:pPr>
              <a:lnSpc>
                <a:spcPct val="90000"/>
              </a:lnSpc>
              <a:spcBef>
                <a:spcPts val="600"/>
              </a:spcBef>
              <a:spcAft>
                <a:spcPts val="600"/>
              </a:spcAft>
            </a:pPr>
            <a:r>
              <a:rPr lang="it-IT" sz="2000" dirty="0"/>
              <a:t>Gennaio 1990 </a:t>
            </a:r>
            <a:r>
              <a:rPr lang="it-IT" sz="2000" dirty="0" smtClean="0"/>
              <a:t>incendio…</a:t>
            </a:r>
            <a:endParaRPr lang="it-IT" sz="2000" dirty="0"/>
          </a:p>
          <a:p>
            <a:pPr>
              <a:lnSpc>
                <a:spcPct val="90000"/>
              </a:lnSpc>
              <a:spcBef>
                <a:spcPts val="600"/>
              </a:spcBef>
              <a:spcAft>
                <a:spcPts val="600"/>
              </a:spcAft>
            </a:pPr>
            <a:r>
              <a:rPr lang="it-IT" sz="2000" dirty="0"/>
              <a:t>CONVEX 201 -</a:t>
            </a:r>
            <a:r>
              <a:rPr lang="it-IT" sz="2000" dirty="0">
                <a:sym typeface="Wingdings" charset="0"/>
              </a:rPr>
              <a:t> 210 (1992</a:t>
            </a:r>
            <a:r>
              <a:rPr lang="it-IT" sz="2000" dirty="0" smtClean="0">
                <a:sym typeface="Wingdings" charset="0"/>
              </a:rPr>
              <a:t>)</a:t>
            </a:r>
            <a:r>
              <a:rPr lang="it-IT" sz="2000" dirty="0" smtClean="0"/>
              <a:t> </a:t>
            </a:r>
            <a:r>
              <a:rPr lang="it-IT" sz="2000" dirty="0"/>
              <a:t>(Calcolo parallelo)</a:t>
            </a:r>
          </a:p>
          <a:p>
            <a:pPr>
              <a:spcBef>
                <a:spcPts val="600"/>
              </a:spcBef>
              <a:spcAft>
                <a:spcPts val="600"/>
              </a:spcAft>
            </a:pPr>
            <a:r>
              <a:rPr lang="it-IT" sz="2000" dirty="0"/>
              <a:t>1999 – 2004 Finanziamenti MIUR: EC - Aree Obiettivo 1 - Problematiche Astrofisiche attuali, visualizzazione scientifica e alta formazione nel campo del </a:t>
            </a:r>
            <a:r>
              <a:rPr lang="it-IT" sz="2000" dirty="0" err="1"/>
              <a:t>supercalcolo</a:t>
            </a:r>
            <a:endParaRPr lang="it-IT" sz="2000" dirty="0"/>
          </a:p>
          <a:p>
            <a:pPr>
              <a:spcBef>
                <a:spcPts val="600"/>
              </a:spcBef>
              <a:spcAft>
                <a:spcPts val="600"/>
              </a:spcAft>
            </a:pPr>
            <a:r>
              <a:rPr lang="it-IT" sz="2000" dirty="0"/>
              <a:t>2004 – 2007 Progetto COSMOCT : </a:t>
            </a:r>
          </a:p>
          <a:p>
            <a:pPr>
              <a:spcBef>
                <a:spcPct val="50000"/>
              </a:spcBef>
            </a:pPr>
            <a:endParaRPr lang="it-IT" sz="2000" i="1" dirty="0"/>
          </a:p>
          <a:p>
            <a:pPr>
              <a:lnSpc>
                <a:spcPct val="90000"/>
              </a:lnSpc>
            </a:pPr>
            <a:endParaRPr lang="it-IT" sz="2000" dirty="0"/>
          </a:p>
          <a:p>
            <a:pPr>
              <a:lnSpc>
                <a:spcPct val="90000"/>
              </a:lnSpc>
              <a:buFontTx/>
              <a:buNone/>
            </a:pPr>
            <a:endParaRPr lang="it-IT" sz="2000" dirty="0"/>
          </a:p>
        </p:txBody>
      </p:sp>
      <p:sp>
        <p:nvSpPr>
          <p:cNvPr id="4" name="Text Box 11"/>
          <p:cNvSpPr txBox="1">
            <a:spLocks noChangeArrowheads="1"/>
          </p:cNvSpPr>
          <p:nvPr/>
        </p:nvSpPr>
        <p:spPr bwMode="auto">
          <a:xfrm>
            <a:off x="4114800" y="2396067"/>
            <a:ext cx="47529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1" tIns="45701" rIns="91401" bIns="45701">
            <a:spAutoFit/>
          </a:bodyPr>
          <a:lstStyle>
            <a:lvl1pPr defTabSz="912813">
              <a:defRPr sz="2400">
                <a:solidFill>
                  <a:schemeClr val="tx1"/>
                </a:solidFill>
                <a:latin typeface="Times New Roman" charset="0"/>
                <a:ea typeface="ＭＳ Ｐゴシック" charset="0"/>
              </a:defRPr>
            </a:lvl1pPr>
            <a:lvl2pPr defTabSz="912813">
              <a:defRPr sz="2400">
                <a:solidFill>
                  <a:schemeClr val="tx1"/>
                </a:solidFill>
                <a:latin typeface="Times New Roman" charset="0"/>
                <a:ea typeface="ＭＳ Ｐゴシック" charset="0"/>
              </a:defRPr>
            </a:lvl2pPr>
            <a:lvl3pPr marL="912813" defTabSz="912813">
              <a:defRPr sz="2400">
                <a:solidFill>
                  <a:schemeClr val="tx1"/>
                </a:solidFill>
                <a:latin typeface="Times New Roman" charset="0"/>
                <a:ea typeface="ＭＳ Ｐゴシック" charset="0"/>
              </a:defRPr>
            </a:lvl3pPr>
            <a:lvl4pPr defTabSz="912813">
              <a:defRPr sz="2400">
                <a:solidFill>
                  <a:schemeClr val="tx1"/>
                </a:solidFill>
                <a:latin typeface="Times New Roman" charset="0"/>
                <a:ea typeface="ＭＳ Ｐゴシック" charset="0"/>
              </a:defRPr>
            </a:lvl4pPr>
            <a:lvl5pPr defTabSz="912813">
              <a:defRPr sz="2400">
                <a:solidFill>
                  <a:schemeClr val="tx1"/>
                </a:solidFill>
                <a:latin typeface="Times New Roman" charset="0"/>
                <a:ea typeface="ＭＳ Ｐゴシック" charset="0"/>
              </a:defRPr>
            </a:lvl5pPr>
            <a:lvl6pPr defTabSz="912813" fontAlgn="base">
              <a:spcBef>
                <a:spcPct val="0"/>
              </a:spcBef>
              <a:spcAft>
                <a:spcPct val="0"/>
              </a:spcAft>
              <a:defRPr sz="2400">
                <a:solidFill>
                  <a:schemeClr val="tx1"/>
                </a:solidFill>
                <a:latin typeface="Times New Roman" charset="0"/>
                <a:ea typeface="ＭＳ Ｐゴシック" charset="0"/>
              </a:defRPr>
            </a:lvl6pPr>
            <a:lvl7pPr defTabSz="912813" fontAlgn="base">
              <a:spcBef>
                <a:spcPct val="0"/>
              </a:spcBef>
              <a:spcAft>
                <a:spcPct val="0"/>
              </a:spcAft>
              <a:defRPr sz="2400">
                <a:solidFill>
                  <a:schemeClr val="tx1"/>
                </a:solidFill>
                <a:latin typeface="Times New Roman" charset="0"/>
                <a:ea typeface="ＭＳ Ｐゴシック" charset="0"/>
              </a:defRPr>
            </a:lvl7pPr>
            <a:lvl8pPr defTabSz="912813" fontAlgn="base">
              <a:spcBef>
                <a:spcPct val="0"/>
              </a:spcBef>
              <a:spcAft>
                <a:spcPct val="0"/>
              </a:spcAft>
              <a:defRPr sz="2400">
                <a:solidFill>
                  <a:schemeClr val="tx1"/>
                </a:solidFill>
                <a:latin typeface="Times New Roman" charset="0"/>
                <a:ea typeface="ＭＳ Ｐゴシック" charset="0"/>
              </a:defRPr>
            </a:lvl8pPr>
            <a:lvl9pPr defTabSz="912813" fontAlgn="base">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pPr>
            <a:r>
              <a:rPr lang="en-GB" sz="4400" b="1" u="sng" dirty="0" err="1">
                <a:solidFill>
                  <a:schemeClr val="accent2"/>
                </a:solidFill>
              </a:rPr>
              <a:t>Cosmo.Lab</a:t>
            </a:r>
            <a:endParaRPr lang="en-GB" sz="4400" b="1" u="sng" dirty="0">
              <a:solidFill>
                <a:schemeClr val="accent2"/>
              </a:solidFill>
            </a:endParaRPr>
          </a:p>
        </p:txBody>
      </p:sp>
      <p:sp>
        <p:nvSpPr>
          <p:cNvPr id="2" name="Rettangolo 1"/>
          <p:cNvSpPr/>
          <p:nvPr/>
        </p:nvSpPr>
        <p:spPr>
          <a:xfrm>
            <a:off x="1793614" y="5271587"/>
            <a:ext cx="2474906" cy="769441"/>
          </a:xfrm>
          <a:prstGeom prst="rect">
            <a:avLst/>
          </a:prstGeom>
        </p:spPr>
        <p:txBody>
          <a:bodyPr wrap="none">
            <a:spAutoFit/>
          </a:bodyPr>
          <a:lstStyle/>
          <a:p>
            <a:pPr algn="ctr" defTabSz="912813" eaLnBrk="0" hangingPunct="0">
              <a:spcBef>
                <a:spcPct val="50000"/>
              </a:spcBef>
            </a:pPr>
            <a:r>
              <a:rPr lang="en-GB" sz="4400" b="1" u="sng" dirty="0" err="1">
                <a:solidFill>
                  <a:schemeClr val="accent2"/>
                </a:solidFill>
                <a:latin typeface="Times New Roman" charset="0"/>
                <a:ea typeface="ＭＳ Ｐゴシック" charset="0"/>
              </a:rPr>
              <a:t>AstroMD</a:t>
            </a:r>
            <a:endParaRPr lang="en-GB" sz="4400" b="1" u="sng" dirty="0">
              <a:solidFill>
                <a:schemeClr val="accent2"/>
              </a:solidFill>
              <a:latin typeface="Times New Roman" charset="0"/>
              <a:ea typeface="ＭＳ Ｐゴシック" charset="0"/>
            </a:endParaRPr>
          </a:p>
        </p:txBody>
      </p:sp>
      <p:sp>
        <p:nvSpPr>
          <p:cNvPr id="3" name="Rettangolo 2"/>
          <p:cNvSpPr/>
          <p:nvPr/>
        </p:nvSpPr>
        <p:spPr>
          <a:xfrm>
            <a:off x="4376524" y="4896934"/>
            <a:ext cx="4767476" cy="769441"/>
          </a:xfrm>
          <a:prstGeom prst="rect">
            <a:avLst/>
          </a:prstGeom>
        </p:spPr>
        <p:txBody>
          <a:bodyPr wrap="none">
            <a:spAutoFit/>
          </a:bodyPr>
          <a:lstStyle/>
          <a:p>
            <a:pPr algn="ctr" defTabSz="912813" eaLnBrk="0" hangingPunct="0">
              <a:spcBef>
                <a:spcPct val="50000"/>
              </a:spcBef>
            </a:pPr>
            <a:r>
              <a:rPr lang="it-IT" sz="4400" b="1" u="sng" dirty="0" err="1">
                <a:solidFill>
                  <a:schemeClr val="accent2"/>
                </a:solidFill>
                <a:latin typeface="Times New Roman" charset="0"/>
                <a:ea typeface="ＭＳ Ｐゴシック" charset="0"/>
              </a:rPr>
              <a:t>VisIVO</a:t>
            </a:r>
            <a:r>
              <a:rPr lang="it-IT" sz="4400" b="1" u="sng" dirty="0">
                <a:solidFill>
                  <a:schemeClr val="accent2"/>
                </a:solidFill>
                <a:latin typeface="Times New Roman" charset="0"/>
                <a:ea typeface="ＭＳ Ｐゴシック" charset="0"/>
              </a:rPr>
              <a:t> (Euro-VO)</a:t>
            </a:r>
            <a:endParaRPr lang="en-GB" sz="4400" b="1" u="sng" dirty="0">
              <a:solidFill>
                <a:schemeClr val="accent2"/>
              </a:solidFill>
              <a:latin typeface="Times New Roman" charset="0"/>
              <a:ea typeface="ＭＳ Ｐゴシック" charset="0"/>
            </a:endParaRPr>
          </a:p>
        </p:txBody>
      </p:sp>
      <p:sp>
        <p:nvSpPr>
          <p:cNvPr id="5" name="Rettangolo 4"/>
          <p:cNvSpPr/>
          <p:nvPr/>
        </p:nvSpPr>
        <p:spPr>
          <a:xfrm>
            <a:off x="7066953" y="1417638"/>
            <a:ext cx="1929510" cy="769441"/>
          </a:xfrm>
          <a:prstGeom prst="rect">
            <a:avLst/>
          </a:prstGeom>
        </p:spPr>
        <p:txBody>
          <a:bodyPr wrap="none">
            <a:spAutoFit/>
          </a:bodyPr>
          <a:lstStyle/>
          <a:p>
            <a:r>
              <a:rPr lang="it-IT" sz="4400" b="1" u="sng" dirty="0" err="1">
                <a:solidFill>
                  <a:schemeClr val="accent2"/>
                </a:solidFill>
                <a:latin typeface="Times New Roman" charset="0"/>
                <a:ea typeface="ＭＳ Ｐゴシック" charset="0"/>
              </a:rPr>
              <a:t>Trigrid</a:t>
            </a:r>
            <a:endParaRPr lang="en-GB" sz="4400" b="1" u="sng" dirty="0">
              <a:solidFill>
                <a:schemeClr val="accent2"/>
              </a:solidFill>
              <a:latin typeface="Times New Roman" charset="0"/>
              <a:ea typeface="ＭＳ Ｐゴシック" charset="0"/>
            </a:endParaRPr>
          </a:p>
        </p:txBody>
      </p:sp>
      <p:sp>
        <p:nvSpPr>
          <p:cNvPr id="8" name="Rettangolo 7"/>
          <p:cNvSpPr/>
          <p:nvPr/>
        </p:nvSpPr>
        <p:spPr>
          <a:xfrm>
            <a:off x="6265481" y="4013775"/>
            <a:ext cx="2069797" cy="769441"/>
          </a:xfrm>
          <a:prstGeom prst="rect">
            <a:avLst/>
          </a:prstGeom>
        </p:spPr>
        <p:txBody>
          <a:bodyPr wrap="none">
            <a:spAutoFit/>
          </a:bodyPr>
          <a:lstStyle/>
          <a:p>
            <a:r>
              <a:rPr lang="it-IT" sz="4400" b="1" u="sng" dirty="0">
                <a:solidFill>
                  <a:schemeClr val="accent2"/>
                </a:solidFill>
                <a:latin typeface="Times New Roman" charset="0"/>
                <a:ea typeface="ＭＳ Ｐゴシック" charset="0"/>
              </a:rPr>
              <a:t>C</a:t>
            </a:r>
            <a:r>
              <a:rPr lang="it-IT" sz="4400" b="1" u="sng" dirty="0" smtClean="0">
                <a:solidFill>
                  <a:schemeClr val="accent2"/>
                </a:solidFill>
                <a:latin typeface="Times New Roman" charset="0"/>
                <a:ea typeface="ＭＳ Ｐゴシック" charset="0"/>
              </a:rPr>
              <a:t>ometa</a:t>
            </a:r>
            <a:endParaRPr lang="en-GB" sz="4400" b="1" u="sng" dirty="0">
              <a:solidFill>
                <a:schemeClr val="accent2"/>
              </a:solidFill>
              <a:latin typeface="Times New Roman"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Ala-nuova_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618" y="-244475"/>
            <a:ext cx="10532618" cy="710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otoRodo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6140"/>
            <a:ext cx="9144000" cy="4861860"/>
          </a:xfrm>
          <a:prstGeom prst="rect">
            <a:avLst/>
          </a:prstGeom>
        </p:spPr>
      </p:pic>
      <p:sp>
        <p:nvSpPr>
          <p:cNvPr id="3" name="Titolo 2"/>
          <p:cNvSpPr>
            <a:spLocks noGrp="1"/>
          </p:cNvSpPr>
          <p:nvPr>
            <p:ph type="title"/>
          </p:nvPr>
        </p:nvSpPr>
        <p:spPr>
          <a:xfrm>
            <a:off x="101607" y="-270928"/>
            <a:ext cx="8229600" cy="2698656"/>
          </a:xfrm>
        </p:spPr>
        <p:txBody>
          <a:bodyPr>
            <a:noAutofit/>
          </a:bodyPr>
          <a:lstStyle/>
          <a:p>
            <a:pPr algn="l">
              <a:lnSpc>
                <a:spcPct val="80000"/>
              </a:lnSpc>
            </a:pPr>
            <a:r>
              <a:rPr lang="en-GB" sz="2800" dirty="0" smtClean="0"/>
              <a:t>1982-1992 - </a:t>
            </a:r>
            <a:r>
              <a:rPr lang="en-GB" sz="2800" dirty="0" err="1" smtClean="0"/>
              <a:t>Direttore</a:t>
            </a:r>
            <a:r>
              <a:rPr lang="en-GB" sz="2800" dirty="0" smtClean="0"/>
              <a:t> </a:t>
            </a:r>
            <a:r>
              <a:rPr lang="en-GB" sz="2800" dirty="0" err="1" smtClean="0"/>
              <a:t>dell’Istituto</a:t>
            </a:r>
            <a:r>
              <a:rPr lang="en-GB" sz="2800" dirty="0" smtClean="0"/>
              <a:t> di </a:t>
            </a:r>
            <a:r>
              <a:rPr lang="en-GB" sz="2800" dirty="0" err="1" smtClean="0"/>
              <a:t>Astronomia</a:t>
            </a:r>
            <a:r>
              <a:rPr lang="en-GB" sz="2800" dirty="0" smtClean="0"/>
              <a:t> UNICT</a:t>
            </a:r>
            <a:br>
              <a:rPr lang="en-GB" sz="2800" dirty="0" smtClean="0"/>
            </a:br>
            <a:r>
              <a:rPr lang="it-IT" sz="2800" dirty="0"/>
              <a:t>1987-2001 </a:t>
            </a:r>
            <a:r>
              <a:rPr lang="it-IT" sz="2800" dirty="0" smtClean="0"/>
              <a:t>- Direttore  OACT</a:t>
            </a:r>
            <a:br>
              <a:rPr lang="it-IT" sz="2800" dirty="0" smtClean="0"/>
            </a:br>
            <a:r>
              <a:rPr lang="it-IT" sz="2800" dirty="0" smtClean="0"/>
              <a:t>1996</a:t>
            </a:r>
            <a:r>
              <a:rPr lang="it-IT" sz="2800" dirty="0"/>
              <a:t>-2002 </a:t>
            </a:r>
            <a:r>
              <a:rPr lang="it-IT" sz="2800" dirty="0" smtClean="0"/>
              <a:t>- Presidente </a:t>
            </a:r>
            <a:r>
              <a:rPr lang="it-IT" sz="2800" dirty="0"/>
              <a:t>CNAA</a:t>
            </a:r>
            <a:br>
              <a:rPr lang="it-IT" sz="2800" dirty="0"/>
            </a:br>
            <a:r>
              <a:rPr lang="it-IT" sz="2800" dirty="0" smtClean="0"/>
              <a:t>2002-04/2005 -  </a:t>
            </a:r>
            <a:r>
              <a:rPr lang="it-IT" sz="2800" dirty="0"/>
              <a:t>Direttore Dipartimento OOAA  INAF </a:t>
            </a:r>
            <a:br>
              <a:rPr lang="it-IT" sz="2800" dirty="0"/>
            </a:br>
            <a:r>
              <a:rPr lang="it-IT" sz="2800" dirty="0" smtClean="0"/>
              <a:t>04/2005 - Direttore OACT</a:t>
            </a:r>
            <a:endParaRPr lang="en-GB" sz="2800" dirty="0"/>
          </a:p>
        </p:txBody>
      </p:sp>
      <p:cxnSp>
        <p:nvCxnSpPr>
          <p:cNvPr id="5" name="Connettore 2 4"/>
          <p:cNvCxnSpPr/>
          <p:nvPr/>
        </p:nvCxnSpPr>
        <p:spPr>
          <a:xfrm>
            <a:off x="-224118" y="2973294"/>
            <a:ext cx="681318" cy="56776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 name="Connettore 2 5"/>
          <p:cNvCxnSpPr/>
          <p:nvPr/>
        </p:nvCxnSpPr>
        <p:spPr>
          <a:xfrm>
            <a:off x="1121584" y="2274046"/>
            <a:ext cx="681318" cy="56776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nettore 2 6"/>
          <p:cNvCxnSpPr/>
          <p:nvPr/>
        </p:nvCxnSpPr>
        <p:spPr>
          <a:xfrm>
            <a:off x="4679576" y="2841811"/>
            <a:ext cx="681318" cy="56776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H="1">
            <a:off x="8096126" y="1727199"/>
            <a:ext cx="387474" cy="111461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Connettore 2 9"/>
          <p:cNvCxnSpPr/>
          <p:nvPr/>
        </p:nvCxnSpPr>
        <p:spPr>
          <a:xfrm flipH="1">
            <a:off x="8096126" y="2083794"/>
            <a:ext cx="387474" cy="111461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flipH="1" flipV="1">
            <a:off x="8395198" y="4440517"/>
            <a:ext cx="583204" cy="90045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Connettore 2 13"/>
          <p:cNvCxnSpPr/>
          <p:nvPr/>
        </p:nvCxnSpPr>
        <p:spPr>
          <a:xfrm flipH="1" flipV="1">
            <a:off x="7917329" y="4890744"/>
            <a:ext cx="583204" cy="90045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flipV="1">
            <a:off x="6854265" y="5791199"/>
            <a:ext cx="583204" cy="90045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Rettangolo 15"/>
          <p:cNvSpPr/>
          <p:nvPr/>
        </p:nvSpPr>
        <p:spPr>
          <a:xfrm>
            <a:off x="0" y="6123001"/>
            <a:ext cx="9144000" cy="707886"/>
          </a:xfrm>
          <a:prstGeom prst="rect">
            <a:avLst/>
          </a:prstGeom>
          <a:solidFill>
            <a:schemeClr val="tx1">
              <a:lumMod val="85000"/>
              <a:lumOff val="15000"/>
              <a:alpha val="78000"/>
            </a:schemeClr>
          </a:solidFill>
        </p:spPr>
        <p:txBody>
          <a:bodyPr wrap="square">
            <a:spAutoFit/>
          </a:bodyPr>
          <a:lstStyle/>
          <a:p>
            <a:pPr algn="ctr"/>
            <a:r>
              <a:rPr lang="en-GB" sz="4000" dirty="0" err="1" smtClean="0">
                <a:solidFill>
                  <a:srgbClr val="FF6600"/>
                </a:solidFill>
              </a:rPr>
              <a:t>Anni</a:t>
            </a:r>
            <a:r>
              <a:rPr lang="en-GB" sz="4000" dirty="0" smtClean="0">
                <a:solidFill>
                  <a:srgbClr val="FF6600"/>
                </a:solidFill>
              </a:rPr>
              <a:t> di </a:t>
            </a:r>
            <a:r>
              <a:rPr lang="en-GB" sz="4000" dirty="0" err="1" smtClean="0">
                <a:solidFill>
                  <a:srgbClr val="FF6600"/>
                </a:solidFill>
              </a:rPr>
              <a:t>grande</a:t>
            </a:r>
            <a:r>
              <a:rPr lang="en-GB" sz="4000" dirty="0" smtClean="0">
                <a:solidFill>
                  <a:srgbClr val="FF6600"/>
                </a:solidFill>
              </a:rPr>
              <a:t> </a:t>
            </a:r>
            <a:r>
              <a:rPr lang="en-GB" sz="4000" dirty="0" err="1" smtClean="0">
                <a:solidFill>
                  <a:srgbClr val="FF6600"/>
                </a:solidFill>
              </a:rPr>
              <a:t>crescita</a:t>
            </a:r>
            <a:r>
              <a:rPr lang="en-GB" sz="4000" dirty="0" smtClean="0">
                <a:solidFill>
                  <a:srgbClr val="FF6600"/>
                </a:solidFill>
              </a:rPr>
              <a:t> per </a:t>
            </a:r>
            <a:r>
              <a:rPr lang="en-GB" sz="4000" dirty="0" err="1" smtClean="0">
                <a:solidFill>
                  <a:srgbClr val="FF6600"/>
                </a:solidFill>
              </a:rPr>
              <a:t>l’Osservatorio</a:t>
            </a:r>
            <a:r>
              <a:rPr lang="en-GB" sz="4000" dirty="0" smtClean="0">
                <a:solidFill>
                  <a:srgbClr val="FF6600"/>
                </a:solidFill>
              </a:rPr>
              <a:t>!</a:t>
            </a:r>
            <a:endParaRPr lang="en-GB" sz="4000" dirty="0">
              <a:solidFill>
                <a:srgbClr val="FF6600"/>
              </a:solidFill>
            </a:endParaRPr>
          </a:p>
        </p:txBody>
      </p:sp>
      <p:pic>
        <p:nvPicPr>
          <p:cNvPr id="18" name="Picture 5" descr="cool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 y="5143763"/>
            <a:ext cx="979238" cy="9792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logo_oac"/>
          <p:cNvPicPr>
            <a:picLocks noChangeAspect="1" noChangeArrowheads="1"/>
          </p:cNvPicPr>
          <p:nvPr/>
        </p:nvPicPr>
        <p:blipFill>
          <a:blip r:embed="rId4"/>
          <a:srcRect l="8333" r="4167" b="3262"/>
          <a:stretch>
            <a:fillRect/>
          </a:stretch>
        </p:blipFill>
        <p:spPr bwMode="auto">
          <a:xfrm>
            <a:off x="7899898" y="736599"/>
            <a:ext cx="990600" cy="9906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957915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strVal val="#ppt_w*0.70"/>
                                          </p:val>
                                        </p:tav>
                                        <p:tav tm="100000">
                                          <p:val>
                                            <p:strVal val="#ppt_w"/>
                                          </p:val>
                                        </p:tav>
                                      </p:tavLst>
                                    </p:anim>
                                    <p:anim calcmode="lin" valueType="num">
                                      <p:cBhvr>
                                        <p:cTn id="34" dur="1000" fill="hold"/>
                                        <p:tgtEl>
                                          <p:spTgt spid="18"/>
                                        </p:tgtEl>
                                        <p:attrNameLst>
                                          <p:attrName>ppt_h</p:attrName>
                                        </p:attrNameLst>
                                      </p:cBhvr>
                                      <p:tavLst>
                                        <p:tav tm="0">
                                          <p:val>
                                            <p:strVal val="#ppt_h"/>
                                          </p:val>
                                        </p:tav>
                                        <p:tav tm="100000">
                                          <p:val>
                                            <p:strVal val="#ppt_h"/>
                                          </p:val>
                                        </p:tav>
                                      </p:tavLst>
                                    </p:anim>
                                    <p:animEffect transition="in" filter="fade">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584200"/>
            <a:ext cx="9144000" cy="5688353"/>
          </a:xfrm>
          <a:prstGeom prst="rect">
            <a:avLst/>
          </a:prstGeom>
        </p:spPr>
      </p:pic>
    </p:spTree>
    <p:extLst>
      <p:ext uri="{BB962C8B-B14F-4D97-AF65-F5344CB8AC3E}">
        <p14:creationId xmlns:p14="http://schemas.microsoft.com/office/powerpoint/2010/main" val="377031005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279400"/>
            <a:ext cx="9144000" cy="6298394"/>
          </a:xfrm>
          <a:prstGeom prst="rect">
            <a:avLst/>
          </a:prstGeom>
        </p:spPr>
      </p:pic>
    </p:spTree>
    <p:extLst>
      <p:ext uri="{BB962C8B-B14F-4D97-AF65-F5344CB8AC3E}">
        <p14:creationId xmlns:p14="http://schemas.microsoft.com/office/powerpoint/2010/main" val="9738772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65150" y="656166"/>
            <a:ext cx="4000500" cy="3873500"/>
          </a:xfrm>
          <a:prstGeom prst="rect">
            <a:avLst/>
          </a:prstGeom>
        </p:spPr>
      </p:pic>
      <p:sp>
        <p:nvSpPr>
          <p:cNvPr id="3" name="Rettangolo 2"/>
          <p:cNvSpPr/>
          <p:nvPr/>
        </p:nvSpPr>
        <p:spPr>
          <a:xfrm>
            <a:off x="565150" y="286834"/>
            <a:ext cx="2202421" cy="369332"/>
          </a:xfrm>
          <a:prstGeom prst="rect">
            <a:avLst/>
          </a:prstGeom>
        </p:spPr>
        <p:txBody>
          <a:bodyPr wrap="none">
            <a:spAutoFit/>
          </a:bodyPr>
          <a:lstStyle/>
          <a:p>
            <a:r>
              <a:rPr lang="en-GB" b="1" dirty="0">
                <a:solidFill>
                  <a:schemeClr val="bg1"/>
                </a:solidFill>
              </a:rPr>
              <a:t>Publications per year</a:t>
            </a:r>
            <a:endParaRPr lang="en-GB" dirty="0">
              <a:solidFill>
                <a:schemeClr val="bg1"/>
              </a:solidFill>
            </a:endParaRPr>
          </a:p>
        </p:txBody>
      </p:sp>
      <p:pic>
        <p:nvPicPr>
          <p:cNvPr id="4" name="Immagine 3"/>
          <p:cNvPicPr>
            <a:picLocks noChangeAspect="1"/>
          </p:cNvPicPr>
          <p:nvPr/>
        </p:nvPicPr>
        <p:blipFill>
          <a:blip r:embed="rId3"/>
          <a:stretch>
            <a:fillRect/>
          </a:stretch>
        </p:blipFill>
        <p:spPr>
          <a:xfrm>
            <a:off x="565150" y="4529666"/>
            <a:ext cx="1752600" cy="850900"/>
          </a:xfrm>
          <a:prstGeom prst="rect">
            <a:avLst/>
          </a:prstGeom>
        </p:spPr>
      </p:pic>
      <p:pic>
        <p:nvPicPr>
          <p:cNvPr id="5" name="Immagine 4"/>
          <p:cNvPicPr>
            <a:picLocks noChangeAspect="1"/>
          </p:cNvPicPr>
          <p:nvPr/>
        </p:nvPicPr>
        <p:blipFill>
          <a:blip r:embed="rId4"/>
          <a:stretch>
            <a:fillRect/>
          </a:stretch>
        </p:blipFill>
        <p:spPr>
          <a:xfrm>
            <a:off x="4758267" y="656166"/>
            <a:ext cx="3962400" cy="3898900"/>
          </a:xfrm>
          <a:prstGeom prst="rect">
            <a:avLst/>
          </a:prstGeom>
        </p:spPr>
      </p:pic>
      <p:sp>
        <p:nvSpPr>
          <p:cNvPr id="6" name="Rettangolo 5"/>
          <p:cNvSpPr/>
          <p:nvPr/>
        </p:nvSpPr>
        <p:spPr>
          <a:xfrm>
            <a:off x="4758267" y="286834"/>
            <a:ext cx="1880743" cy="369332"/>
          </a:xfrm>
          <a:prstGeom prst="rect">
            <a:avLst/>
          </a:prstGeom>
        </p:spPr>
        <p:txBody>
          <a:bodyPr wrap="none">
            <a:spAutoFit/>
          </a:bodyPr>
          <a:lstStyle/>
          <a:p>
            <a:r>
              <a:rPr lang="en-GB" b="1" dirty="0">
                <a:solidFill>
                  <a:srgbClr val="FFFFFF"/>
                </a:solidFill>
              </a:rPr>
              <a:t>Citations per year</a:t>
            </a:r>
            <a:endParaRPr lang="en-GB" dirty="0">
              <a:solidFill>
                <a:srgbClr val="FFFFFF"/>
              </a:solidFill>
            </a:endParaRPr>
          </a:p>
        </p:txBody>
      </p:sp>
      <p:sp>
        <p:nvSpPr>
          <p:cNvPr id="7" name="Rettangolo 6"/>
          <p:cNvSpPr/>
          <p:nvPr/>
        </p:nvSpPr>
        <p:spPr>
          <a:xfrm>
            <a:off x="3454399" y="4378642"/>
            <a:ext cx="4487333" cy="1077218"/>
          </a:xfrm>
          <a:prstGeom prst="rect">
            <a:avLst/>
          </a:prstGeom>
        </p:spPr>
        <p:txBody>
          <a:bodyPr wrap="square">
            <a:spAutoFit/>
          </a:bodyPr>
          <a:lstStyle/>
          <a:p>
            <a:r>
              <a:rPr lang="en-GB" sz="3200" dirty="0" smtClean="0">
                <a:solidFill>
                  <a:srgbClr val="FF6600"/>
                </a:solidFill>
              </a:rPr>
              <a:t>            </a:t>
            </a:r>
            <a:r>
              <a:rPr lang="en-GB" sz="3200" dirty="0">
                <a:solidFill>
                  <a:srgbClr val="FF6600"/>
                </a:solidFill>
              </a:rPr>
              <a:t>	 		</a:t>
            </a:r>
          </a:p>
          <a:p>
            <a:r>
              <a:rPr lang="en-GB" sz="3200" dirty="0">
                <a:solidFill>
                  <a:srgbClr val="FF6600"/>
                </a:solidFill>
              </a:rPr>
              <a:t>h-index	</a:t>
            </a:r>
            <a:r>
              <a:rPr lang="en-GB" sz="3200" dirty="0" smtClean="0">
                <a:solidFill>
                  <a:srgbClr val="FF6600"/>
                </a:solidFill>
              </a:rPr>
              <a:t> 36  (Refereed)</a:t>
            </a:r>
            <a:r>
              <a:rPr lang="en-GB" sz="3200" dirty="0">
                <a:solidFill>
                  <a:srgbClr val="FF6600"/>
                </a:solidFill>
              </a:rPr>
              <a:t>	</a:t>
            </a:r>
          </a:p>
        </p:txBody>
      </p:sp>
    </p:spTree>
    <p:extLst>
      <p:ext uri="{BB962C8B-B14F-4D97-AF65-F5344CB8AC3E}">
        <p14:creationId xmlns:p14="http://schemas.microsoft.com/office/powerpoint/2010/main" val="6357171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AIT1988.jpg"/>
          <p:cNvPicPr>
            <a:picLocks noChangeAspect="1"/>
          </p:cNvPicPr>
          <p:nvPr/>
        </p:nvPicPr>
        <p:blipFill rotWithShape="1">
          <a:blip r:embed="rId2">
            <a:extLst>
              <a:ext uri="{28A0092B-C50C-407E-A947-70E740481C1C}">
                <a14:useLocalDpi xmlns:a14="http://schemas.microsoft.com/office/drawing/2010/main" val="0"/>
              </a:ext>
            </a:extLst>
          </a:blip>
          <a:srcRect l="2167" t="5122" r="24482" b="53312"/>
          <a:stretch/>
        </p:blipFill>
        <p:spPr>
          <a:xfrm rot="10800000">
            <a:off x="-338310" y="-270200"/>
            <a:ext cx="9822264" cy="7646645"/>
          </a:xfrm>
          <a:prstGeom prst="rect">
            <a:avLst/>
          </a:prstGeom>
        </p:spPr>
      </p:pic>
      <p:sp>
        <p:nvSpPr>
          <p:cNvPr id="2" name="Titolo 1"/>
          <p:cNvSpPr>
            <a:spLocks noGrp="1"/>
          </p:cNvSpPr>
          <p:nvPr>
            <p:ph type="title"/>
          </p:nvPr>
        </p:nvSpPr>
        <p:spPr>
          <a:xfrm>
            <a:off x="457201" y="274638"/>
            <a:ext cx="1461452" cy="1143000"/>
          </a:xfrm>
        </p:spPr>
        <p:txBody>
          <a:bodyPr>
            <a:noAutofit/>
          </a:bodyPr>
          <a:lstStyle/>
          <a:p>
            <a:r>
              <a:rPr lang="en-GB" sz="3600" b="1" dirty="0" err="1" smtClean="0"/>
              <a:t>SAIt</a:t>
            </a:r>
            <a:r>
              <a:rPr lang="en-GB" sz="3600" b="1" dirty="0" smtClean="0"/>
              <a:t> </a:t>
            </a:r>
            <a:br>
              <a:rPr lang="en-GB" sz="3600" b="1" dirty="0" smtClean="0"/>
            </a:br>
            <a:r>
              <a:rPr lang="en-GB" sz="3600" b="1" dirty="0" smtClean="0"/>
              <a:t>1988</a:t>
            </a:r>
            <a:endParaRPr lang="en-GB" sz="3600" b="1" dirty="0"/>
          </a:p>
        </p:txBody>
      </p:sp>
    </p:spTree>
    <p:extLst>
      <p:ext uri="{BB962C8B-B14F-4D97-AF65-F5344CB8AC3E}">
        <p14:creationId xmlns:p14="http://schemas.microsoft.com/office/powerpoint/2010/main" val="150597099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odonò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5" y="-499531"/>
            <a:ext cx="9509211" cy="735753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Autofit/>
          </a:bodyPr>
          <a:lstStyle/>
          <a:p>
            <a:pPr algn="l"/>
            <a:r>
              <a:rPr lang="en-GB" sz="3600" b="1" dirty="0" smtClean="0"/>
              <a:t>JENAM</a:t>
            </a:r>
            <a:br>
              <a:rPr lang="en-GB" sz="3600" b="1" dirty="0" smtClean="0"/>
            </a:br>
            <a:r>
              <a:rPr lang="en-GB" sz="3600" b="1" dirty="0" smtClean="0"/>
              <a:t> (</a:t>
            </a:r>
            <a:r>
              <a:rPr lang="en-GB" sz="3600" b="1" dirty="0" err="1" smtClean="0"/>
              <a:t>SAIt</a:t>
            </a:r>
            <a:r>
              <a:rPr lang="en-GB" sz="3600" b="1" dirty="0" smtClean="0"/>
              <a:t>)</a:t>
            </a:r>
            <a:br>
              <a:rPr lang="en-GB" sz="3600" b="1" dirty="0" smtClean="0"/>
            </a:br>
            <a:r>
              <a:rPr lang="en-GB" sz="3600" b="1" dirty="0" smtClean="0"/>
              <a:t> 1995</a:t>
            </a:r>
            <a:endParaRPr lang="en-GB" sz="3600" b="1" dirty="0"/>
          </a:p>
        </p:txBody>
      </p:sp>
    </p:spTree>
    <p:extLst>
      <p:ext uri="{BB962C8B-B14F-4D97-AF65-F5344CB8AC3E}">
        <p14:creationId xmlns:p14="http://schemas.microsoft.com/office/powerpoint/2010/main" val="36451753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Praga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14" y="321084"/>
            <a:ext cx="7811994" cy="5419077"/>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30714" y="343650"/>
            <a:ext cx="7811994" cy="2246769"/>
          </a:xfrm>
          <a:prstGeom prst="rect">
            <a:avLst/>
          </a:prstGeom>
          <a:solidFill>
            <a:schemeClr val="tx1">
              <a:lumMod val="75000"/>
              <a:lumOff val="25000"/>
              <a:alpha val="78000"/>
            </a:schemeClr>
          </a:solidFill>
          <a:ln>
            <a:noFill/>
          </a:ln>
          <a:effectLst/>
          <a:extLst/>
        </p:spPr>
        <p:txBody>
          <a:bodyPr wrap="square">
            <a:spAutoFit/>
          </a:bodyPr>
          <a:lstStyle/>
          <a:p>
            <a:pPr>
              <a:spcBef>
                <a:spcPct val="50000"/>
              </a:spcBef>
            </a:pPr>
            <a:r>
              <a:rPr lang="it-IT" sz="2000" dirty="0">
                <a:solidFill>
                  <a:srgbClr val="FFFFFF"/>
                </a:solidFill>
              </a:rPr>
              <a:t>Ricordo fra i suoi innumerevoli meriti quello di aver creduto con entusiasmo alle ricerche </a:t>
            </a:r>
            <a:r>
              <a:rPr lang="it-IT" sz="2000" dirty="0" smtClean="0">
                <a:solidFill>
                  <a:srgbClr val="FFFF00"/>
                </a:solidFill>
              </a:rPr>
              <a:t>sull’attività </a:t>
            </a:r>
            <a:r>
              <a:rPr lang="it-IT" sz="2000" dirty="0">
                <a:solidFill>
                  <a:srgbClr val="FFFF00"/>
                </a:solidFill>
              </a:rPr>
              <a:t>stellare di tipo solare </a:t>
            </a:r>
            <a:r>
              <a:rPr lang="it-IT" sz="2000" dirty="0">
                <a:solidFill>
                  <a:srgbClr val="FFFFFF"/>
                </a:solidFill>
              </a:rPr>
              <a:t>[…] fra la generale diffidenza espressa dai più prestigiosi astrofisici italiani del momento ma subito apprezzate in campo internazionale </a:t>
            </a:r>
            <a:r>
              <a:rPr lang="it-IT" sz="2000" dirty="0" smtClean="0">
                <a:solidFill>
                  <a:srgbClr val="FFFFFF"/>
                </a:solidFill>
              </a:rPr>
              <a:t>[…] </a:t>
            </a:r>
            <a:r>
              <a:rPr lang="it-IT" sz="2000" dirty="0">
                <a:solidFill>
                  <a:srgbClr val="FFFFFF"/>
                </a:solidFill>
              </a:rPr>
              <a:t>E' stato questo un settore di ricerca che ha portato Marcello </a:t>
            </a:r>
            <a:r>
              <a:rPr lang="it-IT" sz="2000" dirty="0" smtClean="0">
                <a:solidFill>
                  <a:srgbClr val="FFFFFF"/>
                </a:solidFill>
              </a:rPr>
              <a:t>e </a:t>
            </a:r>
            <a:r>
              <a:rPr lang="it-IT" sz="2000" dirty="0">
                <a:solidFill>
                  <a:srgbClr val="FFFFFF"/>
                </a:solidFill>
              </a:rPr>
              <a:t>l'Osservatorio di Catania all'attenzione internazionale </a:t>
            </a:r>
            <a:br>
              <a:rPr lang="it-IT" sz="2000" dirty="0">
                <a:solidFill>
                  <a:srgbClr val="FFFFFF"/>
                </a:solidFill>
              </a:rPr>
            </a:br>
            <a:r>
              <a:rPr lang="it-IT" sz="2000" dirty="0">
                <a:solidFill>
                  <a:srgbClr val="FF6600"/>
                </a:solidFill>
              </a:rPr>
              <a:t>– </a:t>
            </a:r>
            <a:r>
              <a:rPr lang="it-IT" sz="2000" i="1" dirty="0">
                <a:solidFill>
                  <a:srgbClr val="FF6600"/>
                </a:solidFill>
              </a:rPr>
              <a:t>Giovanni </a:t>
            </a:r>
            <a:r>
              <a:rPr lang="it-IT" sz="2000" i="1" dirty="0" err="1">
                <a:solidFill>
                  <a:srgbClr val="FF6600"/>
                </a:solidFill>
              </a:rPr>
              <a:t>Godoli</a:t>
            </a:r>
            <a:r>
              <a:rPr lang="it-IT" sz="2000" i="1" dirty="0">
                <a:solidFill>
                  <a:srgbClr val="FF6600"/>
                </a:solidFill>
              </a:rPr>
              <a:t> (Ottobre </a:t>
            </a:r>
            <a:r>
              <a:rPr lang="it-IT" sz="2000" i="1" dirty="0" smtClean="0">
                <a:solidFill>
                  <a:srgbClr val="FF6600"/>
                </a:solidFill>
              </a:rPr>
              <a:t>2015</a:t>
            </a:r>
            <a:r>
              <a:rPr lang="it-IT" sz="2000" i="1" dirty="0">
                <a:solidFill>
                  <a:srgbClr val="FF6600"/>
                </a:solidFill>
              </a:rPr>
              <a:t>)</a:t>
            </a:r>
          </a:p>
        </p:txBody>
      </p:sp>
      <p:sp>
        <p:nvSpPr>
          <p:cNvPr id="25609" name="Text Box 9"/>
          <p:cNvSpPr txBox="1">
            <a:spLocks noChangeArrowheads="1"/>
          </p:cNvSpPr>
          <p:nvPr/>
        </p:nvSpPr>
        <p:spPr bwMode="auto">
          <a:xfrm>
            <a:off x="327302" y="5295019"/>
            <a:ext cx="67099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it-IT" sz="2400" dirty="0">
                <a:solidFill>
                  <a:srgbClr val="0000FF"/>
                </a:solidFill>
                <a:latin typeface="Comic Sans MS" charset="0"/>
              </a:rPr>
              <a:t>Praga </a:t>
            </a:r>
            <a:r>
              <a:rPr lang="it-IT" sz="2400" dirty="0" smtClean="0">
                <a:solidFill>
                  <a:srgbClr val="0000FF"/>
                </a:solidFill>
                <a:latin typeface="Comic Sans MS" charset="0"/>
              </a:rPr>
              <a:t>1967  -   XIII</a:t>
            </a:r>
            <a:r>
              <a:rPr lang="it-IT" sz="2400" dirty="0">
                <a:solidFill>
                  <a:srgbClr val="0000FF"/>
                </a:solidFill>
                <a:latin typeface="Comic Sans MS" charset="0"/>
              </a:rPr>
              <a:t>° IAU Symposium</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en-GB"/>
          </a:p>
        </p:txBody>
      </p:sp>
      <p:pic>
        <p:nvPicPr>
          <p:cNvPr id="6" name="Immagine 5" descr="foto0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20" y="-3198244"/>
            <a:ext cx="15084366" cy="10056244"/>
          </a:xfrm>
          <a:prstGeom prst="rect">
            <a:avLst/>
          </a:prstGeom>
        </p:spPr>
      </p:pic>
      <p:sp>
        <p:nvSpPr>
          <p:cNvPr id="5" name="Titolo 1"/>
          <p:cNvSpPr txBox="1">
            <a:spLocks/>
          </p:cNvSpPr>
          <p:nvPr/>
        </p:nvSpPr>
        <p:spPr>
          <a:xfrm>
            <a:off x="457201" y="274638"/>
            <a:ext cx="146145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GB" sz="3600" b="1" dirty="0" err="1" smtClean="0"/>
              <a:t>SAIt</a:t>
            </a:r>
            <a:r>
              <a:rPr lang="en-GB" sz="3600" b="1" dirty="0" smtClean="0"/>
              <a:t> </a:t>
            </a:r>
            <a:br>
              <a:rPr lang="en-GB" sz="3600" b="1" dirty="0" smtClean="0"/>
            </a:br>
            <a:r>
              <a:rPr lang="en-GB" sz="3600" b="1" dirty="0" smtClean="0"/>
              <a:t>2005</a:t>
            </a:r>
            <a:endParaRPr lang="en-GB" sz="3600" b="1" dirty="0"/>
          </a:p>
        </p:txBody>
      </p:sp>
    </p:spTree>
    <p:extLst>
      <p:ext uri="{BB962C8B-B14F-4D97-AF65-F5344CB8AC3E}">
        <p14:creationId xmlns:p14="http://schemas.microsoft.com/office/powerpoint/2010/main" val="32322533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pPr>
              <a:spcBef>
                <a:spcPct val="50000"/>
              </a:spcBef>
            </a:pPr>
            <a:r>
              <a:rPr lang="it-IT" b="1" dirty="0"/>
              <a:t>McDonald post-doc </a:t>
            </a:r>
            <a:r>
              <a:rPr lang="it-IT" b="1" dirty="0" err="1" smtClean="0"/>
              <a:t>fellow</a:t>
            </a:r>
            <a:r>
              <a:rPr lang="it-IT" b="1" dirty="0" smtClean="0"/>
              <a:t/>
            </a:r>
            <a:br>
              <a:rPr lang="it-IT" b="1" dirty="0" smtClean="0"/>
            </a:br>
            <a:r>
              <a:rPr lang="it-IT" b="1" dirty="0" smtClean="0"/>
              <a:t> </a:t>
            </a:r>
            <a:r>
              <a:rPr lang="it-IT" b="1" dirty="0" err="1"/>
              <a:t>University</a:t>
            </a:r>
            <a:r>
              <a:rPr lang="it-IT" b="1" dirty="0"/>
              <a:t> of Texas </a:t>
            </a:r>
            <a:r>
              <a:rPr lang="it-IT" b="1" dirty="0" err="1"/>
              <a:t>at</a:t>
            </a:r>
            <a:r>
              <a:rPr lang="it-IT" b="1" dirty="0"/>
              <a:t> </a:t>
            </a:r>
            <a:r>
              <a:rPr lang="it-IT" b="1" dirty="0" smtClean="0"/>
              <a:t>Austin (1972)</a:t>
            </a:r>
            <a:endParaRPr lang="it-IT" b="1" dirty="0"/>
          </a:p>
        </p:txBody>
      </p:sp>
      <p:pic>
        <p:nvPicPr>
          <p:cNvPr id="8" name="Segnaposto contenuto 7" descr="McDonald_Observatory_82_&amp;_107-inch_Telescope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35853" y="1763060"/>
            <a:ext cx="9291840" cy="5110154"/>
          </a:xfrm>
        </p:spPr>
      </p:pic>
    </p:spTree>
    <p:extLst>
      <p:ext uri="{BB962C8B-B14F-4D97-AF65-F5344CB8AC3E}">
        <p14:creationId xmlns:p14="http://schemas.microsoft.com/office/powerpoint/2010/main" val="27733165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9059" y="1076220"/>
            <a:ext cx="8426823"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Osservazioni </a:t>
            </a:r>
            <a:r>
              <a:rPr lang="it-IT"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Sistematiche      </a:t>
            </a:r>
            <a:endParaRPr lang="it-IT"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it-IT" sz="3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lvl="2"/>
            <a:r>
              <a:rPr lang="it-IT"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Collaborazioni Internazionali</a:t>
            </a:r>
          </a:p>
          <a:p>
            <a:endParaRPr lang="it-IT"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lvl="4"/>
            <a:r>
              <a:rPr lang="it-IT"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Osservazioni </a:t>
            </a:r>
            <a:r>
              <a:rPr lang="it-IT"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multi-banda</a:t>
            </a:r>
          </a:p>
          <a:p>
            <a:r>
              <a:rPr lang="it-IT" sz="24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it-IT"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ttangolo 2"/>
          <p:cNvSpPr/>
          <p:nvPr/>
        </p:nvSpPr>
        <p:spPr>
          <a:xfrm>
            <a:off x="5050112" y="4484452"/>
            <a:ext cx="3436483" cy="523220"/>
          </a:xfrm>
          <a:prstGeom prst="rect">
            <a:avLst/>
          </a:prstGeom>
        </p:spPr>
        <p:txBody>
          <a:bodyPr wrap="none">
            <a:spAutoFit/>
          </a:bodyPr>
          <a:lstStyle/>
          <a:p>
            <a:pPr algn="ctr"/>
            <a:r>
              <a:rPr lang="en-GB" sz="28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rPr>
              <a:t>multiwavelength</a:t>
            </a:r>
            <a:endParaRPr lang="en-GB" sz="28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a:ea typeface="Arial Black"/>
              <a:cs typeface="Arial Black"/>
            </a:endParaRPr>
          </a:p>
        </p:txBody>
      </p:sp>
      <p:sp>
        <p:nvSpPr>
          <p:cNvPr id="4" name="Rettangolo 3"/>
          <p:cNvSpPr/>
          <p:nvPr/>
        </p:nvSpPr>
        <p:spPr>
          <a:xfrm>
            <a:off x="2166677" y="4050602"/>
            <a:ext cx="4631559" cy="523220"/>
          </a:xfrm>
          <a:prstGeom prst="rect">
            <a:avLst/>
          </a:prstGeom>
        </p:spPr>
        <p:txBody>
          <a:bodyPr wrap="square">
            <a:spAutoFit/>
          </a:bodyPr>
          <a:lstStyle/>
          <a:p>
            <a:r>
              <a:rPr lang="it-IT" sz="2800" dirty="0">
                <a:solidFill>
                  <a:srgbClr val="FFFFFF"/>
                </a:solidFill>
              </a:rPr>
              <a:t>Raggi-X, UV, ottico, IR, Radio </a:t>
            </a:r>
          </a:p>
        </p:txBody>
      </p:sp>
    </p:spTree>
    <p:extLst>
      <p:ext uri="{BB962C8B-B14F-4D97-AF65-F5344CB8AC3E}">
        <p14:creationId xmlns:p14="http://schemas.microsoft.com/office/powerpoint/2010/main" val="36334261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Denve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703" y="0"/>
            <a:ext cx="4494726" cy="6878813"/>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08853" y="268940"/>
            <a:ext cx="3302387" cy="2286747"/>
          </a:xfrm>
          <a:prstGeom prst="rect">
            <a:avLst/>
          </a:prstGeom>
        </p:spPr>
      </p:pic>
      <p:sp>
        <p:nvSpPr>
          <p:cNvPr id="3" name="Rettangolo 2"/>
          <p:cNvSpPr/>
          <p:nvPr/>
        </p:nvSpPr>
        <p:spPr>
          <a:xfrm>
            <a:off x="433292" y="2590693"/>
            <a:ext cx="3929530" cy="646331"/>
          </a:xfrm>
          <a:prstGeom prst="rect">
            <a:avLst/>
          </a:prstGeom>
        </p:spPr>
        <p:txBody>
          <a:bodyPr wrap="square">
            <a:spAutoFit/>
          </a:bodyPr>
          <a:lstStyle/>
          <a:p>
            <a:r>
              <a:rPr lang="it-IT" dirty="0" smtClean="0">
                <a:solidFill>
                  <a:srgbClr val="FFFFFF"/>
                </a:solidFill>
              </a:rPr>
              <a:t>1976: H </a:t>
            </a:r>
            <a:r>
              <a:rPr lang="it-IT" dirty="0">
                <a:solidFill>
                  <a:srgbClr val="FFFFFF"/>
                </a:solidFill>
              </a:rPr>
              <a:t>II </a:t>
            </a:r>
            <a:r>
              <a:rPr lang="it-IT" dirty="0" smtClean="0">
                <a:solidFill>
                  <a:srgbClr val="FFFFFF"/>
                </a:solidFill>
              </a:rPr>
              <a:t>2411 brillamento osservato con il 2.1 m del </a:t>
            </a:r>
            <a:r>
              <a:rPr lang="it-IT" dirty="0" err="1" smtClean="0">
                <a:solidFill>
                  <a:srgbClr val="FFFFFF"/>
                </a:solidFill>
              </a:rPr>
              <a:t>MCDonald</a:t>
            </a:r>
            <a:r>
              <a:rPr lang="it-IT" dirty="0" smtClean="0">
                <a:solidFill>
                  <a:srgbClr val="FFFFFF"/>
                </a:solidFill>
              </a:rPr>
              <a:t> </a:t>
            </a:r>
            <a:r>
              <a:rPr lang="it-IT" dirty="0" err="1" smtClean="0">
                <a:solidFill>
                  <a:srgbClr val="FFFFFF"/>
                </a:solidFill>
              </a:rPr>
              <a:t>Obs</a:t>
            </a:r>
            <a:r>
              <a:rPr lang="it-IT" dirty="0" smtClean="0">
                <a:solidFill>
                  <a:srgbClr val="FFFFFF"/>
                </a:solidFill>
              </a:rPr>
              <a:t>.</a:t>
            </a:r>
            <a:endParaRPr lang="en-GB" dirty="0">
              <a:solidFill>
                <a:srgbClr val="FFFFFF"/>
              </a:solidFill>
            </a:endParaRPr>
          </a:p>
        </p:txBody>
      </p:sp>
      <p:pic>
        <p:nvPicPr>
          <p:cNvPr id="12" name="Immagine 11"/>
          <p:cNvPicPr>
            <a:picLocks noChangeAspect="1"/>
          </p:cNvPicPr>
          <p:nvPr/>
        </p:nvPicPr>
        <p:blipFill>
          <a:blip r:embed="rId4"/>
          <a:stretch>
            <a:fillRect/>
          </a:stretch>
        </p:blipFill>
        <p:spPr>
          <a:xfrm>
            <a:off x="-89649" y="3578410"/>
            <a:ext cx="3289300" cy="2463800"/>
          </a:xfrm>
          <a:prstGeom prst="rect">
            <a:avLst/>
          </a:prstGeom>
        </p:spPr>
      </p:pic>
      <p:grpSp>
        <p:nvGrpSpPr>
          <p:cNvPr id="10" name="Gruppo 9"/>
          <p:cNvGrpSpPr/>
          <p:nvPr/>
        </p:nvGrpSpPr>
        <p:grpSpPr>
          <a:xfrm>
            <a:off x="2760495" y="3394417"/>
            <a:ext cx="2662236" cy="3218563"/>
            <a:chOff x="251293" y="347260"/>
            <a:chExt cx="4186980" cy="4767857"/>
          </a:xfrm>
        </p:grpSpPr>
        <p:grpSp>
          <p:nvGrpSpPr>
            <p:cNvPr id="7" name="Group 6"/>
            <p:cNvGrpSpPr>
              <a:grpSpLocks/>
            </p:cNvGrpSpPr>
            <p:nvPr/>
          </p:nvGrpSpPr>
          <p:grpSpPr bwMode="auto">
            <a:xfrm>
              <a:off x="251293" y="347856"/>
              <a:ext cx="4186237" cy="4767261"/>
              <a:chOff x="1655" y="255"/>
              <a:chExt cx="2819" cy="4001"/>
            </a:xfrm>
          </p:grpSpPr>
          <p:pic>
            <p:nvPicPr>
              <p:cNvPr id="8" name="Picture 4" descr="B7_7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96" y="1729"/>
                <a:ext cx="2286" cy="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U7_7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202" y="-246"/>
                <a:ext cx="1772" cy="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ttangolo 4"/>
            <p:cNvSpPr/>
            <p:nvPr/>
          </p:nvSpPr>
          <p:spPr>
            <a:xfrm>
              <a:off x="252035" y="347260"/>
              <a:ext cx="4186238" cy="4767262"/>
            </a:xfrm>
            <a:prstGeom prst="rect">
              <a:avLst/>
            </a:prstGeom>
            <a:noFill/>
            <a:ln w="190500" cmpd="sng">
              <a:solidFill>
                <a:srgbClr val="FFF9E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38862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9528" y="408365"/>
            <a:ext cx="9263528" cy="1569660"/>
          </a:xfrm>
          <a:prstGeom prst="rect">
            <a:avLst/>
          </a:prstGeom>
        </p:spPr>
        <p:txBody>
          <a:bodyPr wrap="square">
            <a:spAutoFit/>
          </a:bodyPr>
          <a:lstStyle/>
          <a:p>
            <a:pPr algn="ctr"/>
            <a:r>
              <a:rPr lang="en-GB" sz="2400" dirty="0">
                <a:solidFill>
                  <a:srgbClr val="FFFFFF"/>
                </a:solidFill>
              </a:rPr>
              <a:t>IAU Symposium #</a:t>
            </a:r>
            <a:r>
              <a:rPr lang="en-GB" sz="2400" dirty="0" smtClean="0">
                <a:solidFill>
                  <a:srgbClr val="FFFFFF"/>
                </a:solidFill>
              </a:rPr>
              <a:t>137</a:t>
            </a:r>
            <a:r>
              <a:rPr lang="en-GB" sz="2400" dirty="0">
                <a:solidFill>
                  <a:srgbClr val="FFFFFF"/>
                </a:solidFill>
              </a:rPr>
              <a:t/>
            </a:r>
            <a:br>
              <a:rPr lang="en-GB" sz="2400" dirty="0">
                <a:solidFill>
                  <a:srgbClr val="FFFFFF"/>
                </a:solidFill>
              </a:rPr>
            </a:br>
            <a:r>
              <a:rPr lang="en-GB" sz="2400" dirty="0" smtClean="0">
                <a:solidFill>
                  <a:srgbClr val="FFFFFF"/>
                </a:solidFill>
              </a:rPr>
              <a:t>Flare </a:t>
            </a:r>
            <a:r>
              <a:rPr lang="en-GB" sz="2400" dirty="0">
                <a:solidFill>
                  <a:srgbClr val="FFFFFF"/>
                </a:solidFill>
              </a:rPr>
              <a:t>Stars in Star Clusters, Associations, and the Solar Vicinity</a:t>
            </a:r>
          </a:p>
          <a:p>
            <a:pPr algn="ctr"/>
            <a:r>
              <a:rPr lang="en-GB" sz="2400" dirty="0">
                <a:solidFill>
                  <a:srgbClr val="FFFFFF"/>
                </a:solidFill>
              </a:rPr>
              <a:t> </a:t>
            </a:r>
          </a:p>
          <a:p>
            <a:pPr algn="ctr"/>
            <a:r>
              <a:rPr lang="en-GB" sz="2400" dirty="0">
                <a:solidFill>
                  <a:srgbClr val="FFFFFF"/>
                </a:solidFill>
              </a:rPr>
              <a:t>October 23-27, 1989, </a:t>
            </a:r>
            <a:r>
              <a:rPr lang="en-GB" sz="2400" dirty="0" err="1">
                <a:solidFill>
                  <a:srgbClr val="FFFFFF"/>
                </a:solidFill>
              </a:rPr>
              <a:t>Byurakan</a:t>
            </a:r>
            <a:r>
              <a:rPr lang="en-GB" sz="2400" dirty="0">
                <a:solidFill>
                  <a:srgbClr val="FFFFFF"/>
                </a:solidFill>
              </a:rPr>
              <a:t>, Armenia</a:t>
            </a:r>
          </a:p>
        </p:txBody>
      </p:sp>
      <p:pic>
        <p:nvPicPr>
          <p:cNvPr id="3" name="Immagine 2" descr="image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197"/>
            <a:ext cx="9144000" cy="4727803"/>
          </a:xfrm>
          <a:prstGeom prst="rect">
            <a:avLst/>
          </a:prstGeom>
        </p:spPr>
      </p:pic>
      <p:sp>
        <p:nvSpPr>
          <p:cNvPr id="4" name="Freccia destra 3"/>
          <p:cNvSpPr/>
          <p:nvPr/>
        </p:nvSpPr>
        <p:spPr>
          <a:xfrm rot="8243093">
            <a:off x="5622006" y="3158555"/>
            <a:ext cx="1195294" cy="124353"/>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31951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2230</TotalTime>
  <Words>1370</Words>
  <Application>Microsoft Macintosh PowerPoint</Application>
  <PresentationFormat>Presentazione su schermo (4:3)</PresentationFormat>
  <Paragraphs>163</Paragraphs>
  <Slides>50</Slides>
  <Notes>6</Notes>
  <HiddenSlides>0</HiddenSlides>
  <MMClips>1</MMClips>
  <ScaleCrop>false</ScaleCrop>
  <HeadingPairs>
    <vt:vector size="4" baseType="variant">
      <vt:variant>
        <vt:lpstr>Tema</vt:lpstr>
      </vt:variant>
      <vt:variant>
        <vt:i4>1</vt:i4>
      </vt:variant>
      <vt:variant>
        <vt:lpstr>Titoli diapositive</vt:lpstr>
      </vt:variant>
      <vt:variant>
        <vt:i4>50</vt:i4>
      </vt:variant>
    </vt:vector>
  </HeadingPairs>
  <TitlesOfParts>
    <vt:vector size="51" baseType="lpstr">
      <vt:lpstr>Tema di Office</vt:lpstr>
      <vt:lpstr>Marcello Rodonò il profilo scientifico </vt:lpstr>
      <vt:lpstr>Presentazione di PowerPoint</vt:lpstr>
      <vt:lpstr>Presentazione di PowerPoint</vt:lpstr>
      <vt:lpstr>Presentazione di PowerPoint</vt:lpstr>
      <vt:lpstr>Presentazione di PowerPoint</vt:lpstr>
      <vt:lpstr>McDonald post-doc fellow  University of Texas at Austin (1972)</vt:lpstr>
      <vt:lpstr>Presentazione di PowerPoint</vt:lpstr>
      <vt:lpstr>Presentazione di PowerPoint</vt:lpstr>
      <vt:lpstr>Presentazione di PowerPoint</vt:lpstr>
      <vt:lpstr>Presentazione di PowerPoint</vt:lpstr>
      <vt:lpstr>1975-1985</vt:lpstr>
      <vt:lpstr>Presentazione di PowerPoint</vt:lpstr>
      <vt:lpstr>Presentazione di PowerPoint</vt:lpstr>
      <vt:lpstr>Presentazione di PowerPoint</vt:lpstr>
      <vt:lpstr>1983: Brillamenti stellari</vt:lpstr>
      <vt:lpstr>1984: microbrillamenti e riscaldamento coronale</vt:lpstr>
      <vt:lpstr>1986 - NASA SP 492</vt:lpstr>
      <vt:lpstr>Dal 1986 il CSM inizia la pubblicazione di una serie di articoli del gruppo CSM</vt:lpstr>
      <vt:lpstr>Regioni attive in 3D</vt:lpstr>
      <vt:lpstr>Regioni attive in 3D</vt:lpstr>
      <vt:lpstr>Mappe della cromosfera stellare </vt:lpstr>
      <vt:lpstr>Presentazione di PowerPoint</vt:lpstr>
      <vt:lpstr>Presentazione di PowerPoint</vt:lpstr>
      <vt:lpstr>Presentazione di PowerPoint</vt:lpstr>
      <vt:lpstr>Presentazione di PowerPoint</vt:lpstr>
      <vt:lpstr>Presentazione di PowerPoint</vt:lpstr>
      <vt:lpstr>APT80/1</vt:lpstr>
      <vt:lpstr>Presentazione di PowerPoint</vt:lpstr>
      <vt:lpstr>Presentazione di PowerPoint</vt:lpstr>
      <vt:lpstr>APT80/2 Avvio 1999</vt:lpstr>
      <vt:lpstr>Presentazione di PowerPoint</vt:lpstr>
      <vt:lpstr>Presentazione di PowerPoint</vt:lpstr>
      <vt:lpstr>Presentazione di PowerPoint</vt:lpstr>
      <vt:lpstr>REM (Rapid Eye Mount) (Collab. Milano, Catania, Roma, Trieste) </vt:lpstr>
      <vt:lpstr>SUVt (Spectrum UV telescope) Telescopio Spaziale da 1.70 m (collab. Russia, Italia, Germania, Ukraina…)</vt:lpstr>
      <vt:lpstr>Presentazione di PowerPoint</vt:lpstr>
      <vt:lpstr>WSO/UV</vt:lpstr>
      <vt:lpstr>UVISS</vt:lpstr>
      <vt:lpstr>Presentazione di PowerPoint</vt:lpstr>
      <vt:lpstr>Modelizzazione dell’attività magnetica stellare per evidenziare il transito planetari</vt:lpstr>
      <vt:lpstr>Lab. Rivelatori</vt:lpstr>
      <vt:lpstr>Calcolo e HPC</vt:lpstr>
      <vt:lpstr>Presentazione di PowerPoint</vt:lpstr>
      <vt:lpstr>1982-1992 - Direttore dell’Istituto di Astronomia UNICT 1987-2001 - Direttore  OACT 1996-2002 - Presidente CNAA 2002-04/2005 -  Direttore Dipartimento OOAA  INAF  04/2005 - Direttore OACT</vt:lpstr>
      <vt:lpstr>Presentazione di PowerPoint</vt:lpstr>
      <vt:lpstr>Presentazione di PowerPoint</vt:lpstr>
      <vt:lpstr>Presentazione di PowerPoint</vt:lpstr>
      <vt:lpstr>SAIt  1988</vt:lpstr>
      <vt:lpstr>JENAM  (SAIt)  1995</vt:lpstr>
      <vt:lpstr>Presentazione di PowerPoint</vt:lpstr>
    </vt:vector>
  </TitlesOfParts>
  <Company>INAF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Marcello Rodonò nel ricordo dei suoi allievi </dc:title>
  <dc:creator>Isabella Pagano</dc:creator>
  <cp:lastModifiedBy>Isabella Pagano</cp:lastModifiedBy>
  <cp:revision>83</cp:revision>
  <dcterms:created xsi:type="dcterms:W3CDTF">2015-05-14T16:39:51Z</dcterms:created>
  <dcterms:modified xsi:type="dcterms:W3CDTF">2015-05-18T11:12:13Z</dcterms:modified>
</cp:coreProperties>
</file>