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0" r:id="rId2"/>
    <p:sldId id="404" r:id="rId3"/>
    <p:sldId id="356" r:id="rId4"/>
    <p:sldId id="395" r:id="rId5"/>
    <p:sldId id="405" r:id="rId6"/>
    <p:sldId id="355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99" d="100"/>
          <a:sy n="99" d="100"/>
        </p:scale>
        <p:origin x="-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B5CD6-8FB8-184E-9BF3-E21D466F09C1}" type="datetimeFigureOut">
              <a:rPr lang="fr-FR" smtClean="0"/>
              <a:t>07/09/21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4FB0-FB49-E741-B486-21998BD1BA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043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5E471-6812-F64E-AFBD-3A5289D01204}" type="datetimeFigureOut">
              <a:rPr lang="fr-FR" smtClean="0"/>
              <a:t>07/09/21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117A-00C5-AF46-915C-C18BD9827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576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9E464-07C1-B647-92AC-03CF555BF1E4}" type="slidenum">
              <a:rPr lang="fr-FR"/>
              <a:pPr/>
              <a:t>0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F9847-1C95-534C-96E1-7421F71591F0}" type="slidenum">
              <a:rPr lang="fr-FR"/>
              <a:pPr/>
              <a:t>1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F9847-1C95-534C-96E1-7421F71591F0}" type="slidenum">
              <a:rPr lang="fr-FR"/>
              <a:pPr/>
              <a:t>5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B208-E943-B349-8FBC-56C6EC74AAAC}" type="datetime1">
              <a:rPr lang="fr-FR" smtClean="0"/>
              <a:t>07/09/21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A54D-3E4D-FC45-8B3A-F89BB3A551FB}" type="datetime1">
              <a:rPr lang="fr-FR" smtClean="0"/>
              <a:t>07/09/21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4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B5E8-08E4-FE44-9BCC-70EC037EA662}" type="datetime1">
              <a:rPr lang="fr-FR" smtClean="0"/>
              <a:t>07/09/21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6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82E7B-E173-E44D-A4D9-87E2BB9E5EA6}" type="datetime1">
              <a:rPr lang="fr-FR" smtClean="0"/>
              <a:t>07/09/21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36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4B68-3233-DD41-A71E-0311F03BB8F5}" type="datetime1">
              <a:rPr lang="fr-FR" smtClean="0"/>
              <a:t>07/09/21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4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A3EC-8FE7-EE46-A3D7-6239E5A80CBD}" type="datetime1">
              <a:rPr lang="fr-FR" smtClean="0"/>
              <a:t>07/09/21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25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A9D1-E51A-5447-A890-D3B8BD004ED8}" type="datetime1">
              <a:rPr lang="fr-FR" smtClean="0"/>
              <a:t>07/09/21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1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FC3-162B-954D-BE8E-4CDE6B8038D8}" type="datetime1">
              <a:rPr lang="fr-FR" smtClean="0"/>
              <a:t>07/09/21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1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5221-7E44-6B45-8416-D5DFEF4D9B82}" type="datetime1">
              <a:rPr lang="fr-FR" smtClean="0"/>
              <a:t>07/09/21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2E76-7685-D343-A8B5-4EDB49165CDE}" type="datetime1">
              <a:rPr lang="fr-FR" smtClean="0"/>
              <a:t>07/09/21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6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3BE-54FA-0743-851A-D3606611BFFA}" type="datetime1">
              <a:rPr lang="fr-FR" smtClean="0"/>
              <a:t>07/09/21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53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E302-FDDD-DF4B-8954-40A288F05B8B}" type="datetime1">
              <a:rPr lang="fr-FR" smtClean="0"/>
              <a:t>07/09/21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90800" y="6473930"/>
            <a:ext cx="3962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NRH Team - ESPM 2021 Sep 08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53E6-246B-2E49-B784-7364DD81D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8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cchirh.obspm.fr/" TargetMode="External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8096" y="635072"/>
            <a:ext cx="8755615" cy="153782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Solar</a:t>
            </a:r>
            <a:r>
              <a:rPr lang="fr-FR" sz="2800" dirty="0">
                <a:solidFill>
                  <a:srgbClr val="000090"/>
                </a:solidFill>
              </a:rPr>
              <a:t> observations </a:t>
            </a:r>
            <a:r>
              <a:rPr lang="fr-FR" sz="2800" dirty="0" err="1">
                <a:solidFill>
                  <a:srgbClr val="000090"/>
                </a:solidFill>
              </a:rPr>
              <a:t>with</a:t>
            </a:r>
            <a:r>
              <a:rPr lang="fr-FR" sz="2800" dirty="0">
                <a:solidFill>
                  <a:srgbClr val="000090"/>
                </a:solidFill>
              </a:rPr>
              <a:t> the </a:t>
            </a:r>
            <a:r>
              <a:rPr lang="fr-FR" sz="2800" dirty="0" err="1">
                <a:solidFill>
                  <a:srgbClr val="000090"/>
                </a:solidFill>
              </a:rPr>
              <a:t>Nancay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  <a:r>
              <a:rPr lang="fr-FR" sz="2800" dirty="0" err="1" smtClean="0">
                <a:solidFill>
                  <a:srgbClr val="000090"/>
                </a:solidFill>
              </a:rPr>
              <a:t>Radioheliograph</a:t>
            </a:r>
            <a:r>
              <a:rPr lang="fr-FR" sz="2800" dirty="0" smtClean="0">
                <a:solidFill>
                  <a:srgbClr val="000090"/>
                </a:solidFill>
              </a:rPr>
              <a:t/>
            </a:r>
            <a:br>
              <a:rPr lang="fr-FR" sz="2800" dirty="0" smtClean="0">
                <a:solidFill>
                  <a:srgbClr val="000090"/>
                </a:solidFill>
              </a:rPr>
            </a:br>
            <a:r>
              <a:rPr lang="fr-FR" sz="2800" dirty="0" smtClean="0">
                <a:solidFill>
                  <a:srgbClr val="000090"/>
                </a:solidFill>
              </a:rPr>
              <a:t> </a:t>
            </a:r>
            <a:r>
              <a:rPr lang="fr-FR" sz="2800" dirty="0">
                <a:solidFill>
                  <a:srgbClr val="000090"/>
                </a:solidFill>
              </a:rPr>
              <a:t>in support of the </a:t>
            </a:r>
            <a:r>
              <a:rPr lang="fr-FR" sz="2800" dirty="0" smtClean="0">
                <a:solidFill>
                  <a:srgbClr val="000090"/>
                </a:solidFill>
              </a:rPr>
              <a:t/>
            </a:r>
            <a:br>
              <a:rPr lang="fr-FR" sz="2800" dirty="0" smtClean="0">
                <a:solidFill>
                  <a:srgbClr val="000090"/>
                </a:solidFill>
              </a:rPr>
            </a:br>
            <a:r>
              <a:rPr lang="fr-FR" sz="2800" dirty="0" err="1" smtClean="0">
                <a:solidFill>
                  <a:srgbClr val="000090"/>
                </a:solidFill>
              </a:rPr>
              <a:t>Solar</a:t>
            </a:r>
            <a:r>
              <a:rPr lang="fr-FR" sz="2800" dirty="0" smtClean="0">
                <a:solidFill>
                  <a:srgbClr val="000090"/>
                </a:solidFill>
              </a:rPr>
              <a:t> </a:t>
            </a:r>
            <a:r>
              <a:rPr lang="fr-FR" sz="2800" dirty="0">
                <a:solidFill>
                  <a:srgbClr val="000090"/>
                </a:solidFill>
              </a:rPr>
              <a:t>Orbiter and Parker </a:t>
            </a:r>
            <a:r>
              <a:rPr lang="fr-FR" sz="2800" dirty="0" err="1">
                <a:solidFill>
                  <a:srgbClr val="000090"/>
                </a:solidFill>
              </a:rPr>
              <a:t>Solar</a:t>
            </a:r>
            <a:r>
              <a:rPr lang="fr-FR" sz="2800" dirty="0">
                <a:solidFill>
                  <a:srgbClr val="000090"/>
                </a:solidFill>
              </a:rPr>
              <a:t> Probe missions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18096" y="2432631"/>
            <a:ext cx="5851788" cy="236755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000090"/>
                </a:solidFill>
              </a:rPr>
              <a:t>Karl-Ludwig Klein, Abdallah </a:t>
            </a:r>
            <a:r>
              <a:rPr lang="fr-FR" sz="2000" dirty="0" err="1" smtClean="0">
                <a:solidFill>
                  <a:srgbClr val="000090"/>
                </a:solidFill>
              </a:rPr>
              <a:t>Hamini</a:t>
            </a:r>
            <a:r>
              <a:rPr lang="fr-FR" sz="2000" dirty="0" smtClean="0">
                <a:solidFill>
                  <a:srgbClr val="000090"/>
                </a:solidFill>
              </a:rPr>
              <a:t>, Sophie Masson (LESIA)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Christian </a:t>
            </a:r>
            <a:r>
              <a:rPr lang="fr-FR" sz="2000" dirty="0" smtClean="0">
                <a:solidFill>
                  <a:srgbClr val="000090"/>
                </a:solidFill>
              </a:rPr>
              <a:t>Fabrice, Gabriel </a:t>
            </a:r>
            <a:r>
              <a:rPr lang="fr-FR" sz="2000" dirty="0" err="1" smtClean="0">
                <a:solidFill>
                  <a:srgbClr val="000090"/>
                </a:solidFill>
              </a:rPr>
              <a:t>Auxepaules</a:t>
            </a:r>
            <a:r>
              <a:rPr lang="fr-FR" sz="2000" dirty="0" smtClean="0">
                <a:solidFill>
                  <a:srgbClr val="000090"/>
                </a:solidFill>
              </a:rPr>
              <a:t>,  </a:t>
            </a:r>
          </a:p>
          <a:p>
            <a:r>
              <a:rPr lang="fr-FR" sz="2000" dirty="0" smtClean="0">
                <a:solidFill>
                  <a:srgbClr val="000090"/>
                </a:solidFill>
              </a:rPr>
              <a:t>USN Nançay team</a:t>
            </a:r>
          </a:p>
          <a:p>
            <a:pPr>
              <a:lnSpc>
                <a:spcPct val="50000"/>
              </a:lnSpc>
            </a:pPr>
            <a:endParaRPr lang="fr-FR" sz="2000" dirty="0" smtClean="0">
              <a:solidFill>
                <a:srgbClr val="000090"/>
              </a:solidFill>
            </a:endParaRPr>
          </a:p>
          <a:p>
            <a:r>
              <a:rPr lang="fr-FR" sz="2000" dirty="0" smtClean="0">
                <a:solidFill>
                  <a:srgbClr val="000090"/>
                </a:solidFill>
              </a:rPr>
              <a:t>(</a:t>
            </a:r>
            <a:r>
              <a:rPr lang="fr-FR" sz="2000" dirty="0" err="1" smtClean="0">
                <a:solidFill>
                  <a:srgbClr val="000090"/>
                </a:solidFill>
              </a:rPr>
              <a:t>ludwig.klein@obs</a:t>
            </a:r>
            <a:r>
              <a:rPr lang="fr-FR" sz="2000" dirty="0" err="1">
                <a:solidFill>
                  <a:srgbClr val="000090"/>
                </a:solidFill>
              </a:rPr>
              <a:t>p</a:t>
            </a:r>
            <a:r>
              <a:rPr lang="fr-FR" sz="2000" dirty="0" err="1" smtClean="0">
                <a:solidFill>
                  <a:srgbClr val="000090"/>
                </a:solidFill>
              </a:rPr>
              <a:t>m.fr</a:t>
            </a:r>
            <a:r>
              <a:rPr lang="fr-FR" sz="2000" dirty="0" smtClean="0">
                <a:solidFill>
                  <a:srgbClr val="000090"/>
                </a:solidFill>
              </a:rPr>
              <a:t>)</a:t>
            </a:r>
            <a:endParaRPr lang="fr-FR" sz="2000" dirty="0">
              <a:solidFill>
                <a:srgbClr val="000090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526381" y="4883768"/>
            <a:ext cx="3345968" cy="616003"/>
            <a:chOff x="2169647" y="4636343"/>
            <a:chExt cx="3345968" cy="616003"/>
          </a:xfrm>
        </p:grpSpPr>
        <p:pic>
          <p:nvPicPr>
            <p:cNvPr id="3081" name="Picture 9" descr="logo_nancay_pet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647" y="4636343"/>
              <a:ext cx="1344613" cy="59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 descr="Logo_OP_LESI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669" y="4656738"/>
              <a:ext cx="1812946" cy="595608"/>
            </a:xfrm>
            <a:prstGeom prst="rect">
              <a:avLst/>
            </a:prstGeom>
          </p:spPr>
        </p:pic>
      </p:grpSp>
      <p:pic>
        <p:nvPicPr>
          <p:cNvPr id="14" name="Imag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21" y="2882790"/>
            <a:ext cx="2505710" cy="2361565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760614" y="5861401"/>
            <a:ext cx="4927322" cy="606841"/>
            <a:chOff x="364758" y="5630471"/>
            <a:chExt cx="4927322" cy="606841"/>
          </a:xfrm>
        </p:grpSpPr>
        <p:pic>
          <p:nvPicPr>
            <p:cNvPr id="17" name="Picture 18" descr="CNRSfilaire-gran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58" y="5630471"/>
              <a:ext cx="606842" cy="606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 17" descr="logo_su_horiz_seul_cmj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5733256"/>
              <a:ext cx="1152128" cy="464408"/>
            </a:xfrm>
            <a:prstGeom prst="rect">
              <a:avLst/>
            </a:prstGeom>
          </p:spPr>
        </p:pic>
        <p:pic>
          <p:nvPicPr>
            <p:cNvPr id="20" name="Image 19" descr="universite_paris_logo_horizontal_2000px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5733256"/>
              <a:ext cx="1452262" cy="432048"/>
            </a:xfrm>
            <a:prstGeom prst="rect">
              <a:avLst/>
            </a:prstGeom>
          </p:spPr>
        </p:pic>
        <p:pic>
          <p:nvPicPr>
            <p:cNvPr id="23" name="Image 22" descr="logo-psl-nov-2017.jp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7" b="23030"/>
            <a:stretch/>
          </p:blipFill>
          <p:spPr>
            <a:xfrm>
              <a:off x="1187624" y="5805264"/>
              <a:ext cx="1080120" cy="410506"/>
            </a:xfrm>
            <a:prstGeom prst="rect">
              <a:avLst/>
            </a:prstGeom>
          </p:spPr>
        </p:pic>
      </p:grpSp>
      <p:pic>
        <p:nvPicPr>
          <p:cNvPr id="15" name="Image 14" descr="grc20210824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9" b="10566"/>
          <a:stretch/>
        </p:blipFill>
        <p:spPr>
          <a:xfrm>
            <a:off x="5952067" y="5297018"/>
            <a:ext cx="2940498" cy="14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387580" y="1142136"/>
            <a:ext cx="4611331" cy="53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05DC-3EA8-CC40-ACFE-2056E9FE66E0}" type="slidenum">
              <a:rPr lang="fr-FR" smtClean="0"/>
              <a:t>1</a:t>
            </a:fld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36421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  <a:extLst/>
        </p:spPr>
        <p:txBody>
          <a:bodyPr anchor="ctr"/>
          <a:lstStyle/>
          <a:p>
            <a:pPr defTabSz="939800"/>
            <a:r>
              <a:rPr lang="fr-FR" sz="2400" dirty="0" smtClean="0">
                <a:solidFill>
                  <a:srgbClr val="000090"/>
                </a:solidFill>
              </a:rPr>
              <a:t>The Nançay </a:t>
            </a:r>
            <a:r>
              <a:rPr lang="fr-FR" sz="2400" dirty="0" err="1" smtClean="0">
                <a:solidFill>
                  <a:srgbClr val="000090"/>
                </a:solidFill>
              </a:rPr>
              <a:t>radioheliograph</a:t>
            </a:r>
            <a:endParaRPr lang="fr-FR" sz="2400" dirty="0" smtClean="0">
              <a:solidFill>
                <a:srgbClr val="000090"/>
              </a:solidFill>
            </a:endParaRPr>
          </a:p>
          <a:p>
            <a:pPr defTabSz="939800"/>
            <a:r>
              <a:rPr lang="en-US" sz="2000" dirty="0" smtClean="0">
                <a:solidFill>
                  <a:srgbClr val="000090"/>
                </a:solidFill>
              </a:rPr>
              <a:t>Refurbishment 2015-2020 and future plans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952625"/>
            <a:ext cx="5286375" cy="2786063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57200" y="949326"/>
            <a:ext cx="8229600" cy="1622424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0090"/>
                </a:solidFill>
              </a:rPr>
              <a:t>Operations 2015-2020 (phase 1):</a:t>
            </a:r>
          </a:p>
          <a:p>
            <a:pPr lvl="1"/>
            <a:r>
              <a:rPr lang="en-GB" sz="1600" dirty="0" smtClean="0">
                <a:solidFill>
                  <a:srgbClr val="000090"/>
                </a:solidFill>
              </a:rPr>
              <a:t>Replacement of the </a:t>
            </a:r>
            <a:r>
              <a:rPr lang="en-GB" sz="1600" dirty="0" err="1" smtClean="0">
                <a:solidFill>
                  <a:srgbClr val="000090"/>
                </a:solidFill>
              </a:rPr>
              <a:t>correlator</a:t>
            </a:r>
            <a:r>
              <a:rPr lang="en-GB" sz="1600" dirty="0" smtClean="0">
                <a:solidFill>
                  <a:srgbClr val="000090"/>
                </a:solidFill>
              </a:rPr>
              <a:t> (update technology, use all 1128 baselines) </a:t>
            </a:r>
          </a:p>
          <a:p>
            <a:pPr lvl="1"/>
            <a:r>
              <a:rPr lang="en-GB" sz="1600" dirty="0" smtClean="0">
                <a:solidFill>
                  <a:srgbClr val="000090"/>
                </a:solidFill>
              </a:rPr>
              <a:t>Replacement of the data acquisition system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0850" y="4603750"/>
            <a:ext cx="8229600" cy="2019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90"/>
                </a:solidFill>
              </a:rPr>
              <a:t>Operations 2021-2024 (phase 2): partially funded</a:t>
            </a:r>
          </a:p>
          <a:p>
            <a:pPr lvl="1"/>
            <a:r>
              <a:rPr lang="en-GB" sz="1600" dirty="0" smtClean="0">
                <a:solidFill>
                  <a:srgbClr val="000090"/>
                </a:solidFill>
              </a:rPr>
              <a:t>Renewal of the focal systems: SN array (funded), EW array</a:t>
            </a:r>
          </a:p>
          <a:p>
            <a:pPr lvl="1"/>
            <a:r>
              <a:rPr lang="en-GB" sz="1600" dirty="0">
                <a:solidFill>
                  <a:srgbClr val="000090"/>
                </a:solidFill>
              </a:rPr>
              <a:t>Renewal of the antenna pointing system</a:t>
            </a:r>
          </a:p>
          <a:p>
            <a:pPr lvl="1"/>
            <a:r>
              <a:rPr lang="en-GB" sz="1600" dirty="0" smtClean="0">
                <a:solidFill>
                  <a:srgbClr val="000090"/>
                </a:solidFill>
              </a:rPr>
              <a:t>Maintenance/replacement of equipment: geared motors and reducers</a:t>
            </a:r>
          </a:p>
          <a:p>
            <a:pPr lvl="1"/>
            <a:r>
              <a:rPr lang="en-GB" sz="1600" dirty="0" smtClean="0">
                <a:solidFill>
                  <a:srgbClr val="000090"/>
                </a:solidFill>
              </a:rPr>
              <a:t>Electricity supply to the antenna arrays</a:t>
            </a:r>
          </a:p>
          <a:p>
            <a:pPr lvl="1"/>
            <a:r>
              <a:rPr lang="en-GB" sz="1600" dirty="0" smtClean="0">
                <a:solidFill>
                  <a:srgbClr val="000090"/>
                </a:solidFill>
              </a:rPr>
              <a:t>Anti-corrosion treatment of the  antennas</a:t>
            </a:r>
          </a:p>
          <a:p>
            <a:pPr lvl="1"/>
            <a:endParaRPr lang="en-GB" sz="16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6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267554" y="4094112"/>
            <a:ext cx="480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151 MHz                                </a:t>
            </a:r>
            <a:r>
              <a:rPr lang="fr-FR" dirty="0" smtClean="0"/>
              <a:t>327 MHz</a:t>
            </a:r>
            <a:endParaRPr lang="fr-FR" dirty="0"/>
          </a:p>
        </p:txBody>
      </p:sp>
      <p:sp>
        <p:nvSpPr>
          <p:cNvPr id="20" name="Espace réservé du contenu 4"/>
          <p:cNvSpPr txBox="1">
            <a:spLocks/>
          </p:cNvSpPr>
          <p:nvPr/>
        </p:nvSpPr>
        <p:spPr>
          <a:xfrm>
            <a:off x="2225191" y="4647594"/>
            <a:ext cx="6698843" cy="15212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0090"/>
                </a:solidFill>
              </a:rPr>
              <a:t>1 image / </a:t>
            </a:r>
            <a:r>
              <a:rPr lang="fr-FR" sz="2000" dirty="0" err="1" smtClean="0">
                <a:solidFill>
                  <a:srgbClr val="000090"/>
                </a:solidFill>
              </a:rPr>
              <a:t>day</a:t>
            </a:r>
            <a:r>
              <a:rPr lang="fr-FR" sz="2000" dirty="0" smtClean="0">
                <a:solidFill>
                  <a:srgbClr val="000090"/>
                </a:solidFill>
              </a:rPr>
              <a:t> (bass2000.obspm.fr)</a:t>
            </a:r>
          </a:p>
          <a:p>
            <a:r>
              <a:rPr lang="fr-FR" sz="2000" dirty="0" smtClean="0">
                <a:solidFill>
                  <a:srgbClr val="000090"/>
                </a:solidFill>
              </a:rPr>
              <a:t>quiet </a:t>
            </a:r>
            <a:r>
              <a:rPr lang="fr-FR" sz="2000" dirty="0" smtClean="0">
                <a:solidFill>
                  <a:srgbClr val="000090"/>
                </a:solidFill>
              </a:rPr>
              <a:t>Sun</a:t>
            </a:r>
          </a:p>
          <a:p>
            <a:r>
              <a:rPr lang="fr-FR" sz="2000" dirty="0" err="1" smtClean="0">
                <a:solidFill>
                  <a:srgbClr val="000090"/>
                </a:solidFill>
              </a:rPr>
              <a:t>appearance</a:t>
            </a:r>
            <a:r>
              <a:rPr lang="fr-FR" sz="2000" dirty="0" smtClean="0">
                <a:solidFill>
                  <a:srgbClr val="000090"/>
                </a:solidFill>
              </a:rPr>
              <a:t> of an AR (noise </a:t>
            </a:r>
            <a:r>
              <a:rPr lang="fr-FR" sz="2000" dirty="0" err="1" smtClean="0">
                <a:solidFill>
                  <a:srgbClr val="000090"/>
                </a:solidFill>
              </a:rPr>
              <a:t>storm</a:t>
            </a:r>
            <a:r>
              <a:rPr lang="fr-FR" sz="2000" dirty="0" smtClean="0">
                <a:solidFill>
                  <a:srgbClr val="000090"/>
                </a:solidFill>
              </a:rPr>
              <a:t>) </a:t>
            </a:r>
            <a:r>
              <a:rPr lang="fr-FR" sz="2000" dirty="0" err="1" smtClean="0">
                <a:solidFill>
                  <a:srgbClr val="000090"/>
                </a:solidFill>
              </a:rPr>
              <a:t>at</a:t>
            </a:r>
            <a:r>
              <a:rPr lang="fr-FR" sz="2000" dirty="0" smtClean="0">
                <a:solidFill>
                  <a:srgbClr val="000090"/>
                </a:solidFill>
              </a:rPr>
              <a:t> E </a:t>
            </a:r>
            <a:r>
              <a:rPr lang="fr-FR" sz="2000" dirty="0" err="1" smtClean="0">
                <a:solidFill>
                  <a:srgbClr val="000090"/>
                </a:solidFill>
              </a:rPr>
              <a:t>limb</a:t>
            </a:r>
            <a:r>
              <a:rPr lang="fr-FR" sz="2000" dirty="0" smtClean="0">
                <a:solidFill>
                  <a:srgbClr val="000090"/>
                </a:solidFill>
              </a:rPr>
              <a:t> on </a:t>
            </a:r>
            <a:r>
              <a:rPr lang="fr-FR" sz="2000" dirty="0" err="1" smtClean="0">
                <a:solidFill>
                  <a:srgbClr val="000090"/>
                </a:solidFill>
              </a:rPr>
              <a:t>Aug</a:t>
            </a:r>
            <a:r>
              <a:rPr lang="fr-FR" sz="2000" dirty="0" smtClean="0">
                <a:solidFill>
                  <a:srgbClr val="000090"/>
                </a:solidFill>
              </a:rPr>
              <a:t> 23</a:t>
            </a:r>
            <a:endParaRPr lang="fr-FR" sz="2000" dirty="0" smtClean="0">
              <a:solidFill>
                <a:srgbClr val="000090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2590800" y="6503051"/>
            <a:ext cx="3962399" cy="365125"/>
          </a:xfrm>
        </p:spPr>
        <p:txBody>
          <a:bodyPr/>
          <a:lstStyle/>
          <a:p>
            <a:r>
              <a:rPr lang="de-DE" dirty="0" smtClean="0"/>
              <a:t>NRH Team - ESPM 2021 Sep 08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2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175291" y="1200282"/>
            <a:ext cx="436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NRH, </a:t>
            </a:r>
            <a:r>
              <a:rPr lang="fr-FR" dirty="0" err="1" smtClean="0">
                <a:solidFill>
                  <a:srgbClr val="000090"/>
                </a:solidFill>
              </a:rPr>
              <a:t>Aug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smtClean="0">
                <a:solidFill>
                  <a:srgbClr val="000090"/>
                </a:solidFill>
              </a:rPr>
              <a:t>04-14:</a:t>
            </a:r>
            <a:endParaRPr lang="fr-FR" sz="1400" dirty="0">
              <a:solidFill>
                <a:srgbClr val="000090"/>
              </a:solidFill>
            </a:endParaRPr>
          </a:p>
          <a:p>
            <a:endParaRPr lang="en-GB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936421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  <a:extLst/>
        </p:spPr>
        <p:txBody>
          <a:bodyPr anchor="ctr"/>
          <a:lstStyle/>
          <a:p>
            <a:pPr defTabSz="939800"/>
            <a:r>
              <a:rPr lang="fr-FR" sz="2400" dirty="0" smtClean="0">
                <a:solidFill>
                  <a:srgbClr val="000090"/>
                </a:solidFill>
              </a:rPr>
              <a:t>NRH observations </a:t>
            </a:r>
            <a:r>
              <a:rPr lang="fr-FR" sz="2400" dirty="0" err="1" smtClean="0">
                <a:solidFill>
                  <a:srgbClr val="000090"/>
                </a:solidFill>
              </a:rPr>
              <a:t>around</a:t>
            </a:r>
            <a:r>
              <a:rPr lang="fr-FR" sz="2400" dirty="0" smtClean="0">
                <a:solidFill>
                  <a:srgbClr val="000090"/>
                </a:solidFill>
              </a:rPr>
              <a:t> the PSP </a:t>
            </a:r>
            <a:r>
              <a:rPr lang="fr-FR" sz="2400" dirty="0" err="1" smtClean="0">
                <a:solidFill>
                  <a:srgbClr val="000090"/>
                </a:solidFill>
              </a:rPr>
              <a:t>perihelion</a:t>
            </a:r>
            <a:r>
              <a:rPr lang="fr-FR" sz="2400" dirty="0" smtClean="0">
                <a:solidFill>
                  <a:srgbClr val="000090"/>
                </a:solidFill>
              </a:rPr>
              <a:t> passage 2021</a:t>
            </a:r>
            <a:r>
              <a:rPr lang="fr-FR" sz="2800" dirty="0" smtClean="0">
                <a:solidFill>
                  <a:srgbClr val="000090"/>
                </a:solidFill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</a:rPr>
              <a:t>Aug</a:t>
            </a:r>
            <a:r>
              <a:rPr lang="fr-FR" sz="2400" dirty="0" smtClean="0">
                <a:solidFill>
                  <a:srgbClr val="000090"/>
                </a:solidFill>
              </a:rPr>
              <a:t> 09</a:t>
            </a:r>
            <a:endParaRPr lang="fr-FR" sz="2800" dirty="0" smtClean="0">
              <a:solidFill>
                <a:srgbClr val="000090"/>
              </a:solidFill>
            </a:endParaRPr>
          </a:p>
          <a:p>
            <a:pPr defTabSz="939800"/>
            <a:r>
              <a:rPr lang="en-US" sz="2000" dirty="0" smtClean="0">
                <a:solidFill>
                  <a:srgbClr val="000090"/>
                </a:solidFill>
              </a:rPr>
              <a:t>Overview</a:t>
            </a:r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22" name="Image 21" descr="perihelion_202108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4" y="1593101"/>
            <a:ext cx="2652001" cy="2611484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3079748" y="1616736"/>
            <a:ext cx="5040000" cy="2520000"/>
            <a:chOff x="2520000" y="1800000"/>
            <a:chExt cx="5040000" cy="2520000"/>
          </a:xfrm>
        </p:grpSpPr>
        <p:pic>
          <p:nvPicPr>
            <p:cNvPr id="13" name="Image 12" descr="NRH164_2021080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1800000"/>
              <a:ext cx="2520000" cy="2520000"/>
            </a:xfrm>
            <a:prstGeom prst="rect">
              <a:avLst/>
            </a:prstGeom>
          </p:spPr>
        </p:pic>
        <p:pic>
          <p:nvPicPr>
            <p:cNvPr id="14" name="Image 13" descr="NRH327_2021080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180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16" name="Grouper 15"/>
          <p:cNvGrpSpPr/>
          <p:nvPr/>
        </p:nvGrpSpPr>
        <p:grpSpPr>
          <a:xfrm>
            <a:off x="3079748" y="1616736"/>
            <a:ext cx="5040000" cy="2520000"/>
            <a:chOff x="2520000" y="1800000"/>
            <a:chExt cx="5040000" cy="2520000"/>
          </a:xfrm>
        </p:grpSpPr>
        <p:pic>
          <p:nvPicPr>
            <p:cNvPr id="17" name="Image 16" descr="NRH164_2021080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1800000"/>
              <a:ext cx="2520000" cy="2520000"/>
            </a:xfrm>
            <a:prstGeom prst="rect">
              <a:avLst/>
            </a:prstGeom>
          </p:spPr>
        </p:pic>
        <p:pic>
          <p:nvPicPr>
            <p:cNvPr id="24" name="Image 23" descr="NRH327_2021080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180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25" name="Grouper 24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26" name="Image 25" descr="NRH164_2021080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27" name="Image 26" descr="NRH327_2021080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28" name="Grouper 27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29" name="Image 28" descr="NRH164_2021080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30" name="Image 29" descr="NRH327_20210807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31" name="Grouper 30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32" name="Image 31" descr="NRH164_20210808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33" name="Image 32" descr="NRH327_20210808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34" name="Grouper 33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35" name="Image 34" descr="NRH164_20210809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36" name="Image 35" descr="NRH327_20210809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37" name="Grouper 36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38" name="Image 37" descr="NRH164_20210810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39" name="Image 38" descr="NRH327_20210810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40" name="Grouper 39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41" name="Image 40" descr="NRH164_20210811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42" name="Image 41" descr="NRH327_20210811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43" name="Grouper 42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44" name="Image 43" descr="NRH164_2021081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45" name="Image 44" descr="NRH327_20210812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46" name="Grouper 45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47" name="Image 46" descr="NRH164_20210813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48" name="Image 47" descr="NRH327_20210813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  <p:grpSp>
        <p:nvGrpSpPr>
          <p:cNvPr id="49" name="Grouper 48"/>
          <p:cNvGrpSpPr/>
          <p:nvPr/>
        </p:nvGrpSpPr>
        <p:grpSpPr>
          <a:xfrm>
            <a:off x="3079748" y="1616736"/>
            <a:ext cx="5040000" cy="2520000"/>
            <a:chOff x="2520000" y="2520000"/>
            <a:chExt cx="5040000" cy="2520000"/>
          </a:xfrm>
        </p:grpSpPr>
        <p:pic>
          <p:nvPicPr>
            <p:cNvPr id="50" name="Image 49" descr="NRH164_20210814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00" y="2520000"/>
              <a:ext cx="2520000" cy="2520000"/>
            </a:xfrm>
            <a:prstGeom prst="rect">
              <a:avLst/>
            </a:prstGeom>
          </p:spPr>
        </p:pic>
        <p:pic>
          <p:nvPicPr>
            <p:cNvPr id="51" name="Image 50" descr="NRH327_20210814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2520000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52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r 15"/>
          <p:cNvGrpSpPr/>
          <p:nvPr/>
        </p:nvGrpSpPr>
        <p:grpSpPr>
          <a:xfrm>
            <a:off x="627728" y="1464241"/>
            <a:ext cx="4413239" cy="3285411"/>
            <a:chOff x="627728" y="1605349"/>
            <a:chExt cx="4413239" cy="3285411"/>
          </a:xfrm>
        </p:grpSpPr>
        <p:pic>
          <p:nvPicPr>
            <p:cNvPr id="2" name="Image 1" descr="goes_xrays_202108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28" y="1605349"/>
              <a:ext cx="4413239" cy="3285411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205033" y="1912629"/>
              <a:ext cx="17225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www.solarmonitor.org</a:t>
              </a:r>
              <a:endParaRPr lang="en-GB" sz="1400" dirty="0"/>
            </a:p>
          </p:txBody>
        </p:sp>
      </p:grp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3</a:t>
            </a:fld>
            <a:endParaRPr lang="fr-FR"/>
          </a:p>
        </p:txBody>
      </p:sp>
      <p:grpSp>
        <p:nvGrpSpPr>
          <p:cNvPr id="15" name="Grouper 14"/>
          <p:cNvGrpSpPr/>
          <p:nvPr/>
        </p:nvGrpSpPr>
        <p:grpSpPr>
          <a:xfrm>
            <a:off x="5304637" y="874892"/>
            <a:ext cx="3681065" cy="4195943"/>
            <a:chOff x="5304637" y="1016000"/>
            <a:chExt cx="3681065" cy="4195943"/>
          </a:xfrm>
        </p:grpSpPr>
        <p:grpSp>
          <p:nvGrpSpPr>
            <p:cNvPr id="13" name="Grouper 12"/>
            <p:cNvGrpSpPr/>
            <p:nvPr/>
          </p:nvGrpSpPr>
          <p:grpSpPr>
            <a:xfrm>
              <a:off x="5304637" y="1016000"/>
              <a:ext cx="3681065" cy="4195943"/>
              <a:chOff x="5304637" y="1016000"/>
              <a:chExt cx="3681065" cy="4195943"/>
            </a:xfrm>
          </p:grpSpPr>
          <p:pic>
            <p:nvPicPr>
              <p:cNvPr id="3" name="Image 2" descr="grc20210824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68" b="10565"/>
              <a:stretch/>
            </p:blipFill>
            <p:spPr>
              <a:xfrm>
                <a:off x="5304637" y="1016000"/>
                <a:ext cx="3681065" cy="4195943"/>
              </a:xfrm>
              <a:prstGeom prst="rect">
                <a:avLst/>
              </a:prstGeom>
            </p:spPr>
          </p:pic>
          <p:grpSp>
            <p:nvGrpSpPr>
              <p:cNvPr id="12" name="Grouper 11"/>
              <p:cNvGrpSpPr/>
              <p:nvPr/>
            </p:nvGrpSpPr>
            <p:grpSpPr>
              <a:xfrm>
                <a:off x="5491069" y="1028957"/>
                <a:ext cx="3494633" cy="1267198"/>
                <a:chOff x="5491069" y="1028957"/>
                <a:chExt cx="3494633" cy="1267198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491069" y="1028957"/>
                  <a:ext cx="3494633" cy="10804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8839307" y="2001119"/>
                  <a:ext cx="133566" cy="2950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5724583" y="1645778"/>
              <a:ext cx="2300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Source: http</a:t>
              </a:r>
              <a:r>
                <a:rPr lang="en-GB" sz="1200" dirty="0"/>
                <a:t>://</a:t>
              </a:r>
              <a:r>
                <a:rPr lang="en-GB" sz="1200" dirty="0" err="1"/>
                <a:t>secchirh.obspm.fr</a:t>
              </a:r>
              <a:r>
                <a:rPr lang="en-GB" sz="1200" dirty="0"/>
                <a:t>/</a:t>
              </a:r>
              <a:endParaRPr lang="en-GB" dirty="0"/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3642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  <a:effectLst/>
          <a:extLst/>
        </p:spPr>
        <p:txBody>
          <a:bodyPr anchor="ctr"/>
          <a:lstStyle/>
          <a:p>
            <a:pPr defTabSz="939800"/>
            <a:r>
              <a:rPr lang="fr-FR" sz="2400" dirty="0" smtClean="0">
                <a:solidFill>
                  <a:srgbClr val="000090"/>
                </a:solidFill>
              </a:rPr>
              <a:t>Type IV </a:t>
            </a:r>
            <a:r>
              <a:rPr lang="fr-FR" sz="2400" dirty="0" err="1" smtClean="0">
                <a:solidFill>
                  <a:srgbClr val="000090"/>
                </a:solidFill>
              </a:rPr>
              <a:t>burst</a:t>
            </a:r>
            <a:r>
              <a:rPr lang="fr-FR" sz="2400" dirty="0" smtClean="0">
                <a:solidFill>
                  <a:srgbClr val="000090"/>
                </a:solidFill>
              </a:rPr>
              <a:t> 2021 </a:t>
            </a:r>
            <a:r>
              <a:rPr lang="fr-FR" sz="2400" dirty="0" err="1" smtClean="0">
                <a:solidFill>
                  <a:srgbClr val="000090"/>
                </a:solidFill>
              </a:rPr>
              <a:t>Aug</a:t>
            </a:r>
            <a:r>
              <a:rPr lang="fr-FR" sz="2400" dirty="0" smtClean="0">
                <a:solidFill>
                  <a:srgbClr val="000090"/>
                </a:solidFill>
              </a:rPr>
              <a:t> 24</a:t>
            </a:r>
            <a:endParaRPr lang="fr-FR" sz="2800" dirty="0" smtClean="0">
              <a:solidFill>
                <a:srgbClr val="000090"/>
              </a:solidFill>
            </a:endParaRPr>
          </a:p>
          <a:p>
            <a:pPr defTabSz="939800"/>
            <a:r>
              <a:rPr lang="en-US" sz="2000" dirty="0" smtClean="0">
                <a:solidFill>
                  <a:srgbClr val="000090"/>
                </a:solidFill>
              </a:rPr>
              <a:t>Radio spectrum and associated activity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7200" y="5096491"/>
            <a:ext cx="8229600" cy="1445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90"/>
                </a:solidFill>
              </a:rPr>
              <a:t>a </a:t>
            </a:r>
            <a:r>
              <a:rPr lang="en-GB" sz="2000" dirty="0" smtClean="0">
                <a:solidFill>
                  <a:srgbClr val="000090"/>
                </a:solidFill>
              </a:rPr>
              <a:t>succession of solar flares (SXR)</a:t>
            </a:r>
          </a:p>
          <a:p>
            <a:r>
              <a:rPr lang="en-GB" sz="2000" dirty="0" err="1" smtClean="0">
                <a:solidFill>
                  <a:srgbClr val="000090"/>
                </a:solidFill>
              </a:rPr>
              <a:t>dm</a:t>
            </a:r>
            <a:r>
              <a:rPr lang="en-GB" sz="2000" dirty="0" smtClean="0">
                <a:solidFill>
                  <a:srgbClr val="000090"/>
                </a:solidFill>
              </a:rPr>
              <a:t>-m-</a:t>
            </a:r>
            <a:r>
              <a:rPr lang="en-GB" sz="2000" dirty="0" err="1" smtClean="0">
                <a:solidFill>
                  <a:srgbClr val="000090"/>
                </a:solidFill>
              </a:rPr>
              <a:t>λ</a:t>
            </a:r>
            <a:r>
              <a:rPr lang="en-GB" sz="2000" dirty="0" smtClean="0">
                <a:solidFill>
                  <a:srgbClr val="000090"/>
                </a:solidFill>
              </a:rPr>
              <a:t>: </a:t>
            </a:r>
            <a:r>
              <a:rPr lang="en-GB" sz="2000" dirty="0" smtClean="0">
                <a:solidFill>
                  <a:srgbClr val="000090"/>
                </a:solidFill>
              </a:rPr>
              <a:t>impulsive phase followed by several (3)  phases of moving sources and a stationary long-lived </a:t>
            </a:r>
            <a:r>
              <a:rPr lang="en-GB" sz="2000" dirty="0" smtClean="0">
                <a:solidFill>
                  <a:srgbClr val="000090"/>
                </a:solidFill>
              </a:rPr>
              <a:t>source</a:t>
            </a:r>
            <a:endParaRPr lang="en-GB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8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/>
        </p:nvGrpSpPr>
        <p:grpSpPr>
          <a:xfrm>
            <a:off x="5304637" y="874892"/>
            <a:ext cx="3681065" cy="4195943"/>
            <a:chOff x="5304637" y="1016000"/>
            <a:chExt cx="3681065" cy="4195943"/>
          </a:xfrm>
        </p:grpSpPr>
        <p:grpSp>
          <p:nvGrpSpPr>
            <p:cNvPr id="14" name="Grouper 13"/>
            <p:cNvGrpSpPr/>
            <p:nvPr/>
          </p:nvGrpSpPr>
          <p:grpSpPr>
            <a:xfrm>
              <a:off x="5304637" y="1016000"/>
              <a:ext cx="3681065" cy="4195943"/>
              <a:chOff x="5304637" y="1016000"/>
              <a:chExt cx="3681065" cy="4195943"/>
            </a:xfrm>
          </p:grpSpPr>
          <p:pic>
            <p:nvPicPr>
              <p:cNvPr id="16" name="Image 15" descr="grc20210824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68" b="10565"/>
              <a:stretch/>
            </p:blipFill>
            <p:spPr>
              <a:xfrm>
                <a:off x="5304637" y="1016000"/>
                <a:ext cx="3681065" cy="4195943"/>
              </a:xfrm>
              <a:prstGeom prst="rect">
                <a:avLst/>
              </a:prstGeom>
            </p:spPr>
          </p:pic>
          <p:grpSp>
            <p:nvGrpSpPr>
              <p:cNvPr id="17" name="Grouper 16"/>
              <p:cNvGrpSpPr/>
              <p:nvPr/>
            </p:nvGrpSpPr>
            <p:grpSpPr>
              <a:xfrm>
                <a:off x="5491069" y="1028957"/>
                <a:ext cx="3494633" cy="1267198"/>
                <a:chOff x="5491069" y="1028957"/>
                <a:chExt cx="3494633" cy="1267198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491069" y="1028957"/>
                  <a:ext cx="3494633" cy="10804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8839307" y="2001119"/>
                  <a:ext cx="133566" cy="2950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5724583" y="1645778"/>
              <a:ext cx="2300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Source: http</a:t>
              </a:r>
              <a:r>
                <a:rPr lang="en-GB" sz="1200" dirty="0"/>
                <a:t>://</a:t>
              </a:r>
              <a:r>
                <a:rPr lang="en-GB" sz="1200" dirty="0" err="1"/>
                <a:t>secchirh.obspm.fr</a:t>
              </a:r>
              <a:r>
                <a:rPr lang="en-GB" sz="1200" dirty="0"/>
                <a:t>/</a:t>
              </a:r>
              <a:endParaRPr lang="en-GB" dirty="0"/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3642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  <a:effectLst/>
          <a:extLst/>
        </p:spPr>
        <p:txBody>
          <a:bodyPr anchor="ctr"/>
          <a:lstStyle/>
          <a:p>
            <a:pPr defTabSz="939800"/>
            <a:r>
              <a:rPr lang="fr-FR" sz="2400" dirty="0" smtClean="0">
                <a:solidFill>
                  <a:srgbClr val="000090"/>
                </a:solidFill>
              </a:rPr>
              <a:t>Type IV </a:t>
            </a:r>
            <a:r>
              <a:rPr lang="fr-FR" sz="2400" dirty="0" err="1" smtClean="0">
                <a:solidFill>
                  <a:srgbClr val="000090"/>
                </a:solidFill>
              </a:rPr>
              <a:t>burst</a:t>
            </a:r>
            <a:r>
              <a:rPr lang="fr-FR" sz="2400" dirty="0" smtClean="0">
                <a:solidFill>
                  <a:srgbClr val="000090"/>
                </a:solidFill>
              </a:rPr>
              <a:t> 2021 </a:t>
            </a:r>
            <a:r>
              <a:rPr lang="fr-FR" sz="2400" dirty="0" err="1" smtClean="0">
                <a:solidFill>
                  <a:srgbClr val="000090"/>
                </a:solidFill>
              </a:rPr>
              <a:t>Aug</a:t>
            </a:r>
            <a:r>
              <a:rPr lang="fr-FR" sz="2400" dirty="0" smtClean="0">
                <a:solidFill>
                  <a:srgbClr val="000090"/>
                </a:solidFill>
              </a:rPr>
              <a:t> 24</a:t>
            </a:r>
            <a:endParaRPr lang="fr-FR" sz="2800" dirty="0" smtClean="0">
              <a:solidFill>
                <a:srgbClr val="000090"/>
              </a:solidFill>
            </a:endParaRPr>
          </a:p>
          <a:p>
            <a:pPr defTabSz="939800"/>
            <a:r>
              <a:rPr lang="en-US" sz="2000" dirty="0" smtClean="0">
                <a:solidFill>
                  <a:srgbClr val="000090"/>
                </a:solidFill>
              </a:rPr>
              <a:t>Radio spectrum and associated activity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3E6-246B-2E49-B784-7364DD81DBD4}" type="slidenum">
              <a:rPr lang="fr-FR" smtClean="0"/>
              <a:t>4</a:t>
            </a:fld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57200" y="5096491"/>
            <a:ext cx="8229600" cy="14452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90"/>
                </a:solidFill>
              </a:rPr>
              <a:t>a </a:t>
            </a:r>
            <a:r>
              <a:rPr lang="en-GB" sz="2000" dirty="0" smtClean="0">
                <a:solidFill>
                  <a:srgbClr val="000090"/>
                </a:solidFill>
              </a:rPr>
              <a:t>succession of solar flares (SXR)</a:t>
            </a:r>
          </a:p>
          <a:p>
            <a:r>
              <a:rPr lang="en-GB" sz="2000" dirty="0" err="1" smtClean="0">
                <a:solidFill>
                  <a:srgbClr val="000090"/>
                </a:solidFill>
              </a:rPr>
              <a:t>dm</a:t>
            </a:r>
            <a:r>
              <a:rPr lang="en-GB" sz="2000" dirty="0" smtClean="0">
                <a:solidFill>
                  <a:srgbClr val="000090"/>
                </a:solidFill>
              </a:rPr>
              <a:t>-m-</a:t>
            </a:r>
            <a:r>
              <a:rPr lang="en-GB" sz="2000" dirty="0" err="1" smtClean="0">
                <a:solidFill>
                  <a:srgbClr val="000090"/>
                </a:solidFill>
              </a:rPr>
              <a:t>λ</a:t>
            </a:r>
            <a:r>
              <a:rPr lang="en-GB" sz="2000" dirty="0" smtClean="0">
                <a:solidFill>
                  <a:srgbClr val="000090"/>
                </a:solidFill>
              </a:rPr>
              <a:t>: </a:t>
            </a:r>
            <a:r>
              <a:rPr lang="en-GB" sz="2000" dirty="0" smtClean="0">
                <a:solidFill>
                  <a:srgbClr val="000090"/>
                </a:solidFill>
              </a:rPr>
              <a:t>impulsive phase followed by several (3)  phases of moving sources and a </a:t>
            </a:r>
            <a:r>
              <a:rPr lang="en-GB" sz="2000" dirty="0" smtClean="0">
                <a:solidFill>
                  <a:srgbClr val="000090"/>
                </a:solidFill>
              </a:rPr>
              <a:t>long</a:t>
            </a:r>
            <a:r>
              <a:rPr lang="en-GB" sz="2000" dirty="0" smtClean="0">
                <a:solidFill>
                  <a:srgbClr val="000090"/>
                </a:solidFill>
              </a:rPr>
              <a:t>-lived </a:t>
            </a:r>
            <a:r>
              <a:rPr lang="en-GB" sz="2000" dirty="0">
                <a:solidFill>
                  <a:srgbClr val="000090"/>
                </a:solidFill>
              </a:rPr>
              <a:t>source (stationary </a:t>
            </a:r>
            <a:r>
              <a:rPr lang="en-GB" sz="2000" dirty="0" smtClean="0">
                <a:solidFill>
                  <a:srgbClr val="000090"/>
                </a:solidFill>
              </a:rPr>
              <a:t>type IV)</a:t>
            </a:r>
            <a:endParaRPr lang="en-GB" sz="2000" dirty="0">
              <a:solidFill>
                <a:srgbClr val="00009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7858" y="4076688"/>
            <a:ext cx="3671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Salas Matamoros et al., in prep.</a:t>
            </a:r>
            <a:endParaRPr lang="en-GB" sz="1600" dirty="0"/>
          </a:p>
        </p:txBody>
      </p:sp>
      <p:grpSp>
        <p:nvGrpSpPr>
          <p:cNvPr id="24" name="Grouper 23"/>
          <p:cNvGrpSpPr/>
          <p:nvPr/>
        </p:nvGrpSpPr>
        <p:grpSpPr>
          <a:xfrm>
            <a:off x="-34282" y="1294149"/>
            <a:ext cx="5310422" cy="2879427"/>
            <a:chOff x="-34282" y="1294149"/>
            <a:chExt cx="5310422" cy="2879427"/>
          </a:xfrm>
        </p:grpSpPr>
        <p:grpSp>
          <p:nvGrpSpPr>
            <p:cNvPr id="21" name="Grouper 20"/>
            <p:cNvGrpSpPr>
              <a:grpSpLocks noChangeAspect="1"/>
            </p:cNvGrpSpPr>
            <p:nvPr/>
          </p:nvGrpSpPr>
          <p:grpSpPr>
            <a:xfrm>
              <a:off x="267857" y="1358289"/>
              <a:ext cx="5008283" cy="2759397"/>
              <a:chOff x="293516" y="1358289"/>
              <a:chExt cx="4582116" cy="2524593"/>
            </a:xfrm>
          </p:grpSpPr>
          <p:pic>
            <p:nvPicPr>
              <p:cNvPr id="10" name="Image 9" descr="NRH151_20210824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67" y="1358289"/>
                <a:ext cx="4569665" cy="812950"/>
              </a:xfrm>
              <a:prstGeom prst="rect">
                <a:avLst/>
              </a:prstGeom>
            </p:spPr>
          </p:pic>
          <p:pic>
            <p:nvPicPr>
              <p:cNvPr id="11" name="Image 10" descr="NRH327_20210824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67" y="2208595"/>
                <a:ext cx="4569665" cy="812385"/>
              </a:xfrm>
              <a:prstGeom prst="rect">
                <a:avLst/>
              </a:prstGeom>
            </p:spPr>
          </p:pic>
          <p:pic>
            <p:nvPicPr>
              <p:cNvPr id="12" name="Image 11" descr="NRH408_2021082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516" y="3061920"/>
                <a:ext cx="4582116" cy="820962"/>
              </a:xfrm>
              <a:prstGeom prst="rect">
                <a:avLst/>
              </a:prstGeom>
            </p:spPr>
          </p:pic>
        </p:grpSp>
        <p:sp>
          <p:nvSpPr>
            <p:cNvPr id="23" name="ZoneTexte 22"/>
            <p:cNvSpPr txBox="1"/>
            <p:nvPr/>
          </p:nvSpPr>
          <p:spPr>
            <a:xfrm rot="16200000">
              <a:off x="-1320107" y="2579974"/>
              <a:ext cx="2879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408 MHz        327 MHz        151 MHz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46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387580" y="1039608"/>
            <a:ext cx="4611331" cy="52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dirty="0" err="1" smtClean="0">
                <a:solidFill>
                  <a:srgbClr val="000090"/>
                </a:solidFill>
              </a:rPr>
              <a:t>Continuous</a:t>
            </a:r>
            <a:r>
              <a:rPr lang="fr-FR" dirty="0" smtClean="0">
                <a:solidFill>
                  <a:srgbClr val="000090"/>
                </a:solidFill>
              </a:rPr>
              <a:t> monitoring, ~8:30-15:30 UT,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dirty="0">
                <a:solidFill>
                  <a:srgbClr val="000090"/>
                </a:solidFill>
              </a:rPr>
              <a:t>	</a:t>
            </a:r>
            <a:r>
              <a:rPr lang="fr-FR" dirty="0" smtClean="0">
                <a:solidFill>
                  <a:srgbClr val="000090"/>
                </a:solidFill>
              </a:rPr>
              <a:t>1 </a:t>
            </a:r>
            <a:r>
              <a:rPr lang="fr-FR" dirty="0" smtClean="0">
                <a:solidFill>
                  <a:srgbClr val="000090"/>
                </a:solidFill>
              </a:rPr>
              <a:t>GHz – </a:t>
            </a:r>
            <a:r>
              <a:rPr lang="fr-FR" dirty="0" smtClean="0">
                <a:solidFill>
                  <a:srgbClr val="000090"/>
                </a:solidFill>
              </a:rPr>
              <a:t>20(10) </a:t>
            </a:r>
            <a:r>
              <a:rPr lang="fr-FR" dirty="0" smtClean="0">
                <a:solidFill>
                  <a:srgbClr val="000090"/>
                </a:solidFill>
              </a:rPr>
              <a:t>MHz (</a:t>
            </a:r>
            <a:r>
              <a:rPr lang="fr-FR" dirty="0" err="1" smtClean="0">
                <a:solidFill>
                  <a:srgbClr val="000090"/>
                </a:solidFill>
              </a:rPr>
              <a:t>ionosphere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smtClean="0">
                <a:solidFill>
                  <a:srgbClr val="000090"/>
                </a:solidFill>
              </a:rPr>
              <a:t>	</a:t>
            </a:r>
            <a:r>
              <a:rPr lang="fr-FR" dirty="0" err="1" smtClean="0">
                <a:solidFill>
                  <a:srgbClr val="000090"/>
                </a:solidFill>
              </a:rPr>
              <a:t>permitting</a:t>
            </a:r>
            <a:r>
              <a:rPr lang="fr-FR" dirty="0" smtClean="0">
                <a:solidFill>
                  <a:srgbClr val="000090"/>
                </a:solidFill>
              </a:rPr>
              <a:t>)</a:t>
            </a:r>
            <a:endParaRPr lang="fr-FR" dirty="0">
              <a:solidFill>
                <a:srgbClr val="000090"/>
              </a:solidFill>
            </a:endParaRPr>
          </a:p>
          <a:p>
            <a:pPr marL="342900" indent="-342900" eaLnBrk="1" hangingPunct="1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fr-FR" dirty="0">
              <a:solidFill>
                <a:srgbClr val="00009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dirty="0" smtClean="0">
                <a:solidFill>
                  <a:srgbClr val="000090"/>
                </a:solidFill>
              </a:rPr>
              <a:t>A unique </a:t>
            </a:r>
            <a:r>
              <a:rPr lang="fr-FR" dirty="0" err="1" smtClean="0">
                <a:solidFill>
                  <a:srgbClr val="000090"/>
                </a:solidFill>
              </a:rPr>
              <a:t>combination</a:t>
            </a:r>
            <a:r>
              <a:rPr lang="fr-FR" dirty="0" smtClean="0">
                <a:solidFill>
                  <a:srgbClr val="000090"/>
                </a:solidFill>
              </a:rPr>
              <a:t> of </a:t>
            </a:r>
            <a:r>
              <a:rPr lang="fr-FR" dirty="0" err="1" smtClean="0">
                <a:solidFill>
                  <a:srgbClr val="000090"/>
                </a:solidFill>
              </a:rPr>
              <a:t>complementary</a:t>
            </a:r>
            <a:r>
              <a:rPr lang="fr-FR" dirty="0" smtClean="0">
                <a:solidFill>
                  <a:srgbClr val="000090"/>
                </a:solidFill>
              </a:rPr>
              <a:t> instruments</a:t>
            </a:r>
            <a:endParaRPr lang="fr-FR" dirty="0">
              <a:solidFill>
                <a:srgbClr val="000090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1600" dirty="0" err="1" smtClean="0">
                <a:solidFill>
                  <a:srgbClr val="000090"/>
                </a:solidFill>
              </a:rPr>
              <a:t>Radioheliograph</a:t>
            </a:r>
            <a:r>
              <a:rPr lang="fr-FR" sz="1600" dirty="0" smtClean="0">
                <a:solidFill>
                  <a:srgbClr val="000090"/>
                </a:solidFill>
              </a:rPr>
              <a:t> (NRH; </a:t>
            </a:r>
            <a:r>
              <a:rPr lang="fr-FR" sz="1600" dirty="0" err="1" smtClean="0">
                <a:solidFill>
                  <a:srgbClr val="000090"/>
                </a:solidFill>
              </a:rPr>
              <a:t>imaging</a:t>
            </a:r>
            <a:r>
              <a:rPr lang="fr-FR" sz="1600" dirty="0" smtClean="0">
                <a:solidFill>
                  <a:srgbClr val="000090"/>
                </a:solidFill>
              </a:rPr>
              <a:t> up to </a:t>
            </a:r>
            <a:r>
              <a:rPr lang="fr-FR" sz="1600" dirty="0" smtClean="0">
                <a:solidFill>
                  <a:srgbClr val="000090"/>
                </a:solidFill>
              </a:rPr>
              <a:t>10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frequencies</a:t>
            </a:r>
            <a:r>
              <a:rPr lang="fr-FR" sz="1600" dirty="0" smtClean="0">
                <a:solidFill>
                  <a:srgbClr val="000090"/>
                </a:solidFill>
              </a:rPr>
              <a:t>, 150-450 MHz)</a:t>
            </a:r>
            <a:r>
              <a:rPr lang="fr-FR" sz="1600" dirty="0">
                <a:solidFill>
                  <a:srgbClr val="000090"/>
                </a:solidFill>
              </a:rPr>
              <a:t>,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1600" dirty="0" err="1" smtClean="0">
                <a:solidFill>
                  <a:srgbClr val="000090"/>
                </a:solidFill>
              </a:rPr>
              <a:t>Spectrography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low</a:t>
            </a:r>
            <a:r>
              <a:rPr lang="fr-FR" sz="1600" dirty="0" smtClean="0">
                <a:solidFill>
                  <a:srgbClr val="000090"/>
                </a:solidFill>
              </a:rPr>
              <a:t>/middle corona (&lt;0.5 </a:t>
            </a:r>
            <a:r>
              <a:rPr lang="fr-FR" sz="1600" dirty="0" err="1" smtClean="0">
                <a:solidFill>
                  <a:srgbClr val="000090"/>
                </a:solidFill>
              </a:rPr>
              <a:t>solar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radii</a:t>
            </a:r>
            <a:r>
              <a:rPr lang="fr-FR" sz="1600" dirty="0" smtClean="0">
                <a:solidFill>
                  <a:srgbClr val="000090"/>
                </a:solidFill>
              </a:rPr>
              <a:t>; 1 GHz – </a:t>
            </a:r>
            <a:r>
              <a:rPr lang="fr-FR" sz="1600" dirty="0" smtClean="0">
                <a:solidFill>
                  <a:srgbClr val="000090"/>
                </a:solidFill>
              </a:rPr>
              <a:t>144 </a:t>
            </a:r>
            <a:r>
              <a:rPr lang="fr-FR" sz="1600" dirty="0" smtClean="0">
                <a:solidFill>
                  <a:srgbClr val="000090"/>
                </a:solidFill>
              </a:rPr>
              <a:t>MHz; ORFEES, </a:t>
            </a:r>
            <a:r>
              <a:rPr lang="fr-FR" sz="1600" dirty="0" err="1" smtClean="0">
                <a:solidFill>
                  <a:srgbClr val="000090"/>
                </a:solidFill>
              </a:rPr>
              <a:t>since</a:t>
            </a:r>
            <a:r>
              <a:rPr lang="fr-FR" sz="1600" dirty="0" smtClean="0">
                <a:solidFill>
                  <a:srgbClr val="000090"/>
                </a:solidFill>
              </a:rPr>
              <a:t> 2012)</a:t>
            </a:r>
            <a:endParaRPr lang="fr-FR" sz="1600" dirty="0">
              <a:solidFill>
                <a:srgbClr val="000090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1600" dirty="0" err="1" smtClean="0">
                <a:solidFill>
                  <a:srgbClr val="000090"/>
                </a:solidFill>
              </a:rPr>
              <a:t>Spectrography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high</a:t>
            </a:r>
            <a:r>
              <a:rPr lang="fr-FR" sz="1600" dirty="0" smtClean="0">
                <a:solidFill>
                  <a:srgbClr val="000090"/>
                </a:solidFill>
              </a:rPr>
              <a:t> corona </a:t>
            </a:r>
            <a:r>
              <a:rPr lang="fr-FR" sz="1600" dirty="0" smtClean="0">
                <a:solidFill>
                  <a:srgbClr val="000090"/>
                </a:solidFill>
              </a:rPr>
              <a:t>(20-</a:t>
            </a:r>
            <a:r>
              <a:rPr lang="fr-FR" sz="1600" dirty="0" smtClean="0">
                <a:solidFill>
                  <a:srgbClr val="000090"/>
                </a:solidFill>
              </a:rPr>
              <a:t>80 MHz; </a:t>
            </a:r>
            <a:r>
              <a:rPr lang="fr-FR" sz="1600" dirty="0" err="1" smtClean="0">
                <a:solidFill>
                  <a:srgbClr val="000090"/>
                </a:solidFill>
              </a:rPr>
              <a:t>Decametre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Array</a:t>
            </a:r>
            <a:r>
              <a:rPr lang="fr-FR" sz="1600" dirty="0" smtClean="0">
                <a:solidFill>
                  <a:srgbClr val="000090"/>
                </a:solidFill>
              </a:rPr>
              <a:t>, Jupiter or Sun)</a:t>
            </a:r>
            <a:endParaRPr lang="fr-FR" sz="1600" dirty="0">
              <a:solidFill>
                <a:srgbClr val="000090"/>
              </a:solidFill>
            </a:endParaRPr>
          </a:p>
          <a:p>
            <a:pPr marL="342900" indent="-342900" eaLnBrk="1" hangingPunct="1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fr-FR" dirty="0">
              <a:solidFill>
                <a:srgbClr val="00009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dirty="0" smtClean="0">
                <a:solidFill>
                  <a:srgbClr val="000090"/>
                </a:solidFill>
              </a:rPr>
              <a:t>NRH </a:t>
            </a:r>
            <a:r>
              <a:rPr lang="fr-FR" dirty="0" err="1" smtClean="0">
                <a:solidFill>
                  <a:srgbClr val="000090"/>
                </a:solidFill>
              </a:rPr>
              <a:t>operates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again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since</a:t>
            </a:r>
            <a:r>
              <a:rPr lang="fr-FR" dirty="0" smtClean="0">
                <a:solidFill>
                  <a:srgbClr val="000090"/>
                </a:solidFill>
              </a:rPr>
              <a:t> 3/2021 (for the time </a:t>
            </a:r>
            <a:r>
              <a:rPr lang="fr-FR" dirty="0" err="1" smtClean="0">
                <a:solidFill>
                  <a:srgbClr val="000090"/>
                </a:solidFill>
              </a:rPr>
              <a:t>being</a:t>
            </a:r>
            <a:r>
              <a:rPr lang="fr-FR" dirty="0" smtClean="0">
                <a:solidFill>
                  <a:srgbClr val="000090"/>
                </a:solidFill>
              </a:rPr>
              <a:t> up to 9 </a:t>
            </a:r>
            <a:r>
              <a:rPr lang="fr-FR" dirty="0" err="1" smtClean="0">
                <a:solidFill>
                  <a:srgbClr val="000090"/>
                </a:solidFill>
              </a:rPr>
              <a:t>frequencies</a:t>
            </a:r>
            <a:r>
              <a:rPr lang="fr-FR" dirty="0" smtClean="0">
                <a:solidFill>
                  <a:srgbClr val="000090"/>
                </a:solidFill>
              </a:rPr>
              <a:t>, Stokes </a:t>
            </a:r>
            <a:r>
              <a:rPr lang="fr-FR" i="1" dirty="0" smtClean="0">
                <a:solidFill>
                  <a:srgbClr val="000090"/>
                </a:solidFill>
              </a:rPr>
              <a:t>I</a:t>
            </a:r>
            <a:r>
              <a:rPr lang="fr-FR" dirty="0" smtClean="0">
                <a:solidFill>
                  <a:srgbClr val="000090"/>
                </a:solidFill>
              </a:rPr>
              <a:t>):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</a:pPr>
            <a:r>
              <a:rPr lang="fr-FR" sz="1600" dirty="0" err="1" smtClean="0">
                <a:solidFill>
                  <a:srgbClr val="000090"/>
                </a:solidFill>
              </a:rPr>
              <a:t>some</a:t>
            </a:r>
            <a:r>
              <a:rPr lang="fr-FR" sz="1600" dirty="0" smtClean="0">
                <a:solidFill>
                  <a:srgbClr val="000090"/>
                </a:solidFill>
              </a:rPr>
              <a:t> data 11/2020-2/2021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</a:pPr>
            <a:r>
              <a:rPr lang="fr-FR" sz="1600" dirty="0" smtClean="0">
                <a:solidFill>
                  <a:srgbClr val="000090"/>
                </a:solidFill>
              </a:rPr>
              <a:t>all but 13 </a:t>
            </a:r>
            <a:r>
              <a:rPr lang="fr-FR" sz="1600" dirty="0" err="1" smtClean="0">
                <a:solidFill>
                  <a:srgbClr val="000090"/>
                </a:solidFill>
              </a:rPr>
              <a:t>observing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days</a:t>
            </a:r>
            <a:r>
              <a:rPr lang="fr-FR" sz="1600" dirty="0" smtClean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since</a:t>
            </a:r>
            <a:r>
              <a:rPr lang="fr-FR" sz="1600" dirty="0" smtClean="0">
                <a:solidFill>
                  <a:srgbClr val="000090"/>
                </a:solidFill>
              </a:rPr>
              <a:t> March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dirty="0">
              <a:solidFill>
                <a:srgbClr val="00009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dirty="0" err="1" smtClean="0">
                <a:solidFill>
                  <a:srgbClr val="000090"/>
                </a:solidFill>
              </a:rPr>
              <a:t>Quicklook</a:t>
            </a:r>
            <a:r>
              <a:rPr lang="fr-FR" dirty="0" smtClean="0">
                <a:solidFill>
                  <a:srgbClr val="000090"/>
                </a:solidFill>
              </a:rPr>
              <a:t> plots and data </a:t>
            </a:r>
            <a:r>
              <a:rPr lang="fr-FR" dirty="0" err="1" smtClean="0">
                <a:solidFill>
                  <a:srgbClr val="000090"/>
                </a:solidFill>
              </a:rPr>
              <a:t>available</a:t>
            </a:r>
            <a:r>
              <a:rPr lang="fr-FR" dirty="0" smtClean="0">
                <a:solidFill>
                  <a:srgbClr val="000090"/>
                </a:solidFill>
              </a:rPr>
              <a:t> via </a:t>
            </a:r>
            <a:r>
              <a:rPr lang="fr-FR" dirty="0" smtClean="0">
                <a:solidFill>
                  <a:srgbClr val="000090"/>
                </a:solidFill>
                <a:hlinkClick r:id="rId3"/>
              </a:rPr>
              <a:t>http</a:t>
            </a:r>
            <a:r>
              <a:rPr lang="fr-FR" dirty="0">
                <a:solidFill>
                  <a:srgbClr val="000090"/>
                </a:solidFill>
                <a:hlinkClick r:id="rId3"/>
              </a:rPr>
              <a:t>://secchirh.obspm.fr</a:t>
            </a:r>
            <a:r>
              <a:rPr lang="fr-FR" dirty="0" smtClean="0">
                <a:solidFill>
                  <a:srgbClr val="000090"/>
                </a:solidFill>
                <a:hlinkClick r:id="rId3"/>
              </a:rPr>
              <a:t>/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45059" name="Picture 3" descr="RHantennesNS1_8b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39608"/>
            <a:ext cx="23114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r 5"/>
          <p:cNvGrpSpPr/>
          <p:nvPr/>
        </p:nvGrpSpPr>
        <p:grpSpPr>
          <a:xfrm>
            <a:off x="228600" y="1802946"/>
            <a:ext cx="1392238" cy="1880054"/>
            <a:chOff x="228600" y="1802946"/>
            <a:chExt cx="1392238" cy="1880054"/>
          </a:xfrm>
        </p:grpSpPr>
        <p:pic>
          <p:nvPicPr>
            <p:cNvPr id="45062" name="Picture 6" descr="Antenne_ORFE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1392238" cy="185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805850" y="1802946"/>
              <a:ext cx="814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>
                  <a:solidFill>
                    <a:srgbClr val="FFFF00"/>
                  </a:solidFill>
                </a:rPr>
                <a:t>ORFEES</a:t>
              </a:r>
              <a:endParaRPr lang="fr-FR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773237" y="1039608"/>
            <a:ext cx="138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FF00"/>
                </a:solidFill>
              </a:rPr>
              <a:t>Radioheliograph</a:t>
            </a:r>
            <a:endParaRPr lang="fr-FR" dirty="0">
              <a:solidFill>
                <a:srgbClr val="FFFF00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76200" y="4241596"/>
            <a:ext cx="3429000" cy="2296439"/>
            <a:chOff x="76200" y="4241596"/>
            <a:chExt cx="3429000" cy="2296439"/>
          </a:xfrm>
        </p:grpSpPr>
        <p:pic>
          <p:nvPicPr>
            <p:cNvPr id="45060" name="Picture 4" descr="antennedeca2_peti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241596"/>
              <a:ext cx="3429000" cy="228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1948219" y="6230258"/>
              <a:ext cx="1556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err="1" smtClean="0">
                  <a:solidFill>
                    <a:srgbClr val="FFFF00"/>
                  </a:solidFill>
                </a:rPr>
                <a:t>Decametre</a:t>
              </a:r>
              <a:r>
                <a:rPr lang="fr-FR" sz="1400" dirty="0" smtClean="0">
                  <a:solidFill>
                    <a:srgbClr val="FFFF00"/>
                  </a:solidFill>
                </a:rPr>
                <a:t> </a:t>
              </a:r>
              <a:r>
                <a:rPr lang="fr-FR" sz="1400" dirty="0" err="1" smtClean="0">
                  <a:solidFill>
                    <a:srgbClr val="FFFF00"/>
                  </a:solidFill>
                </a:rPr>
                <a:t>Array</a:t>
              </a:r>
              <a:endParaRPr lang="fr-FR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05DC-3EA8-CC40-ACFE-2056E9FE66E0}" type="slidenum">
              <a:rPr lang="fr-FR" smtClean="0"/>
              <a:t>5</a:t>
            </a:fld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36421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  <a:extLst/>
        </p:spPr>
        <p:txBody>
          <a:bodyPr anchor="ctr"/>
          <a:lstStyle/>
          <a:p>
            <a:pPr defTabSz="939800"/>
            <a:r>
              <a:rPr lang="fr-FR" sz="2400" dirty="0" err="1" smtClean="0">
                <a:solidFill>
                  <a:srgbClr val="000090"/>
                </a:solidFill>
              </a:rPr>
              <a:t>Solar</a:t>
            </a:r>
            <a:r>
              <a:rPr lang="fr-FR" sz="2400" dirty="0" smtClean="0">
                <a:solidFill>
                  <a:srgbClr val="000090"/>
                </a:solidFill>
              </a:rPr>
              <a:t> observations </a:t>
            </a:r>
            <a:r>
              <a:rPr lang="fr-FR" sz="2400" dirty="0" err="1" smtClean="0">
                <a:solidFill>
                  <a:srgbClr val="000090"/>
                </a:solidFill>
              </a:rPr>
              <a:t>at</a:t>
            </a:r>
            <a:r>
              <a:rPr lang="fr-FR" sz="2400" dirty="0" smtClean="0">
                <a:solidFill>
                  <a:srgbClr val="000090"/>
                </a:solidFill>
              </a:rPr>
              <a:t> the Nançay radio </a:t>
            </a:r>
            <a:r>
              <a:rPr lang="fr-FR" sz="2400" dirty="0" err="1" smtClean="0">
                <a:solidFill>
                  <a:srgbClr val="000090"/>
                </a:solidFill>
              </a:rPr>
              <a:t>observatory</a:t>
            </a:r>
            <a:endParaRPr lang="fr-FR" sz="2800" dirty="0" smtClean="0">
              <a:solidFill>
                <a:srgbClr val="000090"/>
              </a:solidFill>
            </a:endParaRPr>
          </a:p>
          <a:p>
            <a:pPr defTabSz="939800"/>
            <a:r>
              <a:rPr lang="en-US" sz="2000" dirty="0" smtClean="0">
                <a:solidFill>
                  <a:srgbClr val="000090"/>
                </a:solidFill>
              </a:rPr>
              <a:t>Overview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NRH Team - ESPM 2021 Sep 08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4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364</Words>
  <Application>Microsoft Macintosh PowerPoint</Application>
  <PresentationFormat>Présentation à l'écran (4:3)</PresentationFormat>
  <Paragraphs>68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Solar observations with the Nancay Radioheliograph  in support of the  Solar Orbiter and Parker Solar Probe missions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space weather ?</dc:title>
  <dc:creator>klein</dc:creator>
  <cp:lastModifiedBy>klein</cp:lastModifiedBy>
  <cp:revision>788</cp:revision>
  <cp:lastPrinted>2020-02-12T13:33:57Z</cp:lastPrinted>
  <dcterms:created xsi:type="dcterms:W3CDTF">2015-01-31T10:28:20Z</dcterms:created>
  <dcterms:modified xsi:type="dcterms:W3CDTF">2021-09-07T13:13:16Z</dcterms:modified>
</cp:coreProperties>
</file>