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handoutMasterIdLst>
    <p:handoutMasterId r:id="rId10"/>
  </p:handoutMasterIdLst>
  <p:sldIdLst>
    <p:sldId id="256" r:id="rId2"/>
    <p:sldId id="908" r:id="rId3"/>
    <p:sldId id="892" r:id="rId4"/>
    <p:sldId id="853" r:id="rId5"/>
    <p:sldId id="913" r:id="rId6"/>
    <p:sldId id="299" r:id="rId7"/>
    <p:sldId id="912" r:id="rId8"/>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17"/>
    <p:restoredTop sz="95629"/>
  </p:normalViewPr>
  <p:slideViewPr>
    <p:cSldViewPr snapToGrid="0" snapToObjects="1">
      <p:cViewPr varScale="1">
        <p:scale>
          <a:sx n="53" d="100"/>
          <a:sy n="53" d="100"/>
        </p:scale>
        <p:origin x="1128" y="208"/>
      </p:cViewPr>
      <p:guideLst/>
    </p:cSldViewPr>
  </p:slideViewPr>
  <p:notesTextViewPr>
    <p:cViewPr>
      <p:scale>
        <a:sx n="1" d="1"/>
        <a:sy n="1" d="1"/>
      </p:scale>
      <p:origin x="0" y="0"/>
    </p:cViewPr>
  </p:notesTextViewPr>
  <p:notesViewPr>
    <p:cSldViewPr snapToGrid="0" snapToObjects="1">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F036BD5-7E47-FB44-A1E2-5DA56E859D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2F56D046-E8F3-2044-840F-C360747C53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D280C8-C4B5-544F-9B7E-0558B5420CA1}" type="datetimeFigureOut">
              <a:rPr kumimoji="1" lang="zh-CN" altLang="en-US" smtClean="0"/>
              <a:t>2021/8/30</a:t>
            </a:fld>
            <a:endParaRPr kumimoji="1" lang="zh-CN" altLang="en-US"/>
          </a:p>
        </p:txBody>
      </p:sp>
      <p:sp>
        <p:nvSpPr>
          <p:cNvPr id="4" name="页脚占位符 3">
            <a:extLst>
              <a:ext uri="{FF2B5EF4-FFF2-40B4-BE49-F238E27FC236}">
                <a16:creationId xmlns:a16="http://schemas.microsoft.com/office/drawing/2014/main" id="{3D00161C-EA99-4440-8C03-1E30EE8125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11ACCA16-0639-2547-8847-EF9F50ECAB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FB9E6E-6F99-7447-9D6C-843588F57509}" type="slidenum">
              <a:rPr kumimoji="1" lang="zh-CN" altLang="en-US" smtClean="0"/>
              <a:t>‹#›</a:t>
            </a:fld>
            <a:endParaRPr kumimoji="1" lang="zh-CN" altLang="en-US"/>
          </a:p>
        </p:txBody>
      </p:sp>
    </p:spTree>
    <p:extLst>
      <p:ext uri="{BB962C8B-B14F-4D97-AF65-F5344CB8AC3E}">
        <p14:creationId xmlns:p14="http://schemas.microsoft.com/office/powerpoint/2010/main" val="3114237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a:extLst>
              <a:ext uri="{FF2B5EF4-FFF2-40B4-BE49-F238E27FC236}">
                <a16:creationId xmlns:a16="http://schemas.microsoft.com/office/drawing/2014/main" id="{A25F4234-3101-7D49-9CA8-14DC2C46A69B}"/>
              </a:ext>
            </a:extLst>
          </p:cNvPr>
          <p:cNvSpPr>
            <a:spLocks noGrp="1" noRot="1" noChangeAspect="1" noChangeArrowheads="1" noTextEdit="1"/>
          </p:cNvSpPr>
          <p:nvPr>
            <p:ph type="sldImg"/>
          </p:nvPr>
        </p:nvSpPr>
        <p:spPr>
          <a:ln/>
        </p:spPr>
      </p:sp>
      <p:sp>
        <p:nvSpPr>
          <p:cNvPr id="31746" name="备注占位符 2">
            <a:extLst>
              <a:ext uri="{FF2B5EF4-FFF2-40B4-BE49-F238E27FC236}">
                <a16:creationId xmlns:a16="http://schemas.microsoft.com/office/drawing/2014/main" id="{A331D24B-CBA0-584C-89A2-1F222847BBB3}"/>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l">
              <a:buFont typeface="Arial" panose="020B0604020202020204" pitchFamily="34" charset="0"/>
              <a:buChar char="•"/>
            </a:pPr>
            <a:r>
              <a:rPr lang="zh-CN" altLang="zh-CN" sz="1200" kern="1200" dirty="0">
                <a:solidFill>
                  <a:schemeClr val="tx1"/>
                </a:solidFill>
                <a:effectLst/>
                <a:latin typeface="+mn-lt"/>
                <a:ea typeface="+mn-ea"/>
                <a:cs typeface="+mn-cs"/>
              </a:rPr>
              <a:t>由于太阳大气各层次中的磁场实际上是一个整体，磁场将各层大气耦合在一起，这导致太阳上最重要的物理过程大多跟磁场的三维结构及其演化有关，因此日冕磁场测量的困难极大地制约了太阳物理</a:t>
            </a:r>
            <a:r>
              <a:rPr lang="zh-CN" altLang="en-US" sz="1200" kern="1200" dirty="0">
                <a:solidFill>
                  <a:schemeClr val="tx1"/>
                </a:solidFill>
                <a:effectLst/>
                <a:latin typeface="+mn-lt"/>
                <a:ea typeface="+mn-ea"/>
                <a:cs typeface="+mn-cs"/>
              </a:rPr>
              <a:t>学科的发展</a:t>
            </a:r>
            <a:r>
              <a:rPr lang="zh-CN" altLang="zh-CN" sz="1200" kern="1200" dirty="0">
                <a:solidFill>
                  <a:schemeClr val="tx1"/>
                </a:solidFill>
                <a:effectLst/>
                <a:latin typeface="+mn-lt"/>
                <a:ea typeface="+mn-ea"/>
                <a:cs typeface="+mn-cs"/>
              </a:rPr>
              <a:t>。</a:t>
            </a:r>
            <a:r>
              <a:rPr lang="zh-CN" altLang="zh-CN" dirty="0">
                <a:effectLst/>
              </a:rPr>
              <a:t> </a:t>
            </a:r>
            <a:endParaRPr lang="en-US" altLang="zh-CN" dirty="0">
              <a:effectLst/>
            </a:endParaRPr>
          </a:p>
          <a:p>
            <a:pPr marL="228600" indent="-228600" algn="l">
              <a:buFont typeface="Arial" panose="020B0604020202020204" pitchFamily="34" charset="0"/>
              <a:buChar char="•"/>
            </a:pPr>
            <a:r>
              <a:rPr kumimoji="1" lang="zh-CN" altLang="en-US" sz="1200" kern="1200" dirty="0">
                <a:solidFill>
                  <a:schemeClr val="tx1"/>
                </a:solidFill>
                <a:effectLst/>
                <a:latin typeface="+mn-lt"/>
                <a:ea typeface="+mn-ea"/>
                <a:cs typeface="+mn-cs"/>
              </a:rPr>
              <a:t>也有一些对日冕磁场进行测量的尝试，包括偏振观测、射电观测、冕震学或磁震学方法等</a:t>
            </a: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r>
              <a:rPr kumimoji="1" lang="zh-CN" altLang="en-US" sz="1200" kern="1200" dirty="0">
                <a:solidFill>
                  <a:schemeClr val="tx1"/>
                </a:solidFill>
                <a:effectLst/>
                <a:latin typeface="+mn-lt"/>
                <a:ea typeface="+mn-ea"/>
                <a:cs typeface="+mn-cs"/>
              </a:rPr>
              <a:t>发生在太阳大气中的物理过程</a:t>
            </a: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r>
              <a:rPr kumimoji="1" lang="zh-CN" altLang="en-US" sz="1200" kern="1200" dirty="0">
                <a:solidFill>
                  <a:schemeClr val="tx1"/>
                </a:solidFill>
                <a:effectLst/>
                <a:latin typeface="+mn-lt"/>
                <a:ea typeface="+mn-ea"/>
                <a:cs typeface="+mn-cs"/>
              </a:rPr>
              <a:t>日冕磁场测量的困难，目前都没有有效方法，世纪难题</a:t>
            </a:r>
            <a:endParaRPr kumimoji="1" lang="en-US" altLang="zh-CN" sz="1200" kern="1200" dirty="0">
              <a:solidFill>
                <a:schemeClr val="tx1"/>
              </a:solidFill>
              <a:effectLst/>
              <a:latin typeface="+mn-lt"/>
              <a:ea typeface="+mn-ea"/>
              <a:cs typeface="+mn-cs"/>
            </a:endParaRPr>
          </a:p>
          <a:p>
            <a:pPr marL="228600" indent="-228600" algn="l">
              <a:buFont typeface="Arial" panose="020B0604020202020204" pitchFamily="34" charset="0"/>
              <a:buChar char="•"/>
            </a:pPr>
            <a:r>
              <a:rPr kumimoji="1" lang="zh-CN" altLang="en-US" sz="1200" kern="1200" dirty="0">
                <a:solidFill>
                  <a:schemeClr val="tx1"/>
                </a:solidFill>
                <a:effectLst/>
                <a:latin typeface="+mn-lt"/>
                <a:ea typeface="+mn-ea"/>
                <a:cs typeface="+mn-cs"/>
              </a:rPr>
              <a:t>最后说成像光谱也可以实现常规测量</a:t>
            </a:r>
            <a:endParaRPr kumimoji="1" lang="zh-CN" altLang="en-US" dirty="0"/>
          </a:p>
        </p:txBody>
      </p:sp>
      <p:sp>
        <p:nvSpPr>
          <p:cNvPr id="31747" name="幻灯片编号占位符 3">
            <a:extLst>
              <a:ext uri="{FF2B5EF4-FFF2-40B4-BE49-F238E27FC236}">
                <a16:creationId xmlns:a16="http://schemas.microsoft.com/office/drawing/2014/main" id="{42CF1687-6EE1-A148-8686-135E9ECF67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E8CCD82-F2A5-C44B-B35A-C36BE5F45D60}" type="slidenum">
              <a:rPr lang="zh-CN" altLang="en-US">
                <a:latin typeface="Times New Roman" panose="02020603050405020304" pitchFamily="18" charset="0"/>
              </a:rPr>
              <a:pPr/>
              <a:t>2</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50175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kink waves at the long-wavelength limit: restoring force is dominated by magnetic tension, nearly </a:t>
            </a:r>
            <a:r>
              <a:rPr kumimoji="1" lang="en-US" altLang="zh-CN" dirty="0" err="1"/>
              <a:t>imcompressible</a:t>
            </a:r>
            <a:endParaRPr kumimoji="1" lang="en-US" altLang="zh-CN" dirty="0"/>
          </a:p>
          <a:p>
            <a:r>
              <a:rPr kumimoji="1" lang="en-US" altLang="zh-CN" dirty="0"/>
              <a:t>Alfvenic waves: including kink waves (at long-wavelength limit) and torsional Alfven waves</a:t>
            </a:r>
          </a:p>
          <a:p>
            <a:r>
              <a:rPr lang="en-US" altLang="zh-CN" sz="1200" kern="1200" dirty="0">
                <a:solidFill>
                  <a:schemeClr val="tx1"/>
                </a:solidFill>
                <a:effectLst/>
                <a:latin typeface="+mn-lt"/>
                <a:ea typeface="+mn-ea"/>
                <a:cs typeface="+mn-cs"/>
              </a:rPr>
              <a:t>First attempt: </a:t>
            </a:r>
            <a:r>
              <a:rPr lang="en-US" altLang="zh-CN" dirty="0">
                <a:latin typeface="Arial" panose="020B0604020202020204" pitchFamily="34" charset="0"/>
                <a:cs typeface="Arial" panose="020B0604020202020204" pitchFamily="34" charset="0"/>
              </a:rPr>
              <a:t>Long et al. 2017</a:t>
            </a:r>
            <a:r>
              <a:rPr lang="zh-CN" altLang="en-US" dirty="0">
                <a:latin typeface="Arial" panose="020B0604020202020204" pitchFamily="34" charset="0"/>
                <a:cs typeface="Arial" panose="020B0604020202020204" pitchFamily="34" charset="0"/>
              </a:rPr>
              <a:t>；</a:t>
            </a:r>
            <a:r>
              <a:rPr lang="zh-CN" altLang="en-US" sz="1200" kern="1200" dirty="0">
                <a:solidFill>
                  <a:schemeClr val="tx1"/>
                </a:solidFill>
                <a:effectLst/>
                <a:latin typeface="+mn-lt"/>
                <a:ea typeface="+mn-ea"/>
                <a:cs typeface="+mn-cs"/>
              </a:rPr>
              <a:t>我</a:t>
            </a:r>
            <a:r>
              <a:rPr lang="zh-CN" altLang="zh-CN" sz="1200" kern="1200" dirty="0">
                <a:solidFill>
                  <a:schemeClr val="tx1"/>
                </a:solidFill>
                <a:effectLst/>
                <a:latin typeface="+mn-lt"/>
                <a:ea typeface="+mn-ea"/>
                <a:cs typeface="+mn-cs"/>
              </a:rPr>
              <a:t>们首先将过去局限于部分区域的波动追踪方法拓展到整个视场范围，从而获得这些波动传播</a:t>
            </a:r>
            <a:r>
              <a:rPr lang="zh-CN" altLang="en-US" sz="1200" kern="1200" dirty="0">
                <a:solidFill>
                  <a:schemeClr val="tx1"/>
                </a:solidFill>
                <a:effectLst/>
                <a:latin typeface="+mn-lt"/>
                <a:ea typeface="+mn-ea"/>
                <a:cs typeface="+mn-cs"/>
              </a:rPr>
              <a:t>方向和</a:t>
            </a:r>
            <a:r>
              <a:rPr lang="zh-CN" altLang="zh-CN" sz="1200" kern="1200" dirty="0">
                <a:solidFill>
                  <a:schemeClr val="tx1"/>
                </a:solidFill>
                <a:effectLst/>
                <a:latin typeface="+mn-lt"/>
                <a:ea typeface="+mn-ea"/>
                <a:cs typeface="+mn-cs"/>
              </a:rPr>
              <a:t>速度</a:t>
            </a:r>
            <a:r>
              <a:rPr lang="zh-CN" altLang="en-US" sz="1200" kern="1200" dirty="0">
                <a:solidFill>
                  <a:schemeClr val="tx1"/>
                </a:solidFill>
                <a:effectLst/>
                <a:latin typeface="+mn-lt"/>
                <a:ea typeface="+mn-ea"/>
                <a:cs typeface="+mn-cs"/>
              </a:rPr>
              <a:t>大小</a:t>
            </a:r>
            <a:r>
              <a:rPr lang="zh-CN" altLang="zh-CN" sz="1200" kern="1200" dirty="0">
                <a:solidFill>
                  <a:schemeClr val="tx1"/>
                </a:solidFill>
                <a:effectLst/>
                <a:latin typeface="+mn-lt"/>
                <a:ea typeface="+mn-ea"/>
                <a:cs typeface="+mn-cs"/>
              </a:rPr>
              <a:t>的全球性分布。</a:t>
            </a:r>
            <a:r>
              <a:rPr lang="zh-CN" altLang="zh-CN" dirty="0">
                <a:effectLst/>
              </a:rPr>
              <a:t> </a:t>
            </a:r>
            <a:endParaRPr lang="en-US" altLang="zh-CN" dirty="0">
              <a:effectLst/>
            </a:endParaRPr>
          </a:p>
          <a:p>
            <a:endParaRPr kumimoji="1" lang="en-US" altLang="zh-CN" dirty="0">
              <a:effectLst/>
            </a:endParaRPr>
          </a:p>
        </p:txBody>
      </p:sp>
      <p:sp>
        <p:nvSpPr>
          <p:cNvPr id="4" name="灯片编号占位符 3"/>
          <p:cNvSpPr>
            <a:spLocks noGrp="1"/>
          </p:cNvSpPr>
          <p:nvPr>
            <p:ph type="sldNum" sz="quarter" idx="5"/>
          </p:nvPr>
        </p:nvSpPr>
        <p:spPr/>
        <p:txBody>
          <a:bodyPr/>
          <a:lstStyle/>
          <a:p>
            <a:fld id="{57253897-F27A-9B42-BB3E-3B7D1C99DDB8}" type="slidenum">
              <a:rPr kumimoji="1" lang="zh-CN" altLang="en-US" smtClean="0"/>
              <a:t>3</a:t>
            </a:fld>
            <a:endParaRPr kumimoji="1" lang="zh-CN" altLang="en-US"/>
          </a:p>
        </p:txBody>
      </p:sp>
    </p:spTree>
    <p:extLst>
      <p:ext uri="{BB962C8B-B14F-4D97-AF65-F5344CB8AC3E}">
        <p14:creationId xmlns:p14="http://schemas.microsoft.com/office/powerpoint/2010/main" val="417460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ea typeface="DengXian" panose="02010600030101010101" pitchFamily="2" charset="-122"/>
                <a:cs typeface="Arial" panose="020B0604020202020204" pitchFamily="34" charset="0"/>
              </a:rPr>
              <a:t>FFT to the time series at each pixel and filter it using a Gaussian window centered at 3.5 </a:t>
            </a:r>
            <a:r>
              <a:rPr lang="en-US" altLang="zh-CN" dirty="0" err="1">
                <a:solidFill>
                  <a:srgbClr val="000000"/>
                </a:solidFill>
                <a:latin typeface="Arial" panose="020B0604020202020204" pitchFamily="34" charset="0"/>
                <a:ea typeface="DengXian" panose="02010600030101010101" pitchFamily="2" charset="-122"/>
                <a:cs typeface="Arial" panose="020B0604020202020204" pitchFamily="34" charset="0"/>
              </a:rPr>
              <a:t>mHz</a:t>
            </a:r>
            <a:r>
              <a:rPr lang="en-US" altLang="zh-CN" dirty="0">
                <a:solidFill>
                  <a:srgbClr val="000000"/>
                </a:solidFill>
                <a:latin typeface="Arial" panose="020B0604020202020204" pitchFamily="34" charset="0"/>
                <a:ea typeface="DengXian" panose="02010600030101010101" pitchFamily="2" charset="-122"/>
                <a:cs typeface="Arial" panose="020B0604020202020204" pitchFamily="34" charset="0"/>
              </a:rPr>
              <a:t> with a FWHM of 1.5 </a:t>
            </a:r>
            <a:r>
              <a:rPr lang="en-US" altLang="zh-CN" dirty="0" err="1">
                <a:solidFill>
                  <a:srgbClr val="000000"/>
                </a:solidFill>
                <a:latin typeface="Arial" panose="020B0604020202020204" pitchFamily="34" charset="0"/>
                <a:ea typeface="DengXian" panose="02010600030101010101" pitchFamily="2" charset="-122"/>
                <a:cs typeface="Arial" panose="020B0604020202020204" pitchFamily="34" charset="0"/>
              </a:rPr>
              <a:t>mHz</a:t>
            </a:r>
            <a:r>
              <a:rPr lang="zh-CN" altLang="zh-CN" dirty="0">
                <a:latin typeface="Arial" panose="020B0604020202020204" pitchFamily="34" charset="0"/>
                <a:cs typeface="Arial" panose="020B0604020202020204" pitchFamily="34" charset="0"/>
              </a:rPr>
              <a:t> </a:t>
            </a:r>
            <a:endParaRPr lang="en-US" altLang="zh-CN" dirty="0">
              <a:latin typeface="Arial" panose="020B0604020202020204" pitchFamily="34" charset="0"/>
              <a:cs typeface="Arial" panose="020B060402020202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fld id="{12896132-4AF1-F244-8BAF-157DD4129B8B}" type="slidenum">
              <a:rPr kumimoji="1" lang="zh-CN" altLang="en-US" smtClean="0"/>
              <a:t>4</a:t>
            </a:fld>
            <a:endParaRPr kumimoji="1" lang="zh-CN" altLang="en-US"/>
          </a:p>
        </p:txBody>
      </p:sp>
    </p:spTree>
    <p:extLst>
      <p:ext uri="{BB962C8B-B14F-4D97-AF65-F5344CB8AC3E}">
        <p14:creationId xmlns:p14="http://schemas.microsoft.com/office/powerpoint/2010/main" val="2647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在波动追踪和密度诊断的基础上，</a:t>
            </a:r>
            <a:r>
              <a:rPr lang="zh-CN" altLang="en-US" sz="1200" kern="1200" dirty="0">
                <a:solidFill>
                  <a:schemeClr val="tx1"/>
                </a:solidFill>
                <a:effectLst/>
                <a:latin typeface="+mn-lt"/>
                <a:ea typeface="+mn-ea"/>
                <a:cs typeface="+mn-cs"/>
              </a:rPr>
              <a:t>我们</a:t>
            </a:r>
            <a:r>
              <a:rPr lang="zh-CN" altLang="zh-CN" sz="1200" kern="1200" dirty="0">
                <a:solidFill>
                  <a:schemeClr val="tx1"/>
                </a:solidFill>
                <a:effectLst/>
                <a:latin typeface="+mn-lt"/>
                <a:ea typeface="+mn-ea"/>
                <a:cs typeface="+mn-cs"/>
              </a:rPr>
              <a:t>首次基于日冕观测获得了日冕磁场的全球性分布</a:t>
            </a:r>
            <a:r>
              <a:rPr lang="zh-CN" altLang="en-US" sz="1200" kern="1200" dirty="0">
                <a:solidFill>
                  <a:schemeClr val="tx1"/>
                </a:solidFill>
                <a:effectLst/>
                <a:latin typeface="+mn-lt"/>
                <a:ea typeface="+mn-ea"/>
                <a:cs typeface="+mn-cs"/>
              </a:rPr>
              <a:t>。磁场在天空平面的分量</a:t>
            </a:r>
            <a:r>
              <a:rPr lang="zh-CN" altLang="zh-CN" dirty="0">
                <a:effectLst/>
              </a:rPr>
              <a:t> </a:t>
            </a:r>
            <a:endParaRPr lang="en-US" altLang="zh-CN" dirty="0">
              <a:effectLst/>
            </a:endParaRPr>
          </a:p>
          <a:p>
            <a:r>
              <a:rPr lang="en-US" altLang="zh-CN" sz="1200" kern="1200" dirty="0">
                <a:solidFill>
                  <a:schemeClr val="tx1"/>
                </a:solidFill>
                <a:effectLst/>
                <a:latin typeface="+mn-lt"/>
                <a:ea typeface="+mn-ea"/>
                <a:cs typeface="+mn-cs"/>
              </a:rPr>
              <a:t>The derived density, phase speed and magnetic field strength are all weighted by the emissivity along the LOS. Because the density generally decreases with distance from the solar limb, the LOS weighting favors magnetic structures in the vicinity of the plane of sky (POS).</a:t>
            </a:r>
            <a:r>
              <a:rPr lang="zh-CN" altLang="zh-CN" dirty="0">
                <a:effectLst/>
              </a:rPr>
              <a:t> </a:t>
            </a:r>
            <a:endParaRPr kumimoji="1" lang="zh-CN" altLang="en-US" dirty="0"/>
          </a:p>
        </p:txBody>
      </p:sp>
      <p:sp>
        <p:nvSpPr>
          <p:cNvPr id="4" name="灯片编号占位符 3"/>
          <p:cNvSpPr>
            <a:spLocks noGrp="1"/>
          </p:cNvSpPr>
          <p:nvPr>
            <p:ph type="sldNum" sz="quarter" idx="5"/>
          </p:nvPr>
        </p:nvSpPr>
        <p:spPr/>
        <p:txBody>
          <a:bodyPr/>
          <a:lstStyle/>
          <a:p>
            <a:fld id="{57253897-F27A-9B42-BB3E-3B7D1C99DDB8}" type="slidenum">
              <a:rPr kumimoji="1" lang="zh-CN" altLang="en-US" smtClean="0"/>
              <a:t>6</a:t>
            </a:fld>
            <a:endParaRPr kumimoji="1" lang="zh-CN" altLang="en-US"/>
          </a:p>
        </p:txBody>
      </p:sp>
    </p:spTree>
    <p:extLst>
      <p:ext uri="{BB962C8B-B14F-4D97-AF65-F5344CB8AC3E}">
        <p14:creationId xmlns:p14="http://schemas.microsoft.com/office/powerpoint/2010/main" val="414890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7253897-F27A-9B42-BB3E-3B7D1C99DDB8}" type="slidenum">
              <a:rPr kumimoji="1" lang="zh-CN" altLang="en-US" smtClean="0"/>
              <a:t>7</a:t>
            </a:fld>
            <a:endParaRPr kumimoji="1" lang="zh-CN" altLang="en-US"/>
          </a:p>
        </p:txBody>
      </p:sp>
    </p:spTree>
    <p:extLst>
      <p:ext uri="{BB962C8B-B14F-4D97-AF65-F5344CB8AC3E}">
        <p14:creationId xmlns:p14="http://schemas.microsoft.com/office/powerpoint/2010/main" val="381353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标题与副标题">
    <p:bg>
      <p:bgPr>
        <a:solidFill>
          <a:srgbClr val="222222"/>
        </a:solidFill>
        <a:effectLst/>
      </p:bgPr>
    </p:bg>
    <p:spTree>
      <p:nvGrpSpPr>
        <p:cNvPr id="1" name=""/>
        <p:cNvGrpSpPr/>
        <p:nvPr/>
      </p:nvGrpSpPr>
      <p:grpSpPr>
        <a:xfrm>
          <a:off x="0" y="0"/>
          <a:ext cx="0" cy="0"/>
          <a:chOff x="0" y="0"/>
          <a:chExt cx="0" cy="0"/>
        </a:xfrm>
      </p:grpSpPr>
      <p:sp>
        <p:nvSpPr>
          <p:cNvPr id="12" name="线条"/>
          <p:cNvSpPr/>
          <p:nvPr/>
        </p:nvSpPr>
        <p:spPr>
          <a:xfrm flipV="1">
            <a:off x="571500" y="5703046"/>
            <a:ext cx="17145000" cy="369"/>
          </a:xfrm>
          <a:prstGeom prst="line">
            <a:avLst/>
          </a:prstGeom>
          <a:ln w="508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15" name="幻灯片编号"/>
          <p:cNvSpPr txBox="1">
            <a:spLocks noGrp="1"/>
          </p:cNvSpPr>
          <p:nvPr>
            <p:ph type="sldNum" sz="quarter" idx="2"/>
          </p:nvPr>
        </p:nvSpPr>
        <p:spPr>
          <a:xfrm>
            <a:off x="17189718" y="609600"/>
            <a:ext cx="522579" cy="44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项目符号">
    <p:bg>
      <p:bgPr>
        <a:solidFill>
          <a:srgbClr val="222222"/>
        </a:solidFill>
        <a:effectLst/>
      </p:bgPr>
    </p:bg>
    <p:spTree>
      <p:nvGrpSpPr>
        <p:cNvPr id="1" name=""/>
        <p:cNvGrpSpPr/>
        <p:nvPr/>
      </p:nvGrpSpPr>
      <p:grpSpPr>
        <a:xfrm>
          <a:off x="0" y="0"/>
          <a:ext cx="0" cy="0"/>
          <a:chOff x="0" y="0"/>
          <a:chExt cx="0" cy="0"/>
        </a:xfrm>
      </p:grpSpPr>
      <p:sp>
        <p:nvSpPr>
          <p:cNvPr id="103" name="文本"/>
          <p:cNvSpPr txBox="1">
            <a:spLocks noGrp="1"/>
          </p:cNvSpPr>
          <p:nvPr>
            <p:ph type="body" sz="quarter" idx="21"/>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104" name="正文级别 1…"/>
          <p:cNvSpPr txBox="1">
            <a:spLocks noGrp="1"/>
          </p:cNvSpPr>
          <p:nvPr>
            <p:ph type="body" idx="1"/>
          </p:nvPr>
        </p:nvSpPr>
        <p:spPr>
          <a:prstGeom prst="rect">
            <a:avLst/>
          </a:prstGeom>
        </p:spPr>
        <p:txBody>
          <a:bodyPr/>
          <a:lstStyle>
            <a:lvl1pPr>
              <a:buClr>
                <a:schemeClr val="accent1"/>
              </a:buClr>
              <a:buSzPct val="125000"/>
              <a:buChar char="▸"/>
            </a:lvl1pPr>
            <a:lvl2pPr>
              <a:buClr>
                <a:schemeClr val="accent1"/>
              </a:buClr>
              <a:buSzPct val="125000"/>
              <a:buChar char="▸"/>
            </a:lvl2pPr>
            <a:lvl3pPr>
              <a:buClr>
                <a:schemeClr val="accent1"/>
              </a:buClr>
              <a:buSzPct val="125000"/>
              <a:buChar char="▸"/>
            </a:lvl3pPr>
            <a:lvl4pPr>
              <a:buClr>
                <a:schemeClr val="accent1"/>
              </a:buClr>
              <a:buSzPct val="125000"/>
              <a:buChar char="▸"/>
            </a:lvl4pPr>
            <a:lvl5pPr>
              <a:buClr>
                <a:schemeClr val="accent1"/>
              </a:buClr>
              <a:buSzPct val="125000"/>
              <a:buChar cha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10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文">
    <p:bg>
      <p:bgPr>
        <a:solidFill>
          <a:srgbClr val="222222"/>
        </a:solidFill>
        <a:effectLst/>
      </p:bgPr>
    </p:bg>
    <p:spTree>
      <p:nvGrpSpPr>
        <p:cNvPr id="1" name=""/>
        <p:cNvGrpSpPr/>
        <p:nvPr/>
      </p:nvGrpSpPr>
      <p:grpSpPr>
        <a:xfrm>
          <a:off x="0" y="0"/>
          <a:ext cx="0" cy="0"/>
          <a:chOff x="0" y="0"/>
          <a:chExt cx="0" cy="0"/>
        </a:xfrm>
      </p:grpSpPr>
      <p:sp>
        <p:nvSpPr>
          <p:cNvPr id="122" name="矩形标注"/>
          <p:cNvSpPr/>
          <p:nvPr/>
        </p:nvSpPr>
        <p:spPr>
          <a:xfrm>
            <a:off x="657225" y="3314701"/>
            <a:ext cx="16973550" cy="7317185"/>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38100" tIns="38100" rIns="38100" bIns="38100" anchor="ctr"/>
          <a:lstStyle/>
          <a:p>
            <a:pPr algn="ctr">
              <a:lnSpc>
                <a:spcPct val="80000"/>
              </a:lnSpc>
              <a:spcBef>
                <a:spcPts val="0"/>
              </a:spcBef>
              <a:defRPr sz="4000" b="1" cap="all">
                <a:solidFill>
                  <a:srgbClr val="FFFFFF"/>
                </a:solidFill>
                <a:latin typeface="+mn-lt"/>
                <a:ea typeface="+mn-ea"/>
                <a:cs typeface="+mn-cs"/>
                <a:sym typeface="Baskerville"/>
              </a:defRPr>
            </a:pPr>
            <a:endParaRPr sz="3000"/>
          </a:p>
        </p:txBody>
      </p:sp>
      <p:sp>
        <p:nvSpPr>
          <p:cNvPr id="123" name="在此键入引文。"/>
          <p:cNvSpPr txBox="1">
            <a:spLocks noGrp="1"/>
          </p:cNvSpPr>
          <p:nvPr>
            <p:ph type="body" sz="quarter" idx="21"/>
          </p:nvPr>
        </p:nvSpPr>
        <p:spPr>
          <a:xfrm>
            <a:off x="1257300" y="4089400"/>
            <a:ext cx="15792450" cy="1347357"/>
          </a:xfrm>
          <a:prstGeom prst="rect">
            <a:avLst/>
          </a:prstGeom>
        </p:spPr>
        <p:txBody>
          <a:bodyPr>
            <a:spAutoFit/>
          </a:bodyPr>
          <a:lstStyle>
            <a:lvl1pPr marL="0" indent="0">
              <a:lnSpc>
                <a:spcPct val="80000"/>
              </a:lnSpc>
              <a:spcBef>
                <a:spcPts val="0"/>
              </a:spcBef>
              <a:buClrTx/>
              <a:buSzTx/>
              <a:buFontTx/>
              <a:buNone/>
              <a:defRPr sz="10050" b="1" cap="all">
                <a:solidFill>
                  <a:srgbClr val="FFFFFF"/>
                </a:solidFill>
                <a:latin typeface="+mn-lt"/>
                <a:ea typeface="+mn-ea"/>
                <a:cs typeface="+mn-cs"/>
                <a:sym typeface="Baskerville"/>
              </a:defRPr>
            </a:lvl1pPr>
          </a:lstStyle>
          <a:p>
            <a:pPr lvl="0"/>
            <a:r>
              <a:rPr lang="zh-CN" altLang="en-US"/>
              <a:t>单击此处编辑母版文本样式</a:t>
            </a:r>
          </a:p>
        </p:txBody>
      </p:sp>
      <p:sp>
        <p:nvSpPr>
          <p:cNvPr id="124" name="苏子柔"/>
          <p:cNvSpPr txBox="1">
            <a:spLocks noGrp="1"/>
          </p:cNvSpPr>
          <p:nvPr>
            <p:ph type="body" sz="quarter" idx="22"/>
          </p:nvPr>
        </p:nvSpPr>
        <p:spPr>
          <a:xfrm>
            <a:off x="571500" y="11101619"/>
            <a:ext cx="17145000" cy="910762"/>
          </a:xfrm>
          <a:prstGeom prst="rect">
            <a:avLst/>
          </a:prstGeom>
        </p:spPr>
        <p:txBody>
          <a:bodyPr anchor="ctr">
            <a:spAutoFit/>
          </a:bodyPr>
          <a:lstStyle>
            <a:lvl1pPr marL="0" indent="0" algn="r">
              <a:lnSpc>
                <a:spcPct val="80000"/>
              </a:lnSpc>
              <a:spcBef>
                <a:spcPts val="0"/>
              </a:spcBef>
              <a:buClrTx/>
              <a:buSzTx/>
              <a:buFontTx/>
              <a:buNone/>
              <a:defRPr sz="6525" b="1">
                <a:latin typeface="+mn-lt"/>
                <a:ea typeface="+mn-ea"/>
                <a:cs typeface="+mn-cs"/>
                <a:sym typeface="Baskerville"/>
              </a:defRPr>
            </a:lvl1pPr>
          </a:lstStyle>
          <a:p>
            <a:pPr lvl="0"/>
            <a:r>
              <a:rPr lang="zh-CN" altLang="en-US"/>
              <a:t>单击此处编辑母版文本样式</a:t>
            </a:r>
          </a:p>
        </p:txBody>
      </p:sp>
      <p:sp>
        <p:nvSpPr>
          <p:cNvPr id="125" name="文本"/>
          <p:cNvSpPr txBox="1">
            <a:spLocks noGrp="1"/>
          </p:cNvSpPr>
          <p:nvPr>
            <p:ph type="body" sz="quarter" idx="23"/>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12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引文（备选）">
    <p:bg>
      <p:bgPr>
        <a:solidFill>
          <a:schemeClr val="accent1"/>
        </a:solidFill>
        <a:effectLst/>
      </p:bgPr>
    </p:bg>
    <p:spTree>
      <p:nvGrpSpPr>
        <p:cNvPr id="1" name=""/>
        <p:cNvGrpSpPr/>
        <p:nvPr/>
      </p:nvGrpSpPr>
      <p:grpSpPr>
        <a:xfrm>
          <a:off x="0" y="0"/>
          <a:ext cx="0" cy="0"/>
          <a:chOff x="0" y="0"/>
          <a:chExt cx="0" cy="0"/>
        </a:xfrm>
      </p:grpSpPr>
      <p:sp>
        <p:nvSpPr>
          <p:cNvPr id="133" name="在此键入引文。"/>
          <p:cNvSpPr txBox="1">
            <a:spLocks noGrp="1"/>
          </p:cNvSpPr>
          <p:nvPr>
            <p:ph type="body" sz="quarter" idx="21"/>
          </p:nvPr>
        </p:nvSpPr>
        <p:spPr>
          <a:xfrm>
            <a:off x="8286750" y="3721100"/>
            <a:ext cx="9429750" cy="2584618"/>
          </a:xfrm>
          <a:prstGeom prst="rect">
            <a:avLst/>
          </a:prstGeom>
        </p:spPr>
        <p:txBody>
          <a:bodyPr>
            <a:spAutoFit/>
          </a:bodyPr>
          <a:lstStyle>
            <a:lvl1pPr marL="0" indent="0">
              <a:lnSpc>
                <a:spcPct val="80000"/>
              </a:lnSpc>
              <a:spcBef>
                <a:spcPts val="0"/>
              </a:spcBef>
              <a:buClrTx/>
              <a:buSzTx/>
              <a:buFontTx/>
              <a:buNone/>
              <a:defRPr sz="10050" b="1" cap="all">
                <a:solidFill>
                  <a:srgbClr val="FFFFFF"/>
                </a:solidFill>
                <a:latin typeface="+mn-lt"/>
                <a:ea typeface="+mn-ea"/>
                <a:cs typeface="+mn-cs"/>
                <a:sym typeface="Baskerville"/>
              </a:defRPr>
            </a:lvl1pPr>
          </a:lstStyle>
          <a:p>
            <a:pPr lvl="0"/>
            <a:r>
              <a:rPr lang="zh-CN" altLang="en-US"/>
              <a:t>单击此处编辑母版文本样式</a:t>
            </a:r>
          </a:p>
        </p:txBody>
      </p:sp>
      <p:sp>
        <p:nvSpPr>
          <p:cNvPr id="134" name="图像"/>
          <p:cNvSpPr>
            <a:spLocks noGrp="1"/>
          </p:cNvSpPr>
          <p:nvPr>
            <p:ph type="pic" idx="22"/>
          </p:nvPr>
        </p:nvSpPr>
        <p:spPr>
          <a:xfrm>
            <a:off x="-142875" y="0"/>
            <a:ext cx="9321204" cy="13716000"/>
          </a:xfrm>
          <a:prstGeom prst="rect">
            <a:avLst/>
          </a:prstGeom>
        </p:spPr>
        <p:txBody>
          <a:bodyPr lIns="91439" tIns="45719" rIns="91439" bIns="45719">
            <a:noAutofit/>
          </a:bodyPr>
          <a:lstStyle/>
          <a:p>
            <a:r>
              <a:rPr lang="zh-CN" altLang="en-US"/>
              <a:t>单击图标添加图片</a:t>
            </a:r>
            <a:endParaRPr/>
          </a:p>
        </p:txBody>
      </p:sp>
      <p:sp>
        <p:nvSpPr>
          <p:cNvPr id="135" name="苏子柔"/>
          <p:cNvSpPr txBox="1">
            <a:spLocks noGrp="1"/>
          </p:cNvSpPr>
          <p:nvPr>
            <p:ph type="body" sz="quarter" idx="23"/>
          </p:nvPr>
        </p:nvSpPr>
        <p:spPr>
          <a:xfrm>
            <a:off x="8286750" y="10501584"/>
            <a:ext cx="9429750" cy="2110834"/>
          </a:xfrm>
          <a:prstGeom prst="rect">
            <a:avLst/>
          </a:prstGeom>
        </p:spPr>
        <p:txBody>
          <a:bodyPr anchor="ctr">
            <a:spAutoFit/>
          </a:bodyPr>
          <a:lstStyle>
            <a:lvl1pPr marL="0" indent="0" defTabSz="485775">
              <a:spcBef>
                <a:spcPts val="0"/>
              </a:spcBef>
              <a:buClrTx/>
              <a:buSzTx/>
              <a:buFontTx/>
              <a:buNone/>
              <a:defRPr sz="6525" b="1">
                <a:solidFill>
                  <a:srgbClr val="232323"/>
                </a:solidFill>
                <a:latin typeface="+mn-lt"/>
                <a:ea typeface="+mn-ea"/>
                <a:cs typeface="+mn-cs"/>
                <a:sym typeface="Baskerville"/>
              </a:defRPr>
            </a:lvl1pPr>
          </a:lstStyle>
          <a:p>
            <a:pPr lvl="0"/>
            <a:r>
              <a:rPr lang="zh-CN" altLang="en-US"/>
              <a:t>单击此处编辑母版文本样式</a:t>
            </a:r>
          </a:p>
        </p:txBody>
      </p:sp>
      <p:sp>
        <p:nvSpPr>
          <p:cNvPr id="13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空白（备选）">
    <p:spTree>
      <p:nvGrpSpPr>
        <p:cNvPr id="1" name=""/>
        <p:cNvGrpSpPr/>
        <p:nvPr/>
      </p:nvGrpSpPr>
      <p:grpSpPr>
        <a:xfrm>
          <a:off x="0" y="0"/>
          <a:ext cx="0" cy="0"/>
          <a:chOff x="0" y="0"/>
          <a:chExt cx="0" cy="0"/>
        </a:xfrm>
      </p:grpSpPr>
      <p:sp>
        <p:nvSpPr>
          <p:cNvPr id="1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FB6EF29-7A4B-CC4E-8394-B9667AFC7DE0}" type="datetime1">
              <a:rPr kumimoji="1" lang="zh-CN" altLang="en-US" smtClean="0"/>
              <a:t>2021/8/30</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152D338-78CF-2441-8371-072A17345DC4}" type="slidenum">
              <a:rPr kumimoji="1" lang="zh-CN" altLang="en-US" smtClean="0"/>
              <a:t>‹#›</a:t>
            </a:fld>
            <a:endParaRPr kumimoji="1" lang="zh-CN" altLang="en-US"/>
          </a:p>
        </p:txBody>
      </p:sp>
    </p:spTree>
    <p:extLst>
      <p:ext uri="{BB962C8B-B14F-4D97-AF65-F5344CB8AC3E}">
        <p14:creationId xmlns:p14="http://schemas.microsoft.com/office/powerpoint/2010/main" val="191641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09C79-766C-0643-9379-A7403BC5EE85}" type="datetime1">
              <a:rPr kumimoji="1" lang="zh-CN" altLang="en-US" smtClean="0"/>
              <a:t>2021/8/30</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3152D338-78CF-2441-8371-072A17345DC4}" type="slidenum">
              <a:rPr kumimoji="1" lang="zh-CN" altLang="en-US" smtClean="0"/>
              <a:t>‹#›</a:t>
            </a:fld>
            <a:endParaRPr kumimoji="1" lang="zh-CN" altLang="en-US"/>
          </a:p>
        </p:txBody>
      </p:sp>
    </p:spTree>
    <p:extLst>
      <p:ext uri="{BB962C8B-B14F-4D97-AF65-F5344CB8AC3E}">
        <p14:creationId xmlns:p14="http://schemas.microsoft.com/office/powerpoint/2010/main" val="281438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照片 - 水平">
    <p:bg>
      <p:bgPr>
        <a:solidFill>
          <a:srgbClr val="222222"/>
        </a:solidFill>
        <a:effectLst/>
      </p:bgPr>
    </p:bg>
    <p:spTree>
      <p:nvGrpSpPr>
        <p:cNvPr id="1" name=""/>
        <p:cNvGrpSpPr/>
        <p:nvPr/>
      </p:nvGrpSpPr>
      <p:grpSpPr>
        <a:xfrm>
          <a:off x="0" y="0"/>
          <a:ext cx="0" cy="0"/>
          <a:chOff x="0" y="0"/>
          <a:chExt cx="0" cy="0"/>
        </a:xfrm>
      </p:grpSpPr>
      <p:sp>
        <p:nvSpPr>
          <p:cNvPr id="22" name="图像"/>
          <p:cNvSpPr>
            <a:spLocks noGrp="1"/>
          </p:cNvSpPr>
          <p:nvPr>
            <p:ph type="pic" idx="21"/>
          </p:nvPr>
        </p:nvSpPr>
        <p:spPr>
          <a:xfrm>
            <a:off x="-28575" y="-1219200"/>
            <a:ext cx="18345150" cy="16145934"/>
          </a:xfrm>
          <a:prstGeom prst="rect">
            <a:avLst/>
          </a:prstGeom>
        </p:spPr>
        <p:txBody>
          <a:bodyPr lIns="91439" tIns="45719" rIns="91439" bIns="45719">
            <a:noAutofit/>
          </a:bodyPr>
          <a:lstStyle/>
          <a:p>
            <a:r>
              <a:rPr lang="zh-CN" altLang="en-US"/>
              <a:t>单击图标添加图片</a:t>
            </a:r>
            <a:endParaRPr/>
          </a:p>
        </p:txBody>
      </p:sp>
      <p:sp>
        <p:nvSpPr>
          <p:cNvPr id="23" name="线条"/>
          <p:cNvSpPr/>
          <p:nvPr/>
        </p:nvSpPr>
        <p:spPr>
          <a:xfrm flipV="1">
            <a:off x="571501" y="8635633"/>
            <a:ext cx="17144999" cy="369"/>
          </a:xfrm>
          <a:prstGeom prst="line">
            <a:avLst/>
          </a:prstGeom>
          <a:ln w="508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24" name="标题文本"/>
          <p:cNvSpPr txBox="1">
            <a:spLocks noGrp="1"/>
          </p:cNvSpPr>
          <p:nvPr>
            <p:ph type="title"/>
          </p:nvPr>
        </p:nvSpPr>
        <p:spPr>
          <a:xfrm>
            <a:off x="571500" y="9042400"/>
            <a:ext cx="17145000" cy="3810000"/>
          </a:xfrm>
          <a:prstGeom prst="rect">
            <a:avLst/>
          </a:prstGeom>
        </p:spPr>
        <p:txBody>
          <a:bodyPr/>
          <a:lstStyle>
            <a:lvl1pPr>
              <a:spcBef>
                <a:spcPts val="0"/>
              </a:spcBef>
              <a:defRPr sz="22725"/>
            </a:lvl1pPr>
          </a:lstStyle>
          <a:p>
            <a:r>
              <a:rPr lang="zh-CN" altLang="en-US"/>
              <a:t>单击此处编辑母版标题样式</a:t>
            </a:r>
            <a:endParaRPr/>
          </a:p>
        </p:txBody>
      </p:sp>
      <p:sp>
        <p:nvSpPr>
          <p:cNvPr id="25" name="正文级别 1…"/>
          <p:cNvSpPr txBox="1">
            <a:spLocks noGrp="1"/>
          </p:cNvSpPr>
          <p:nvPr>
            <p:ph type="body" sz="quarter" idx="1"/>
          </p:nvPr>
        </p:nvSpPr>
        <p:spPr>
          <a:xfrm>
            <a:off x="571500" y="5994400"/>
            <a:ext cx="17145000" cy="2540000"/>
          </a:xfrm>
          <a:prstGeom prst="rect">
            <a:avLst/>
          </a:prstGeom>
        </p:spPr>
        <p:txBody>
          <a:bodyPr anchor="b"/>
          <a:lstStyle>
            <a:lvl1pPr marL="0" indent="0">
              <a:lnSpc>
                <a:spcPct val="80000"/>
              </a:lnSpc>
              <a:spcBef>
                <a:spcPts val="2400"/>
              </a:spcBef>
              <a:buClrTx/>
              <a:buSzTx/>
              <a:buFontTx/>
              <a:buNone/>
              <a:defRPr sz="5775" cap="all">
                <a:solidFill>
                  <a:srgbClr val="A6AAA9"/>
                </a:solidFill>
                <a:latin typeface="+mn-lt"/>
                <a:ea typeface="+mn-ea"/>
                <a:cs typeface="+mn-cs"/>
                <a:sym typeface="Baskerville"/>
              </a:defRPr>
            </a:lvl1pPr>
            <a:lvl2pPr marL="0" indent="0">
              <a:lnSpc>
                <a:spcPct val="80000"/>
              </a:lnSpc>
              <a:spcBef>
                <a:spcPts val="2400"/>
              </a:spcBef>
              <a:buClrTx/>
              <a:buSzTx/>
              <a:buFontTx/>
              <a:buNone/>
              <a:defRPr sz="5775" cap="all">
                <a:solidFill>
                  <a:srgbClr val="A6AAA9"/>
                </a:solidFill>
                <a:latin typeface="+mn-lt"/>
                <a:ea typeface="+mn-ea"/>
                <a:cs typeface="+mn-cs"/>
                <a:sym typeface="Baskerville"/>
              </a:defRPr>
            </a:lvl2pPr>
            <a:lvl3pPr marL="0" indent="0">
              <a:lnSpc>
                <a:spcPct val="80000"/>
              </a:lnSpc>
              <a:spcBef>
                <a:spcPts val="2400"/>
              </a:spcBef>
              <a:buClrTx/>
              <a:buSzTx/>
              <a:buFontTx/>
              <a:buNone/>
              <a:defRPr sz="5775" cap="all">
                <a:solidFill>
                  <a:srgbClr val="A6AAA9"/>
                </a:solidFill>
                <a:latin typeface="+mn-lt"/>
                <a:ea typeface="+mn-ea"/>
                <a:cs typeface="+mn-cs"/>
                <a:sym typeface="Baskerville"/>
              </a:defRPr>
            </a:lvl3pPr>
            <a:lvl4pPr marL="0" indent="0">
              <a:lnSpc>
                <a:spcPct val="80000"/>
              </a:lnSpc>
              <a:spcBef>
                <a:spcPts val="2400"/>
              </a:spcBef>
              <a:buClrTx/>
              <a:buSzTx/>
              <a:buFontTx/>
              <a:buNone/>
              <a:defRPr sz="5775" cap="all">
                <a:solidFill>
                  <a:srgbClr val="A6AAA9"/>
                </a:solidFill>
                <a:latin typeface="+mn-lt"/>
                <a:ea typeface="+mn-ea"/>
                <a:cs typeface="+mn-cs"/>
                <a:sym typeface="Baskerville"/>
              </a:defRPr>
            </a:lvl4pPr>
            <a:lvl5pPr marL="0" indent="0">
              <a:lnSpc>
                <a:spcPct val="80000"/>
              </a:lnSpc>
              <a:spcBef>
                <a:spcPts val="2400"/>
              </a:spcBef>
              <a:buClrTx/>
              <a:buSzTx/>
              <a:buFontTx/>
              <a:buNone/>
              <a:defRPr sz="5775" cap="all">
                <a:solidFill>
                  <a:srgbClr val="A6AAA9"/>
                </a:solidFill>
                <a:latin typeface="+mn-lt"/>
                <a:ea typeface="+mn-ea"/>
                <a:cs typeface="+mn-cs"/>
                <a:sym typeface="Baskerville"/>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26" name="幻灯片编号"/>
          <p:cNvSpPr txBox="1">
            <a:spLocks noGrp="1"/>
          </p:cNvSpPr>
          <p:nvPr>
            <p:ph type="sldNum" sz="quarter" idx="2"/>
          </p:nvPr>
        </p:nvSpPr>
        <p:spPr>
          <a:xfrm>
            <a:off x="17189718" y="609600"/>
            <a:ext cx="522579" cy="44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标题与副标题（备选）">
    <p:spTree>
      <p:nvGrpSpPr>
        <p:cNvPr id="1" name=""/>
        <p:cNvGrpSpPr/>
        <p:nvPr/>
      </p:nvGrpSpPr>
      <p:grpSpPr>
        <a:xfrm>
          <a:off x="0" y="0"/>
          <a:ext cx="0" cy="0"/>
          <a:chOff x="0" y="0"/>
          <a:chExt cx="0" cy="0"/>
        </a:xfrm>
      </p:grpSpPr>
      <p:sp>
        <p:nvSpPr>
          <p:cNvPr id="33" name="线条"/>
          <p:cNvSpPr/>
          <p:nvPr/>
        </p:nvSpPr>
        <p:spPr>
          <a:xfrm flipV="1">
            <a:off x="571501" y="8635633"/>
            <a:ext cx="17144999" cy="369"/>
          </a:xfrm>
          <a:prstGeom prst="line">
            <a:avLst/>
          </a:prstGeom>
          <a:ln w="508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34" name="标题文本"/>
          <p:cNvSpPr txBox="1">
            <a:spLocks noGrp="1"/>
          </p:cNvSpPr>
          <p:nvPr>
            <p:ph type="title"/>
          </p:nvPr>
        </p:nvSpPr>
        <p:spPr>
          <a:xfrm>
            <a:off x="571500" y="9042400"/>
            <a:ext cx="17145000" cy="3810000"/>
          </a:xfrm>
          <a:prstGeom prst="rect">
            <a:avLst/>
          </a:prstGeom>
        </p:spPr>
        <p:txBody>
          <a:bodyPr/>
          <a:lstStyle>
            <a:lvl1pPr>
              <a:spcBef>
                <a:spcPts val="0"/>
              </a:spcBef>
              <a:defRPr sz="22725"/>
            </a:lvl1pPr>
          </a:lstStyle>
          <a:p>
            <a:r>
              <a:rPr lang="zh-CN" altLang="en-US"/>
              <a:t>单击此处编辑母版标题样式</a:t>
            </a:r>
            <a:endParaRPr/>
          </a:p>
        </p:txBody>
      </p:sp>
      <p:sp>
        <p:nvSpPr>
          <p:cNvPr id="35" name="正文级别 1…"/>
          <p:cNvSpPr txBox="1">
            <a:spLocks noGrp="1"/>
          </p:cNvSpPr>
          <p:nvPr>
            <p:ph type="body" sz="quarter" idx="1"/>
          </p:nvPr>
        </p:nvSpPr>
        <p:spPr>
          <a:xfrm>
            <a:off x="571500" y="5994400"/>
            <a:ext cx="17145000" cy="2540000"/>
          </a:xfrm>
          <a:prstGeom prst="rect">
            <a:avLst/>
          </a:prstGeom>
        </p:spPr>
        <p:txBody>
          <a:bodyPr anchor="b"/>
          <a:lstStyle>
            <a:lvl1pPr marL="0" indent="0">
              <a:lnSpc>
                <a:spcPct val="80000"/>
              </a:lnSpc>
              <a:spcBef>
                <a:spcPts val="2400"/>
              </a:spcBef>
              <a:buClrTx/>
              <a:buSzTx/>
              <a:buFontTx/>
              <a:buNone/>
              <a:defRPr sz="5775" cap="all">
                <a:solidFill>
                  <a:srgbClr val="A6AAA9"/>
                </a:solidFill>
                <a:latin typeface="+mn-lt"/>
                <a:ea typeface="+mn-ea"/>
                <a:cs typeface="+mn-cs"/>
                <a:sym typeface="Baskerville"/>
              </a:defRPr>
            </a:lvl1pPr>
            <a:lvl2pPr marL="0" indent="0">
              <a:lnSpc>
                <a:spcPct val="80000"/>
              </a:lnSpc>
              <a:spcBef>
                <a:spcPts val="2400"/>
              </a:spcBef>
              <a:buClrTx/>
              <a:buSzTx/>
              <a:buFontTx/>
              <a:buNone/>
              <a:defRPr sz="5775" cap="all">
                <a:solidFill>
                  <a:srgbClr val="A6AAA9"/>
                </a:solidFill>
                <a:latin typeface="+mn-lt"/>
                <a:ea typeface="+mn-ea"/>
                <a:cs typeface="+mn-cs"/>
                <a:sym typeface="Baskerville"/>
              </a:defRPr>
            </a:lvl2pPr>
            <a:lvl3pPr marL="0" indent="0">
              <a:lnSpc>
                <a:spcPct val="80000"/>
              </a:lnSpc>
              <a:spcBef>
                <a:spcPts val="2400"/>
              </a:spcBef>
              <a:buClrTx/>
              <a:buSzTx/>
              <a:buFontTx/>
              <a:buNone/>
              <a:defRPr sz="5775" cap="all">
                <a:solidFill>
                  <a:srgbClr val="A6AAA9"/>
                </a:solidFill>
                <a:latin typeface="+mn-lt"/>
                <a:ea typeface="+mn-ea"/>
                <a:cs typeface="+mn-cs"/>
                <a:sym typeface="Baskerville"/>
              </a:defRPr>
            </a:lvl3pPr>
            <a:lvl4pPr marL="0" indent="0">
              <a:lnSpc>
                <a:spcPct val="80000"/>
              </a:lnSpc>
              <a:spcBef>
                <a:spcPts val="2400"/>
              </a:spcBef>
              <a:buClrTx/>
              <a:buSzTx/>
              <a:buFontTx/>
              <a:buNone/>
              <a:defRPr sz="5775" cap="all">
                <a:solidFill>
                  <a:srgbClr val="A6AAA9"/>
                </a:solidFill>
                <a:latin typeface="+mn-lt"/>
                <a:ea typeface="+mn-ea"/>
                <a:cs typeface="+mn-cs"/>
                <a:sym typeface="Baskerville"/>
              </a:defRPr>
            </a:lvl4pPr>
            <a:lvl5pPr marL="0" indent="0">
              <a:lnSpc>
                <a:spcPct val="80000"/>
              </a:lnSpc>
              <a:spcBef>
                <a:spcPts val="2400"/>
              </a:spcBef>
              <a:buClrTx/>
              <a:buSzTx/>
              <a:buFontTx/>
              <a:buNone/>
              <a:defRPr sz="5775" cap="all">
                <a:solidFill>
                  <a:srgbClr val="A6AAA9"/>
                </a:solidFill>
                <a:latin typeface="+mn-lt"/>
                <a:ea typeface="+mn-ea"/>
                <a:cs typeface="+mn-cs"/>
                <a:sym typeface="Baskerville"/>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36" name="幻灯片编号"/>
          <p:cNvSpPr txBox="1">
            <a:spLocks noGrp="1"/>
          </p:cNvSpPr>
          <p:nvPr>
            <p:ph type="sldNum" sz="quarter" idx="2"/>
          </p:nvPr>
        </p:nvSpPr>
        <p:spPr>
          <a:xfrm>
            <a:off x="17152234" y="584200"/>
            <a:ext cx="522579" cy="44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标题 - 居中">
    <p:bg>
      <p:bgPr>
        <a:solidFill>
          <a:srgbClr val="222222"/>
        </a:solidFill>
        <a:effectLst/>
      </p:bgPr>
    </p:bg>
    <p:spTree>
      <p:nvGrpSpPr>
        <p:cNvPr id="1" name=""/>
        <p:cNvGrpSpPr/>
        <p:nvPr/>
      </p:nvGrpSpPr>
      <p:grpSpPr>
        <a:xfrm>
          <a:off x="0" y="0"/>
          <a:ext cx="0" cy="0"/>
          <a:chOff x="0" y="0"/>
          <a:chExt cx="0" cy="0"/>
        </a:xfrm>
      </p:grpSpPr>
      <p:sp>
        <p:nvSpPr>
          <p:cNvPr id="43" name="标题文本"/>
          <p:cNvSpPr txBox="1">
            <a:spLocks noGrp="1"/>
          </p:cNvSpPr>
          <p:nvPr>
            <p:ph type="title"/>
          </p:nvPr>
        </p:nvSpPr>
        <p:spPr>
          <a:xfrm>
            <a:off x="571500" y="5676900"/>
            <a:ext cx="17145000" cy="6350000"/>
          </a:xfrm>
          <a:prstGeom prst="rect">
            <a:avLst/>
          </a:prstGeom>
        </p:spPr>
        <p:txBody>
          <a:bodyPr/>
          <a:lstStyle>
            <a:lvl1pPr>
              <a:spcBef>
                <a:spcPts val="0"/>
              </a:spcBef>
              <a:defRPr sz="22725"/>
            </a:lvl1pPr>
          </a:lstStyle>
          <a:p>
            <a:r>
              <a:rPr lang="zh-CN" altLang="en-US"/>
              <a:t>单击此处编辑母版标题样式</a:t>
            </a:r>
            <a:endParaRPr/>
          </a:p>
        </p:txBody>
      </p:sp>
      <p:sp>
        <p:nvSpPr>
          <p:cNvPr id="44" name="幻灯片编号"/>
          <p:cNvSpPr txBox="1">
            <a:spLocks noGrp="1"/>
          </p:cNvSpPr>
          <p:nvPr>
            <p:ph type="sldNum" sz="quarter" idx="2"/>
          </p:nvPr>
        </p:nvSpPr>
        <p:spPr>
          <a:xfrm>
            <a:off x="17189718" y="609600"/>
            <a:ext cx="522579" cy="44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照片 - 垂直">
    <p:bg>
      <p:bgPr>
        <a:solidFill>
          <a:srgbClr val="222222"/>
        </a:solidFill>
        <a:effectLst/>
      </p:bgPr>
    </p:bg>
    <p:spTree>
      <p:nvGrpSpPr>
        <p:cNvPr id="1" name=""/>
        <p:cNvGrpSpPr/>
        <p:nvPr/>
      </p:nvGrpSpPr>
      <p:grpSpPr>
        <a:xfrm>
          <a:off x="0" y="0"/>
          <a:ext cx="0" cy="0"/>
          <a:chOff x="0" y="0"/>
          <a:chExt cx="0" cy="0"/>
        </a:xfrm>
      </p:grpSpPr>
      <p:sp>
        <p:nvSpPr>
          <p:cNvPr id="51" name="线条"/>
          <p:cNvSpPr/>
          <p:nvPr/>
        </p:nvSpPr>
        <p:spPr>
          <a:xfrm flipV="1">
            <a:off x="8286750" y="8635799"/>
            <a:ext cx="9429748" cy="203"/>
          </a:xfrm>
          <a:prstGeom prst="line">
            <a:avLst/>
          </a:prstGeom>
          <a:ln w="508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52" name="图像"/>
          <p:cNvSpPr>
            <a:spLocks noGrp="1"/>
          </p:cNvSpPr>
          <p:nvPr>
            <p:ph type="pic" idx="21"/>
          </p:nvPr>
        </p:nvSpPr>
        <p:spPr>
          <a:xfrm>
            <a:off x="-142875" y="0"/>
            <a:ext cx="9321204" cy="13716000"/>
          </a:xfrm>
          <a:prstGeom prst="rect">
            <a:avLst/>
          </a:prstGeom>
        </p:spPr>
        <p:txBody>
          <a:bodyPr lIns="91439" tIns="45719" rIns="91439" bIns="45719">
            <a:noAutofit/>
          </a:bodyPr>
          <a:lstStyle/>
          <a:p>
            <a:r>
              <a:rPr lang="zh-CN" altLang="en-US"/>
              <a:t>单击图标添加图片</a:t>
            </a:r>
            <a:endParaRPr/>
          </a:p>
        </p:txBody>
      </p:sp>
      <p:sp>
        <p:nvSpPr>
          <p:cNvPr id="53" name="标题文本"/>
          <p:cNvSpPr txBox="1">
            <a:spLocks noGrp="1"/>
          </p:cNvSpPr>
          <p:nvPr>
            <p:ph type="title"/>
          </p:nvPr>
        </p:nvSpPr>
        <p:spPr>
          <a:xfrm>
            <a:off x="8286750" y="9042400"/>
            <a:ext cx="9429750" cy="3810000"/>
          </a:xfrm>
          <a:prstGeom prst="rect">
            <a:avLst/>
          </a:prstGeom>
        </p:spPr>
        <p:txBody>
          <a:bodyPr/>
          <a:lstStyle>
            <a:lvl1pPr>
              <a:spcBef>
                <a:spcPts val="0"/>
              </a:spcBef>
              <a:defRPr sz="22725"/>
            </a:lvl1pPr>
          </a:lstStyle>
          <a:p>
            <a:r>
              <a:rPr lang="zh-CN" altLang="en-US"/>
              <a:t>单击此处编辑母版标题样式</a:t>
            </a:r>
            <a:endParaRPr/>
          </a:p>
        </p:txBody>
      </p:sp>
      <p:sp>
        <p:nvSpPr>
          <p:cNvPr id="54" name="正文级别 1…"/>
          <p:cNvSpPr txBox="1">
            <a:spLocks noGrp="1"/>
          </p:cNvSpPr>
          <p:nvPr>
            <p:ph type="body" sz="quarter" idx="1"/>
          </p:nvPr>
        </p:nvSpPr>
        <p:spPr>
          <a:xfrm>
            <a:off x="8286750" y="5994400"/>
            <a:ext cx="9429750" cy="2540000"/>
          </a:xfrm>
          <a:prstGeom prst="rect">
            <a:avLst/>
          </a:prstGeom>
        </p:spPr>
        <p:txBody>
          <a:bodyPr anchor="b"/>
          <a:lstStyle>
            <a:lvl1pPr marL="0" indent="0">
              <a:lnSpc>
                <a:spcPct val="80000"/>
              </a:lnSpc>
              <a:spcBef>
                <a:spcPts val="2400"/>
              </a:spcBef>
              <a:buClrTx/>
              <a:buSzTx/>
              <a:buFontTx/>
              <a:buNone/>
              <a:defRPr sz="5775" cap="all">
                <a:solidFill>
                  <a:srgbClr val="A6AAA9"/>
                </a:solidFill>
                <a:latin typeface="+mn-lt"/>
                <a:ea typeface="+mn-ea"/>
                <a:cs typeface="+mn-cs"/>
                <a:sym typeface="Baskerville"/>
              </a:defRPr>
            </a:lvl1pPr>
            <a:lvl2pPr marL="0" indent="0">
              <a:lnSpc>
                <a:spcPct val="80000"/>
              </a:lnSpc>
              <a:spcBef>
                <a:spcPts val="2400"/>
              </a:spcBef>
              <a:buClrTx/>
              <a:buSzTx/>
              <a:buFontTx/>
              <a:buNone/>
              <a:defRPr sz="5775" cap="all">
                <a:solidFill>
                  <a:srgbClr val="A6AAA9"/>
                </a:solidFill>
                <a:latin typeface="+mn-lt"/>
                <a:ea typeface="+mn-ea"/>
                <a:cs typeface="+mn-cs"/>
                <a:sym typeface="Baskerville"/>
              </a:defRPr>
            </a:lvl2pPr>
            <a:lvl3pPr marL="0" indent="0">
              <a:lnSpc>
                <a:spcPct val="80000"/>
              </a:lnSpc>
              <a:spcBef>
                <a:spcPts val="2400"/>
              </a:spcBef>
              <a:buClrTx/>
              <a:buSzTx/>
              <a:buFontTx/>
              <a:buNone/>
              <a:defRPr sz="5775" cap="all">
                <a:solidFill>
                  <a:srgbClr val="A6AAA9"/>
                </a:solidFill>
                <a:latin typeface="+mn-lt"/>
                <a:ea typeface="+mn-ea"/>
                <a:cs typeface="+mn-cs"/>
                <a:sym typeface="Baskerville"/>
              </a:defRPr>
            </a:lvl3pPr>
            <a:lvl4pPr marL="0" indent="0">
              <a:lnSpc>
                <a:spcPct val="80000"/>
              </a:lnSpc>
              <a:spcBef>
                <a:spcPts val="2400"/>
              </a:spcBef>
              <a:buClrTx/>
              <a:buSzTx/>
              <a:buFontTx/>
              <a:buNone/>
              <a:defRPr sz="5775" cap="all">
                <a:solidFill>
                  <a:srgbClr val="A6AAA9"/>
                </a:solidFill>
                <a:latin typeface="+mn-lt"/>
                <a:ea typeface="+mn-ea"/>
                <a:cs typeface="+mn-cs"/>
                <a:sym typeface="Baskerville"/>
              </a:defRPr>
            </a:lvl4pPr>
            <a:lvl5pPr marL="0" indent="0">
              <a:lnSpc>
                <a:spcPct val="80000"/>
              </a:lnSpc>
              <a:spcBef>
                <a:spcPts val="2400"/>
              </a:spcBef>
              <a:buClrTx/>
              <a:buSzTx/>
              <a:buFontTx/>
              <a:buNone/>
              <a:defRPr sz="5775" cap="all">
                <a:solidFill>
                  <a:srgbClr val="A6AAA9"/>
                </a:solidFill>
                <a:latin typeface="+mn-lt"/>
                <a:ea typeface="+mn-ea"/>
                <a:cs typeface="+mn-cs"/>
                <a:sym typeface="Baskerville"/>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55" name="幻灯片编号"/>
          <p:cNvSpPr txBox="1">
            <a:spLocks noGrp="1"/>
          </p:cNvSpPr>
          <p:nvPr>
            <p:ph type="sldNum" sz="quarter" idx="2"/>
          </p:nvPr>
        </p:nvSpPr>
        <p:spPr>
          <a:xfrm>
            <a:off x="17189718" y="609600"/>
            <a:ext cx="522579" cy="44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62" name="文本"/>
          <p:cNvSpPr txBox="1">
            <a:spLocks noGrp="1"/>
          </p:cNvSpPr>
          <p:nvPr>
            <p:ph type="body" sz="quarter" idx="21"/>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63" name="标题文本"/>
          <p:cNvSpPr txBox="1">
            <a:spLocks noGrp="1"/>
          </p:cNvSpPr>
          <p:nvPr>
            <p:ph type="title"/>
          </p:nvPr>
        </p:nvSpPr>
        <p:spPr>
          <a:prstGeom prst="rect">
            <a:avLst/>
          </a:prstGeom>
        </p:spPr>
        <p:txBody>
          <a:bodyPr/>
          <a:lstStyle/>
          <a:p>
            <a:r>
              <a:rPr lang="zh-CN" altLang="en-US"/>
              <a:t>单击此处编辑母版标题样式</a:t>
            </a:r>
            <a:endParaRPr/>
          </a:p>
        </p:txBody>
      </p:sp>
      <p:sp>
        <p:nvSpPr>
          <p:cNvPr id="6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标题与项目符号">
    <p:bg>
      <p:bgPr>
        <a:solidFill>
          <a:srgbClr val="222222"/>
        </a:solidFill>
        <a:effectLst/>
      </p:bgPr>
    </p:bg>
    <p:spTree>
      <p:nvGrpSpPr>
        <p:cNvPr id="1" name=""/>
        <p:cNvGrpSpPr/>
        <p:nvPr/>
      </p:nvGrpSpPr>
      <p:grpSpPr>
        <a:xfrm>
          <a:off x="0" y="0"/>
          <a:ext cx="0" cy="0"/>
          <a:chOff x="0" y="0"/>
          <a:chExt cx="0" cy="0"/>
        </a:xfrm>
      </p:grpSpPr>
      <p:sp>
        <p:nvSpPr>
          <p:cNvPr id="71" name="线条"/>
          <p:cNvSpPr/>
          <p:nvPr/>
        </p:nvSpPr>
        <p:spPr>
          <a:xfrm flipV="1">
            <a:off x="571500" y="1633609"/>
            <a:ext cx="17145000" cy="369"/>
          </a:xfrm>
          <a:prstGeom prst="line">
            <a:avLst/>
          </a:prstGeom>
          <a:ln w="254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72" name="文本"/>
          <p:cNvSpPr txBox="1">
            <a:spLocks noGrp="1"/>
          </p:cNvSpPr>
          <p:nvPr>
            <p:ph type="body" sz="quarter" idx="21"/>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73" name="标题文本"/>
          <p:cNvSpPr txBox="1">
            <a:spLocks noGrp="1"/>
          </p:cNvSpPr>
          <p:nvPr>
            <p:ph type="title"/>
          </p:nvPr>
        </p:nvSpPr>
        <p:spPr>
          <a:prstGeom prst="rect">
            <a:avLst/>
          </a:prstGeom>
        </p:spPr>
        <p:txBody>
          <a:bodyPr/>
          <a:lstStyle/>
          <a:p>
            <a:r>
              <a:rPr lang="zh-CN" altLang="en-US"/>
              <a:t>单击此处编辑母版标题样式</a:t>
            </a:r>
            <a:endParaRPr/>
          </a:p>
        </p:txBody>
      </p:sp>
      <p:sp>
        <p:nvSpPr>
          <p:cNvPr id="74" name="正文级别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与项目符号（备选）">
    <p:spTree>
      <p:nvGrpSpPr>
        <p:cNvPr id="1" name=""/>
        <p:cNvGrpSpPr/>
        <p:nvPr/>
      </p:nvGrpSpPr>
      <p:grpSpPr>
        <a:xfrm>
          <a:off x="0" y="0"/>
          <a:ext cx="0" cy="0"/>
          <a:chOff x="0" y="0"/>
          <a:chExt cx="0" cy="0"/>
        </a:xfrm>
      </p:grpSpPr>
      <p:sp>
        <p:nvSpPr>
          <p:cNvPr id="82" name="文本"/>
          <p:cNvSpPr txBox="1">
            <a:spLocks noGrp="1"/>
          </p:cNvSpPr>
          <p:nvPr>
            <p:ph type="body" sz="quarter" idx="21"/>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83" name="标题文本"/>
          <p:cNvSpPr txBox="1">
            <a:spLocks noGrp="1"/>
          </p:cNvSpPr>
          <p:nvPr>
            <p:ph type="title"/>
          </p:nvPr>
        </p:nvSpPr>
        <p:spPr>
          <a:prstGeom prst="rect">
            <a:avLst/>
          </a:prstGeom>
        </p:spPr>
        <p:txBody>
          <a:bodyPr/>
          <a:lstStyle/>
          <a:p>
            <a:r>
              <a:rPr lang="zh-CN" altLang="en-US"/>
              <a:t>单击此处编辑母版标题样式</a:t>
            </a:r>
            <a:endParaRPr/>
          </a:p>
        </p:txBody>
      </p:sp>
      <p:sp>
        <p:nvSpPr>
          <p:cNvPr id="84" name="正文级别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项目符号与照片">
    <p:bg>
      <p:bgPr>
        <a:solidFill>
          <a:srgbClr val="222222"/>
        </a:solidFill>
        <a:effectLst/>
      </p:bgPr>
    </p:bg>
    <p:spTree>
      <p:nvGrpSpPr>
        <p:cNvPr id="1" name=""/>
        <p:cNvGrpSpPr/>
        <p:nvPr/>
      </p:nvGrpSpPr>
      <p:grpSpPr>
        <a:xfrm>
          <a:off x="0" y="0"/>
          <a:ext cx="0" cy="0"/>
          <a:chOff x="0" y="0"/>
          <a:chExt cx="0" cy="0"/>
        </a:xfrm>
      </p:grpSpPr>
      <p:sp>
        <p:nvSpPr>
          <p:cNvPr id="92" name="文本"/>
          <p:cNvSpPr txBox="1">
            <a:spLocks noGrp="1"/>
          </p:cNvSpPr>
          <p:nvPr>
            <p:ph type="body" sz="quarter" idx="21"/>
          </p:nvPr>
        </p:nvSpPr>
        <p:spPr>
          <a:xfrm>
            <a:off x="571500" y="833023"/>
            <a:ext cx="15716250" cy="436979"/>
          </a:xfrm>
          <a:prstGeom prst="rect">
            <a:avLst/>
          </a:prstGeom>
        </p:spPr>
        <p:txBody>
          <a:bodyPr anchor="b">
            <a:spAutoFit/>
          </a:bodyPr>
          <a:lstStyle>
            <a:lvl1pPr marL="0" indent="0" defTabSz="485775">
              <a:lnSpc>
                <a:spcPct val="80000"/>
              </a:lnSpc>
              <a:spcBef>
                <a:spcPts val="0"/>
              </a:spcBef>
              <a:buClrTx/>
              <a:buSzTx/>
              <a:buFontTx/>
              <a:buNone/>
              <a:defRPr sz="2700" b="1" cap="all" spc="135">
                <a:latin typeface="+mn-lt"/>
                <a:ea typeface="+mn-ea"/>
                <a:cs typeface="+mn-cs"/>
                <a:sym typeface="Baskerville"/>
              </a:defRPr>
            </a:lvl1pPr>
          </a:lstStyle>
          <a:p>
            <a:pPr lvl="0"/>
            <a:r>
              <a:rPr lang="zh-CN" altLang="en-US"/>
              <a:t>单击此处编辑母版文本样式</a:t>
            </a:r>
          </a:p>
        </p:txBody>
      </p:sp>
      <p:sp>
        <p:nvSpPr>
          <p:cNvPr id="93" name="图像"/>
          <p:cNvSpPr>
            <a:spLocks noGrp="1"/>
          </p:cNvSpPr>
          <p:nvPr>
            <p:ph type="pic" idx="22"/>
          </p:nvPr>
        </p:nvSpPr>
        <p:spPr>
          <a:xfrm>
            <a:off x="9944100" y="0"/>
            <a:ext cx="9321204" cy="13716000"/>
          </a:xfrm>
          <a:prstGeom prst="rect">
            <a:avLst/>
          </a:prstGeom>
        </p:spPr>
        <p:txBody>
          <a:bodyPr lIns="91439" tIns="45719" rIns="91439" bIns="45719">
            <a:noAutofit/>
          </a:bodyPr>
          <a:lstStyle/>
          <a:p>
            <a:r>
              <a:rPr lang="zh-CN" altLang="en-US"/>
              <a:t>单击图标添加图片</a:t>
            </a:r>
            <a:endParaRPr/>
          </a:p>
        </p:txBody>
      </p:sp>
      <p:sp>
        <p:nvSpPr>
          <p:cNvPr id="94" name="标题文本"/>
          <p:cNvSpPr txBox="1">
            <a:spLocks noGrp="1"/>
          </p:cNvSpPr>
          <p:nvPr>
            <p:ph type="title"/>
          </p:nvPr>
        </p:nvSpPr>
        <p:spPr>
          <a:xfrm>
            <a:off x="571500" y="2159000"/>
            <a:ext cx="8858250" cy="1016000"/>
          </a:xfrm>
          <a:prstGeom prst="rect">
            <a:avLst/>
          </a:prstGeom>
        </p:spPr>
        <p:txBody>
          <a:bodyPr/>
          <a:lstStyle/>
          <a:p>
            <a:r>
              <a:rPr lang="zh-CN" altLang="en-US"/>
              <a:t>单击此处编辑母版标题样式</a:t>
            </a:r>
            <a:endParaRPr/>
          </a:p>
        </p:txBody>
      </p:sp>
      <p:sp>
        <p:nvSpPr>
          <p:cNvPr id="95" name="正文级别 1…"/>
          <p:cNvSpPr txBox="1">
            <a:spLocks noGrp="1"/>
          </p:cNvSpPr>
          <p:nvPr>
            <p:ph type="body" sz="half" idx="1"/>
          </p:nvPr>
        </p:nvSpPr>
        <p:spPr>
          <a:xfrm>
            <a:off x="571500" y="3860800"/>
            <a:ext cx="8858250" cy="8585200"/>
          </a:xfrm>
          <a:prstGeom prst="rect">
            <a:avLst/>
          </a:prstGeom>
        </p:spPr>
        <p:txBody>
          <a:bodyPr/>
          <a:lstStyle>
            <a:lvl1pPr>
              <a:buClr>
                <a:schemeClr val="accent1"/>
              </a:buClr>
              <a:buChar char="▸"/>
              <a:defRPr sz="3000"/>
            </a:lvl1pPr>
            <a:lvl2pPr>
              <a:buClr>
                <a:schemeClr val="accent1"/>
              </a:buClr>
              <a:buChar char="▸"/>
              <a:defRPr sz="3000"/>
            </a:lvl2pPr>
            <a:lvl3pPr>
              <a:buClr>
                <a:schemeClr val="accent1"/>
              </a:buClr>
              <a:buChar char="▸"/>
              <a:defRPr sz="3000"/>
            </a:lvl3pPr>
            <a:lvl4pPr>
              <a:buClr>
                <a:schemeClr val="accent1"/>
              </a:buClr>
              <a:buChar char="▸"/>
              <a:defRPr sz="3000"/>
            </a:lvl4pPr>
            <a:lvl5pPr>
              <a:buClr>
                <a:schemeClr val="accent1"/>
              </a:buClr>
              <a:buChar char="▸"/>
              <a:defRPr sz="30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a:p>
        </p:txBody>
      </p:sp>
      <p:sp>
        <p:nvSpPr>
          <p:cNvPr id="9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线条"/>
          <p:cNvSpPr/>
          <p:nvPr/>
        </p:nvSpPr>
        <p:spPr>
          <a:xfrm flipV="1">
            <a:off x="571501" y="1396633"/>
            <a:ext cx="17144999" cy="369"/>
          </a:xfrm>
          <a:prstGeom prst="line">
            <a:avLst/>
          </a:prstGeom>
          <a:ln w="25400">
            <a:solidFill>
              <a:srgbClr val="A6AAA9"/>
            </a:solidFill>
            <a:miter lim="400000"/>
          </a:ln>
        </p:spPr>
        <p:txBody>
          <a:bodyPr lIns="38100" tIns="38100" rIns="38100" bIns="38100" anchor="ctr"/>
          <a:lstStyle/>
          <a:p>
            <a:pPr defTabSz="342900">
              <a:spcBef>
                <a:spcPts val="0"/>
              </a:spcBef>
              <a:defRPr sz="1200">
                <a:solidFill>
                  <a:srgbClr val="000000"/>
                </a:solidFill>
                <a:latin typeface="Helvetica"/>
                <a:ea typeface="Helvetica"/>
                <a:cs typeface="Helvetica"/>
                <a:sym typeface="Helvetica"/>
              </a:defRPr>
            </a:pPr>
            <a:endParaRPr sz="900"/>
          </a:p>
        </p:txBody>
      </p:sp>
      <p:sp>
        <p:nvSpPr>
          <p:cNvPr id="3" name="标题文本"/>
          <p:cNvSpPr txBox="1">
            <a:spLocks noGrp="1"/>
          </p:cNvSpPr>
          <p:nvPr>
            <p:ph type="title"/>
          </p:nvPr>
        </p:nvSpPr>
        <p:spPr>
          <a:xfrm>
            <a:off x="571500" y="2159000"/>
            <a:ext cx="17145000"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标题文本</a:t>
            </a:r>
          </a:p>
        </p:txBody>
      </p:sp>
      <p:sp>
        <p:nvSpPr>
          <p:cNvPr id="4" name="正文级别 1…"/>
          <p:cNvSpPr txBox="1">
            <a:spLocks noGrp="1"/>
          </p:cNvSpPr>
          <p:nvPr>
            <p:ph type="body" idx="1"/>
          </p:nvPr>
        </p:nvSpPr>
        <p:spPr>
          <a:xfrm>
            <a:off x="571500" y="3860800"/>
            <a:ext cx="17145000" cy="858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17187058" y="609600"/>
            <a:ext cx="522579" cy="441275"/>
          </a:xfrm>
          <a:prstGeom prst="rect">
            <a:avLst/>
          </a:prstGeom>
          <a:ln w="12700">
            <a:miter lim="400000"/>
          </a:ln>
        </p:spPr>
        <p:txBody>
          <a:bodyPr wrap="none" lIns="50800" tIns="50800" rIns="50800" bIns="50800">
            <a:spAutoFit/>
          </a:bodyPr>
          <a:lstStyle>
            <a:lvl1pPr algn="r">
              <a:lnSpc>
                <a:spcPct val="80000"/>
              </a:lnSpc>
              <a:spcBef>
                <a:spcPts val="0"/>
              </a:spcBef>
              <a:defRPr sz="2700">
                <a:latin typeface="+mn-lt"/>
                <a:ea typeface="+mn-ea"/>
                <a:cs typeface="+mn-cs"/>
                <a:sym typeface="Baskervill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4" r:id="rId13"/>
    <p:sldLayoutId id="2147483666" r:id="rId14"/>
    <p:sldLayoutId id="2147483667" r:id="rId15"/>
  </p:sldLayoutIdLst>
  <p:transition spd="med"/>
  <p:txStyles>
    <p:titleStyle>
      <a:lvl1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1pPr>
      <a:lvl2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2pPr>
      <a:lvl3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3pPr>
      <a:lvl4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4pPr>
      <a:lvl5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5pPr>
      <a:lvl6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6pPr>
      <a:lvl7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7pPr>
      <a:lvl8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8pPr>
      <a:lvl9pPr marL="0" marR="0" indent="0" algn="l" defTabSz="619125" rtl="0" eaLnBrk="1" latinLnBrk="0" hangingPunct="1">
        <a:lnSpc>
          <a:spcPct val="80000"/>
        </a:lnSpc>
        <a:spcBef>
          <a:spcPts val="2925"/>
        </a:spcBef>
        <a:spcAft>
          <a:spcPts val="0"/>
        </a:spcAft>
        <a:buClrTx/>
        <a:buSzTx/>
        <a:buFontTx/>
        <a:buNone/>
        <a:tabLst/>
        <a:defRPr sz="6525" b="1" i="0" u="none" strike="noStrike" cap="all" spc="0" baseline="0">
          <a:solidFill>
            <a:schemeClr val="accent1"/>
          </a:solidFill>
          <a:uFillTx/>
          <a:latin typeface="+mn-lt"/>
          <a:ea typeface="+mn-ea"/>
          <a:cs typeface="+mn-cs"/>
          <a:sym typeface="Baskerville"/>
        </a:defRPr>
      </a:lvl9pPr>
    </p:titleStyle>
    <p:bodyStyle>
      <a:lvl1pPr marL="4762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1pPr>
      <a:lvl2pPr marL="9525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2pPr>
      <a:lvl3pPr marL="14287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3pPr>
      <a:lvl4pPr marL="19050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4pPr>
      <a:lvl5pPr marL="23812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5pPr>
      <a:lvl6pPr marL="28575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6pPr>
      <a:lvl7pPr marL="33337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7pPr>
      <a:lvl8pPr marL="38100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8pPr>
      <a:lvl9pPr marL="42862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9pPr>
    </p:bodyStyle>
    <p:otherStyle>
      <a:lvl1pPr marL="0" marR="0" indent="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1pPr>
      <a:lvl2pPr marL="0" marR="0" indent="17145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2pPr>
      <a:lvl3pPr marL="0" marR="0" indent="34290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3pPr>
      <a:lvl4pPr marL="0" marR="0" indent="51435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4pPr>
      <a:lvl5pPr marL="0" marR="0" indent="68580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5pPr>
      <a:lvl6pPr marL="0" marR="0" indent="85725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6pPr>
      <a:lvl7pPr marL="0" marR="0" indent="102870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7pPr>
      <a:lvl8pPr marL="0" marR="0" indent="120015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8pPr>
      <a:lvl9pPr marL="0" marR="0" indent="1371600" algn="r" defTabSz="619125" eaLnBrk="1" latinLnBrk="0" hangingPunct="1">
        <a:lnSpc>
          <a:spcPct val="8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6ACE54B-3DD2-EB40-BCEC-EC85077E3AB4}"/>
              </a:ext>
            </a:extLst>
          </p:cNvPr>
          <p:cNvSpPr txBox="1">
            <a:spLocks/>
          </p:cNvSpPr>
          <p:nvPr/>
        </p:nvSpPr>
        <p:spPr>
          <a:xfrm>
            <a:off x="1531946" y="1565070"/>
            <a:ext cx="15224107" cy="37623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000" dirty="0" err="1">
                <a:solidFill>
                  <a:schemeClr val="accent1">
                    <a:lumMod val="60000"/>
                    <a:lumOff val="40000"/>
                  </a:schemeClr>
                </a:solidFill>
                <a:latin typeface="Calibri" panose="020F0502020204030204" pitchFamily="34" charset="0"/>
                <a:cs typeface="Calibri" panose="020F0502020204030204" pitchFamily="34" charset="0"/>
              </a:rPr>
              <a:t>Magnetoseismology</a:t>
            </a:r>
            <a:r>
              <a:rPr lang="en-US" altLang="zh-CN" sz="8000" dirty="0">
                <a:solidFill>
                  <a:schemeClr val="accent1">
                    <a:lumMod val="60000"/>
                    <a:lumOff val="40000"/>
                  </a:schemeClr>
                </a:solidFill>
                <a:latin typeface="Calibri" panose="020F0502020204030204" pitchFamily="34" charset="0"/>
                <a:cs typeface="Calibri" panose="020F0502020204030204" pitchFamily="34" charset="0"/>
              </a:rPr>
              <a:t> for the solar corona: from ~10 Gauss to coronal magnetograms</a:t>
            </a:r>
            <a:endParaRPr kumimoji="1" lang="zh-CN" altLang="en-US" sz="8000" dirty="0">
              <a:solidFill>
                <a:schemeClr val="accent1">
                  <a:lumMod val="60000"/>
                  <a:lumOff val="40000"/>
                </a:schemeClr>
              </a:solidFill>
              <a:latin typeface="Calibri" panose="020F0502020204030204" pitchFamily="34" charset="0"/>
              <a:ea typeface="PingFang SC" panose="020B0400000000000000" pitchFamily="34" charset="-122"/>
              <a:cs typeface="Calibri" panose="020F0502020204030204" pitchFamily="34" charset="0"/>
            </a:endParaRPr>
          </a:p>
        </p:txBody>
      </p:sp>
      <p:sp>
        <p:nvSpPr>
          <p:cNvPr id="17" name="副标题 2">
            <a:extLst>
              <a:ext uri="{FF2B5EF4-FFF2-40B4-BE49-F238E27FC236}">
                <a16:creationId xmlns:a16="http://schemas.microsoft.com/office/drawing/2014/main" id="{F91DD934-D6D8-474F-A0F5-F4DE0A89FFA6}"/>
              </a:ext>
            </a:extLst>
          </p:cNvPr>
          <p:cNvSpPr txBox="1">
            <a:spLocks/>
          </p:cNvSpPr>
          <p:nvPr/>
        </p:nvSpPr>
        <p:spPr>
          <a:xfrm>
            <a:off x="2961649" y="6189912"/>
            <a:ext cx="12275768" cy="2903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en-US" altLang="zh-CN" sz="6000" dirty="0">
                <a:solidFill>
                  <a:schemeClr val="tx2">
                    <a:lumMod val="20000"/>
                    <a:lumOff val="80000"/>
                  </a:schemeClr>
                </a:solidFill>
                <a:latin typeface="Arial" panose="020B0604020202020204" pitchFamily="34" charset="0"/>
                <a:ea typeface="+mj-ea"/>
                <a:cs typeface="Arial" panose="020B0604020202020204" pitchFamily="34" charset="0"/>
              </a:rPr>
              <a:t>Zihao Yang</a:t>
            </a:r>
            <a:r>
              <a:rPr kumimoji="1" lang="en-US" altLang="zh-CN" sz="6000" baseline="30000" dirty="0">
                <a:solidFill>
                  <a:schemeClr val="tx2">
                    <a:lumMod val="20000"/>
                    <a:lumOff val="80000"/>
                  </a:schemeClr>
                </a:solidFill>
                <a:latin typeface="Arial" panose="020B0604020202020204" pitchFamily="34" charset="0"/>
                <a:ea typeface="+mj-ea"/>
                <a:cs typeface="Arial" panose="020B0604020202020204" pitchFamily="34" charset="0"/>
              </a:rPr>
              <a:t>1</a:t>
            </a:r>
            <a:r>
              <a:rPr kumimoji="1" lang="en-US" altLang="zh-CN" sz="6000" dirty="0">
                <a:solidFill>
                  <a:schemeClr val="tx2">
                    <a:lumMod val="20000"/>
                    <a:lumOff val="80000"/>
                  </a:schemeClr>
                </a:solidFill>
                <a:latin typeface="Arial" panose="020B0604020202020204" pitchFamily="34" charset="0"/>
                <a:ea typeface="+mj-ea"/>
                <a:cs typeface="Arial" panose="020B0604020202020204" pitchFamily="34" charset="0"/>
              </a:rPr>
              <a:t>, Hui Tian</a:t>
            </a:r>
            <a:r>
              <a:rPr kumimoji="1" lang="en-US" altLang="zh-CN" sz="6000" baseline="30000" dirty="0">
                <a:solidFill>
                  <a:schemeClr val="tx2">
                    <a:lumMod val="20000"/>
                    <a:lumOff val="80000"/>
                  </a:schemeClr>
                </a:solidFill>
                <a:latin typeface="Arial" panose="020B0604020202020204" pitchFamily="34" charset="0"/>
                <a:ea typeface="+mj-ea"/>
                <a:cs typeface="Arial" panose="020B0604020202020204" pitchFamily="34" charset="0"/>
              </a:rPr>
              <a:t>1,2</a:t>
            </a:r>
            <a:endParaRPr kumimoji="1" lang="zh-CN" altLang="en-US" sz="6000" dirty="0">
              <a:solidFill>
                <a:schemeClr val="tx2">
                  <a:lumMod val="20000"/>
                  <a:lumOff val="80000"/>
                </a:schemeClr>
              </a:solidFill>
              <a:latin typeface="Arial" panose="020B0604020202020204" pitchFamily="34" charset="0"/>
              <a:ea typeface="+mj-ea"/>
              <a:cs typeface="Arial" panose="020B0604020202020204" pitchFamily="34" charset="0"/>
            </a:endParaRPr>
          </a:p>
        </p:txBody>
      </p:sp>
      <p:sp>
        <p:nvSpPr>
          <p:cNvPr id="18" name="文本框 17">
            <a:extLst>
              <a:ext uri="{FF2B5EF4-FFF2-40B4-BE49-F238E27FC236}">
                <a16:creationId xmlns:a16="http://schemas.microsoft.com/office/drawing/2014/main" id="{E7C19B97-3C3D-F54F-AF08-2308C3C1D61C}"/>
              </a:ext>
            </a:extLst>
          </p:cNvPr>
          <p:cNvSpPr txBox="1"/>
          <p:nvPr/>
        </p:nvSpPr>
        <p:spPr>
          <a:xfrm>
            <a:off x="875773" y="8013296"/>
            <a:ext cx="16447519" cy="2862322"/>
          </a:xfrm>
          <a:prstGeom prst="rect">
            <a:avLst/>
          </a:prstGeom>
          <a:noFill/>
        </p:spPr>
        <p:txBody>
          <a:bodyPr wrap="square" rtlCol="0">
            <a:spAutoFit/>
          </a:bodyPr>
          <a:lstStyle/>
          <a:p>
            <a:pPr algn="ctr" defTabSz="914400" hangingPunct="1">
              <a:spcBef>
                <a:spcPts val="0"/>
              </a:spcBef>
            </a:pPr>
            <a:r>
              <a:rPr kumimoji="1" lang="en-US" altLang="zh-CN" sz="3600" kern="1200" baseline="30000" dirty="0">
                <a:solidFill>
                  <a:schemeClr val="tx2">
                    <a:lumMod val="20000"/>
                    <a:lumOff val="80000"/>
                  </a:schemeClr>
                </a:solidFill>
                <a:latin typeface="Calibri" panose="020F0502020204030204" pitchFamily="34" charset="0"/>
                <a:ea typeface="Arial" charset="0"/>
                <a:cs typeface="Calibri" panose="020F0502020204030204" pitchFamily="34" charset="0"/>
              </a:rPr>
              <a:t>1</a:t>
            </a:r>
            <a:r>
              <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School of Earth and Space Sciences, Peking University</a:t>
            </a:r>
            <a:r>
              <a:rPr lang="zh-CN"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 </a:t>
            </a:r>
            <a:endPar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endParaRPr>
          </a:p>
          <a:p>
            <a:pPr algn="ctr" defTabSz="914400" hangingPunct="1">
              <a:spcBef>
                <a:spcPts val="0"/>
              </a:spcBef>
            </a:pPr>
            <a:r>
              <a:rPr kumimoji="1" lang="en-US" altLang="zh-CN" sz="3600" kern="1200" baseline="30000" dirty="0">
                <a:solidFill>
                  <a:schemeClr val="tx2">
                    <a:lumMod val="20000"/>
                    <a:lumOff val="80000"/>
                  </a:schemeClr>
                </a:solidFill>
                <a:latin typeface="Calibri" panose="020F0502020204030204" pitchFamily="34" charset="0"/>
                <a:ea typeface="Arial" charset="0"/>
                <a:cs typeface="Calibri" panose="020F0502020204030204" pitchFamily="34" charset="0"/>
              </a:rPr>
              <a:t>2</a:t>
            </a:r>
            <a:r>
              <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Key Laboratory of Solar Activity, National Astronomical Observatories, Chinese Academy of Sciences</a:t>
            </a:r>
            <a:r>
              <a:rPr lang="zh-CN"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 </a:t>
            </a:r>
            <a:endPar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endParaRPr>
          </a:p>
          <a:p>
            <a:pPr algn="ctr" defTabSz="914400" hangingPunct="1">
              <a:spcBef>
                <a:spcPts val="0"/>
              </a:spcBef>
            </a:pPr>
            <a:endPar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endParaRPr>
          </a:p>
          <a:p>
            <a:pPr algn="ctr" defTabSz="914400" hangingPunct="1">
              <a:spcBef>
                <a:spcPts val="0"/>
              </a:spcBef>
            </a:pPr>
            <a:r>
              <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Email:</a:t>
            </a:r>
            <a:r>
              <a:rPr lang="en-US" altLang="zh-CN" sz="3600" i="1"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rPr>
              <a:t> yangzihao96@pku.edu.cn</a:t>
            </a:r>
            <a:endParaRPr lang="en-US" altLang="zh-CN" sz="3600" kern="1200" dirty="0">
              <a:solidFill>
                <a:schemeClr val="tx2">
                  <a:lumMod val="20000"/>
                  <a:lumOff val="8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5" name="矩形 4">
            <a:extLst>
              <a:ext uri="{FF2B5EF4-FFF2-40B4-BE49-F238E27FC236}">
                <a16:creationId xmlns:a16="http://schemas.microsoft.com/office/drawing/2014/main" id="{EB5FDF39-EF68-9445-BA96-4C482D696A6C}"/>
              </a:ext>
            </a:extLst>
          </p:cNvPr>
          <p:cNvSpPr/>
          <p:nvPr/>
        </p:nvSpPr>
        <p:spPr>
          <a:xfrm>
            <a:off x="605789" y="11612321"/>
            <a:ext cx="17076420" cy="1077218"/>
          </a:xfrm>
          <a:prstGeom prst="rect">
            <a:avLst/>
          </a:prstGeom>
        </p:spPr>
        <p:txBody>
          <a:bodyPr wrap="square">
            <a:spAutoFit/>
          </a:bodyPr>
          <a:lstStyle/>
          <a:p>
            <a:pPr algn="ctr"/>
            <a:r>
              <a:rPr lang="en-US" altLang="zh-CN" sz="3200" dirty="0">
                <a:solidFill>
                  <a:schemeClr val="bg2">
                    <a:lumMod val="10000"/>
                    <a:lumOff val="90000"/>
                  </a:schemeClr>
                </a:solidFill>
              </a:rPr>
              <a:t>In collaboration with C. </a:t>
            </a:r>
            <a:r>
              <a:rPr lang="en-US" altLang="zh-CN" sz="3200" dirty="0" err="1">
                <a:solidFill>
                  <a:schemeClr val="bg2">
                    <a:lumMod val="10000"/>
                    <a:lumOff val="90000"/>
                  </a:schemeClr>
                </a:solidFill>
              </a:rPr>
              <a:t>Bethge</a:t>
            </a:r>
            <a:r>
              <a:rPr lang="en-US" altLang="zh-CN" sz="3200" dirty="0">
                <a:solidFill>
                  <a:schemeClr val="bg2">
                    <a:lumMod val="10000"/>
                    <a:lumOff val="90000"/>
                  </a:schemeClr>
                </a:solidFill>
              </a:rPr>
              <a:t>, S. </a:t>
            </a:r>
            <a:r>
              <a:rPr lang="en-US" altLang="zh-CN" sz="3200" dirty="0" err="1">
                <a:solidFill>
                  <a:schemeClr val="bg2">
                    <a:lumMod val="10000"/>
                    <a:lumOff val="90000"/>
                  </a:schemeClr>
                </a:solidFill>
              </a:rPr>
              <a:t>Tomczyk</a:t>
            </a:r>
            <a:r>
              <a:rPr lang="en-US" altLang="zh-CN" sz="3200" dirty="0">
                <a:solidFill>
                  <a:schemeClr val="bg2">
                    <a:lumMod val="10000"/>
                    <a:lumOff val="90000"/>
                  </a:schemeClr>
                </a:solidFill>
              </a:rPr>
              <a:t>, R. Morton, </a:t>
            </a:r>
            <a:r>
              <a:rPr lang="de-DE" altLang="zh-CN" sz="3200" dirty="0">
                <a:solidFill>
                  <a:schemeClr val="bg2">
                    <a:lumMod val="10000"/>
                    <a:lumOff val="90000"/>
                  </a:schemeClr>
                </a:solidFill>
              </a:rPr>
              <a:t>G. Del </a:t>
            </a:r>
            <a:r>
              <a:rPr lang="de-DE" altLang="zh-CN" sz="3200" dirty="0" err="1">
                <a:solidFill>
                  <a:schemeClr val="bg2">
                    <a:lumMod val="10000"/>
                    <a:lumOff val="90000"/>
                  </a:schemeClr>
                </a:solidFill>
              </a:rPr>
              <a:t>Zanna</a:t>
            </a:r>
            <a:r>
              <a:rPr lang="de-DE" altLang="zh-CN" sz="3200" dirty="0">
                <a:solidFill>
                  <a:schemeClr val="bg2">
                    <a:lumMod val="10000"/>
                    <a:lumOff val="90000"/>
                  </a:schemeClr>
                </a:solidFill>
              </a:rPr>
              <a:t>, S. W. </a:t>
            </a:r>
            <a:r>
              <a:rPr lang="de-DE" altLang="zh-CN" sz="3200" dirty="0" err="1">
                <a:solidFill>
                  <a:schemeClr val="bg2">
                    <a:lumMod val="10000"/>
                    <a:lumOff val="90000"/>
                  </a:schemeClr>
                </a:solidFill>
              </a:rPr>
              <a:t>McIntosh</a:t>
            </a:r>
            <a:r>
              <a:rPr lang="de-DE" altLang="zh-CN" sz="3200" dirty="0">
                <a:solidFill>
                  <a:schemeClr val="bg2">
                    <a:lumMod val="10000"/>
                    <a:lumOff val="90000"/>
                  </a:schemeClr>
                </a:solidFill>
              </a:rPr>
              <a:t>, B. </a:t>
            </a:r>
            <a:r>
              <a:rPr lang="de-DE" altLang="zh-CN" sz="3200" dirty="0" err="1">
                <a:solidFill>
                  <a:schemeClr val="bg2">
                    <a:lumMod val="10000"/>
                    <a:lumOff val="90000"/>
                  </a:schemeClr>
                </a:solidFill>
              </a:rPr>
              <a:t>Binay</a:t>
            </a:r>
            <a:r>
              <a:rPr lang="de-DE" altLang="zh-CN" sz="3200" dirty="0">
                <a:solidFill>
                  <a:schemeClr val="bg2">
                    <a:lumMod val="10000"/>
                    <a:lumOff val="90000"/>
                  </a:schemeClr>
                </a:solidFill>
              </a:rPr>
              <a:t> </a:t>
            </a:r>
            <a:r>
              <a:rPr lang="de-DE" altLang="zh-CN" sz="3200" dirty="0" err="1">
                <a:solidFill>
                  <a:schemeClr val="bg2">
                    <a:lumMod val="10000"/>
                    <a:lumOff val="90000"/>
                  </a:schemeClr>
                </a:solidFill>
              </a:rPr>
              <a:t>Karak</a:t>
            </a:r>
            <a:r>
              <a:rPr lang="de-DE" altLang="zh-CN" sz="3200" dirty="0">
                <a:solidFill>
                  <a:schemeClr val="bg2">
                    <a:lumMod val="10000"/>
                    <a:lumOff val="90000"/>
                  </a:schemeClr>
                </a:solidFill>
              </a:rPr>
              <a:t>, S. Gibson, T. </a:t>
            </a:r>
            <a:r>
              <a:rPr lang="de-DE" altLang="zh-CN" sz="3200" dirty="0" err="1">
                <a:solidFill>
                  <a:schemeClr val="bg2">
                    <a:lumMod val="10000"/>
                    <a:lumOff val="90000"/>
                  </a:schemeClr>
                </a:solidFill>
              </a:rPr>
              <a:t>Samanta</a:t>
            </a:r>
            <a:r>
              <a:rPr lang="de-DE" altLang="zh-CN" sz="3200" dirty="0">
                <a:solidFill>
                  <a:schemeClr val="bg2">
                    <a:lumMod val="10000"/>
                    <a:lumOff val="90000"/>
                  </a:schemeClr>
                </a:solidFill>
              </a:rPr>
              <a:t>, J.-S. He, Y.-J. Chen, X.-Y. Bai, L.-H. Wang</a:t>
            </a:r>
            <a:endParaRPr lang="zh-CN" altLang="en-US" sz="3200" dirty="0">
              <a:solidFill>
                <a:schemeClr val="bg2">
                  <a:lumMod val="10000"/>
                  <a:lumOff val="90000"/>
                </a:schemeClr>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32" name="直线箭头连接符 4">
            <a:extLst>
              <a:ext uri="{FF2B5EF4-FFF2-40B4-BE49-F238E27FC236}">
                <a16:creationId xmlns:a16="http://schemas.microsoft.com/office/drawing/2014/main" id="{12A18B20-8178-2443-BAC4-F5ECF9A84FA6}"/>
              </a:ext>
            </a:extLst>
          </p:cNvPr>
          <p:cNvCxnSpPr>
            <a:cxnSpLocks noChangeShapeType="1"/>
          </p:cNvCxnSpPr>
          <p:nvPr/>
        </p:nvCxnSpPr>
        <p:spPr bwMode="auto">
          <a:xfrm>
            <a:off x="12192000" y="7620001"/>
            <a:ext cx="152400" cy="1333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cxnSp>
      <p:sp>
        <p:nvSpPr>
          <p:cNvPr id="15" name="标题 1">
            <a:extLst>
              <a:ext uri="{FF2B5EF4-FFF2-40B4-BE49-F238E27FC236}">
                <a16:creationId xmlns:a16="http://schemas.microsoft.com/office/drawing/2014/main" id="{51755F83-B460-2C42-96F1-1F093AB25A1D}"/>
              </a:ext>
            </a:extLst>
          </p:cNvPr>
          <p:cNvSpPr txBox="1">
            <a:spLocks/>
          </p:cNvSpPr>
          <p:nvPr/>
        </p:nvSpPr>
        <p:spPr>
          <a:xfrm>
            <a:off x="422150" y="565597"/>
            <a:ext cx="17443700" cy="13854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6400" dirty="0">
                <a:solidFill>
                  <a:srgbClr val="52B8E9"/>
                </a:solidFill>
                <a:latin typeface="Arial" panose="020B0604020202020204" pitchFamily="34" charset="0"/>
                <a:cs typeface="Arial" panose="020B0604020202020204" pitchFamily="34" charset="0"/>
              </a:rPr>
              <a:t>Magnetized solar atmosphere</a:t>
            </a:r>
            <a:endParaRPr kumimoji="1" lang="zh-CN" altLang="en-US" sz="6400" dirty="0">
              <a:solidFill>
                <a:srgbClr val="52B8E9"/>
              </a:solidFill>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AABFE802-4056-AD42-88F9-1348D9CAFA1B}"/>
              </a:ext>
            </a:extLst>
          </p:cNvPr>
          <p:cNvSpPr/>
          <p:nvPr/>
        </p:nvSpPr>
        <p:spPr>
          <a:xfrm>
            <a:off x="9430450" y="2344178"/>
            <a:ext cx="7756608" cy="10382329"/>
          </a:xfrm>
          <a:prstGeom prst="rect">
            <a:avLst/>
          </a:prstGeom>
        </p:spPr>
        <p:txBody>
          <a:bodyPr wrap="square">
            <a:spAutoFit/>
          </a:bodyPr>
          <a:lstStyle/>
          <a:p>
            <a:pPr marL="571500" indent="-571500">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cs typeface="Arial" panose="020B0604020202020204" pitchFamily="34" charset="0"/>
              </a:rPr>
              <a:t>Due to magnetic coupling between different atmospheric layers, </a:t>
            </a:r>
            <a:r>
              <a:rPr lang="en-US" altLang="zh-CN" sz="3600" dirty="0">
                <a:solidFill>
                  <a:srgbClr val="FFFF00"/>
                </a:solidFill>
                <a:latin typeface="Arial" panose="020B0604020202020204" pitchFamily="34" charset="0"/>
                <a:cs typeface="Arial" panose="020B0604020202020204" pitchFamily="34" charset="0"/>
              </a:rPr>
              <a:t>understanding many physical processes requires information on the magnetic field of the whole atmosphere</a:t>
            </a:r>
          </a:p>
          <a:p>
            <a:pPr marL="571500" indent="-571500">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cs typeface="Arial" panose="020B0604020202020204" pitchFamily="34" charset="0"/>
              </a:rPr>
              <a:t>Routine measurement of solar magnetic field is limited to </a:t>
            </a:r>
            <a:r>
              <a:rPr lang="en-US" altLang="zh-CN" sz="3600" dirty="0" err="1">
                <a:solidFill>
                  <a:schemeClr val="tx2">
                    <a:lumMod val="20000"/>
                    <a:lumOff val="80000"/>
                  </a:schemeClr>
                </a:solidFill>
                <a:latin typeface="Arial" panose="020B0604020202020204" pitchFamily="34" charset="0"/>
                <a:cs typeface="Arial" panose="020B0604020202020204" pitchFamily="34" charset="0"/>
              </a:rPr>
              <a:t>photospheric</a:t>
            </a:r>
            <a:r>
              <a:rPr lang="en-US" altLang="zh-CN" sz="3600" dirty="0">
                <a:solidFill>
                  <a:schemeClr val="tx2">
                    <a:lumMod val="20000"/>
                    <a:lumOff val="80000"/>
                  </a:schemeClr>
                </a:solidFill>
                <a:latin typeface="Arial" panose="020B0604020202020204" pitchFamily="34" charset="0"/>
                <a:cs typeface="Arial" panose="020B0604020202020204" pitchFamily="34" charset="0"/>
              </a:rPr>
              <a:t> level, measuring coronal magnetic field is still very difficult</a:t>
            </a:r>
          </a:p>
          <a:p>
            <a:pPr marL="571500" indent="-571500">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cs typeface="Arial" panose="020B0604020202020204" pitchFamily="34" charset="0"/>
              </a:rPr>
              <a:t>The difficulty of </a:t>
            </a:r>
            <a:r>
              <a:rPr lang="en-US" altLang="zh-CN" sz="3600" dirty="0">
                <a:solidFill>
                  <a:srgbClr val="FFFF00"/>
                </a:solidFill>
                <a:latin typeface="Arial" panose="020B0604020202020204" pitchFamily="34" charset="0"/>
                <a:cs typeface="Arial" panose="020B0604020202020204" pitchFamily="34" charset="0"/>
              </a:rPr>
              <a:t>global coronal magnetic field measurements </a:t>
            </a:r>
            <a:r>
              <a:rPr lang="en-US" altLang="zh-CN" sz="3600" dirty="0">
                <a:solidFill>
                  <a:schemeClr val="tx2">
                    <a:lumMod val="20000"/>
                    <a:lumOff val="80000"/>
                  </a:schemeClr>
                </a:solidFill>
                <a:latin typeface="Arial" panose="020B0604020202020204" pitchFamily="34" charset="0"/>
                <a:cs typeface="Arial" panose="020B0604020202020204" pitchFamily="34" charset="0"/>
              </a:rPr>
              <a:t>impedes our complete understanding of the solar magnetism and its interaction with the solar plasma</a:t>
            </a:r>
          </a:p>
        </p:txBody>
      </p:sp>
      <p:sp>
        <p:nvSpPr>
          <p:cNvPr id="5" name="矩形 4">
            <a:extLst>
              <a:ext uri="{FF2B5EF4-FFF2-40B4-BE49-F238E27FC236}">
                <a16:creationId xmlns:a16="http://schemas.microsoft.com/office/drawing/2014/main" id="{CF64BEBC-5520-7547-9EFB-C018B06CB77D}"/>
              </a:ext>
            </a:extLst>
          </p:cNvPr>
          <p:cNvSpPr/>
          <p:nvPr/>
        </p:nvSpPr>
        <p:spPr>
          <a:xfrm>
            <a:off x="1230441" y="11208943"/>
            <a:ext cx="7129588" cy="1477328"/>
          </a:xfrm>
          <a:prstGeom prst="rect">
            <a:avLst/>
          </a:prstGeom>
        </p:spPr>
        <p:txBody>
          <a:bodyPr wrap="square">
            <a:spAutoFit/>
          </a:bodyPr>
          <a:lstStyle/>
          <a:p>
            <a:pPr algn="ctr"/>
            <a:r>
              <a:rPr lang="en-IN" altLang="zh-CN" dirty="0">
                <a:solidFill>
                  <a:schemeClr val="tx2">
                    <a:lumMod val="20000"/>
                    <a:lumOff val="80000"/>
                  </a:schemeClr>
                </a:solidFill>
              </a:rPr>
              <a:t>Magnetic field of the Sun calculated from the PFSS model (Yang, Tian, et al. 2020, </a:t>
            </a:r>
            <a:r>
              <a:rPr lang="en-US" altLang="zh-CN" i="1" dirty="0">
                <a:solidFill>
                  <a:schemeClr val="tx2">
                    <a:lumMod val="20000"/>
                    <a:lumOff val="80000"/>
                  </a:schemeClr>
                </a:solidFill>
              </a:rPr>
              <a:t>Sci China Tech Sci</a:t>
            </a:r>
            <a:r>
              <a:rPr lang="en-IN" altLang="zh-CN" dirty="0">
                <a:solidFill>
                  <a:schemeClr val="tx2">
                    <a:lumMod val="20000"/>
                    <a:lumOff val="80000"/>
                  </a:schemeClr>
                </a:solidFill>
              </a:rPr>
              <a:t>)</a:t>
            </a:r>
            <a:endParaRPr lang="zh-CN" altLang="en-US" dirty="0">
              <a:solidFill>
                <a:schemeClr val="tx2">
                  <a:lumMod val="20000"/>
                  <a:lumOff val="80000"/>
                </a:schemeClr>
              </a:solidFill>
            </a:endParaRPr>
          </a:p>
        </p:txBody>
      </p:sp>
      <p:pic>
        <p:nvPicPr>
          <p:cNvPr id="7" name="图片 6">
            <a:extLst>
              <a:ext uri="{FF2B5EF4-FFF2-40B4-BE49-F238E27FC236}">
                <a16:creationId xmlns:a16="http://schemas.microsoft.com/office/drawing/2014/main" id="{087300AE-0701-204F-B0CB-F66CF64908F0}"/>
              </a:ext>
            </a:extLst>
          </p:cNvPr>
          <p:cNvPicPr>
            <a:picLocks noChangeAspect="1"/>
          </p:cNvPicPr>
          <p:nvPr/>
        </p:nvPicPr>
        <p:blipFill rotWithShape="1">
          <a:blip r:embed="rId3"/>
          <a:srcRect l="21425" t="9048" r="5375" b="15297"/>
          <a:stretch/>
        </p:blipFill>
        <p:spPr>
          <a:xfrm>
            <a:off x="606640" y="2308083"/>
            <a:ext cx="8377190" cy="8658137"/>
          </a:xfrm>
          <a:prstGeom prst="rect">
            <a:avLst/>
          </a:prstGeom>
        </p:spPr>
      </p:pic>
      <p:sp>
        <p:nvSpPr>
          <p:cNvPr id="11" name="灯片编号占位符 3">
            <a:extLst>
              <a:ext uri="{FF2B5EF4-FFF2-40B4-BE49-F238E27FC236}">
                <a16:creationId xmlns:a16="http://schemas.microsoft.com/office/drawing/2014/main" id="{607A5888-B3B1-D44C-B3FC-2BC6C779D6AD}"/>
              </a:ext>
            </a:extLst>
          </p:cNvPr>
          <p:cNvSpPr>
            <a:spLocks noGrp="1"/>
          </p:cNvSpPr>
          <p:nvPr>
            <p:ph type="sldNum" sz="quarter" idx="2"/>
          </p:nvPr>
        </p:nvSpPr>
        <p:spPr>
          <a:xfrm>
            <a:off x="17187058" y="609600"/>
            <a:ext cx="522579" cy="441275"/>
          </a:xfrm>
        </p:spPr>
        <p:txBody>
          <a:bodyPr/>
          <a:lstStyle/>
          <a:p>
            <a:fld id="{9909BF8D-282B-7240-8A44-30964E7C4FEC}" type="slidenum">
              <a:rPr kumimoji="1" lang="zh-CN" altLang="en-US" smtClean="0"/>
              <a:t>2</a:t>
            </a:fld>
            <a:endParaRPr kumimoji="1" lang="zh-CN" altLang="en-US"/>
          </a:p>
        </p:txBody>
      </p:sp>
    </p:spTree>
    <p:extLst>
      <p:ext uri="{BB962C8B-B14F-4D97-AF65-F5344CB8AC3E}">
        <p14:creationId xmlns:p14="http://schemas.microsoft.com/office/powerpoint/2010/main" val="23500300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329B64D-7A4D-F649-AB56-EA221F55B4B5}"/>
              </a:ext>
            </a:extLst>
          </p:cNvPr>
          <p:cNvSpPr/>
          <p:nvPr/>
        </p:nvSpPr>
        <p:spPr>
          <a:xfrm>
            <a:off x="414822" y="2647286"/>
            <a:ext cx="16350086" cy="3241913"/>
          </a:xfrm>
          <a:prstGeom prst="rect">
            <a:avLst/>
          </a:prstGeom>
        </p:spPr>
        <p:txBody>
          <a:bodyPr wrap="square">
            <a:spAutoFit/>
          </a:bodyPr>
          <a:lstStyle/>
          <a:p>
            <a:pPr marL="571500" indent="-571500">
              <a:buFont typeface="Arial" panose="020B0604020202020204" pitchFamily="34" charset="0"/>
              <a:buChar char="•"/>
            </a:pPr>
            <a:r>
              <a:rPr lang="en-US" altLang="zh-CN" sz="3600" dirty="0" err="1">
                <a:solidFill>
                  <a:schemeClr val="bg2">
                    <a:lumMod val="10000"/>
                    <a:lumOff val="90000"/>
                  </a:schemeClr>
                </a:solidFill>
                <a:latin typeface="Arial" panose="020B0604020202020204" pitchFamily="34" charset="0"/>
                <a:cs typeface="Arial" panose="020B0604020202020204" pitchFamily="34" charset="0"/>
              </a:rPr>
              <a:t>CoMP</a:t>
            </a:r>
            <a:r>
              <a:rPr lang="en-US" altLang="zh-CN" sz="3600" dirty="0">
                <a:solidFill>
                  <a:schemeClr val="bg2">
                    <a:lumMod val="10000"/>
                    <a:lumOff val="90000"/>
                  </a:schemeClr>
                </a:solidFill>
                <a:latin typeface="Arial" panose="020B0604020202020204" pitchFamily="34" charset="0"/>
                <a:cs typeface="Arial" panose="020B0604020202020204" pitchFamily="34" charset="0"/>
              </a:rPr>
              <a:t>: Fe XIII 1074.7/1079.8 nm spectral imaging from ~1.05-1.35 </a:t>
            </a:r>
            <a:r>
              <a:rPr lang="en-US" altLang="zh-CN" sz="3600" i="1" dirty="0">
                <a:solidFill>
                  <a:schemeClr val="bg2">
                    <a:lumMod val="10000"/>
                    <a:lumOff val="90000"/>
                  </a:schemeClr>
                </a:solidFill>
                <a:latin typeface="Arial" panose="020B0604020202020204" pitchFamily="34" charset="0"/>
                <a:cs typeface="Arial" panose="020B0604020202020204" pitchFamily="34" charset="0"/>
              </a:rPr>
              <a:t>R</a:t>
            </a:r>
            <a:r>
              <a:rPr lang="en-US" altLang="zh-CN" sz="3600" baseline="-25000" dirty="0">
                <a:solidFill>
                  <a:schemeClr val="bg2">
                    <a:lumMod val="10000"/>
                    <a:lumOff val="90000"/>
                  </a:schemeClr>
                </a:solidFill>
                <a:latin typeface="Arial" panose="020B0604020202020204" pitchFamily="34" charset="0"/>
                <a:cs typeface="Arial" panose="020B0604020202020204" pitchFamily="34" charset="0"/>
              </a:rPr>
              <a:t>s</a:t>
            </a:r>
            <a:endParaRPr lang="en-US" altLang="zh-CN" sz="3600" dirty="0">
              <a:solidFill>
                <a:schemeClr val="tx2">
                  <a:lumMod val="20000"/>
                  <a:lumOff val="8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cs typeface="Arial" panose="020B0604020202020204" pitchFamily="34" charset="0"/>
              </a:rPr>
              <a:t>Propagating</a:t>
            </a:r>
            <a:r>
              <a:rPr lang="zh-CN" altLang="zh-CN" sz="3600" dirty="0">
                <a:solidFill>
                  <a:schemeClr val="tx2">
                    <a:lumMod val="20000"/>
                    <a:lumOff val="80000"/>
                  </a:schemeClr>
                </a:solidFill>
                <a:latin typeface="Arial" panose="020B0604020202020204" pitchFamily="34" charset="0"/>
                <a:cs typeface="Arial" panose="020B0604020202020204" pitchFamily="34" charset="0"/>
              </a:rPr>
              <a:t> </a:t>
            </a:r>
            <a:r>
              <a:rPr lang="en-US" altLang="zh-CN" sz="3600" dirty="0">
                <a:solidFill>
                  <a:schemeClr val="tx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velocity fluctuations (</a:t>
            </a:r>
            <a:r>
              <a:rPr lang="en-US" altLang="zh-CN" sz="3600" dirty="0" err="1">
                <a:solidFill>
                  <a:schemeClr val="tx2">
                    <a:lumMod val="20000"/>
                    <a:lumOff val="80000"/>
                  </a:schemeClr>
                </a:solidFill>
                <a:latin typeface="Arial" panose="020B0604020202020204" pitchFamily="34" charset="0"/>
                <a:cs typeface="Arial" panose="020B0604020202020204" pitchFamily="34" charset="0"/>
              </a:rPr>
              <a:t>Tomczyk</a:t>
            </a:r>
            <a:r>
              <a:rPr lang="zh-CN" altLang="zh-CN" sz="3600" dirty="0">
                <a:solidFill>
                  <a:schemeClr val="tx2">
                    <a:lumMod val="20000"/>
                    <a:lumOff val="80000"/>
                  </a:schemeClr>
                </a:solidFill>
                <a:latin typeface="Arial" panose="020B0604020202020204" pitchFamily="34" charset="0"/>
                <a:cs typeface="Arial" panose="020B0604020202020204" pitchFamily="34" charset="0"/>
              </a:rPr>
              <a:t> </a:t>
            </a:r>
            <a:r>
              <a:rPr lang="en-US" altLang="zh-CN" sz="3600" dirty="0">
                <a:solidFill>
                  <a:schemeClr val="tx2">
                    <a:lumMod val="20000"/>
                    <a:lumOff val="80000"/>
                  </a:schemeClr>
                </a:solidFill>
                <a:latin typeface="Arial" panose="020B0604020202020204" pitchFamily="34" charset="0"/>
                <a:cs typeface="Arial" panose="020B0604020202020204" pitchFamily="34" charset="0"/>
              </a:rPr>
              <a:t>et al. 2007</a:t>
            </a:r>
            <a:r>
              <a:rPr lang="en-US" altLang="zh-CN" sz="3600" dirty="0">
                <a:solidFill>
                  <a:schemeClr val="tx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 appear almost everywhere in the FOV</a:t>
            </a:r>
            <a:r>
              <a:rPr lang="en-US" altLang="zh-CN" sz="3600" dirty="0">
                <a:solidFill>
                  <a:schemeClr val="tx2">
                    <a:lumMod val="20000"/>
                    <a:lumOff val="80000"/>
                  </a:schemeClr>
                </a:solidFill>
                <a:latin typeface="Arial" panose="020B0604020202020204" pitchFamily="34" charset="0"/>
                <a:cs typeface="Arial" panose="020B0604020202020204" pitchFamily="34" charset="0"/>
              </a:rPr>
              <a:t>: identified as </a:t>
            </a:r>
            <a:r>
              <a:rPr lang="en-US" altLang="zh-CN" sz="3600" dirty="0">
                <a:solidFill>
                  <a:schemeClr val="accent4"/>
                </a:solidFill>
                <a:latin typeface="Arial" panose="020B0604020202020204" pitchFamily="34" charset="0"/>
                <a:cs typeface="Arial" panose="020B0604020202020204" pitchFamily="34" charset="0"/>
              </a:rPr>
              <a:t>kink waves</a:t>
            </a:r>
          </a:p>
          <a:p>
            <a:pPr marL="571500" indent="-571500">
              <a:buFont typeface="Arial" panose="020B0604020202020204" pitchFamily="34" charset="0"/>
              <a:buChar char="•"/>
            </a:pPr>
            <a:endParaRPr lang="en-US" altLang="zh-CN" sz="3600" dirty="0">
              <a:solidFill>
                <a:schemeClr val="tx2">
                  <a:lumMod val="20000"/>
                  <a:lumOff val="80000"/>
                </a:schemeClr>
              </a:solidFill>
              <a:latin typeface="Arial" panose="020B0604020202020204" pitchFamily="34" charset="0"/>
              <a:cs typeface="Arial" panose="020B0604020202020204" pitchFamily="34" charset="0"/>
            </a:endParaRPr>
          </a:p>
        </p:txBody>
      </p:sp>
      <p:sp>
        <p:nvSpPr>
          <p:cNvPr id="13" name="标题 1">
            <a:extLst>
              <a:ext uri="{FF2B5EF4-FFF2-40B4-BE49-F238E27FC236}">
                <a16:creationId xmlns:a16="http://schemas.microsoft.com/office/drawing/2014/main" id="{AB5CE6DD-2F60-B94C-987D-59F10C36F060}"/>
              </a:ext>
            </a:extLst>
          </p:cNvPr>
          <p:cNvSpPr txBox="1">
            <a:spLocks/>
          </p:cNvSpPr>
          <p:nvPr/>
        </p:nvSpPr>
        <p:spPr>
          <a:xfrm>
            <a:off x="240631" y="808302"/>
            <a:ext cx="17443700" cy="13854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6000" dirty="0">
                <a:solidFill>
                  <a:srgbClr val="52B8E9"/>
                </a:solidFill>
                <a:latin typeface="Arial" panose="020B0604020202020204" pitchFamily="34" charset="0"/>
                <a:cs typeface="Arial" panose="020B0604020202020204" pitchFamily="34" charset="0"/>
              </a:rPr>
              <a:t>Magneto-seismology using </a:t>
            </a:r>
            <a:r>
              <a:rPr kumimoji="1" lang="en-US" altLang="zh-CN" sz="6000" dirty="0" err="1">
                <a:solidFill>
                  <a:srgbClr val="52B8E9"/>
                </a:solidFill>
                <a:latin typeface="Arial" panose="020B0604020202020204" pitchFamily="34" charset="0"/>
                <a:cs typeface="Arial" panose="020B0604020202020204" pitchFamily="34" charset="0"/>
              </a:rPr>
              <a:t>CoMP</a:t>
            </a:r>
            <a:r>
              <a:rPr kumimoji="1" lang="en-US" altLang="zh-CN" sz="6000" dirty="0">
                <a:solidFill>
                  <a:srgbClr val="52B8E9"/>
                </a:solidFill>
                <a:latin typeface="Arial" panose="020B0604020202020204" pitchFamily="34" charset="0"/>
                <a:cs typeface="Arial" panose="020B0604020202020204" pitchFamily="34" charset="0"/>
              </a:rPr>
              <a:t> coronagraph</a:t>
            </a:r>
            <a:endParaRPr kumimoji="1" lang="zh-CN" altLang="en-US" sz="6000" dirty="0">
              <a:solidFill>
                <a:srgbClr val="52B8E9"/>
              </a:solidFill>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4DE9BC79-DE9B-E848-B2A8-87BA636C6AB5}"/>
              </a:ext>
            </a:extLst>
          </p:cNvPr>
          <p:cNvGrpSpPr/>
          <p:nvPr/>
        </p:nvGrpSpPr>
        <p:grpSpPr>
          <a:xfrm>
            <a:off x="734645" y="9013403"/>
            <a:ext cx="8504354" cy="1636858"/>
            <a:chOff x="217496" y="10801742"/>
            <a:chExt cx="8504354" cy="1636858"/>
          </a:xfrm>
        </p:grpSpPr>
        <mc:AlternateContent xmlns:mc="http://schemas.openxmlformats.org/markup-compatibility/2006">
          <mc:Choice xmlns:a14="http://schemas.microsoft.com/office/drawing/2010/main" Requires="a14">
            <p:sp>
              <p:nvSpPr>
                <p:cNvPr id="14" name="方程">
                  <a:extLst>
                    <a:ext uri="{FF2B5EF4-FFF2-40B4-BE49-F238E27FC236}">
                      <a16:creationId xmlns:a16="http://schemas.microsoft.com/office/drawing/2014/main" id="{466C0BE0-DEC7-F941-8982-9688D2D84131}"/>
                    </a:ext>
                  </a:extLst>
                </p:cNvPr>
                <p:cNvSpPr txBox="1"/>
                <p:nvPr/>
              </p:nvSpPr>
              <p:spPr>
                <a:xfrm>
                  <a:off x="6199044" y="11093156"/>
                  <a:ext cx="2522806" cy="1269707"/>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altLang="zh-CN" sz="3600" i="1" smtClean="0">
                                <a:solidFill>
                                  <a:schemeClr val="accent4"/>
                                </a:solidFill>
                                <a:latin typeface="Cambria Math" panose="02040503050406030204" pitchFamily="18" charset="0"/>
                              </a:rPr>
                            </m:ctrlPr>
                          </m:sSubPr>
                          <m:e>
                            <m:r>
                              <a:rPr lang="ar-AE" altLang="zh-CN" sz="3600" i="1">
                                <a:solidFill>
                                  <a:schemeClr val="accent4"/>
                                </a:solidFill>
                                <a:latin typeface="Cambria Math" panose="02040503050406030204" pitchFamily="18" charset="0"/>
                              </a:rPr>
                              <m:t>𝑐</m:t>
                            </m:r>
                          </m:e>
                          <m:sub>
                            <m:r>
                              <m:rPr>
                                <m:sty m:val="p"/>
                              </m:rPr>
                              <a:rPr lang="en-US" altLang="zh-CN" sz="3600">
                                <a:solidFill>
                                  <a:schemeClr val="accent4"/>
                                </a:solidFill>
                                <a:latin typeface="Cambria Math" panose="02040503050406030204" pitchFamily="18" charset="0"/>
                              </a:rPr>
                              <m:t>k</m:t>
                            </m:r>
                          </m:sub>
                        </m:sSub>
                        <m:r>
                          <a:rPr lang="ar-AE" altLang="zh-CN" sz="3600">
                            <a:solidFill>
                              <a:schemeClr val="accent4"/>
                            </a:solidFill>
                            <a:latin typeface="Cambria Math" panose="02040503050406030204" pitchFamily="18" charset="0"/>
                          </a:rPr>
                          <m:t>=</m:t>
                        </m:r>
                        <m:f>
                          <m:fPr>
                            <m:ctrlPr>
                              <a:rPr lang="ar-AE" altLang="zh-CN" sz="3600" i="1">
                                <a:solidFill>
                                  <a:schemeClr val="accent4"/>
                                </a:solidFill>
                                <a:latin typeface="Cambria Math" panose="02040503050406030204" pitchFamily="18" charset="0"/>
                              </a:rPr>
                            </m:ctrlPr>
                          </m:fPr>
                          <m:num>
                            <m:r>
                              <a:rPr lang="ar-AE" altLang="zh-CN" sz="3600" i="1">
                                <a:solidFill>
                                  <a:schemeClr val="accent4"/>
                                </a:solidFill>
                                <a:latin typeface="Cambria Math" panose="02040503050406030204" pitchFamily="18" charset="0"/>
                              </a:rPr>
                              <m:t>𝐵</m:t>
                            </m:r>
                          </m:num>
                          <m:den>
                            <m:rad>
                              <m:radPr>
                                <m:degHide m:val="on"/>
                                <m:ctrlPr>
                                  <a:rPr lang="ar-AE" altLang="zh-CN" sz="3600" i="1">
                                    <a:solidFill>
                                      <a:schemeClr val="accent4"/>
                                    </a:solidFill>
                                    <a:latin typeface="Cambria Math" panose="02040503050406030204" pitchFamily="18" charset="0"/>
                                  </a:rPr>
                                </m:ctrlPr>
                              </m:radPr>
                              <m:deg/>
                              <m:e>
                                <m:sSub>
                                  <m:sSubPr>
                                    <m:ctrlPr>
                                      <a:rPr lang="ar-AE" altLang="zh-CN" sz="3600" i="1">
                                        <a:solidFill>
                                          <a:schemeClr val="accent4"/>
                                        </a:solidFill>
                                        <a:latin typeface="Cambria Math" panose="02040503050406030204" pitchFamily="18" charset="0"/>
                                      </a:rPr>
                                    </m:ctrlPr>
                                  </m:sSubPr>
                                  <m:e>
                                    <m:r>
                                      <a:rPr lang="ar-AE" altLang="zh-CN" sz="3600" i="1">
                                        <a:solidFill>
                                          <a:schemeClr val="accent4"/>
                                        </a:solidFill>
                                        <a:latin typeface="Cambria Math" panose="02040503050406030204" pitchFamily="18" charset="0"/>
                                      </a:rPr>
                                      <m:t>𝜇</m:t>
                                    </m:r>
                                  </m:e>
                                  <m:sub>
                                    <m:r>
                                      <a:rPr lang="ar-AE" altLang="zh-CN" sz="3600" i="1">
                                        <a:solidFill>
                                          <a:schemeClr val="accent4"/>
                                        </a:solidFill>
                                        <a:latin typeface="Cambria Math" panose="02040503050406030204" pitchFamily="18" charset="0"/>
                                      </a:rPr>
                                      <m:t>0</m:t>
                                    </m:r>
                                  </m:sub>
                                </m:sSub>
                                <m:d>
                                  <m:dPr>
                                    <m:begChr m:val="〈"/>
                                    <m:endChr m:val="〉"/>
                                    <m:ctrlPr>
                                      <a:rPr lang="ar-AE" altLang="zh-CN" sz="3600" i="1">
                                        <a:solidFill>
                                          <a:schemeClr val="accent4"/>
                                        </a:solidFill>
                                        <a:latin typeface="Cambria Math" panose="02040503050406030204" pitchFamily="18" charset="0"/>
                                      </a:rPr>
                                    </m:ctrlPr>
                                  </m:dPr>
                                  <m:e>
                                    <m:r>
                                      <m:rPr>
                                        <m:sty m:val="p"/>
                                      </m:rPr>
                                      <a:rPr lang="el-GR" altLang="zh-CN" sz="3600">
                                        <a:solidFill>
                                          <a:schemeClr val="accent4"/>
                                        </a:solidFill>
                                        <a:latin typeface="Cambria Math" panose="02040503050406030204" pitchFamily="18" charset="0"/>
                                      </a:rPr>
                                      <m:t>ρ</m:t>
                                    </m:r>
                                  </m:e>
                                </m:d>
                              </m:e>
                            </m:rad>
                          </m:den>
                        </m:f>
                      </m:oMath>
                    </m:oMathPara>
                  </a14:m>
                  <a:endParaRPr lang="ar-AE" sz="3200" dirty="0">
                    <a:solidFill>
                      <a:schemeClr val="accent4"/>
                    </a:solidFill>
                  </a:endParaRPr>
                </a:p>
              </p:txBody>
            </p:sp>
          </mc:Choice>
          <mc:Fallback>
            <p:sp>
              <p:nvSpPr>
                <p:cNvPr id="14" name="方程">
                  <a:extLst>
                    <a:ext uri="{FF2B5EF4-FFF2-40B4-BE49-F238E27FC236}">
                      <a16:creationId xmlns:a16="http://schemas.microsoft.com/office/drawing/2014/main" id="{466C0BE0-DEC7-F941-8982-9688D2D84131}"/>
                    </a:ext>
                  </a:extLst>
                </p:cNvPr>
                <p:cNvSpPr txBox="1">
                  <a:spLocks noRot="1" noChangeAspect="1" noMove="1" noResize="1" noEditPoints="1" noAdjustHandles="1" noChangeArrowheads="1" noChangeShapeType="1" noTextEdit="1"/>
                </p:cNvSpPr>
                <p:nvPr/>
              </p:nvSpPr>
              <p:spPr>
                <a:xfrm>
                  <a:off x="6199044" y="11093156"/>
                  <a:ext cx="2522806" cy="1269707"/>
                </a:xfrm>
                <a:prstGeom prst="rect">
                  <a:avLst/>
                </a:prstGeom>
                <a:blipFill>
                  <a:blip r:embed="rId5"/>
                  <a:stretch>
                    <a:fillRect l="-1500" r="-12500" b="-9901"/>
                  </a:stretch>
                </a:blipFill>
                <a:ln w="12700">
                  <a:miter lim="400000"/>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方程">
                  <a:extLst>
                    <a:ext uri="{FF2B5EF4-FFF2-40B4-BE49-F238E27FC236}">
                      <a16:creationId xmlns:a16="http://schemas.microsoft.com/office/drawing/2014/main" id="{F78432CB-55B9-F745-A93A-647CD09361AB}"/>
                    </a:ext>
                  </a:extLst>
                </p:cNvPr>
                <p:cNvSpPr txBox="1"/>
                <p:nvPr/>
              </p:nvSpPr>
              <p:spPr>
                <a:xfrm>
                  <a:off x="217496" y="10801742"/>
                  <a:ext cx="4451867" cy="1636858"/>
                </a:xfrm>
                <a:prstGeom prst="rect">
                  <a:avLst/>
                </a:prstGeom>
                <a:ln w="12700">
                  <a:miter lim="400000"/>
                </a:ln>
              </p:spPr>
              <p:txBody>
                <a:bodyPr wrap="squar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600" i="1">
                                <a:solidFill>
                                  <a:srgbClr val="FEFEFE"/>
                                </a:solidFill>
                                <a:latin typeface="Cambria Math" panose="02040503050406030204" pitchFamily="18" charset="0"/>
                              </a:rPr>
                            </m:ctrlPr>
                          </m:sSubPr>
                          <m:e>
                            <m:r>
                              <a:rPr sz="3600" i="1">
                                <a:solidFill>
                                  <a:srgbClr val="FEFEFE"/>
                                </a:solidFill>
                                <a:latin typeface="Cambria Math" panose="02040503050406030204" pitchFamily="18" charset="0"/>
                              </a:rPr>
                              <m:t>𝑐</m:t>
                            </m:r>
                          </m:e>
                          <m:sub>
                            <m:r>
                              <a:rPr sz="3600" i="1">
                                <a:solidFill>
                                  <a:srgbClr val="FEFEFE"/>
                                </a:solidFill>
                                <a:latin typeface="Cambria Math" panose="02040503050406030204" pitchFamily="18" charset="0"/>
                              </a:rPr>
                              <m:t>𝑘</m:t>
                            </m:r>
                          </m:sub>
                        </m:sSub>
                        <m:r>
                          <a:rPr sz="3600" i="1">
                            <a:solidFill>
                              <a:srgbClr val="FEFEFE"/>
                            </a:solidFill>
                            <a:latin typeface="Cambria Math" panose="02040503050406030204" pitchFamily="18" charset="0"/>
                          </a:rPr>
                          <m:t>=</m:t>
                        </m:r>
                        <m:rad>
                          <m:radPr>
                            <m:degHide m:val="on"/>
                            <m:ctrlPr>
                              <a:rPr sz="3600" i="1">
                                <a:solidFill>
                                  <a:srgbClr val="FEFEFE"/>
                                </a:solidFill>
                                <a:latin typeface="Cambria Math" panose="02040503050406030204" pitchFamily="18" charset="0"/>
                              </a:rPr>
                            </m:ctrlPr>
                          </m:radPr>
                          <m:deg/>
                          <m:e>
                            <m:f>
                              <m:fPr>
                                <m:ctrlPr>
                                  <a:rPr sz="3600" i="1">
                                    <a:solidFill>
                                      <a:srgbClr val="FEFEFE"/>
                                    </a:solidFill>
                                    <a:latin typeface="Cambria Math" panose="02040503050406030204" pitchFamily="18" charset="0"/>
                                  </a:rPr>
                                </m:ctrlPr>
                              </m:fPr>
                              <m:num>
                                <m:sSubSup>
                                  <m:sSubSupPr>
                                    <m:ctrlPr>
                                      <a:rPr sz="3600" i="1">
                                        <a:solidFill>
                                          <a:srgbClr val="FEFEFE"/>
                                        </a:solidFill>
                                        <a:latin typeface="Cambria Math" panose="02040503050406030204" pitchFamily="18" charset="0"/>
                                      </a:rPr>
                                    </m:ctrlPr>
                                  </m:sSubSupPr>
                                  <m:e>
                                    <m:r>
                                      <a:rPr sz="3600" i="1">
                                        <a:solidFill>
                                          <a:srgbClr val="FEFEFE"/>
                                        </a:solidFill>
                                        <a:latin typeface="Cambria Math" panose="02040503050406030204" pitchFamily="18" charset="0"/>
                                      </a:rPr>
                                      <m:t>𝐵</m:t>
                                    </m:r>
                                  </m:e>
                                  <m:sub>
                                    <m:r>
                                      <a:rPr sz="3600" i="1">
                                        <a:solidFill>
                                          <a:srgbClr val="FEFEFE"/>
                                        </a:solidFill>
                                        <a:latin typeface="Cambria Math" panose="02040503050406030204" pitchFamily="18" charset="0"/>
                                      </a:rPr>
                                      <m:t>𝑖</m:t>
                                    </m:r>
                                  </m:sub>
                                  <m:sup>
                                    <m:r>
                                      <a:rPr sz="3600" i="1">
                                        <a:solidFill>
                                          <a:srgbClr val="FEFEFE"/>
                                        </a:solidFill>
                                        <a:latin typeface="Cambria Math" panose="02040503050406030204" pitchFamily="18" charset="0"/>
                                      </a:rPr>
                                      <m:t>2</m:t>
                                    </m:r>
                                  </m:sup>
                                </m:sSubSup>
                                <m:r>
                                  <a:rPr sz="3600" i="1">
                                    <a:solidFill>
                                      <a:srgbClr val="FEFEFE"/>
                                    </a:solidFill>
                                    <a:latin typeface="Cambria Math" panose="02040503050406030204" pitchFamily="18" charset="0"/>
                                  </a:rPr>
                                  <m:t>+</m:t>
                                </m:r>
                                <m:sSubSup>
                                  <m:sSubSupPr>
                                    <m:ctrlPr>
                                      <a:rPr sz="3600" i="1">
                                        <a:solidFill>
                                          <a:srgbClr val="FEFEFE"/>
                                        </a:solidFill>
                                        <a:latin typeface="Cambria Math" panose="02040503050406030204" pitchFamily="18" charset="0"/>
                                      </a:rPr>
                                    </m:ctrlPr>
                                  </m:sSubSupPr>
                                  <m:e>
                                    <m:r>
                                      <a:rPr sz="3600" i="1">
                                        <a:solidFill>
                                          <a:srgbClr val="FEFEFE"/>
                                        </a:solidFill>
                                        <a:latin typeface="Cambria Math" panose="02040503050406030204" pitchFamily="18" charset="0"/>
                                      </a:rPr>
                                      <m:t>𝐵</m:t>
                                    </m:r>
                                  </m:e>
                                  <m:sub>
                                    <m:r>
                                      <a:rPr sz="3600" i="1">
                                        <a:solidFill>
                                          <a:srgbClr val="FEFEFE"/>
                                        </a:solidFill>
                                        <a:latin typeface="Cambria Math" panose="02040503050406030204" pitchFamily="18" charset="0"/>
                                      </a:rPr>
                                      <m:t>𝑜</m:t>
                                    </m:r>
                                  </m:sub>
                                  <m:sup>
                                    <m:r>
                                      <a:rPr sz="3600" i="1">
                                        <a:solidFill>
                                          <a:srgbClr val="FEFEFE"/>
                                        </a:solidFill>
                                        <a:latin typeface="Cambria Math" panose="02040503050406030204" pitchFamily="18" charset="0"/>
                                      </a:rPr>
                                      <m:t>2</m:t>
                                    </m:r>
                                  </m:sup>
                                </m:sSubSup>
                              </m:num>
                              <m:den>
                                <m:sSub>
                                  <m:sSubPr>
                                    <m:ctrlPr>
                                      <a:rPr sz="3600" i="1">
                                        <a:solidFill>
                                          <a:srgbClr val="FEFEFE"/>
                                        </a:solidFill>
                                        <a:latin typeface="Cambria Math" panose="02040503050406030204" pitchFamily="18" charset="0"/>
                                      </a:rPr>
                                    </m:ctrlPr>
                                  </m:sSubPr>
                                  <m:e>
                                    <m:r>
                                      <a:rPr sz="3600" i="1">
                                        <a:solidFill>
                                          <a:srgbClr val="FEFEFE"/>
                                        </a:solidFill>
                                        <a:latin typeface="Cambria Math" panose="02040503050406030204" pitchFamily="18" charset="0"/>
                                      </a:rPr>
                                      <m:t>𝜇</m:t>
                                    </m:r>
                                  </m:e>
                                  <m:sub>
                                    <m:r>
                                      <a:rPr sz="3600" i="1">
                                        <a:solidFill>
                                          <a:srgbClr val="FEFEFE"/>
                                        </a:solidFill>
                                        <a:latin typeface="Cambria Math" panose="02040503050406030204" pitchFamily="18" charset="0"/>
                                      </a:rPr>
                                      <m:t>0</m:t>
                                    </m:r>
                                  </m:sub>
                                </m:sSub>
                                <m:r>
                                  <a:rPr sz="3600" i="1">
                                    <a:solidFill>
                                      <a:srgbClr val="FEFEFE"/>
                                    </a:solidFill>
                                    <a:latin typeface="Cambria Math" panose="02040503050406030204" pitchFamily="18" charset="0"/>
                                  </a:rPr>
                                  <m:t>(</m:t>
                                </m:r>
                                <m:sSub>
                                  <m:sSubPr>
                                    <m:ctrlPr>
                                      <a:rPr sz="3600" i="1">
                                        <a:solidFill>
                                          <a:srgbClr val="FEFEFE"/>
                                        </a:solidFill>
                                        <a:latin typeface="Cambria Math" panose="02040503050406030204" pitchFamily="18" charset="0"/>
                                      </a:rPr>
                                    </m:ctrlPr>
                                  </m:sSubPr>
                                  <m:e>
                                    <m:r>
                                      <a:rPr sz="3600" i="1">
                                        <a:solidFill>
                                          <a:srgbClr val="FEFEFE"/>
                                        </a:solidFill>
                                        <a:latin typeface="Cambria Math" panose="02040503050406030204" pitchFamily="18" charset="0"/>
                                      </a:rPr>
                                      <m:t>𝜌</m:t>
                                    </m:r>
                                  </m:e>
                                  <m:sub>
                                    <m:r>
                                      <a:rPr sz="3600" i="1">
                                        <a:solidFill>
                                          <a:srgbClr val="FEFEFE"/>
                                        </a:solidFill>
                                        <a:latin typeface="Cambria Math" panose="02040503050406030204" pitchFamily="18" charset="0"/>
                                      </a:rPr>
                                      <m:t>𝑖</m:t>
                                    </m:r>
                                  </m:sub>
                                </m:sSub>
                                <m:r>
                                  <a:rPr sz="3600" i="1">
                                    <a:solidFill>
                                      <a:srgbClr val="FEFEFE"/>
                                    </a:solidFill>
                                    <a:latin typeface="Cambria Math" panose="02040503050406030204" pitchFamily="18" charset="0"/>
                                  </a:rPr>
                                  <m:t>+</m:t>
                                </m:r>
                                <m:sSub>
                                  <m:sSubPr>
                                    <m:ctrlPr>
                                      <a:rPr sz="3600" i="1">
                                        <a:solidFill>
                                          <a:srgbClr val="FEFEFE"/>
                                        </a:solidFill>
                                        <a:latin typeface="Cambria Math" panose="02040503050406030204" pitchFamily="18" charset="0"/>
                                      </a:rPr>
                                    </m:ctrlPr>
                                  </m:sSubPr>
                                  <m:e>
                                    <m:r>
                                      <a:rPr sz="3600" i="1">
                                        <a:solidFill>
                                          <a:srgbClr val="FEFEFE"/>
                                        </a:solidFill>
                                        <a:latin typeface="Cambria Math" panose="02040503050406030204" pitchFamily="18" charset="0"/>
                                      </a:rPr>
                                      <m:t>𝜌</m:t>
                                    </m:r>
                                  </m:e>
                                  <m:sub>
                                    <m:r>
                                      <a:rPr sz="3600" i="1">
                                        <a:solidFill>
                                          <a:srgbClr val="FEFEFE"/>
                                        </a:solidFill>
                                        <a:latin typeface="Cambria Math" panose="02040503050406030204" pitchFamily="18" charset="0"/>
                                      </a:rPr>
                                      <m:t>𝑜</m:t>
                                    </m:r>
                                  </m:sub>
                                </m:sSub>
                                <m:r>
                                  <a:rPr sz="3600" i="1">
                                    <a:solidFill>
                                      <a:srgbClr val="FEFEFE"/>
                                    </a:solidFill>
                                    <a:latin typeface="Cambria Math" panose="02040503050406030204" pitchFamily="18" charset="0"/>
                                  </a:rPr>
                                  <m:t>)</m:t>
                                </m:r>
                              </m:den>
                            </m:f>
                          </m:e>
                        </m:rad>
                      </m:oMath>
                    </m:oMathPara>
                  </a14:m>
                  <a:endParaRPr sz="3600" dirty="0">
                    <a:solidFill>
                      <a:srgbClr val="FFFFFF"/>
                    </a:solidFill>
                  </a:endParaRPr>
                </a:p>
              </p:txBody>
            </p:sp>
          </mc:Choice>
          <mc:Fallback>
            <p:sp>
              <p:nvSpPr>
                <p:cNvPr id="15" name="方程">
                  <a:extLst>
                    <a:ext uri="{FF2B5EF4-FFF2-40B4-BE49-F238E27FC236}">
                      <a16:creationId xmlns:a16="http://schemas.microsoft.com/office/drawing/2014/main" id="{F78432CB-55B9-F745-A93A-647CD09361AB}"/>
                    </a:ext>
                  </a:extLst>
                </p:cNvPr>
                <p:cNvSpPr txBox="1">
                  <a:spLocks noRot="1" noChangeAspect="1" noMove="1" noResize="1" noEditPoints="1" noAdjustHandles="1" noChangeArrowheads="1" noChangeShapeType="1" noTextEdit="1"/>
                </p:cNvSpPr>
                <p:nvPr/>
              </p:nvSpPr>
              <p:spPr>
                <a:xfrm>
                  <a:off x="217496" y="10801742"/>
                  <a:ext cx="4451867" cy="1636858"/>
                </a:xfrm>
                <a:prstGeom prst="rect">
                  <a:avLst/>
                </a:prstGeom>
                <a:blipFill>
                  <a:blip r:embed="rId6"/>
                  <a:stretch>
                    <a:fillRect b="-2308"/>
                  </a:stretch>
                </a:blipFill>
                <a:ln w="12700">
                  <a:miter lim="400000"/>
                </a:ln>
              </p:spPr>
              <p:txBody>
                <a:bodyPr/>
                <a:lstStyle/>
                <a:p>
                  <a:r>
                    <a:rPr lang="zh-CN" altLang="en-US">
                      <a:noFill/>
                    </a:rPr>
                    <a:t> </a:t>
                  </a:r>
                </a:p>
              </p:txBody>
            </p:sp>
          </mc:Fallback>
        </mc:AlternateContent>
        <p:sp>
          <p:nvSpPr>
            <p:cNvPr id="16" name="线条">
              <a:extLst>
                <a:ext uri="{FF2B5EF4-FFF2-40B4-BE49-F238E27FC236}">
                  <a16:creationId xmlns:a16="http://schemas.microsoft.com/office/drawing/2014/main" id="{2C26A86C-4165-204F-B2FC-82B19296F140}"/>
                </a:ext>
              </a:extLst>
            </p:cNvPr>
            <p:cNvSpPr/>
            <p:nvPr/>
          </p:nvSpPr>
          <p:spPr>
            <a:xfrm>
              <a:off x="4669363" y="11734988"/>
              <a:ext cx="1168835" cy="1"/>
            </a:xfrm>
            <a:prstGeom prst="line">
              <a:avLst/>
            </a:prstGeom>
            <a:ln w="114300">
              <a:solidFill>
                <a:srgbClr val="A6AAA9"/>
              </a:solidFill>
              <a:miter lim="400000"/>
              <a:tailEnd type="triangle"/>
            </a:ln>
          </p:spPr>
          <p:txBody>
            <a:bodyPr lIns="50800" tIns="50800" rIns="50800" bIns="50800" anchor="ctr"/>
            <a:lstStyle/>
            <a:p>
              <a:pPr algn="ctr">
                <a:lnSpc>
                  <a:spcPct val="80000"/>
                </a:lnSpc>
                <a:spcBef>
                  <a:spcPts val="0"/>
                </a:spcBef>
                <a:defRPr sz="4000" b="1" cap="all">
                  <a:latin typeface="+mn-lt"/>
                  <a:ea typeface="+mn-ea"/>
                  <a:cs typeface="+mn-cs"/>
                  <a:sym typeface="Baskerville"/>
                </a:defRPr>
              </a:pPr>
              <a:endParaRPr/>
            </a:p>
          </p:txBody>
        </p:sp>
      </p:grpSp>
      <p:sp>
        <p:nvSpPr>
          <p:cNvPr id="23" name="灯片编号占位符 3">
            <a:extLst>
              <a:ext uri="{FF2B5EF4-FFF2-40B4-BE49-F238E27FC236}">
                <a16:creationId xmlns:a16="http://schemas.microsoft.com/office/drawing/2014/main" id="{18EECD0F-E959-454B-879A-57106678D787}"/>
              </a:ext>
            </a:extLst>
          </p:cNvPr>
          <p:cNvSpPr>
            <a:spLocks noGrp="1"/>
          </p:cNvSpPr>
          <p:nvPr>
            <p:ph type="sldNum" sz="quarter" idx="2"/>
          </p:nvPr>
        </p:nvSpPr>
        <p:spPr>
          <a:xfrm>
            <a:off x="16764908" y="1092231"/>
            <a:ext cx="522579" cy="441275"/>
          </a:xfrm>
        </p:spPr>
        <p:txBody>
          <a:bodyPr/>
          <a:lstStyle/>
          <a:p>
            <a:fld id="{9909BF8D-282B-7240-8A44-30964E7C4FEC}" type="slidenum">
              <a:rPr kumimoji="1" lang="zh-CN" altLang="en-US" smtClean="0"/>
              <a:t>3</a:t>
            </a:fld>
            <a:endParaRPr kumimoji="1" lang="zh-CN" altLang="en-US"/>
          </a:p>
        </p:txBody>
      </p:sp>
      <p:pic>
        <p:nvPicPr>
          <p:cNvPr id="17" name="movieS1.mov">
            <a:hlinkClick r:id="" action="ppaction://media"/>
            <a:extLst>
              <a:ext uri="{FF2B5EF4-FFF2-40B4-BE49-F238E27FC236}">
                <a16:creationId xmlns:a16="http://schemas.microsoft.com/office/drawing/2014/main" id="{AE0EC6B6-CECA-534B-904D-0458977932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4669"/>
          <a:stretch/>
        </p:blipFill>
        <p:spPr>
          <a:xfrm>
            <a:off x="9919668" y="5141337"/>
            <a:ext cx="8065796" cy="7690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AD11D2BB-AB76-D445-AF75-996CF2353AA8}"/>
                  </a:ext>
                </a:extLst>
              </p:cNvPr>
              <p:cNvSpPr/>
              <p:nvPr/>
            </p:nvSpPr>
            <p:spPr>
              <a:xfrm>
                <a:off x="414822" y="5771490"/>
                <a:ext cx="9144000" cy="1754326"/>
              </a:xfrm>
              <a:prstGeom prst="rect">
                <a:avLst/>
              </a:prstGeom>
            </p:spPr>
            <p:txBody>
              <a:bodyPr>
                <a:spAutoFit/>
              </a:bodyPr>
              <a:lstStyle/>
              <a:p>
                <a:pPr marL="571500" indent="-571500">
                  <a:buFont typeface="Arial" panose="020B0604020202020204" pitchFamily="34" charset="0"/>
                  <a:buChar char="•"/>
                </a:pPr>
                <a:r>
                  <a:rPr lang="en-US" altLang="zh-CN" sz="3600" dirty="0">
                    <a:solidFill>
                      <a:schemeClr val="bg1">
                        <a:lumMod val="10000"/>
                        <a:lumOff val="90000"/>
                      </a:schemeClr>
                    </a:solidFill>
                    <a:latin typeface="Arial" panose="020B0604020202020204" pitchFamily="34" charset="0"/>
                    <a:cs typeface="Arial" panose="020B0604020202020204" pitchFamily="34" charset="0"/>
                  </a:rPr>
                  <a:t>Under coronal condition (low beta in corona):  </a:t>
                </a:r>
                <a:r>
                  <a:rPr lang="zh-CN" altLang="zh-CN" sz="3600" dirty="0">
                    <a:latin typeface="Arial" panose="020B0604020202020204" pitchFamily="34" charset="0"/>
                    <a:cs typeface="Arial" panose="020B0604020202020204" pitchFamily="34" charset="0"/>
                  </a:rPr>
                  <a:t> </a:t>
                </a:r>
                <a:endParaRPr lang="en-US" altLang="zh-CN" sz="3600" dirty="0">
                  <a:latin typeface="Arial" panose="020B0604020202020204" pitchFamily="34" charset="0"/>
                  <a:cs typeface="Arial" panose="020B0604020202020204" pitchFamily="34" charset="0"/>
                </a:endParaRPr>
              </a:p>
              <a:p>
                <a14:m>
                  <m:oMathPara xmlns:m="http://schemas.openxmlformats.org/officeDocument/2006/math">
                    <m:oMathParaPr>
                      <m:jc m:val="centerGroup"/>
                    </m:oMathParaPr>
                    <m:oMath xmlns:m="http://schemas.openxmlformats.org/officeDocument/2006/math">
                      <m:sSub>
                        <m:sSubPr>
                          <m:ctrlPr>
                            <a:rPr lang="zh-CN" altLang="zh-CN" sz="3600" i="1" smtClean="0">
                              <a:solidFill>
                                <a:schemeClr val="bg1">
                                  <a:lumMod val="10000"/>
                                  <a:lumOff val="90000"/>
                                </a:schemeClr>
                              </a:solidFill>
                              <a:latin typeface="Cambria Math" panose="02040503050406030204" pitchFamily="18" charset="0"/>
                            </a:rPr>
                          </m:ctrlPr>
                        </m:sSubPr>
                        <m:e>
                          <m:r>
                            <a:rPr lang="en-US" altLang="zh-CN" sz="3600" i="1">
                              <a:solidFill>
                                <a:schemeClr val="bg1">
                                  <a:lumMod val="10000"/>
                                  <a:lumOff val="90000"/>
                                </a:schemeClr>
                              </a:solidFill>
                              <a:latin typeface="Cambria Math" panose="02040503050406030204" pitchFamily="18" charset="0"/>
                            </a:rPr>
                            <m:t>𝐵</m:t>
                          </m:r>
                        </m:e>
                        <m:sub>
                          <m:r>
                            <m:rPr>
                              <m:sty m:val="p"/>
                            </m:rPr>
                            <a:rPr lang="en-US" altLang="zh-CN" sz="3600">
                              <a:solidFill>
                                <a:schemeClr val="bg1">
                                  <a:lumMod val="10000"/>
                                  <a:lumOff val="90000"/>
                                </a:schemeClr>
                              </a:solidFill>
                              <a:latin typeface="Cambria Math" panose="02040503050406030204" pitchFamily="18" charset="0"/>
                            </a:rPr>
                            <m:t>i</m:t>
                          </m:r>
                        </m:sub>
                      </m:sSub>
                      <m:r>
                        <a:rPr lang="en-US" altLang="zh-CN" sz="3600">
                          <a:solidFill>
                            <a:schemeClr val="bg1">
                              <a:lumMod val="10000"/>
                              <a:lumOff val="90000"/>
                            </a:schemeClr>
                          </a:solidFill>
                          <a:latin typeface="Cambria Math" panose="02040503050406030204" pitchFamily="18" charset="0"/>
                        </a:rPr>
                        <m:t>~</m:t>
                      </m:r>
                      <m:sSub>
                        <m:sSubPr>
                          <m:ctrlPr>
                            <a:rPr lang="zh-CN" altLang="zh-CN" sz="3600" i="1">
                              <a:solidFill>
                                <a:schemeClr val="bg1">
                                  <a:lumMod val="10000"/>
                                  <a:lumOff val="90000"/>
                                </a:schemeClr>
                              </a:solidFill>
                              <a:latin typeface="Cambria Math" panose="02040503050406030204" pitchFamily="18" charset="0"/>
                            </a:rPr>
                          </m:ctrlPr>
                        </m:sSubPr>
                        <m:e>
                          <m:r>
                            <a:rPr lang="en-US" altLang="zh-CN" sz="3600" i="1">
                              <a:solidFill>
                                <a:schemeClr val="bg1">
                                  <a:lumMod val="10000"/>
                                  <a:lumOff val="90000"/>
                                </a:schemeClr>
                              </a:solidFill>
                              <a:latin typeface="Cambria Math" panose="02040503050406030204" pitchFamily="18" charset="0"/>
                            </a:rPr>
                            <m:t>𝐵</m:t>
                          </m:r>
                        </m:e>
                        <m:sub>
                          <m:r>
                            <m:rPr>
                              <m:sty m:val="p"/>
                            </m:rPr>
                            <a:rPr lang="en-US" altLang="zh-CN" sz="3600">
                              <a:solidFill>
                                <a:schemeClr val="bg1">
                                  <a:lumMod val="10000"/>
                                  <a:lumOff val="90000"/>
                                </a:schemeClr>
                              </a:solidFill>
                              <a:latin typeface="Cambria Math" panose="02040503050406030204" pitchFamily="18" charset="0"/>
                            </a:rPr>
                            <m:t>o</m:t>
                          </m:r>
                        </m:sub>
                      </m:sSub>
                    </m:oMath>
                  </m:oMathPara>
                </a14:m>
                <a:endParaRPr lang="en-US" altLang="zh-CN" sz="3600" dirty="0">
                  <a:solidFill>
                    <a:schemeClr val="bg1">
                      <a:lumMod val="10000"/>
                      <a:lumOff val="90000"/>
                    </a:schemeClr>
                  </a:solidFill>
                  <a:latin typeface="Arial" panose="020B0604020202020204" pitchFamily="34" charset="0"/>
                  <a:cs typeface="Arial" panose="020B0604020202020204" pitchFamily="34" charset="0"/>
                </a:endParaRPr>
              </a:p>
            </p:txBody>
          </p:sp>
        </mc:Choice>
        <mc:Fallback>
          <p:sp>
            <p:nvSpPr>
              <p:cNvPr id="4" name="矩形 3">
                <a:extLst>
                  <a:ext uri="{FF2B5EF4-FFF2-40B4-BE49-F238E27FC236}">
                    <a16:creationId xmlns:a16="http://schemas.microsoft.com/office/drawing/2014/main" id="{AD11D2BB-AB76-D445-AF75-996CF2353AA8}"/>
                  </a:ext>
                </a:extLst>
              </p:cNvPr>
              <p:cNvSpPr>
                <a:spLocks noRot="1" noChangeAspect="1" noMove="1" noResize="1" noEditPoints="1" noAdjustHandles="1" noChangeArrowheads="1" noChangeShapeType="1" noTextEdit="1"/>
              </p:cNvSpPr>
              <p:nvPr/>
            </p:nvSpPr>
            <p:spPr>
              <a:xfrm>
                <a:off x="414822" y="5771490"/>
                <a:ext cx="9144000" cy="1754326"/>
              </a:xfrm>
              <a:prstGeom prst="rect">
                <a:avLst/>
              </a:prstGeom>
              <a:blipFill>
                <a:blip r:embed="rId8"/>
                <a:stretch>
                  <a:fillRect l="-1803" t="-5755" b="-21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34254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A4CBF12-F3BE-104E-BC70-D54C9308C32D}"/>
              </a:ext>
            </a:extLst>
          </p:cNvPr>
          <p:cNvSpPr>
            <a:spLocks noGrp="1"/>
          </p:cNvSpPr>
          <p:nvPr>
            <p:ph type="sldNum" sz="quarter" idx="2"/>
          </p:nvPr>
        </p:nvSpPr>
        <p:spPr/>
        <p:txBody>
          <a:bodyPr/>
          <a:lstStyle/>
          <a:p>
            <a:fld id="{9909BF8D-282B-7240-8A44-30964E7C4FEC}" type="slidenum">
              <a:rPr kumimoji="1" lang="zh-CN" altLang="en-US" smtClean="0"/>
              <a:t>4</a:t>
            </a:fld>
            <a:endParaRPr kumimoji="1" lang="zh-CN" altLang="en-US"/>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1BA2574-10C8-CB42-8545-B252C9BD8354}"/>
                  </a:ext>
                </a:extLst>
              </p:cNvPr>
              <p:cNvSpPr/>
              <p:nvPr/>
            </p:nvSpPr>
            <p:spPr>
              <a:xfrm>
                <a:off x="1009543" y="9633182"/>
                <a:ext cx="16700094" cy="3180358"/>
              </a:xfrm>
              <a:prstGeom prst="rect">
                <a:avLst/>
              </a:prstGeom>
            </p:spPr>
            <p:txBody>
              <a:bodyPr wrap="square">
                <a:spAutoFit/>
              </a:bodyPr>
              <a:lstStyle/>
              <a:p>
                <a:pPr marL="571500" indent="-571500">
                  <a:buFont typeface="Arial" panose="020B0604020202020204" pitchFamily="34" charset="0"/>
                  <a:buChar char="•"/>
                </a:pPr>
                <a:r>
                  <a:rPr lang="en-US" altLang="zh-CN" sz="3600" dirty="0">
                    <a:solidFill>
                      <a:schemeClr val="bg1">
                        <a:lumMod val="10000"/>
                        <a:lumOff val="90000"/>
                      </a:schemeClr>
                    </a:solidFill>
                    <a:latin typeface="Arial" panose="020B0604020202020204" pitchFamily="34" charset="0"/>
                    <a:cs typeface="Arial" panose="020B0604020202020204" pitchFamily="34" charset="0"/>
                  </a:rPr>
                  <a:t>Wave tracking technique: obtain the wave propagation direction and calculate the phase speed</a:t>
                </a:r>
              </a:p>
              <a:p>
                <a:pPr marL="571500" indent="-571500">
                  <a:buFont typeface="Arial" panose="020B0604020202020204" pitchFamily="34" charset="0"/>
                  <a:buChar char="•"/>
                </a:pPr>
                <a:r>
                  <a:rPr lang="en-US" altLang="zh-CN" sz="3600" dirty="0">
                    <a:solidFill>
                      <a:srgbClr val="FFFF00"/>
                    </a:solidFill>
                    <a:latin typeface="Arial" panose="020B0604020202020204" pitchFamily="34" charset="0"/>
                    <a:cs typeface="Arial" panose="020B0604020202020204" pitchFamily="34" charset="0"/>
                  </a:rPr>
                  <a:t>Computed wave prop. direction indicates </a:t>
                </a:r>
                <a:r>
                  <a:rPr lang="en-US" altLang="zh-CN" sz="3600" i="1" dirty="0">
                    <a:solidFill>
                      <a:srgbClr val="FFFF00"/>
                    </a:solidFill>
                    <a:latin typeface="Arial" panose="020B0604020202020204" pitchFamily="34" charset="0"/>
                    <a:cs typeface="Arial" panose="020B0604020202020204" pitchFamily="34" charset="0"/>
                  </a:rPr>
                  <a:t>B</a:t>
                </a:r>
                <a:r>
                  <a:rPr lang="en-US" altLang="zh-CN" sz="3600" dirty="0">
                    <a:solidFill>
                      <a:srgbClr val="FFFF00"/>
                    </a:solidFill>
                    <a:latin typeface="Arial" panose="020B0604020202020204" pitchFamily="34" charset="0"/>
                    <a:cs typeface="Arial" panose="020B0604020202020204" pitchFamily="34" charset="0"/>
                  </a:rPr>
                  <a:t> direction/orientation in the POS</a:t>
                </a:r>
                <a:r>
                  <a:rPr lang="zh-CN" altLang="zh-CN" sz="3600" dirty="0">
                    <a:solidFill>
                      <a:srgbClr val="FFFF00"/>
                    </a:solidFill>
                    <a:latin typeface="Arial" panose="020B0604020202020204" pitchFamily="34" charset="0"/>
                    <a:cs typeface="Arial" panose="020B0604020202020204" pitchFamily="34" charset="0"/>
                  </a:rPr>
                  <a:t> </a:t>
                </a:r>
                <a:endParaRPr lang="en-US" altLang="zh-CN" sz="3600" dirty="0">
                  <a:solidFill>
                    <a:srgbClr val="FFFF0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altLang="zh-CN" sz="3600" dirty="0">
                    <a:solidFill>
                      <a:schemeClr val="bg1">
                        <a:lumMod val="10000"/>
                        <a:lumOff val="90000"/>
                      </a:schemeClr>
                    </a:solidFill>
                    <a:latin typeface="Arial" panose="020B0604020202020204" pitchFamily="34" charset="0"/>
                    <a:ea typeface="Times New Roman" panose="02020603050405020304" pitchFamily="18" charset="0"/>
                    <a:cs typeface="Arial" panose="020B0604020202020204" pitchFamily="34" charset="0"/>
                  </a:rPr>
                  <a:t>Phase speed mostly in the range of 300 to 700</a:t>
                </a:r>
                <a14:m>
                  <m:oMath xmlns:m="http://schemas.openxmlformats.org/officeDocument/2006/math">
                    <m:r>
                      <a:rPr lang="en-US" altLang="zh-CN" sz="3600" i="1">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altLang="zh-CN" sz="3600">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km</m:t>
                    </m:r>
                    <m:r>
                      <a:rPr lang="en-US" altLang="zh-CN" sz="3600">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zh-CN" altLang="zh-CN" sz="3600" i="1">
                            <a:solidFill>
                              <a:schemeClr val="bg1">
                                <a:lumMod val="10000"/>
                                <a:lumOff val="9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3600">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s</m:t>
                        </m:r>
                      </m:e>
                      <m:sup>
                        <m:r>
                          <a:rPr lang="en-US" altLang="zh-CN" sz="3600" i="1">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m:t>
                        </m:r>
                        <m:r>
                          <a:rPr lang="en-US" altLang="zh-CN" sz="3600">
                            <a:solidFill>
                              <a:schemeClr val="bg1">
                                <a:lumMod val="10000"/>
                                <a:lumOff val="90000"/>
                              </a:schemeClr>
                            </a:solidFill>
                            <a:latin typeface="Cambria Math" panose="02040503050406030204" pitchFamily="18" charset="0"/>
                            <a:ea typeface="Times New Roman" panose="02020603050405020304" pitchFamily="18" charset="0"/>
                            <a:cs typeface="Times New Roman" panose="02020603050405020304" pitchFamily="18" charset="0"/>
                          </a:rPr>
                          <m:t>1</m:t>
                        </m:r>
                      </m:sup>
                    </m:sSup>
                  </m:oMath>
                </a14:m>
                <a:endParaRPr lang="en-US" altLang="zh-CN" sz="3600" dirty="0">
                  <a:solidFill>
                    <a:schemeClr val="bg1">
                      <a:lumMod val="10000"/>
                      <a:lumOff val="90000"/>
                    </a:schemeClr>
                  </a:solidFill>
                  <a:latin typeface="Arial" panose="020B0604020202020204" pitchFamily="34" charset="0"/>
                  <a:cs typeface="Arial" panose="020B0604020202020204" pitchFamily="34" charset="0"/>
                </a:endParaRPr>
              </a:p>
            </p:txBody>
          </p:sp>
        </mc:Choice>
        <mc:Fallback xmlns="">
          <p:sp>
            <p:nvSpPr>
              <p:cNvPr id="8" name="矩形 7">
                <a:extLst>
                  <a:ext uri="{FF2B5EF4-FFF2-40B4-BE49-F238E27FC236}">
                    <a16:creationId xmlns:a16="http://schemas.microsoft.com/office/drawing/2014/main" id="{31BA2574-10C8-CB42-8545-B252C9BD8354}"/>
                  </a:ext>
                </a:extLst>
              </p:cNvPr>
              <p:cNvSpPr>
                <a:spLocks noRot="1" noChangeAspect="1" noMove="1" noResize="1" noEditPoints="1" noAdjustHandles="1" noChangeArrowheads="1" noChangeShapeType="1" noTextEdit="1"/>
              </p:cNvSpPr>
              <p:nvPr/>
            </p:nvSpPr>
            <p:spPr>
              <a:xfrm>
                <a:off x="1009543" y="9633182"/>
                <a:ext cx="16700094" cy="3180358"/>
              </a:xfrm>
              <a:prstGeom prst="rect">
                <a:avLst/>
              </a:prstGeom>
              <a:blipFill>
                <a:blip r:embed="rId3"/>
                <a:stretch>
                  <a:fillRect l="-988" t="-2789" r="-228" b="-6375"/>
                </a:stretch>
              </a:blipFill>
            </p:spPr>
            <p:txBody>
              <a:bodyPr/>
              <a:lstStyle/>
              <a:p>
                <a:r>
                  <a:rPr lang="zh-CN" altLang="en-US">
                    <a:noFill/>
                  </a:rPr>
                  <a:t> </a:t>
                </a:r>
              </a:p>
            </p:txBody>
          </p:sp>
        </mc:Fallback>
      </mc:AlternateContent>
      <p:sp>
        <p:nvSpPr>
          <p:cNvPr id="16" name="Title 1">
            <a:extLst>
              <a:ext uri="{FF2B5EF4-FFF2-40B4-BE49-F238E27FC236}">
                <a16:creationId xmlns:a16="http://schemas.microsoft.com/office/drawing/2014/main" id="{85C3634E-5C39-F542-A942-B1E677DAC8DA}"/>
              </a:ext>
            </a:extLst>
          </p:cNvPr>
          <p:cNvSpPr txBox="1">
            <a:spLocks/>
          </p:cNvSpPr>
          <p:nvPr/>
        </p:nvSpPr>
        <p:spPr>
          <a:xfrm>
            <a:off x="811513" y="164583"/>
            <a:ext cx="16795237" cy="1772584"/>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52B8E9"/>
                </a:solidFill>
                <a:latin typeface="Arial" panose="020B0604020202020204" pitchFamily="34" charset="0"/>
                <a:cs typeface="Arial" panose="020B0604020202020204" pitchFamily="34" charset="0"/>
              </a:rPr>
              <a:t>Prevalent transverse waves in the global corona</a:t>
            </a:r>
          </a:p>
        </p:txBody>
      </p:sp>
      <p:grpSp>
        <p:nvGrpSpPr>
          <p:cNvPr id="19" name="组合 18">
            <a:extLst>
              <a:ext uri="{FF2B5EF4-FFF2-40B4-BE49-F238E27FC236}">
                <a16:creationId xmlns:a16="http://schemas.microsoft.com/office/drawing/2014/main" id="{64E772D1-9452-B146-8134-CD290C98E57E}"/>
              </a:ext>
            </a:extLst>
          </p:cNvPr>
          <p:cNvGrpSpPr/>
          <p:nvPr/>
        </p:nvGrpSpPr>
        <p:grpSpPr>
          <a:xfrm>
            <a:off x="1813165" y="1937167"/>
            <a:ext cx="14661669" cy="7476063"/>
            <a:chOff x="1193018" y="1889041"/>
            <a:chExt cx="14661669" cy="7476063"/>
          </a:xfrm>
        </p:grpSpPr>
        <p:pic>
          <p:nvPicPr>
            <p:cNvPr id="15" name="图片 14">
              <a:extLst>
                <a:ext uri="{FF2B5EF4-FFF2-40B4-BE49-F238E27FC236}">
                  <a16:creationId xmlns:a16="http://schemas.microsoft.com/office/drawing/2014/main" id="{143B28A6-70B8-E246-9ADE-E751DBB10859}"/>
                </a:ext>
              </a:extLst>
            </p:cNvPr>
            <p:cNvPicPr>
              <a:picLocks noChangeAspect="1"/>
            </p:cNvPicPr>
            <p:nvPr/>
          </p:nvPicPr>
          <p:blipFill rotWithShape="1">
            <a:blip r:embed="rId4"/>
            <a:srcRect t="2204"/>
            <a:stretch/>
          </p:blipFill>
          <p:spPr>
            <a:xfrm>
              <a:off x="1193018" y="1889041"/>
              <a:ext cx="8016113" cy="7476063"/>
            </a:xfrm>
            <a:prstGeom prst="rect">
              <a:avLst/>
            </a:prstGeom>
          </p:spPr>
        </p:pic>
        <p:pic>
          <p:nvPicPr>
            <p:cNvPr id="17" name="图片 16">
              <a:extLst>
                <a:ext uri="{FF2B5EF4-FFF2-40B4-BE49-F238E27FC236}">
                  <a16:creationId xmlns:a16="http://schemas.microsoft.com/office/drawing/2014/main" id="{DC4519A4-C608-584F-BEC4-1439E75A5E7B}"/>
                </a:ext>
              </a:extLst>
            </p:cNvPr>
            <p:cNvPicPr>
              <a:picLocks noChangeAspect="1"/>
            </p:cNvPicPr>
            <p:nvPr/>
          </p:nvPicPr>
          <p:blipFill rotWithShape="1">
            <a:blip r:embed="rId5"/>
            <a:srcRect r="51912" b="16956"/>
            <a:stretch/>
          </p:blipFill>
          <p:spPr>
            <a:xfrm>
              <a:off x="9209131" y="1896712"/>
              <a:ext cx="6645556" cy="6717899"/>
            </a:xfrm>
            <a:prstGeom prst="rect">
              <a:avLst/>
            </a:prstGeom>
          </p:spPr>
        </p:pic>
        <p:pic>
          <p:nvPicPr>
            <p:cNvPr id="18" name="图片 17">
              <a:extLst>
                <a:ext uri="{FF2B5EF4-FFF2-40B4-BE49-F238E27FC236}">
                  <a16:creationId xmlns:a16="http://schemas.microsoft.com/office/drawing/2014/main" id="{4F9EE12E-16EC-1940-9CA2-2962E0F41200}"/>
                </a:ext>
              </a:extLst>
            </p:cNvPr>
            <p:cNvPicPr>
              <a:picLocks noChangeAspect="1"/>
            </p:cNvPicPr>
            <p:nvPr/>
          </p:nvPicPr>
          <p:blipFill rotWithShape="1">
            <a:blip r:embed="rId4"/>
            <a:srcRect l="11319" t="90082" r="2865" b="100"/>
            <a:stretch/>
          </p:blipFill>
          <p:spPr>
            <a:xfrm>
              <a:off x="8975558" y="8614611"/>
              <a:ext cx="6879129" cy="750493"/>
            </a:xfrm>
            <a:prstGeom prst="rect">
              <a:avLst/>
            </a:prstGeom>
          </p:spPr>
        </p:pic>
      </p:grpSp>
    </p:spTree>
    <p:extLst>
      <p:ext uri="{BB962C8B-B14F-4D97-AF65-F5344CB8AC3E}">
        <p14:creationId xmlns:p14="http://schemas.microsoft.com/office/powerpoint/2010/main" val="11622204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5141279-0B86-3544-89D7-7EE155C6EA72}"/>
              </a:ext>
            </a:extLst>
          </p:cNvPr>
          <p:cNvSpPr>
            <a:spLocks noGrp="1"/>
          </p:cNvSpPr>
          <p:nvPr>
            <p:ph type="sldNum" sz="quarter" idx="2"/>
          </p:nvPr>
        </p:nvSpPr>
        <p:spPr/>
        <p:txBody>
          <a:bodyPr/>
          <a:lstStyle/>
          <a:p>
            <a:fld id="{9909BF8D-282B-7240-8A44-30964E7C4FEC}" type="slidenum">
              <a:rPr kumimoji="1" lang="zh-CN" altLang="en-US" smtClean="0"/>
              <a:t>5</a:t>
            </a:fld>
            <a:endParaRPr kumimoji="1" lang="zh-CN" altLang="en-US"/>
          </a:p>
        </p:txBody>
      </p:sp>
      <p:sp>
        <p:nvSpPr>
          <p:cNvPr id="5" name="Title 1">
            <a:extLst>
              <a:ext uri="{FF2B5EF4-FFF2-40B4-BE49-F238E27FC236}">
                <a16:creationId xmlns:a16="http://schemas.microsoft.com/office/drawing/2014/main" id="{45546A6A-D04A-7145-BB31-99430665EF84}"/>
              </a:ext>
            </a:extLst>
          </p:cNvPr>
          <p:cNvSpPr txBox="1">
            <a:spLocks/>
          </p:cNvSpPr>
          <p:nvPr/>
        </p:nvSpPr>
        <p:spPr>
          <a:xfrm>
            <a:off x="914400" y="0"/>
            <a:ext cx="16459200" cy="1772584"/>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0" dirty="0">
                <a:solidFill>
                  <a:srgbClr val="52B8E9"/>
                </a:solidFill>
                <a:latin typeface="Arial" panose="020B0604020202020204" pitchFamily="34" charset="0"/>
                <a:cs typeface="Arial" panose="020B0604020202020204" pitchFamily="34" charset="0"/>
              </a:rPr>
              <a:t>Global map of electron number </a:t>
            </a:r>
            <a:r>
              <a:rPr lang="en-US" altLang="zh-CN" sz="6400" dirty="0">
                <a:solidFill>
                  <a:srgbClr val="52B8E9"/>
                </a:solidFill>
                <a:latin typeface="Arial" panose="020B0604020202020204" pitchFamily="34" charset="0"/>
                <a:cs typeface="Arial" panose="020B0604020202020204" pitchFamily="34" charset="0"/>
              </a:rPr>
              <a:t>density</a:t>
            </a:r>
            <a:endParaRPr lang="en-US" sz="6400" dirty="0">
              <a:solidFill>
                <a:srgbClr val="52B8E9"/>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706FD3B6-34DB-3B47-9327-8833E91B7E27}"/>
              </a:ext>
            </a:extLst>
          </p:cNvPr>
          <p:cNvPicPr>
            <a:picLocks noChangeAspect="1"/>
          </p:cNvPicPr>
          <p:nvPr/>
        </p:nvPicPr>
        <p:blipFill>
          <a:blip r:embed="rId2"/>
          <a:stretch>
            <a:fillRect/>
          </a:stretch>
        </p:blipFill>
        <p:spPr>
          <a:xfrm>
            <a:off x="558888" y="4379894"/>
            <a:ext cx="8231091" cy="7941646"/>
          </a:xfrm>
          <a:prstGeom prst="rect">
            <a:avLst/>
          </a:prstGeom>
        </p:spPr>
      </p:pic>
      <p:sp>
        <p:nvSpPr>
          <p:cNvPr id="9" name="矩形 8">
            <a:extLst>
              <a:ext uri="{FF2B5EF4-FFF2-40B4-BE49-F238E27FC236}">
                <a16:creationId xmlns:a16="http://schemas.microsoft.com/office/drawing/2014/main" id="{E4A4B87F-A3EE-2B4F-B5B4-63E603FB4AEF}"/>
              </a:ext>
            </a:extLst>
          </p:cNvPr>
          <p:cNvSpPr/>
          <p:nvPr/>
        </p:nvSpPr>
        <p:spPr>
          <a:xfrm>
            <a:off x="914400" y="2311927"/>
            <a:ext cx="16002000" cy="1528624"/>
          </a:xfrm>
          <a:prstGeom prst="rect">
            <a:avLst/>
          </a:prstGeom>
        </p:spPr>
        <p:txBody>
          <a:bodyPr wrap="square">
            <a:spAutoFit/>
          </a:bodyPr>
          <a:lstStyle/>
          <a:p>
            <a:pPr marL="571500" indent="-571500">
              <a:spcBef>
                <a:spcPts val="1600"/>
              </a:spcBef>
              <a:buFont typeface="Arial" panose="020B0604020202020204" pitchFamily="34" charset="0"/>
              <a:buChar char="•"/>
            </a:pPr>
            <a:r>
              <a:rPr lang="en-US" altLang="zh-CN" sz="4000" dirty="0">
                <a:solidFill>
                  <a:schemeClr val="tx2">
                    <a:lumMod val="20000"/>
                    <a:lumOff val="80000"/>
                  </a:schemeClr>
                </a:solidFill>
                <a:latin typeface="Arial" panose="020B0604020202020204" pitchFamily="34" charset="0"/>
                <a:cs typeface="Arial" panose="020B0604020202020204" pitchFamily="34" charset="0"/>
              </a:rPr>
              <a:t>Fe XIII 10798/10747: sensitive to electron density</a:t>
            </a:r>
          </a:p>
          <a:p>
            <a:pPr marL="571500" indent="-571500">
              <a:spcBef>
                <a:spcPts val="1600"/>
              </a:spcBef>
              <a:buFont typeface="Arial" panose="020B0604020202020204" pitchFamily="34" charset="0"/>
              <a:buChar char="•"/>
            </a:pPr>
            <a:r>
              <a:rPr lang="en-US" altLang="zh-CN" sz="4000" dirty="0">
                <a:solidFill>
                  <a:schemeClr val="tx2">
                    <a:lumMod val="20000"/>
                    <a:lumOff val="80000"/>
                  </a:schemeClr>
                </a:solidFill>
                <a:latin typeface="Arial" panose="020B0604020202020204" pitchFamily="34" charset="0"/>
                <a:cs typeface="Arial" panose="020B0604020202020204" pitchFamily="34" charset="0"/>
              </a:rPr>
              <a:t>Considering the contribution of photo-excitation at different heights</a:t>
            </a:r>
            <a:endParaRPr lang="zh-CN" altLang="en-US" sz="4000" dirty="0">
              <a:solidFill>
                <a:schemeClr val="tx2">
                  <a:lumMod val="20000"/>
                  <a:lumOff val="80000"/>
                </a:schemeClr>
              </a:solidFill>
              <a:latin typeface="Arial" panose="020B0604020202020204" pitchFamily="34" charset="0"/>
              <a:cs typeface="Arial" panose="020B0604020202020204" pitchFamily="34" charset="0"/>
            </a:endParaRPr>
          </a:p>
        </p:txBody>
      </p:sp>
      <p:pic>
        <p:nvPicPr>
          <p:cNvPr id="10" name="图像" descr="图像">
            <a:extLst>
              <a:ext uri="{FF2B5EF4-FFF2-40B4-BE49-F238E27FC236}">
                <a16:creationId xmlns:a16="http://schemas.microsoft.com/office/drawing/2014/main" id="{39DADB97-AC79-E24C-9ED4-F8A41306AA19}"/>
              </a:ext>
            </a:extLst>
          </p:cNvPr>
          <p:cNvPicPr>
            <a:picLocks noChangeAspect="1"/>
          </p:cNvPicPr>
          <p:nvPr/>
        </p:nvPicPr>
        <p:blipFill rotWithShape="1">
          <a:blip r:embed="rId3"/>
          <a:srcRect l="55762" t="836" b="16833"/>
          <a:stretch/>
        </p:blipFill>
        <p:spPr>
          <a:xfrm>
            <a:off x="9498023" y="4379894"/>
            <a:ext cx="8028070" cy="7941646"/>
          </a:xfrm>
          <a:prstGeom prst="rect">
            <a:avLst/>
          </a:prstGeom>
          <a:ln w="12700">
            <a:miter lim="400000"/>
          </a:ln>
        </p:spPr>
      </p:pic>
    </p:spTree>
    <p:extLst>
      <p:ext uri="{BB962C8B-B14F-4D97-AF65-F5344CB8AC3E}">
        <p14:creationId xmlns:p14="http://schemas.microsoft.com/office/powerpoint/2010/main" val="1686046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4050408-211B-F34B-9950-4B35FA6CD51F}"/>
              </a:ext>
            </a:extLst>
          </p:cNvPr>
          <p:cNvSpPr>
            <a:spLocks noGrp="1"/>
          </p:cNvSpPr>
          <p:nvPr>
            <p:ph type="sldNum" sz="quarter" idx="2"/>
          </p:nvPr>
        </p:nvSpPr>
        <p:spPr/>
        <p:txBody>
          <a:bodyPr/>
          <a:lstStyle/>
          <a:p>
            <a:fld id="{3152D338-78CF-2441-8371-072A17345DC4}" type="slidenum">
              <a:rPr kumimoji="1" lang="zh-CN" altLang="en-US" smtClean="0"/>
              <a:t>6</a:t>
            </a:fld>
            <a:endParaRPr kumimoji="1" lang="zh-CN" altLang="en-US"/>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10F5FAE5-FB6A-8941-8896-192EA3301CCB}"/>
                  </a:ext>
                </a:extLst>
              </p:cNvPr>
              <p:cNvSpPr/>
              <p:nvPr/>
            </p:nvSpPr>
            <p:spPr>
              <a:xfrm>
                <a:off x="261371" y="10770586"/>
                <a:ext cx="2985368" cy="15032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4000" i="1" smtClean="0">
                              <a:solidFill>
                                <a:schemeClr val="accent4"/>
                              </a:solidFill>
                              <a:latin typeface="Cambria Math" panose="02040503050406030204" pitchFamily="18" charset="0"/>
                            </a:rPr>
                          </m:ctrlPr>
                        </m:sSubPr>
                        <m:e>
                          <m:r>
                            <a:rPr lang="en-US" altLang="zh-CN" sz="4000" i="1">
                              <a:solidFill>
                                <a:schemeClr val="accent4"/>
                              </a:solidFill>
                              <a:latin typeface="Cambria Math" panose="02040503050406030204" pitchFamily="18" charset="0"/>
                            </a:rPr>
                            <m:t>𝑐</m:t>
                          </m:r>
                        </m:e>
                        <m:sub>
                          <m:r>
                            <m:rPr>
                              <m:sty m:val="p"/>
                            </m:rPr>
                            <a:rPr lang="en-US" altLang="zh-CN" sz="4000">
                              <a:solidFill>
                                <a:schemeClr val="accent4"/>
                              </a:solidFill>
                              <a:latin typeface="Cambria Math" panose="02040503050406030204" pitchFamily="18" charset="0"/>
                            </a:rPr>
                            <m:t>k</m:t>
                          </m:r>
                        </m:sub>
                      </m:sSub>
                      <m:r>
                        <a:rPr lang="en-US" altLang="zh-CN" sz="4000">
                          <a:solidFill>
                            <a:schemeClr val="accent4"/>
                          </a:solidFill>
                          <a:latin typeface="Cambria Math" panose="02040503050406030204" pitchFamily="18" charset="0"/>
                        </a:rPr>
                        <m:t>=</m:t>
                      </m:r>
                      <m:f>
                        <m:fPr>
                          <m:ctrlPr>
                            <a:rPr lang="zh-CN" altLang="zh-CN" sz="4000" i="1">
                              <a:solidFill>
                                <a:schemeClr val="accent4"/>
                              </a:solidFill>
                              <a:latin typeface="Cambria Math" panose="02040503050406030204" pitchFamily="18" charset="0"/>
                            </a:rPr>
                          </m:ctrlPr>
                        </m:fPr>
                        <m:num>
                          <m:r>
                            <a:rPr lang="en-US" altLang="zh-CN" sz="4000" i="1">
                              <a:solidFill>
                                <a:schemeClr val="accent4"/>
                              </a:solidFill>
                              <a:latin typeface="Cambria Math" panose="02040503050406030204" pitchFamily="18" charset="0"/>
                            </a:rPr>
                            <m:t>𝐵</m:t>
                          </m:r>
                        </m:num>
                        <m:den>
                          <m:rad>
                            <m:radPr>
                              <m:degHide m:val="on"/>
                              <m:ctrlPr>
                                <a:rPr lang="zh-CN" altLang="zh-CN" sz="4000" i="1">
                                  <a:solidFill>
                                    <a:schemeClr val="accent4"/>
                                  </a:solidFill>
                                  <a:latin typeface="Cambria Math" panose="02040503050406030204" pitchFamily="18" charset="0"/>
                                </a:rPr>
                              </m:ctrlPr>
                            </m:radPr>
                            <m:deg/>
                            <m:e>
                              <m:sSub>
                                <m:sSubPr>
                                  <m:ctrlPr>
                                    <a:rPr lang="zh-CN" altLang="zh-CN" sz="4000" i="1">
                                      <a:solidFill>
                                        <a:schemeClr val="accent4"/>
                                      </a:solidFill>
                                      <a:latin typeface="Cambria Math" panose="02040503050406030204" pitchFamily="18" charset="0"/>
                                    </a:rPr>
                                  </m:ctrlPr>
                                </m:sSubPr>
                                <m:e>
                                  <m:r>
                                    <a:rPr lang="en-US" altLang="zh-CN" sz="4000" i="1">
                                      <a:solidFill>
                                        <a:schemeClr val="accent4"/>
                                      </a:solidFill>
                                      <a:latin typeface="Cambria Math" panose="02040503050406030204" pitchFamily="18" charset="0"/>
                                    </a:rPr>
                                    <m:t>𝜇</m:t>
                                  </m:r>
                                </m:e>
                                <m:sub>
                                  <m:r>
                                    <a:rPr lang="en-US" altLang="zh-CN" sz="4000" i="1">
                                      <a:solidFill>
                                        <a:schemeClr val="accent4"/>
                                      </a:solidFill>
                                      <a:latin typeface="Cambria Math" panose="02040503050406030204" pitchFamily="18" charset="0"/>
                                    </a:rPr>
                                    <m:t>0</m:t>
                                  </m:r>
                                </m:sub>
                              </m:sSub>
                              <m:d>
                                <m:dPr>
                                  <m:begChr m:val="〈"/>
                                  <m:endChr m:val="〉"/>
                                  <m:ctrlPr>
                                    <a:rPr lang="zh-CN" altLang="zh-CN" sz="4000" i="1">
                                      <a:solidFill>
                                        <a:schemeClr val="accent4"/>
                                      </a:solidFill>
                                      <a:latin typeface="Cambria Math" panose="02040503050406030204" pitchFamily="18" charset="0"/>
                                    </a:rPr>
                                  </m:ctrlPr>
                                </m:dPr>
                                <m:e>
                                  <m:r>
                                    <m:rPr>
                                      <m:sty m:val="p"/>
                                    </m:rPr>
                                    <a:rPr lang="en-US" altLang="zh-CN" sz="4000">
                                      <a:solidFill>
                                        <a:schemeClr val="accent4"/>
                                      </a:solidFill>
                                      <a:latin typeface="Cambria Math" panose="02040503050406030204" pitchFamily="18" charset="0"/>
                                    </a:rPr>
                                    <m:t>ρ</m:t>
                                  </m:r>
                                </m:e>
                              </m:d>
                            </m:e>
                          </m:rad>
                        </m:den>
                      </m:f>
                    </m:oMath>
                  </m:oMathPara>
                </a14:m>
                <a:endParaRPr lang="zh-CN" altLang="en-US" sz="4000" dirty="0">
                  <a:solidFill>
                    <a:schemeClr val="accent4"/>
                  </a:solidFill>
                </a:endParaRPr>
              </a:p>
            </p:txBody>
          </p:sp>
        </mc:Choice>
        <mc:Fallback xmlns="">
          <p:sp>
            <p:nvSpPr>
              <p:cNvPr id="12" name="矩形 11">
                <a:extLst>
                  <a:ext uri="{FF2B5EF4-FFF2-40B4-BE49-F238E27FC236}">
                    <a16:creationId xmlns:a16="http://schemas.microsoft.com/office/drawing/2014/main" id="{10F5FAE5-FB6A-8941-8896-192EA3301CCB}"/>
                  </a:ext>
                </a:extLst>
              </p:cNvPr>
              <p:cNvSpPr>
                <a:spLocks noRot="1" noChangeAspect="1" noMove="1" noResize="1" noEditPoints="1" noAdjustHandles="1" noChangeArrowheads="1" noChangeShapeType="1" noTextEdit="1"/>
              </p:cNvSpPr>
              <p:nvPr/>
            </p:nvSpPr>
            <p:spPr>
              <a:xfrm>
                <a:off x="261371" y="10770586"/>
                <a:ext cx="2985368" cy="1503232"/>
              </a:xfrm>
              <a:prstGeom prst="rect">
                <a:avLst/>
              </a:prstGeom>
              <a:blipFill>
                <a:blip r:embed="rId3"/>
                <a:stretch>
                  <a:fillRect b="-5882"/>
                </a:stretch>
              </a:blipFill>
            </p:spPr>
            <p:txBody>
              <a:bodyPr/>
              <a:lstStyle/>
              <a:p>
                <a:r>
                  <a:rPr lang="zh-CN" altLang="en-US">
                    <a:noFill/>
                  </a:rPr>
                  <a:t> </a:t>
                </a:r>
              </a:p>
            </p:txBody>
          </p:sp>
        </mc:Fallback>
      </mc:AlternateContent>
      <p:sp>
        <p:nvSpPr>
          <p:cNvPr id="7" name="矩形 6">
            <a:extLst>
              <a:ext uri="{FF2B5EF4-FFF2-40B4-BE49-F238E27FC236}">
                <a16:creationId xmlns:a16="http://schemas.microsoft.com/office/drawing/2014/main" id="{82840C95-69F2-EA42-BBC4-A29C311877F5}"/>
              </a:ext>
            </a:extLst>
          </p:cNvPr>
          <p:cNvSpPr/>
          <p:nvPr/>
        </p:nvSpPr>
        <p:spPr>
          <a:xfrm>
            <a:off x="4016492" y="10643746"/>
            <a:ext cx="13170566" cy="2616101"/>
          </a:xfrm>
          <a:prstGeom prst="rect">
            <a:avLst/>
          </a:prstGeom>
        </p:spPr>
        <p:txBody>
          <a:bodyPr wrap="square">
            <a:spAutoFit/>
          </a:bodyPr>
          <a:lstStyle/>
          <a:p>
            <a:pPr marL="571500" indent="-571500">
              <a:spcBef>
                <a:spcPts val="1200"/>
              </a:spcBef>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Measured phase speed: kink speed projected onto POS</a:t>
            </a:r>
          </a:p>
          <a:p>
            <a:pPr marL="571500" indent="-571500">
              <a:spcBef>
                <a:spcPts val="1200"/>
              </a:spcBef>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cs typeface="Arial" panose="020B0604020202020204" pitchFamily="34" charset="0"/>
              </a:rPr>
              <a:t>Approximate the average density in the vicinity of POS with the derived density (Magyar &amp; Van </a:t>
            </a:r>
            <a:r>
              <a:rPr lang="en-US" altLang="zh-CN" sz="3600" dirty="0" err="1">
                <a:solidFill>
                  <a:schemeClr val="tx2">
                    <a:lumMod val="20000"/>
                    <a:lumOff val="80000"/>
                  </a:schemeClr>
                </a:solidFill>
                <a:latin typeface="Arial" panose="020B0604020202020204" pitchFamily="34" charset="0"/>
                <a:cs typeface="Arial" panose="020B0604020202020204" pitchFamily="34" charset="0"/>
              </a:rPr>
              <a:t>Doorsselaere</a:t>
            </a:r>
            <a:r>
              <a:rPr lang="zh-CN" altLang="zh-CN" sz="3600" dirty="0">
                <a:solidFill>
                  <a:schemeClr val="tx2">
                    <a:lumMod val="20000"/>
                    <a:lumOff val="80000"/>
                  </a:schemeClr>
                </a:solidFill>
                <a:latin typeface="Arial" panose="020B0604020202020204" pitchFamily="34" charset="0"/>
                <a:cs typeface="Arial" panose="020B0604020202020204" pitchFamily="34" charset="0"/>
              </a:rPr>
              <a:t> </a:t>
            </a:r>
            <a:r>
              <a:rPr lang="en-US" altLang="zh-CN" sz="3600" dirty="0">
                <a:solidFill>
                  <a:schemeClr val="tx2">
                    <a:lumMod val="20000"/>
                    <a:lumOff val="80000"/>
                  </a:schemeClr>
                </a:solidFill>
                <a:latin typeface="Arial" panose="020B0604020202020204" pitchFamily="34" charset="0"/>
                <a:cs typeface="Arial" panose="020B0604020202020204" pitchFamily="34" charset="0"/>
              </a:rPr>
              <a:t>2018)</a:t>
            </a:r>
          </a:p>
          <a:p>
            <a:pPr marL="571500" indent="-571500">
              <a:spcBef>
                <a:spcPts val="1200"/>
              </a:spcBef>
              <a:buFont typeface="Arial" panose="020B0604020202020204" pitchFamily="34" charset="0"/>
              <a:buChar char="•"/>
            </a:pPr>
            <a:r>
              <a:rPr lang="en-US" altLang="zh-CN" sz="3600" dirty="0">
                <a:solidFill>
                  <a:schemeClr val="tx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Obtain </a:t>
            </a:r>
            <a:r>
              <a:rPr lang="en-US" altLang="zh-CN" sz="3600" dirty="0">
                <a:solidFill>
                  <a:srgbClr val="FFFF00"/>
                </a:solidFill>
                <a:latin typeface="Arial" panose="020B0604020202020204" pitchFamily="34" charset="0"/>
                <a:ea typeface="Times New Roman" panose="02020603050405020304" pitchFamily="18" charset="0"/>
                <a:cs typeface="Arial" panose="020B0604020202020204" pitchFamily="34" charset="0"/>
              </a:rPr>
              <a:t>POS</a:t>
            </a:r>
            <a:r>
              <a:rPr lang="en-US" altLang="zh-CN" sz="3600" dirty="0">
                <a:solidFill>
                  <a:schemeClr val="tx2">
                    <a:lumMod val="20000"/>
                    <a:lumOff val="80000"/>
                  </a:schemeClr>
                </a:solidFill>
                <a:latin typeface="Arial" panose="020B0604020202020204" pitchFamily="34" charset="0"/>
                <a:ea typeface="Times New Roman" panose="02020603050405020304" pitchFamily="18" charset="0"/>
                <a:cs typeface="Arial" panose="020B0604020202020204" pitchFamily="34" charset="0"/>
              </a:rPr>
              <a:t> component of coronal magnetic field strength </a:t>
            </a:r>
          </a:p>
        </p:txBody>
      </p:sp>
      <p:sp>
        <p:nvSpPr>
          <p:cNvPr id="10" name="Title 1">
            <a:extLst>
              <a:ext uri="{FF2B5EF4-FFF2-40B4-BE49-F238E27FC236}">
                <a16:creationId xmlns:a16="http://schemas.microsoft.com/office/drawing/2014/main" id="{0B9DD628-0FD3-874F-891F-8F47B4CD5CC7}"/>
              </a:ext>
            </a:extLst>
          </p:cNvPr>
          <p:cNvSpPr txBox="1">
            <a:spLocks/>
          </p:cNvSpPr>
          <p:nvPr/>
        </p:nvSpPr>
        <p:spPr>
          <a:xfrm>
            <a:off x="914400" y="0"/>
            <a:ext cx="16459200" cy="1772584"/>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6600" dirty="0">
                <a:solidFill>
                  <a:srgbClr val="52B8E9"/>
                </a:solidFill>
                <a:latin typeface="Arial" panose="020B0604020202020204" pitchFamily="34" charset="0"/>
                <a:cs typeface="Arial" panose="020B0604020202020204" pitchFamily="34" charset="0"/>
              </a:rPr>
              <a:t>Global map of magnetic field strength</a:t>
            </a:r>
            <a:endParaRPr lang="zh-CN" altLang="en-US" sz="6600" dirty="0">
              <a:solidFill>
                <a:srgbClr val="52B8E9"/>
              </a:solidFill>
            </a:endParaRPr>
          </a:p>
        </p:txBody>
      </p:sp>
      <p:pic>
        <p:nvPicPr>
          <p:cNvPr id="8" name="图片 7">
            <a:extLst>
              <a:ext uri="{FF2B5EF4-FFF2-40B4-BE49-F238E27FC236}">
                <a16:creationId xmlns:a16="http://schemas.microsoft.com/office/drawing/2014/main" id="{EC5E5687-552D-4642-B887-A41E821F0BA2}"/>
              </a:ext>
            </a:extLst>
          </p:cNvPr>
          <p:cNvPicPr>
            <a:picLocks noChangeAspect="1"/>
          </p:cNvPicPr>
          <p:nvPr/>
        </p:nvPicPr>
        <p:blipFill rotWithShape="1">
          <a:blip r:embed="rId4"/>
          <a:srcRect r="46102"/>
          <a:stretch/>
        </p:blipFill>
        <p:spPr>
          <a:xfrm>
            <a:off x="4843462" y="1772584"/>
            <a:ext cx="8601075" cy="8470259"/>
          </a:xfrm>
          <a:prstGeom prst="rect">
            <a:avLst/>
          </a:prstGeom>
        </p:spPr>
      </p:pic>
    </p:spTree>
    <p:extLst>
      <p:ext uri="{BB962C8B-B14F-4D97-AF65-F5344CB8AC3E}">
        <p14:creationId xmlns:p14="http://schemas.microsoft.com/office/powerpoint/2010/main" val="22190668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3305BB3-6EBC-194B-AD33-25718749256B}"/>
              </a:ext>
            </a:extLst>
          </p:cNvPr>
          <p:cNvSpPr>
            <a:spLocks noGrp="1"/>
          </p:cNvSpPr>
          <p:nvPr>
            <p:ph type="sldNum" sz="quarter" idx="2"/>
          </p:nvPr>
        </p:nvSpPr>
        <p:spPr/>
        <p:txBody>
          <a:bodyPr/>
          <a:lstStyle/>
          <a:p>
            <a:fld id="{9909BF8D-282B-7240-8A44-30964E7C4FEC}" type="slidenum">
              <a:rPr kumimoji="1" lang="zh-CN" altLang="en-US" smtClean="0"/>
              <a:t>7</a:t>
            </a:fld>
            <a:endParaRPr kumimoji="1" lang="zh-CN" altLang="en-US"/>
          </a:p>
        </p:txBody>
      </p:sp>
      <p:sp>
        <p:nvSpPr>
          <p:cNvPr id="13" name="Title 1">
            <a:extLst>
              <a:ext uri="{FF2B5EF4-FFF2-40B4-BE49-F238E27FC236}">
                <a16:creationId xmlns:a16="http://schemas.microsoft.com/office/drawing/2014/main" id="{06B21D3A-1A36-E24E-8001-E35FDB74C6E7}"/>
              </a:ext>
            </a:extLst>
          </p:cNvPr>
          <p:cNvSpPr txBox="1">
            <a:spLocks/>
          </p:cNvSpPr>
          <p:nvPr/>
        </p:nvSpPr>
        <p:spPr>
          <a:xfrm>
            <a:off x="914400" y="0"/>
            <a:ext cx="16459200" cy="1772584"/>
          </a:xfrm>
          <a:prstGeom prst="rect">
            <a:avLst/>
          </a:prstGeom>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6000" dirty="0">
                <a:solidFill>
                  <a:srgbClr val="52B8E9"/>
                </a:solidFill>
                <a:latin typeface="Arial" panose="020B0604020202020204" pitchFamily="34" charset="0"/>
                <a:cs typeface="Arial" panose="020B0604020202020204" pitchFamily="34" charset="0"/>
              </a:rPr>
              <a:t>Summary</a:t>
            </a:r>
            <a:endParaRPr lang="zh-CN" altLang="en-US" sz="6000" dirty="0">
              <a:solidFill>
                <a:srgbClr val="52B8E9"/>
              </a:solidFill>
            </a:endParaRPr>
          </a:p>
        </p:txBody>
      </p:sp>
      <p:sp>
        <p:nvSpPr>
          <p:cNvPr id="15" name="内容占位符 2">
            <a:extLst>
              <a:ext uri="{FF2B5EF4-FFF2-40B4-BE49-F238E27FC236}">
                <a16:creationId xmlns:a16="http://schemas.microsoft.com/office/drawing/2014/main" id="{17DC562E-76F3-B049-A3EB-9925757D1085}"/>
              </a:ext>
            </a:extLst>
          </p:cNvPr>
          <p:cNvSpPr txBox="1">
            <a:spLocks/>
          </p:cNvSpPr>
          <p:nvPr/>
        </p:nvSpPr>
        <p:spPr>
          <a:xfrm>
            <a:off x="914400" y="2138344"/>
            <a:ext cx="16459200" cy="10375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476250" marR="0" indent="-476250" algn="l" defTabSz="619125" rtl="0" eaLnBrk="1" latinLnBrk="0" hangingPunct="1">
              <a:lnSpc>
                <a:spcPct val="100000"/>
              </a:lnSpc>
              <a:spcBef>
                <a:spcPts val="2925"/>
              </a:spcBef>
              <a:spcAft>
                <a:spcPts val="0"/>
              </a:spcAft>
              <a:buClr>
                <a:schemeClr val="accent1"/>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1pPr>
            <a:lvl2pPr marL="952500" marR="0" indent="-476250" algn="l" defTabSz="619125" rtl="0" eaLnBrk="1" latinLnBrk="0" hangingPunct="1">
              <a:lnSpc>
                <a:spcPct val="100000"/>
              </a:lnSpc>
              <a:spcBef>
                <a:spcPts val="2925"/>
              </a:spcBef>
              <a:spcAft>
                <a:spcPts val="0"/>
              </a:spcAft>
              <a:buClr>
                <a:schemeClr val="accent1"/>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2pPr>
            <a:lvl3pPr marL="1428750" marR="0" indent="-476250" algn="l" defTabSz="619125" rtl="0" eaLnBrk="1" latinLnBrk="0" hangingPunct="1">
              <a:lnSpc>
                <a:spcPct val="100000"/>
              </a:lnSpc>
              <a:spcBef>
                <a:spcPts val="2925"/>
              </a:spcBef>
              <a:spcAft>
                <a:spcPts val="0"/>
              </a:spcAft>
              <a:buClr>
                <a:schemeClr val="accent1"/>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3pPr>
            <a:lvl4pPr marL="1905000" marR="0" indent="-476250" algn="l" defTabSz="619125" rtl="0" eaLnBrk="1" latinLnBrk="0" hangingPunct="1">
              <a:lnSpc>
                <a:spcPct val="100000"/>
              </a:lnSpc>
              <a:spcBef>
                <a:spcPts val="2925"/>
              </a:spcBef>
              <a:spcAft>
                <a:spcPts val="0"/>
              </a:spcAft>
              <a:buClr>
                <a:schemeClr val="accent1"/>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4pPr>
            <a:lvl5pPr marL="2381250" marR="0" indent="-476250" algn="l" defTabSz="619125" rtl="0" eaLnBrk="1" latinLnBrk="0" hangingPunct="1">
              <a:lnSpc>
                <a:spcPct val="100000"/>
              </a:lnSpc>
              <a:spcBef>
                <a:spcPts val="2925"/>
              </a:spcBef>
              <a:spcAft>
                <a:spcPts val="0"/>
              </a:spcAft>
              <a:buClr>
                <a:schemeClr val="accent1"/>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5pPr>
            <a:lvl6pPr marL="28575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6pPr>
            <a:lvl7pPr marL="33337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7pPr>
            <a:lvl8pPr marL="381000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8pPr>
            <a:lvl9pPr marL="4286250" marR="0" indent="-476250" algn="l" defTabSz="619125" rtl="0" eaLnBrk="1" latinLnBrk="0" hangingPunct="1">
              <a:lnSpc>
                <a:spcPct val="100000"/>
              </a:lnSpc>
              <a:spcBef>
                <a:spcPts val="2925"/>
              </a:spcBef>
              <a:spcAft>
                <a:spcPts val="0"/>
              </a:spcAft>
              <a:buClr>
                <a:schemeClr val="accent1">
                  <a:satOff val="-4060"/>
                </a:schemeClr>
              </a:buClr>
              <a:buSzPct val="104999"/>
              <a:buFont typeface="Avenir Next Regular"/>
              <a:buChar char="‣"/>
              <a:tabLst/>
              <a:defRPr sz="3600" b="0" i="0" u="none" strike="noStrike" cap="none" spc="0" baseline="0">
                <a:solidFill>
                  <a:srgbClr val="838787"/>
                </a:solidFill>
                <a:uFillTx/>
                <a:latin typeface="Avenir Next Medium"/>
                <a:ea typeface="Avenir Next Medium"/>
                <a:cs typeface="Avenir Next Medium"/>
                <a:sym typeface="Avenir Next Medium"/>
              </a:defRPr>
            </a:lvl9pPr>
          </a:lstStyle>
          <a:p>
            <a:pPr algn="just">
              <a:spcBef>
                <a:spcPts val="1600"/>
              </a:spcBef>
            </a:pPr>
            <a:r>
              <a:rPr lang="en-US" altLang="zh-CN" dirty="0">
                <a:solidFill>
                  <a:schemeClr val="bg1">
                    <a:lumMod val="10000"/>
                    <a:lumOff val="90000"/>
                  </a:schemeClr>
                </a:solidFill>
                <a:latin typeface="Arial" panose="020B0604020202020204" pitchFamily="34" charset="0"/>
                <a:cs typeface="Arial" panose="020B0604020202020204" pitchFamily="34" charset="0"/>
              </a:rPr>
              <a:t>Using </a:t>
            </a:r>
            <a:r>
              <a:rPr lang="en-US" altLang="zh-CN" dirty="0" err="1">
                <a:solidFill>
                  <a:schemeClr val="bg1">
                    <a:lumMod val="10000"/>
                    <a:lumOff val="90000"/>
                  </a:schemeClr>
                </a:solidFill>
                <a:latin typeface="Arial" panose="020B0604020202020204" pitchFamily="34" charset="0"/>
                <a:cs typeface="Arial" panose="020B0604020202020204" pitchFamily="34" charset="0"/>
              </a:rPr>
              <a:t>CoMP</a:t>
            </a:r>
            <a:r>
              <a:rPr lang="en-US" altLang="zh-CN" dirty="0">
                <a:solidFill>
                  <a:schemeClr val="bg1">
                    <a:lumMod val="10000"/>
                    <a:lumOff val="90000"/>
                  </a:schemeClr>
                </a:solidFill>
                <a:latin typeface="Arial" panose="020B0604020202020204" pitchFamily="34" charset="0"/>
                <a:cs typeface="Arial" panose="020B0604020202020204" pitchFamily="34" charset="0"/>
              </a:rPr>
              <a:t> observations, we have determined the spatial distribution of the plasma density in the corona and the phase speed of the prevailing transverse MHD waves within the plasma. </a:t>
            </a:r>
          </a:p>
          <a:p>
            <a:pPr algn="just">
              <a:spcBef>
                <a:spcPts val="1600"/>
              </a:spcBef>
            </a:pPr>
            <a:r>
              <a:rPr lang="en-US" altLang="zh-CN" dirty="0">
                <a:solidFill>
                  <a:schemeClr val="bg1">
                    <a:lumMod val="10000"/>
                    <a:lumOff val="90000"/>
                  </a:schemeClr>
                </a:solidFill>
                <a:latin typeface="Arial" panose="020B0604020202020204" pitchFamily="34" charset="0"/>
                <a:cs typeface="Arial" panose="020B0604020202020204" pitchFamily="34" charset="0"/>
              </a:rPr>
              <a:t>Combing these, we have measured the global coronal magnetic field (POS component) for the first time. The derived field strengths in the corona from 1.05 to 1.35 solar radii are mostly 1-4 Gauss. </a:t>
            </a:r>
          </a:p>
          <a:p>
            <a:pPr algn="just">
              <a:spcBef>
                <a:spcPts val="1600"/>
              </a:spcBef>
            </a:pPr>
            <a:r>
              <a:rPr lang="en-US" altLang="zh-CN" dirty="0">
                <a:solidFill>
                  <a:schemeClr val="bg1">
                    <a:lumMod val="10000"/>
                    <a:lumOff val="90000"/>
                  </a:schemeClr>
                </a:solidFill>
                <a:latin typeface="Arial" panose="020B0604020202020204" pitchFamily="34" charset="0"/>
                <a:cs typeface="Arial" panose="020B0604020202020204" pitchFamily="34" charset="0"/>
              </a:rPr>
              <a:t>These results demonstrate the capability of imaging spectroscopy in coronal magnetic field diagnostics. With this technique, global coronal </a:t>
            </a:r>
            <a:r>
              <a:rPr lang="en-US" altLang="zh-CN" i="1" dirty="0">
                <a:solidFill>
                  <a:schemeClr val="bg1">
                    <a:lumMod val="10000"/>
                    <a:lumOff val="90000"/>
                  </a:schemeClr>
                </a:solidFill>
                <a:latin typeface="Arial" panose="020B0604020202020204" pitchFamily="34" charset="0"/>
                <a:cs typeface="Arial" panose="020B0604020202020204" pitchFamily="34" charset="0"/>
              </a:rPr>
              <a:t>B </a:t>
            </a:r>
            <a:r>
              <a:rPr lang="en-US" altLang="zh-CN" dirty="0">
                <a:solidFill>
                  <a:schemeClr val="bg1">
                    <a:lumMod val="10000"/>
                    <a:lumOff val="90000"/>
                  </a:schemeClr>
                </a:solidFill>
                <a:latin typeface="Arial" panose="020B0604020202020204" pitchFamily="34" charset="0"/>
                <a:cs typeface="Arial" panose="020B0604020202020204" pitchFamily="34" charset="0"/>
              </a:rPr>
              <a:t>maps could in principle be routinely obtained, filling in the missing part of the measurements of the Sun’s global magnetism.</a:t>
            </a:r>
            <a:r>
              <a:rPr lang="zh-CN" altLang="zh-CN" dirty="0">
                <a:solidFill>
                  <a:schemeClr val="bg1">
                    <a:lumMod val="10000"/>
                    <a:lumOff val="90000"/>
                  </a:schemeClr>
                </a:solidFill>
                <a:latin typeface="Arial" panose="020B0604020202020204" pitchFamily="34" charset="0"/>
                <a:cs typeface="Arial" panose="020B0604020202020204" pitchFamily="34" charset="0"/>
              </a:rPr>
              <a:t> </a:t>
            </a:r>
            <a:endParaRPr lang="en-US" altLang="zh-CN" dirty="0">
              <a:solidFill>
                <a:schemeClr val="bg1">
                  <a:lumMod val="10000"/>
                  <a:lumOff val="90000"/>
                </a:schemeClr>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FE449DD4-5420-8949-A55A-659FABF17AD1}"/>
              </a:ext>
            </a:extLst>
          </p:cNvPr>
          <p:cNvSpPr/>
          <p:nvPr/>
        </p:nvSpPr>
        <p:spPr>
          <a:xfrm>
            <a:off x="1900627" y="9097078"/>
            <a:ext cx="13114781" cy="4154984"/>
          </a:xfrm>
          <a:prstGeom prst="rect">
            <a:avLst/>
          </a:prstGeom>
          <a:solidFill>
            <a:schemeClr val="accent4">
              <a:lumMod val="40000"/>
              <a:lumOff val="60000"/>
            </a:schemeClr>
          </a:solidFill>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(1) Z.-H. Yang, C. </a:t>
            </a:r>
            <a:r>
              <a:rPr kumimoji="0" lang="en-US"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Bethge</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H. Tian, S. </a:t>
            </a:r>
            <a:r>
              <a:rPr kumimoji="0" lang="en-US"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Tomczyk</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R. Morton, </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G. Del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Zanna</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S. W.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McIntosh</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B.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Binay</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Karak</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S. Gibson, 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Samanta</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J.-S. He, Y.-J. Chen, L.-H. Wang</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Global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maps</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of</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the</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magnetic</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field</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in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the</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solar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corona</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en-US" altLang="zh-CN" sz="3600" b="1" i="1"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Science</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369, 694 (2020).</a:t>
            </a:r>
          </a:p>
          <a:p>
            <a:pPr marL="0" marR="0" lvl="0" indent="0" defTabSz="914400" eaLnBrk="1" fontAlgn="base" latinLnBrk="0" hangingPunct="1">
              <a:lnSpc>
                <a:spcPct val="100000"/>
              </a:lnSpc>
              <a:spcBef>
                <a:spcPts val="0"/>
              </a:spcBef>
              <a:spcAft>
                <a:spcPts val="0"/>
              </a:spcAft>
              <a:buClrTx/>
              <a:buSzTx/>
              <a:buFontTx/>
              <a:buNone/>
              <a:tabLst/>
              <a:defRPr/>
            </a:pPr>
            <a:endParaRPr kumimoji="0" lang="zh-CN" altLang="zh-CN" sz="12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endParaRPr>
          </a:p>
          <a:p>
            <a:pPr marL="0" marR="0" lvl="0" indent="0" defTabSz="914400" eaLnBrk="1" fontAlgn="base"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(2) Z.-H. Yang, H. Tian, S. </a:t>
            </a:r>
            <a:r>
              <a:rPr kumimoji="0" lang="en-US"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Tomczyk</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R. Morton, X.-Y. Bai, T. </a:t>
            </a:r>
            <a:r>
              <a:rPr kumimoji="0" lang="en-US"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Samanta</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Y.-J. Chen, </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Mapping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the</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magnetic</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field</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in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the</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solar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corona</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through</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0" i="0"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magnetoseismology</a:t>
            </a:r>
            <a:r>
              <a:rPr kumimoji="0" lang="de-DE"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a:t>
            </a:r>
            <a:r>
              <a:rPr kumimoji="0" lang="de-DE" altLang="zh-CN" sz="3600" b="1" i="1"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Sci</a:t>
            </a:r>
            <a:r>
              <a:rPr kumimoji="0" lang="de-DE" altLang="zh-CN" sz="3600" b="1" i="1"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China Tech </a:t>
            </a:r>
            <a:r>
              <a:rPr kumimoji="0" lang="de-DE" altLang="zh-CN" sz="3600" b="1" i="1" u="none" strike="noStrike" kern="1200" cap="none" spc="0" normalizeH="0" baseline="0" noProof="0" dirty="0" err="1">
                <a:ln>
                  <a:noFill/>
                </a:ln>
                <a:solidFill>
                  <a:schemeClr val="bg1"/>
                </a:solidFill>
                <a:effectLst/>
                <a:uLnTx/>
                <a:uFillTx/>
                <a:latin typeface="Calibri" panose="020F0502020204030204"/>
                <a:ea typeface="宋体" panose="02010600030101010101" pitchFamily="2" charset="-122"/>
                <a:cs typeface="+mn-cs"/>
              </a:rPr>
              <a:t>Sci</a:t>
            </a:r>
            <a:r>
              <a:rPr kumimoji="0" lang="en-US"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rPr>
              <a:t>, 63, 2357 (2020).</a:t>
            </a:r>
            <a:endParaRPr kumimoji="0" lang="zh-CN" altLang="zh-CN" sz="36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endParaRPr>
          </a:p>
        </p:txBody>
      </p:sp>
      <p:pic>
        <p:nvPicPr>
          <p:cNvPr id="2" name="图片 1">
            <a:extLst>
              <a:ext uri="{FF2B5EF4-FFF2-40B4-BE49-F238E27FC236}">
                <a16:creationId xmlns:a16="http://schemas.microsoft.com/office/drawing/2014/main" id="{A4076CDF-319B-AC43-8702-CF5507D47D1B}"/>
              </a:ext>
            </a:extLst>
          </p:cNvPr>
          <p:cNvPicPr>
            <a:picLocks noChangeAspect="1"/>
          </p:cNvPicPr>
          <p:nvPr/>
        </p:nvPicPr>
        <p:blipFill>
          <a:blip r:embed="rId3"/>
          <a:stretch>
            <a:fillRect/>
          </a:stretch>
        </p:blipFill>
        <p:spPr>
          <a:xfrm>
            <a:off x="15249356" y="9139673"/>
            <a:ext cx="1625600" cy="1625600"/>
          </a:xfrm>
          <a:prstGeom prst="rect">
            <a:avLst/>
          </a:prstGeom>
        </p:spPr>
      </p:pic>
      <p:pic>
        <p:nvPicPr>
          <p:cNvPr id="3" name="图片 2">
            <a:extLst>
              <a:ext uri="{FF2B5EF4-FFF2-40B4-BE49-F238E27FC236}">
                <a16:creationId xmlns:a16="http://schemas.microsoft.com/office/drawing/2014/main" id="{20DBEECF-B7AF-DF42-8649-B9BE73F76180}"/>
              </a:ext>
            </a:extLst>
          </p:cNvPr>
          <p:cNvPicPr>
            <a:picLocks noChangeAspect="1"/>
          </p:cNvPicPr>
          <p:nvPr/>
        </p:nvPicPr>
        <p:blipFill>
          <a:blip r:embed="rId4"/>
          <a:stretch>
            <a:fillRect/>
          </a:stretch>
        </p:blipFill>
        <p:spPr>
          <a:xfrm>
            <a:off x="15249356" y="11473697"/>
            <a:ext cx="1625600" cy="1625600"/>
          </a:xfrm>
          <a:prstGeom prst="rect">
            <a:avLst/>
          </a:prstGeom>
        </p:spPr>
      </p:pic>
    </p:spTree>
    <p:extLst>
      <p:ext uri="{BB962C8B-B14F-4D97-AF65-F5344CB8AC3E}">
        <p14:creationId xmlns:p14="http://schemas.microsoft.com/office/powerpoint/2010/main" val="3109127841"/>
      </p:ext>
    </p:extLst>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Baskerville"/>
        <a:ea typeface="Baskerville"/>
        <a:cs typeface="Baskerville"/>
      </a:majorFont>
      <a:minorFont>
        <a:latin typeface="Baskerville"/>
        <a:ea typeface="Baskerville"/>
        <a:cs typeface="Baskervill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1" i="0" u="none" strike="noStrike" cap="all" spc="0" normalizeH="0" baseline="0">
            <a:ln>
              <a:noFill/>
            </a:ln>
            <a:solidFill>
              <a:srgbClr val="FFFFFF"/>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SOS" id="{CD5F3BD2-5BC8-3A4B-A241-7C439ED2A1D7}" vid="{EE471282-ADB0-E845-AB11-474A170B00E4}"/>
    </a:ext>
  </a:ext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Baskerville"/>
        <a:ea typeface="Baskerville"/>
        <a:cs typeface="Baskerville"/>
      </a:majorFont>
      <a:minorFont>
        <a:latin typeface="Baskerville"/>
        <a:ea typeface="Baskerville"/>
        <a:cs typeface="Baskervill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1" i="0" u="none" strike="noStrike" cap="all" spc="0" normalizeH="0" baseline="0">
            <a:ln>
              <a:noFill/>
            </a:ln>
            <a:solidFill>
              <a:srgbClr val="FFFFFF"/>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New_Template7</Template>
  <TotalTime>1588</TotalTime>
  <Words>944</Words>
  <Application>Microsoft Macintosh PowerPoint</Application>
  <PresentationFormat>自定义</PresentationFormat>
  <Paragraphs>63</Paragraphs>
  <Slides>7</Slides>
  <Notes>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vt:i4>
      </vt:variant>
    </vt:vector>
  </HeadingPairs>
  <TitlesOfParts>
    <vt:vector size="17" baseType="lpstr">
      <vt:lpstr>Arial</vt:lpstr>
      <vt:lpstr>Avenir Next Medium</vt:lpstr>
      <vt:lpstr>Avenir Next Regular</vt:lpstr>
      <vt:lpstr>Baskerville</vt:lpstr>
      <vt:lpstr>Calibri</vt:lpstr>
      <vt:lpstr>Cambria Math</vt:lpstr>
      <vt:lpstr>Helvetica</vt:lpstr>
      <vt:lpstr>Helvetica Neue</vt:lpstr>
      <vt:lpstr>Times New Roman</vt:lpstr>
      <vt:lpstr>New_Template7</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基于冕震学方法和极紫外光谱观测获取日冕磁图</dc:title>
  <dc:creator>Yang Zihao</dc:creator>
  <cp:lastModifiedBy>Yang Zihao</cp:lastModifiedBy>
  <cp:revision>64</cp:revision>
  <dcterms:created xsi:type="dcterms:W3CDTF">2021-03-22T08:38:26Z</dcterms:created>
  <dcterms:modified xsi:type="dcterms:W3CDTF">2021-08-29T16:47:05Z</dcterms:modified>
</cp:coreProperties>
</file>