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8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3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1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4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6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5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7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67BB1-CD51-4F70-99AA-A8C32109BCB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F812-1B55-47BA-9D05-C2EF24D33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8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3581"/>
            <a:ext cx="9144000" cy="2036005"/>
          </a:xfrm>
        </p:spPr>
        <p:txBody>
          <a:bodyPr>
            <a:normAutofit/>
          </a:bodyPr>
          <a:lstStyle/>
          <a:p>
            <a:r>
              <a:rPr lang="en-US" dirty="0" smtClean="0"/>
              <a:t>Thermal modeling of the middle solar corona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1712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Thanassis Katsiyannis</a:t>
            </a:r>
            <a:r>
              <a:rPr lang="en-US" sz="3200" baseline="30000" dirty="0" smtClean="0"/>
              <a:t>(1)</a:t>
            </a:r>
            <a:r>
              <a:rPr lang="en-US" sz="3200" dirty="0" smtClean="0"/>
              <a:t> &amp; Joseph </a:t>
            </a:r>
            <a:r>
              <a:rPr lang="en-US" sz="3200" dirty="0" err="1" smtClean="0"/>
              <a:t>Lemaire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(2</a:t>
            </a:r>
            <a:r>
              <a:rPr lang="en-US" sz="3200" baseline="30000" dirty="0" smtClean="0"/>
              <a:t>)</a:t>
            </a:r>
          </a:p>
          <a:p>
            <a:endParaRPr lang="en-US" sz="2800" baseline="30000" dirty="0" smtClean="0"/>
          </a:p>
          <a:p>
            <a:endParaRPr lang="en-US" sz="2800" baseline="30000" dirty="0" smtClean="0"/>
          </a:p>
          <a:p>
            <a:pPr marL="457200" indent="-457200">
              <a:buAutoNum type="arabicParenBoth"/>
            </a:pPr>
            <a:r>
              <a:rPr lang="en-US" dirty="0" smtClean="0"/>
              <a:t>Royal Observatory of Belgium</a:t>
            </a:r>
          </a:p>
          <a:p>
            <a:pPr marL="457200" indent="-457200">
              <a:buAutoNum type="arabicParenBoth"/>
            </a:pPr>
            <a:r>
              <a:rPr lang="en-US" dirty="0" smtClean="0"/>
              <a:t>Royal Belgian Institute for Space Aeronomy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DYN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490411" cy="4351338"/>
          </a:xfrm>
        </p:spPr>
        <p:txBody>
          <a:bodyPr>
            <a:normAutofit fontScale="55000" lnSpcReduction="20000"/>
          </a:bodyPr>
          <a:lstStyle/>
          <a:p>
            <a:r>
              <a:rPr lang="en-GB" dirty="0" err="1">
                <a:solidFill>
                  <a:prstClr val="black"/>
                </a:solidFill>
              </a:rPr>
              <a:t>Pottach</a:t>
            </a:r>
            <a:r>
              <a:rPr lang="en-GB" dirty="0">
                <a:solidFill>
                  <a:prstClr val="black"/>
                </a:solidFill>
              </a:rPr>
              <a:t> (1960), Brandt et al (1965) and Gibson et al (1999) used Parker’s hydro-dynamical model with T(∞)=0 and P(∞)=0. </a:t>
            </a:r>
            <a:endParaRPr lang="el-GR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Lemaire</a:t>
            </a:r>
            <a:r>
              <a:rPr lang="en-US" dirty="0" smtClean="0"/>
              <a:t> &amp; </a:t>
            </a:r>
            <a:r>
              <a:rPr lang="en-US" dirty="0" err="1" smtClean="0"/>
              <a:t>Stegen</a:t>
            </a:r>
            <a:r>
              <a:rPr lang="en-US" dirty="0" smtClean="0"/>
              <a:t> (2016) added the </a:t>
            </a:r>
            <a:r>
              <a:rPr lang="en-GB" dirty="0" err="1" smtClean="0"/>
              <a:t>m</a:t>
            </a:r>
            <a:r>
              <a:rPr lang="en-GB" baseline="-25000" dirty="0" err="1" smtClean="0"/>
              <a:t>H</a:t>
            </a:r>
            <a:r>
              <a:rPr lang="en-GB" dirty="0" smtClean="0"/>
              <a:t>*ne(r)*</a:t>
            </a:r>
            <a:r>
              <a:rPr lang="en-US" dirty="0" smtClean="0"/>
              <a:t>du/</a:t>
            </a:r>
            <a:r>
              <a:rPr lang="en-US" dirty="0" err="1" smtClean="0"/>
              <a:t>dt</a:t>
            </a:r>
            <a:r>
              <a:rPr lang="en-US" dirty="0" smtClean="0"/>
              <a:t> factor to Parker’s (1958) model: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prstClr val="black"/>
                </a:solidFill>
              </a:rPr>
              <a:t>dT</a:t>
            </a:r>
            <a:r>
              <a:rPr lang="en-US" dirty="0" smtClean="0">
                <a:solidFill>
                  <a:prstClr val="black"/>
                </a:solidFill>
              </a:rPr>
              <a:t>(r</a:t>
            </a:r>
            <a:r>
              <a:rPr lang="en-US" dirty="0">
                <a:solidFill>
                  <a:prstClr val="black"/>
                </a:solidFill>
              </a:rPr>
              <a:t>)/</a:t>
            </a:r>
            <a:r>
              <a:rPr lang="en-US" dirty="0" err="1">
                <a:solidFill>
                  <a:prstClr val="black"/>
                </a:solidFill>
              </a:rPr>
              <a:t>dr</a:t>
            </a:r>
            <a:r>
              <a:rPr lang="en-US" dirty="0">
                <a:solidFill>
                  <a:prstClr val="black"/>
                </a:solidFill>
              </a:rPr>
              <a:t> + [d(ln n</a:t>
            </a:r>
            <a:r>
              <a:rPr lang="en-US" baseline="-25000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)/</a:t>
            </a:r>
            <a:r>
              <a:rPr lang="en-US" dirty="0" err="1">
                <a:solidFill>
                  <a:prstClr val="black"/>
                </a:solidFill>
              </a:rPr>
              <a:t>dr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baseline="30000" dirty="0">
                <a:solidFill>
                  <a:prstClr val="black"/>
                </a:solidFill>
              </a:rPr>
              <a:t>-1</a:t>
            </a:r>
            <a:r>
              <a:rPr lang="en-US" dirty="0">
                <a:solidFill>
                  <a:prstClr val="black"/>
                </a:solidFill>
              </a:rPr>
              <a:t> +</a:t>
            </a:r>
            <a:r>
              <a:rPr lang="en-US" dirty="0" smtClean="0">
                <a:solidFill>
                  <a:prstClr val="black"/>
                </a:solidFill>
              </a:rPr>
              <a:t> m</a:t>
            </a:r>
            <a:r>
              <a:rPr lang="en-US" baseline="-25000" dirty="0" smtClean="0">
                <a:solidFill>
                  <a:prstClr val="black"/>
                </a:solidFill>
              </a:rPr>
              <a:t>H</a:t>
            </a:r>
            <a:r>
              <a:rPr lang="en-US" dirty="0" smtClean="0">
                <a:solidFill>
                  <a:prstClr val="black"/>
                </a:solidFill>
              </a:rPr>
              <a:t>*g </a:t>
            </a:r>
            <a:r>
              <a:rPr lang="en-US" dirty="0">
                <a:solidFill>
                  <a:prstClr val="black"/>
                </a:solidFill>
              </a:rPr>
              <a:t>* R</a:t>
            </a:r>
            <a:r>
              <a:rPr lang="en-US" baseline="-25000" dirty="0">
                <a:solidFill>
                  <a:prstClr val="black"/>
                </a:solidFill>
              </a:rPr>
              <a:t>S</a:t>
            </a:r>
            <a:r>
              <a:rPr lang="en-US" baseline="30000" dirty="0">
                <a:solidFill>
                  <a:prstClr val="black"/>
                </a:solidFill>
              </a:rPr>
              <a:t>2 </a:t>
            </a:r>
            <a:r>
              <a:rPr lang="en-US" dirty="0">
                <a:solidFill>
                  <a:prstClr val="black"/>
                </a:solidFill>
              </a:rPr>
              <a:t>/ (k  r</a:t>
            </a:r>
            <a:r>
              <a:rPr lang="en-US" baseline="30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) + </a:t>
            </a:r>
            <a:r>
              <a:rPr lang="en-US" sz="3200" dirty="0" err="1" smtClean="0">
                <a:solidFill>
                  <a:prstClr val="black"/>
                </a:solidFill>
              </a:rPr>
              <a:t>m</a:t>
            </a:r>
            <a:r>
              <a:rPr lang="en-US" sz="3200" baseline="-25000" dirty="0" err="1" smtClean="0">
                <a:solidFill>
                  <a:prstClr val="black"/>
                </a:solidFill>
              </a:rPr>
              <a:t>H</a:t>
            </a:r>
            <a:r>
              <a:rPr lang="en-GB" sz="3200" dirty="0">
                <a:solidFill>
                  <a:prstClr val="black"/>
                </a:solidFill>
              </a:rPr>
              <a:t>*</a:t>
            </a:r>
            <a:r>
              <a:rPr lang="en-US" dirty="0" smtClean="0">
                <a:solidFill>
                  <a:prstClr val="black"/>
                </a:solidFill>
              </a:rPr>
              <a:t>n</a:t>
            </a:r>
            <a:r>
              <a:rPr lang="en-US" baseline="-25000" dirty="0" smtClean="0">
                <a:solidFill>
                  <a:prstClr val="black"/>
                </a:solidFill>
              </a:rPr>
              <a:t>e</a:t>
            </a:r>
            <a:r>
              <a:rPr lang="en-US" dirty="0" smtClean="0">
                <a:solidFill>
                  <a:prstClr val="black"/>
                </a:solidFill>
              </a:rPr>
              <a:t>(r)*du/</a:t>
            </a:r>
            <a:r>
              <a:rPr lang="en-US" dirty="0" err="1" smtClean="0">
                <a:solidFill>
                  <a:prstClr val="black"/>
                </a:solidFill>
              </a:rPr>
              <a:t>dt</a:t>
            </a:r>
            <a:r>
              <a:rPr lang="en-US" dirty="0" smtClean="0">
                <a:solidFill>
                  <a:prstClr val="black"/>
                </a:solidFill>
              </a:rPr>
              <a:t> = 0</a:t>
            </a:r>
          </a:p>
          <a:p>
            <a:pPr marL="0" lvl="0" indent="0">
              <a:buNone/>
            </a:pPr>
            <a:endParaRPr lang="el-GR" dirty="0" smtClean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</a:rPr>
              <a:t>Lemaire</a:t>
            </a:r>
            <a:r>
              <a:rPr lang="en-US" dirty="0" smtClean="0">
                <a:solidFill>
                  <a:prstClr val="black"/>
                </a:solidFill>
              </a:rPr>
              <a:t> &amp; </a:t>
            </a:r>
            <a:r>
              <a:rPr lang="en-US" dirty="0" err="1" smtClean="0">
                <a:solidFill>
                  <a:prstClr val="black"/>
                </a:solidFill>
              </a:rPr>
              <a:t>Stegen</a:t>
            </a:r>
            <a:r>
              <a:rPr lang="en-US" dirty="0" smtClean="0">
                <a:solidFill>
                  <a:prstClr val="black"/>
                </a:solidFill>
              </a:rPr>
              <a:t> (2016) also added a term to Saito (1970)’s fit. This was to correct for n</a:t>
            </a:r>
            <a:r>
              <a:rPr lang="en-US" baseline="-25000" dirty="0" smtClean="0">
                <a:solidFill>
                  <a:prstClr val="black"/>
                </a:solidFill>
              </a:rPr>
              <a:t>e</a:t>
            </a:r>
            <a:r>
              <a:rPr lang="en-US" dirty="0" smtClean="0">
                <a:solidFill>
                  <a:prstClr val="black"/>
                </a:solidFill>
              </a:rPr>
              <a:t>(1AU). Saito (1970)’s fit was for h &lt; 3 R</a:t>
            </a:r>
            <a:r>
              <a:rPr lang="en-US" baseline="-25000" dirty="0" smtClean="0">
                <a:solidFill>
                  <a:prstClr val="black"/>
                </a:solidFill>
              </a:rPr>
              <a:t>S</a:t>
            </a:r>
            <a:endParaRPr lang="el-GR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</a:rPr>
              <a:t>e</a:t>
            </a:r>
            <a:r>
              <a:rPr lang="en-US" sz="2800" dirty="0" smtClean="0">
                <a:solidFill>
                  <a:prstClr val="black"/>
                </a:solidFill>
              </a:rPr>
              <a:t>(r)= 10</a:t>
            </a:r>
            <a:r>
              <a:rPr lang="en-US" sz="2800" baseline="30000" dirty="0" smtClean="0">
                <a:solidFill>
                  <a:prstClr val="black"/>
                </a:solidFill>
              </a:rPr>
              <a:t>8</a:t>
            </a:r>
            <a:r>
              <a:rPr lang="en-US" sz="2800" dirty="0" smtClean="0">
                <a:solidFill>
                  <a:prstClr val="black"/>
                </a:solidFill>
              </a:rPr>
              <a:t> [3.09 r</a:t>
            </a:r>
            <a:r>
              <a:rPr lang="en-US" sz="2800" baseline="30000" dirty="0" smtClean="0">
                <a:solidFill>
                  <a:prstClr val="black"/>
                </a:solidFill>
              </a:rPr>
              <a:t>-16</a:t>
            </a:r>
            <a:r>
              <a:rPr lang="en-US" sz="2800" dirty="0" smtClean="0">
                <a:solidFill>
                  <a:prstClr val="black"/>
                </a:solidFill>
              </a:rPr>
              <a:t> (1-0.5 sin(</a:t>
            </a:r>
            <a:r>
              <a:rPr lang="el-GR" sz="2800" dirty="0" smtClean="0">
                <a:solidFill>
                  <a:prstClr val="black"/>
                </a:solidFill>
              </a:rPr>
              <a:t>φ</a:t>
            </a:r>
            <a:r>
              <a:rPr lang="en-US" sz="2800" dirty="0" smtClean="0">
                <a:solidFill>
                  <a:prstClr val="black"/>
                </a:solidFill>
              </a:rPr>
              <a:t>)) + 1.58 r</a:t>
            </a:r>
            <a:r>
              <a:rPr lang="en-US" sz="2800" baseline="30000" dirty="0" smtClean="0">
                <a:solidFill>
                  <a:prstClr val="black"/>
                </a:solidFill>
              </a:rPr>
              <a:t>-6</a:t>
            </a:r>
            <a:r>
              <a:rPr lang="en-US" sz="2800" dirty="0" smtClean="0">
                <a:solidFill>
                  <a:prstClr val="black"/>
                </a:solidFill>
              </a:rPr>
              <a:t> (1-0.95 </a:t>
            </a:r>
            <a:r>
              <a:rPr lang="en-US" sz="2800" dirty="0">
                <a:solidFill>
                  <a:prstClr val="black"/>
                </a:solidFill>
              </a:rPr>
              <a:t>sin(</a:t>
            </a:r>
            <a:r>
              <a:rPr lang="el-GR" sz="2800" dirty="0">
                <a:solidFill>
                  <a:prstClr val="black"/>
                </a:solidFill>
              </a:rPr>
              <a:t>φ</a:t>
            </a:r>
            <a:r>
              <a:rPr lang="en-US" sz="2800" dirty="0" smtClean="0">
                <a:solidFill>
                  <a:prstClr val="black"/>
                </a:solidFill>
              </a:rPr>
              <a:t>)) +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0.0251 r</a:t>
            </a:r>
            <a:r>
              <a:rPr lang="en-US" sz="2800" baseline="30000" dirty="0" smtClean="0">
                <a:solidFill>
                  <a:prstClr val="black"/>
                </a:solidFill>
              </a:rPr>
              <a:t>-2.5</a:t>
            </a:r>
            <a:r>
              <a:rPr lang="en-US" sz="2800" dirty="0" smtClean="0">
                <a:solidFill>
                  <a:prstClr val="black"/>
                </a:solidFill>
              </a:rPr>
              <a:t> (1-√</a:t>
            </a:r>
            <a:r>
              <a:rPr lang="en-US" sz="2800" dirty="0">
                <a:solidFill>
                  <a:prstClr val="black"/>
                </a:solidFill>
              </a:rPr>
              <a:t>sin(</a:t>
            </a:r>
            <a:r>
              <a:rPr lang="el-GR" sz="2800" dirty="0">
                <a:solidFill>
                  <a:prstClr val="black"/>
                </a:solidFill>
              </a:rPr>
              <a:t>φ</a:t>
            </a:r>
            <a:r>
              <a:rPr lang="en-US" sz="2800" dirty="0" smtClean="0">
                <a:solidFill>
                  <a:prstClr val="black"/>
                </a:solidFill>
              </a:rPr>
              <a:t>))] + </a:t>
            </a:r>
            <a:r>
              <a:rPr lang="en-US" sz="2800" dirty="0">
                <a:solidFill>
                  <a:prstClr val="black"/>
                </a:solidFill>
              </a:rPr>
              <a:t>n</a:t>
            </a:r>
            <a:r>
              <a:rPr lang="en-US" sz="2800" baseline="-25000" dirty="0">
                <a:solidFill>
                  <a:prstClr val="black"/>
                </a:solidFill>
              </a:rPr>
              <a:t>e</a:t>
            </a:r>
            <a:r>
              <a:rPr lang="en-US" sz="2800" dirty="0">
                <a:solidFill>
                  <a:prstClr val="black"/>
                </a:solidFill>
              </a:rPr>
              <a:t>(1AU</a:t>
            </a:r>
            <a:r>
              <a:rPr lang="en-US" sz="2800" dirty="0" smtClean="0">
                <a:solidFill>
                  <a:prstClr val="black"/>
                </a:solidFill>
              </a:rPr>
              <a:t>) (215/r)</a:t>
            </a:r>
            <a:r>
              <a:rPr lang="en-US" sz="2800" baseline="30000" dirty="0" smtClean="0">
                <a:solidFill>
                  <a:prstClr val="black"/>
                </a:solidFill>
              </a:rPr>
              <a:t>2</a:t>
            </a:r>
            <a:endParaRPr lang="el-GR" sz="2800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45423" y="1825625"/>
            <a:ext cx="5181600" cy="348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distributions / Model limitations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9788" y="1559865"/>
                <a:ext cx="10329275" cy="823912"/>
              </a:xfrm>
            </p:spPr>
            <p:txBody>
              <a:bodyPr/>
              <a:lstStyle/>
              <a:p>
                <a:pPr algn="ctr"/>
                <a:r>
                  <a:rPr lang="en-US" b="0" dirty="0" smtClean="0"/>
                  <a:t>T(r)=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GB" b="0" i="1" baseline="30000" smtClean="0">
                            <a:latin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baseline="3000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0" dirty="0" smtClean="0"/>
                  <a:t> dx, </a:t>
                </a:r>
                <a:r>
                  <a:rPr lang="en-US" b="0" dirty="0"/>
                  <a:t>where 𝑇</a:t>
                </a:r>
                <a:r>
                  <a:rPr lang="en-US" b="0" baseline="30000" dirty="0" smtClean="0"/>
                  <a:t>∗</a:t>
                </a:r>
                <a:r>
                  <a:rPr lang="en-US" b="0" dirty="0"/>
                  <a:t> =  m</a:t>
                </a:r>
                <a:r>
                  <a:rPr lang="en-US" b="0" baseline="-25000" dirty="0"/>
                  <a:t>H</a:t>
                </a:r>
                <a:r>
                  <a:rPr lang="en-US" b="0" dirty="0"/>
                  <a:t>*g * R</a:t>
                </a:r>
                <a:r>
                  <a:rPr lang="en-US" b="0" baseline="-25000" dirty="0"/>
                  <a:t>S</a:t>
                </a:r>
                <a:r>
                  <a:rPr lang="en-US" b="0" baseline="30000" dirty="0"/>
                  <a:t>2</a:t>
                </a:r>
                <a:r>
                  <a:rPr lang="en-US" b="0" dirty="0"/>
                  <a:t> / (k  r</a:t>
                </a:r>
                <a:r>
                  <a:rPr lang="en-US" b="0" baseline="30000" dirty="0"/>
                  <a:t>2</a:t>
                </a:r>
                <a:r>
                  <a:rPr lang="en-US" b="0" dirty="0"/>
                  <a:t> </a:t>
                </a:r>
                <a:r>
                  <a:rPr lang="en-US" b="0" dirty="0" smtClean="0"/>
                  <a:t>)</a:t>
                </a:r>
                <a:endParaRPr lang="en-US" b="0" baseline="30000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9788" y="1559865"/>
                <a:ext cx="10329275" cy="823912"/>
              </a:xfrm>
              <a:blipFill rotWithShape="0">
                <a:blip r:embed="rId2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612176"/>
            <a:ext cx="5157787" cy="347038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00426"/>
            <a:ext cx="5183188" cy="3493885"/>
          </a:xfrm>
        </p:spPr>
      </p:pic>
    </p:spTree>
    <p:extLst>
      <p:ext uri="{BB962C8B-B14F-4D97-AF65-F5344CB8AC3E}">
        <p14:creationId xmlns:p14="http://schemas.microsoft.com/office/powerpoint/2010/main" val="29364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46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6945"/>
            <a:ext cx="10515600" cy="3674423"/>
          </a:xfrm>
        </p:spPr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different n</a:t>
            </a:r>
            <a:r>
              <a:rPr lang="en-US" baseline="-25000" dirty="0" smtClean="0"/>
              <a:t>e</a:t>
            </a:r>
            <a:r>
              <a:rPr lang="en-US" dirty="0" smtClean="0"/>
              <a:t>(r) observations as input to the model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Use T(r</a:t>
            </a:r>
            <a:r>
              <a:rPr lang="en-GB" dirty="0" smtClean="0">
                <a:solidFill>
                  <a:prstClr val="black"/>
                </a:solidFill>
              </a:rPr>
              <a:t>) observations as boundary conditions</a:t>
            </a:r>
            <a:endParaRPr lang="en-GB" dirty="0" smtClean="0">
              <a:solidFill>
                <a:prstClr val="black"/>
              </a:solidFill>
            </a:endParaRPr>
          </a:p>
          <a:p>
            <a:endParaRPr lang="el-GR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Calculate the energy flow for all radial distances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7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201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Thermal modeling of the middle solar corona</vt:lpstr>
      <vt:lpstr>The DYN model</vt:lpstr>
      <vt:lpstr>Temperature distributions / Model limitations</vt:lpstr>
      <vt:lpstr>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thanassis</dc:creator>
  <cp:lastModifiedBy>thanassis</cp:lastModifiedBy>
  <cp:revision>53</cp:revision>
  <dcterms:created xsi:type="dcterms:W3CDTF">2021-01-19T12:07:13Z</dcterms:created>
  <dcterms:modified xsi:type="dcterms:W3CDTF">2021-09-08T13:56:24Z</dcterms:modified>
</cp:coreProperties>
</file>