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3" r:id="rId2"/>
    <p:sldId id="259" r:id="rId3"/>
    <p:sldId id="290" r:id="rId4"/>
    <p:sldId id="285" r:id="rId5"/>
    <p:sldId id="288" r:id="rId6"/>
    <p:sldId id="289" r:id="rId7"/>
    <p:sldId id="287" r:id="rId8"/>
    <p:sldId id="286" r:id="rId9"/>
    <p:sldId id="266" r:id="rId10"/>
    <p:sldId id="271"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p:cViewPr varScale="1">
        <p:scale>
          <a:sx n="142" d="100"/>
          <a:sy n="142" d="100"/>
        </p:scale>
        <p:origin x="1032" y="14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E268B-7F20-4884-BAC6-F0958877D7CD}" type="datetimeFigureOut">
              <a:rPr lang="en-US" smtClean="0"/>
              <a:pPr/>
              <a:t>9/8/2021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FEEE4-2562-4DB9-B009-3EC74A27A6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6ADA5B-6616-4131-9E92-98838971E83B}" type="datetime1">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B389B3-CBE2-4873-8126-427BA24FBEAD}" type="datetime1">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99A8C4-8307-4388-B4B4-E8E08D5C89B3}" type="datetime1">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DD9CB9-79D1-4518-A6B1-6CB6AEAE6E04}" type="datetime1">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5AF62-6B1F-47F2-A4BB-B55CA137AEF4}" type="datetime1">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B2B3C2-EBDF-4CEB-9DFF-E8A686F4F67B}" type="datetime1">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6A8696-7D10-4A61-B01D-F74339740DD8}" type="datetime1">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F1CF66-B88B-4955-9C0E-68829FB98366}" type="datetime1">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3FC97-E8CC-4F96-B595-80162E82FB02}" type="datetime1">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3D3CF2-0523-4BA1-9EAA-EA61CB9EB07D}" type="datetime1">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19221-EFEC-40D9-A565-083DE11C66CA}" type="datetime1">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6293-F412-4FF6-815D-60346C74F1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7A2334-A925-4FD2-8970-FED7A4BA80F8}" type="datetime1">
              <a:rPr lang="en-US" smtClean="0"/>
              <a:pPr/>
              <a:t>9/8/2021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5C6293-F412-4FF6-815D-60346C74F1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olar.sao.ru/coronal-jets-catalo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solar.sao.ru/coronal-jets-catalo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olar.sao.ru/coronal-jets-catalog/" TargetMode="External"/><Relationship Id="rId2" Type="http://schemas.openxmlformats.org/officeDocument/2006/relationships/hyperlink" Target="https://prognoz2.sao.ru/coronal-jets-catalo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hyperlink" Target="https://solar.sao.ru/coronal-jets-catalo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64554"/>
            <a:ext cx="8229600" cy="857250"/>
          </a:xfrm>
        </p:spPr>
        <p:txBody>
          <a:bodyPr>
            <a:normAutofit/>
          </a:bodyPr>
          <a:lstStyle/>
          <a:p>
            <a:r>
              <a:rPr lang="en-US" sz="2800" b="1" dirty="0">
                <a:solidFill>
                  <a:srgbClr val="FF0000"/>
                </a:solidFill>
              </a:rPr>
              <a:t>Catalogue of hot jets in the solar corona</a:t>
            </a:r>
            <a:endParaRPr lang="ru-RU" sz="2800" dirty="0">
              <a:solidFill>
                <a:srgbClr val="FF0000"/>
              </a:solidFill>
            </a:endParaRPr>
          </a:p>
        </p:txBody>
      </p:sp>
      <p:sp>
        <p:nvSpPr>
          <p:cNvPr id="3" name="Содержимое 2"/>
          <p:cNvSpPr>
            <a:spLocks noGrp="1"/>
          </p:cNvSpPr>
          <p:nvPr>
            <p:ph idx="1"/>
          </p:nvPr>
        </p:nvSpPr>
        <p:spPr>
          <a:xfrm>
            <a:off x="179512" y="555526"/>
            <a:ext cx="8640960" cy="4587974"/>
          </a:xfrm>
        </p:spPr>
        <p:txBody>
          <a:bodyPr>
            <a:normAutofit fontScale="77500" lnSpcReduction="20000"/>
          </a:bodyPr>
          <a:lstStyle/>
          <a:p>
            <a:pPr>
              <a:buNone/>
            </a:pPr>
            <a:r>
              <a:rPr lang="en-US" sz="1800" b="1" i="1" dirty="0" err="1"/>
              <a:t>Kaltman</a:t>
            </a:r>
            <a:r>
              <a:rPr lang="en-US" sz="1800" b="1" i="1" dirty="0"/>
              <a:t> T. I.</a:t>
            </a:r>
            <a:r>
              <a:rPr lang="en-US" sz="1800" b="1" i="1" baseline="30000" dirty="0"/>
              <a:t>1</a:t>
            </a:r>
            <a:r>
              <a:rPr lang="en-US" sz="1800" b="1" i="1" dirty="0"/>
              <a:t>, </a:t>
            </a:r>
            <a:r>
              <a:rPr lang="en-US" sz="1800" b="1" i="1" dirty="0" err="1"/>
              <a:t>Stupishin</a:t>
            </a:r>
            <a:r>
              <a:rPr lang="en-US" sz="1800" b="1" i="1" dirty="0"/>
              <a:t> A. G.</a:t>
            </a:r>
            <a:r>
              <a:rPr lang="en-US" sz="1800" b="1" i="1" baseline="30000" dirty="0"/>
              <a:t> </a:t>
            </a:r>
            <a:r>
              <a:rPr lang="ru-RU" sz="1800" b="1" i="1" baseline="30000" dirty="0"/>
              <a:t>2</a:t>
            </a:r>
            <a:r>
              <a:rPr lang="en-US" sz="1800" b="1" i="1" dirty="0"/>
              <a:t>, </a:t>
            </a:r>
            <a:r>
              <a:rPr lang="en-US" sz="1800" b="1" i="1" dirty="0" err="1"/>
              <a:t>Anfinogentov</a:t>
            </a:r>
            <a:r>
              <a:rPr lang="en-US" sz="1800" b="1" i="1" dirty="0"/>
              <a:t> S. A.</a:t>
            </a:r>
            <a:r>
              <a:rPr lang="en-US" sz="1800" b="1" i="1" baseline="30000" dirty="0"/>
              <a:t> 3</a:t>
            </a:r>
            <a:r>
              <a:rPr lang="en-US" sz="1800" b="1" i="1" dirty="0"/>
              <a:t>, </a:t>
            </a:r>
          </a:p>
          <a:p>
            <a:pPr>
              <a:buNone/>
            </a:pPr>
            <a:r>
              <a:rPr lang="en-US" sz="1800" b="1" i="1" dirty="0" err="1"/>
              <a:t>Shendrik</a:t>
            </a:r>
            <a:r>
              <a:rPr lang="en-US" sz="1800" b="1" i="1" dirty="0"/>
              <a:t> A.V.</a:t>
            </a:r>
            <a:r>
              <a:rPr lang="en-US" sz="1800" b="1" i="1" baseline="30000" dirty="0"/>
              <a:t>1 </a:t>
            </a:r>
            <a:r>
              <a:rPr lang="en-US" sz="1800" b="1" i="1" dirty="0"/>
              <a:t>, </a:t>
            </a:r>
            <a:r>
              <a:rPr lang="en-US" sz="1800" b="1" i="1" dirty="0" err="1"/>
              <a:t>Nakariakov</a:t>
            </a:r>
            <a:r>
              <a:rPr lang="en-US" sz="1800" b="1" i="1" dirty="0"/>
              <a:t> V. M.</a:t>
            </a:r>
            <a:r>
              <a:rPr lang="en-US" sz="1800" b="1" i="1" baseline="30000" dirty="0"/>
              <a:t>1,</a:t>
            </a:r>
            <a:r>
              <a:rPr lang="ru-RU" sz="1800" b="1" i="1" baseline="30000" dirty="0"/>
              <a:t>4</a:t>
            </a:r>
            <a:r>
              <a:rPr lang="en-US" sz="1800" b="1" i="1" baseline="30000" dirty="0"/>
              <a:t> </a:t>
            </a:r>
            <a:r>
              <a:rPr lang="en-US" sz="1800" b="1" i="1" dirty="0"/>
              <a:t>, </a:t>
            </a:r>
            <a:r>
              <a:rPr lang="en-US" sz="1800" b="1" i="1" dirty="0" err="1"/>
              <a:t>Loukitcheva</a:t>
            </a:r>
            <a:r>
              <a:rPr lang="en-US" sz="1800" b="1" i="1" dirty="0"/>
              <a:t> M. V. </a:t>
            </a:r>
            <a:r>
              <a:rPr lang="en-US" sz="1800" b="1" i="1" baseline="30000" dirty="0"/>
              <a:t>1,</a:t>
            </a:r>
            <a:r>
              <a:rPr lang="ru-RU" sz="1800" b="1" i="1" baseline="30000" dirty="0"/>
              <a:t>2</a:t>
            </a:r>
            <a:r>
              <a:rPr lang="en-US" sz="1800" b="1" i="1" baseline="30000" dirty="0"/>
              <a:t>,5</a:t>
            </a:r>
            <a:r>
              <a:rPr lang="en-US" sz="1800" b="1" i="1" dirty="0"/>
              <a:t>, </a:t>
            </a:r>
            <a:endParaRPr lang="en-US" sz="1800" b="1" i="1" baseline="30000" dirty="0"/>
          </a:p>
          <a:p>
            <a:pPr>
              <a:buNone/>
            </a:pPr>
            <a:endParaRPr lang="ru-RU" sz="1800" i="1" dirty="0"/>
          </a:p>
          <a:p>
            <a:r>
              <a:rPr lang="en-US" sz="1800" i="1" baseline="30000" dirty="0"/>
              <a:t>1</a:t>
            </a:r>
            <a:r>
              <a:rPr lang="en-US" sz="1800" i="1" dirty="0"/>
              <a:t>Special astrophysical observatory of RAS, St. Petersburg, Russia</a:t>
            </a:r>
            <a:endParaRPr lang="ru-RU" sz="1800" i="1" dirty="0"/>
          </a:p>
          <a:p>
            <a:r>
              <a:rPr lang="ru-RU" sz="1800" i="1" baseline="30000" dirty="0"/>
              <a:t>2</a:t>
            </a:r>
            <a:r>
              <a:rPr lang="en-US" sz="1800" i="1" dirty="0"/>
              <a:t>Saint Petersburg State University, Saint Petersburg, Russia</a:t>
            </a:r>
            <a:endParaRPr lang="ru-RU" sz="1800" dirty="0"/>
          </a:p>
          <a:p>
            <a:r>
              <a:rPr lang="en-US" sz="1800" i="1" baseline="30000" dirty="0"/>
              <a:t>3</a:t>
            </a:r>
            <a:r>
              <a:rPr lang="en-US" sz="1800" i="1" dirty="0"/>
              <a:t>Institute of solar-terrestrial physics SB RAS, Irkutsk</a:t>
            </a:r>
            <a:endParaRPr lang="ru-RU" sz="1800" dirty="0"/>
          </a:p>
          <a:p>
            <a:r>
              <a:rPr lang="ru-RU" sz="1800" i="1" baseline="30000" dirty="0"/>
              <a:t>4</a:t>
            </a:r>
            <a:r>
              <a:rPr lang="en-US" sz="1800" i="1" dirty="0"/>
              <a:t>Centre for Fusion, Space and Astrophysics, Physics Department, University of Warwick, UK</a:t>
            </a:r>
            <a:endParaRPr lang="ru-RU" sz="1800" dirty="0"/>
          </a:p>
          <a:p>
            <a:r>
              <a:rPr lang="en-US" sz="1800" i="1" baseline="30000" dirty="0"/>
              <a:t>5</a:t>
            </a:r>
            <a:r>
              <a:rPr lang="en-US" sz="1800" i="1" dirty="0"/>
              <a:t>Max-Planck-Institut fur </a:t>
            </a:r>
            <a:r>
              <a:rPr lang="en-US" sz="1800" i="1" dirty="0" err="1"/>
              <a:t>Sonnensystemforschung</a:t>
            </a:r>
            <a:r>
              <a:rPr lang="en-US" sz="1800" i="1" dirty="0"/>
              <a:t>, Gottingen, Germany</a:t>
            </a:r>
            <a:endParaRPr lang="ru-RU" sz="1800" dirty="0"/>
          </a:p>
          <a:p>
            <a:pPr>
              <a:buNone/>
            </a:pPr>
            <a:r>
              <a:rPr lang="en-US" sz="2400" i="1" dirty="0"/>
              <a:t>		</a:t>
            </a:r>
          </a:p>
          <a:p>
            <a:pPr algn="just">
              <a:buNone/>
            </a:pPr>
            <a:r>
              <a:rPr lang="en-US" sz="1900" i="1" dirty="0"/>
              <a:t>	</a:t>
            </a:r>
            <a:r>
              <a:rPr lang="en-US" sz="2300" i="1" dirty="0"/>
              <a:t>We present a </a:t>
            </a:r>
            <a:r>
              <a:rPr lang="en-US" sz="2300" dirty="0"/>
              <a:t>catalogue</a:t>
            </a:r>
            <a:r>
              <a:rPr lang="en-US" sz="2300" i="1" dirty="0"/>
              <a:t> of plasma jets in the solar corona with a temperature above  0.5 MK, containing primary information about the events  and basic parameters of jet</a:t>
            </a:r>
          </a:p>
          <a:p>
            <a:pPr algn="just">
              <a:buNone/>
            </a:pPr>
            <a:r>
              <a:rPr lang="en-US" sz="2300" dirty="0">
                <a:hlinkClick r:id="rId2"/>
              </a:rPr>
              <a:t>https://solar.sao.ru/coronal-jets-catalog/</a:t>
            </a:r>
            <a:endParaRPr lang="en-US" sz="2300" dirty="0"/>
          </a:p>
          <a:p>
            <a:pPr algn="just">
              <a:buNone/>
            </a:pPr>
            <a:endParaRPr lang="en-US" sz="2300" dirty="0"/>
          </a:p>
          <a:p>
            <a:pPr algn="just">
              <a:buNone/>
            </a:pPr>
            <a:r>
              <a:rPr lang="en-US" sz="2300" dirty="0"/>
              <a:t>	The study of plasma jets in the solar atmosphere is an actively developing scientific field both in the context of fundamental plasma physics and in the field of plasma astrophysics. This direction is also of great importance for the development of methods for predicting space weather. Coronal jets are phenomena regularly observed on the Sun at all phases of the solar activity cycle, both in the quiet Sun and in coronal holes and active regions.</a:t>
            </a:r>
            <a:endParaRPr lang="ru-RU" sz="2300" dirty="0"/>
          </a:p>
        </p:txBody>
      </p:sp>
      <p:sp>
        <p:nvSpPr>
          <p:cNvPr id="4" name="Номер слайда 3"/>
          <p:cNvSpPr>
            <a:spLocks noGrp="1"/>
          </p:cNvSpPr>
          <p:nvPr>
            <p:ph type="sldNum" sz="quarter" idx="12"/>
          </p:nvPr>
        </p:nvSpPr>
        <p:spPr/>
        <p:txBody>
          <a:bodyPr/>
          <a:lstStyle/>
          <a:p>
            <a:fld id="{785C6293-F412-4FF6-815D-60346C74F106}"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5C6293-F412-4FF6-815D-60346C74F106}" type="slidenum">
              <a:rPr lang="en-US" smtClean="0"/>
              <a:pPr/>
              <a:t>10</a:t>
            </a:fld>
            <a:endParaRPr lang="en-US"/>
          </a:p>
        </p:txBody>
      </p:sp>
      <p:sp>
        <p:nvSpPr>
          <p:cNvPr id="7" name="TextBox 6"/>
          <p:cNvSpPr txBox="1"/>
          <p:nvPr/>
        </p:nvSpPr>
        <p:spPr>
          <a:xfrm>
            <a:off x="251520" y="65187"/>
            <a:ext cx="8640960" cy="5062924"/>
          </a:xfrm>
          <a:prstGeom prst="rect">
            <a:avLst/>
          </a:prstGeom>
          <a:noFill/>
        </p:spPr>
        <p:txBody>
          <a:bodyPr wrap="square" rtlCol="0">
            <a:spAutoFit/>
          </a:bodyPr>
          <a:lstStyle/>
          <a:p>
            <a:pPr algn="just">
              <a:spcAft>
                <a:spcPts val="600"/>
              </a:spcAft>
            </a:pPr>
            <a:r>
              <a:rPr lang="en-US" b="1" dirty="0">
                <a:solidFill>
                  <a:srgbClr val="C00000"/>
                </a:solidFill>
              </a:rPr>
              <a:t>                                  </a:t>
            </a:r>
            <a:r>
              <a:rPr lang="en-US" sz="2000" b="1" dirty="0">
                <a:solidFill>
                  <a:srgbClr val="C00000"/>
                </a:solidFill>
              </a:rPr>
              <a:t>Conclusions</a:t>
            </a:r>
            <a:endParaRPr lang="en-US" b="1" dirty="0">
              <a:solidFill>
                <a:srgbClr val="C00000"/>
              </a:solidFill>
            </a:endParaRPr>
          </a:p>
          <a:p>
            <a:pPr algn="just">
              <a:spcAft>
                <a:spcPts val="600"/>
              </a:spcAft>
              <a:buFont typeface="Arial" pitchFamily="34" charset="0"/>
              <a:buChar char="•"/>
            </a:pPr>
            <a:r>
              <a:rPr lang="en-US" sz="1600" dirty="0"/>
              <a:t> </a:t>
            </a:r>
            <a:r>
              <a:rPr lang="en-US" dirty="0"/>
              <a:t>A multi-wavelength Catalogue of plasma jets with temperatures above 0.5 MK ("hot jets") in the Sun's  corona has been created. </a:t>
            </a:r>
          </a:p>
          <a:p>
            <a:pPr algn="just">
              <a:spcAft>
                <a:spcPts val="600"/>
              </a:spcAft>
              <a:buFont typeface="Arial" pitchFamily="34" charset="0"/>
              <a:buChar char="•"/>
            </a:pPr>
            <a:r>
              <a:rPr lang="en-US" dirty="0"/>
              <a:t> To the moment, the catalogue is based on the data for the period of 2010-2020, which  almost completely covers the 24th cycle of solar activity. </a:t>
            </a:r>
          </a:p>
          <a:p>
            <a:pPr algn="just">
              <a:spcAft>
                <a:spcPts val="600"/>
              </a:spcAft>
              <a:buFont typeface="Arial" pitchFamily="34" charset="0"/>
              <a:buChar char="•"/>
            </a:pPr>
            <a:r>
              <a:rPr lang="en-US" dirty="0"/>
              <a:t> The catalogue includes primary information about the event, observed jet parameters, and associated  eruptive phenomena. </a:t>
            </a:r>
          </a:p>
          <a:p>
            <a:pPr algn="just">
              <a:spcAft>
                <a:spcPts val="600"/>
              </a:spcAft>
              <a:buFont typeface="Arial" pitchFamily="34" charset="0"/>
              <a:buChar char="•"/>
            </a:pPr>
            <a:r>
              <a:rPr lang="en-US" dirty="0"/>
              <a:t> The catalogue contains data obtained with the SDO/AIA high-precision EUV telescope, the results  of extrapolation of magnetic fields based on </a:t>
            </a:r>
            <a:r>
              <a:rPr lang="en-US" dirty="0" err="1"/>
              <a:t>photospheric</a:t>
            </a:r>
            <a:r>
              <a:rPr lang="en-US" dirty="0"/>
              <a:t> observations of the magnetic field using the SDO/HMI instrument, and the data from the ground-based radio telescopes and spectrometers, including RATAN-600, SRH, and </a:t>
            </a:r>
            <a:r>
              <a:rPr lang="en-US" dirty="0" err="1"/>
              <a:t>NoRH</a:t>
            </a:r>
            <a:r>
              <a:rPr lang="en-US" dirty="0"/>
              <a:t>. </a:t>
            </a:r>
          </a:p>
          <a:p>
            <a:pPr algn="just">
              <a:spcAft>
                <a:spcPts val="600"/>
              </a:spcAft>
              <a:buFont typeface="Arial" pitchFamily="34" charset="0"/>
              <a:buChar char="•"/>
            </a:pPr>
            <a:r>
              <a:rPr lang="en-US" dirty="0"/>
              <a:t>A new method of automatic jet detection in homogeneous time series of AIA images is developed. The method is applied to all of events in the catalogue. Currently wavelength 171Å is proceeded, other wavelengths will be proceeded in the nearest future.</a:t>
            </a:r>
          </a:p>
          <a:p>
            <a:pPr algn="just">
              <a:spcAft>
                <a:spcPts val="600"/>
              </a:spcAft>
              <a:buFont typeface="Arial" pitchFamily="34" charset="0"/>
              <a:buChar char="•"/>
            </a:pPr>
            <a:r>
              <a:rPr lang="en-US" dirty="0"/>
              <a:t> The catalogue is in open access and available at </a:t>
            </a:r>
            <a:r>
              <a:rPr lang="en-US" dirty="0">
                <a:hlinkClick r:id="rId2"/>
              </a:rPr>
              <a:t>https://solar.sao.ru/coronal-jets-catalog</a:t>
            </a:r>
            <a:r>
              <a:rPr lang="en-US" dirty="0"/>
              <a:t>. </a:t>
            </a:r>
          </a:p>
          <a:p>
            <a:pPr algn="just"/>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5C6293-F412-4FF6-815D-60346C74F106}" type="slidenum">
              <a:rPr lang="en-US" smtClean="0"/>
              <a:pPr/>
              <a:t>2</a:t>
            </a:fld>
            <a:endParaRPr lang="en-US"/>
          </a:p>
        </p:txBody>
      </p:sp>
      <p:sp>
        <p:nvSpPr>
          <p:cNvPr id="5" name="TextBox 4">
            <a:hlinkClick r:id="rId2"/>
          </p:cNvPr>
          <p:cNvSpPr txBox="1"/>
          <p:nvPr/>
        </p:nvSpPr>
        <p:spPr>
          <a:xfrm>
            <a:off x="395536" y="2859782"/>
            <a:ext cx="7200800" cy="923330"/>
          </a:xfrm>
          <a:prstGeom prst="rect">
            <a:avLst/>
          </a:prstGeom>
          <a:noFill/>
        </p:spPr>
        <p:txBody>
          <a:bodyPr wrap="square" rtlCol="0">
            <a:spAutoFit/>
          </a:bodyPr>
          <a:lstStyle/>
          <a:p>
            <a:pPr algn="just">
              <a:buNone/>
            </a:pPr>
            <a:r>
              <a:rPr lang="en-US" dirty="0">
                <a:hlinkClick r:id="rId3"/>
              </a:rPr>
              <a:t>https://solar.sao.ru/coronal-jets-catalog/</a:t>
            </a:r>
          </a:p>
          <a:p>
            <a:pPr algn="just"/>
            <a:r>
              <a:rPr lang="en-US" i="1" dirty="0">
                <a:solidFill>
                  <a:schemeClr val="accent6"/>
                </a:solidFill>
              </a:rPr>
              <a:t>Solar-Terrestrial Physics, vol. 7, issue 2, pp. 3-10</a:t>
            </a:r>
          </a:p>
          <a:p>
            <a:pPr algn="just">
              <a:buNone/>
            </a:pPr>
            <a:endParaRPr lang="en-US" dirty="0"/>
          </a:p>
        </p:txBody>
      </p:sp>
      <p:pic>
        <p:nvPicPr>
          <p:cNvPr id="6" name="Picture 5" descr="Capture2.PNG"/>
          <p:cNvPicPr>
            <a:picLocks noChangeAspect="1"/>
          </p:cNvPicPr>
          <p:nvPr/>
        </p:nvPicPr>
        <p:blipFill>
          <a:blip r:embed="rId4" cstate="print"/>
          <a:stretch>
            <a:fillRect/>
          </a:stretch>
        </p:blipFill>
        <p:spPr>
          <a:xfrm>
            <a:off x="251520" y="3579862"/>
            <a:ext cx="8502993" cy="1143578"/>
          </a:xfrm>
          <a:prstGeom prst="rect">
            <a:avLst/>
          </a:prstGeom>
        </p:spPr>
      </p:pic>
      <p:sp>
        <p:nvSpPr>
          <p:cNvPr id="8" name="Rectangle 7"/>
          <p:cNvSpPr/>
          <p:nvPr/>
        </p:nvSpPr>
        <p:spPr>
          <a:xfrm>
            <a:off x="323528" y="483518"/>
            <a:ext cx="8643998" cy="2308324"/>
          </a:xfrm>
          <a:prstGeom prst="rect">
            <a:avLst/>
          </a:prstGeom>
        </p:spPr>
        <p:txBody>
          <a:bodyPr wrap="square">
            <a:spAutoFit/>
          </a:bodyPr>
          <a:lstStyle/>
          <a:p>
            <a:pPr algn="just"/>
            <a:r>
              <a:rPr lang="en-US" dirty="0"/>
              <a:t>The </a:t>
            </a:r>
            <a:r>
              <a:rPr lang="ru-RU" dirty="0"/>
              <a:t>с</a:t>
            </a:r>
            <a:r>
              <a:rPr lang="en-US" dirty="0" err="1"/>
              <a:t>atalogue</a:t>
            </a:r>
            <a:r>
              <a:rPr lang="en-US" dirty="0"/>
              <a:t> includes: primary information about the event from HEK (</a:t>
            </a:r>
            <a:r>
              <a:rPr lang="en-US" dirty="0" err="1"/>
              <a:t>Heliophysics</a:t>
            </a:r>
            <a:r>
              <a:rPr lang="en-US" dirty="0"/>
              <a:t> Events Knowledge base), observed jet parameters, and associated eruptive phenomena. </a:t>
            </a:r>
          </a:p>
          <a:p>
            <a:pPr algn="just"/>
            <a:endParaRPr lang="en-US" dirty="0"/>
          </a:p>
          <a:p>
            <a:pPr algn="just"/>
            <a:r>
              <a:rPr lang="en-US" dirty="0"/>
              <a:t>The </a:t>
            </a:r>
            <a:r>
              <a:rPr lang="ru-RU" dirty="0"/>
              <a:t>с</a:t>
            </a:r>
            <a:r>
              <a:rPr lang="en-US" dirty="0" err="1"/>
              <a:t>atalogue</a:t>
            </a:r>
            <a:r>
              <a:rPr lang="en-US" dirty="0"/>
              <a:t> contains data obtained with the SDO/AIA high-precision EUV telescope, the results  of extrapolation of magnetic fields based on </a:t>
            </a:r>
            <a:r>
              <a:rPr lang="en-US" dirty="0" err="1"/>
              <a:t>photospheric</a:t>
            </a:r>
            <a:r>
              <a:rPr lang="en-US" dirty="0"/>
              <a:t> observations of the magnetic field using the SDO/HMI instrument, and the data from the ground-based radio telescopes and spectrometers, including  RATAN-600, Siberian Radioheliograph (SRH), and </a:t>
            </a:r>
            <a:r>
              <a:rPr lang="en-US" dirty="0" err="1"/>
              <a:t>NoRH</a:t>
            </a:r>
            <a:r>
              <a:rPr lang="en-US" dirty="0"/>
              <a:t>.</a:t>
            </a:r>
            <a:endParaRPr lang="en-US" b="1" dirty="0"/>
          </a:p>
        </p:txBody>
      </p:sp>
      <p:sp>
        <p:nvSpPr>
          <p:cNvPr id="9" name="Заголовок 1"/>
          <p:cNvSpPr txBox="1">
            <a:spLocks/>
          </p:cNvSpPr>
          <p:nvPr/>
        </p:nvSpPr>
        <p:spPr>
          <a:xfrm>
            <a:off x="251520" y="-164554"/>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mj-lt"/>
                <a:ea typeface="+mj-ea"/>
                <a:cs typeface="+mj-cs"/>
              </a:rPr>
              <a:t>Catalogue  content</a:t>
            </a:r>
            <a:endParaRPr kumimoji="0" lang="ru-RU" sz="20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9182270-E772-476F-AD59-126D70E3D523}"/>
              </a:ext>
            </a:extLst>
          </p:cNvPr>
          <p:cNvSpPr/>
          <p:nvPr/>
        </p:nvSpPr>
        <p:spPr>
          <a:xfrm>
            <a:off x="584694" y="1872319"/>
            <a:ext cx="2177542" cy="1382718"/>
          </a:xfrm>
          <a:prstGeom prst="rect">
            <a:avLst/>
          </a:prstGeom>
          <a:solidFill>
            <a:schemeClr val="bg1">
              <a:lumMod val="65000"/>
            </a:schemeClr>
          </a:solidFill>
          <a:ln w="28575">
            <a:solidFill>
              <a:schemeClr val="tx1">
                <a:lumMod val="95000"/>
                <a:lumOff val="5000"/>
              </a:schemeClr>
            </a:solidFill>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r>
              <a:rPr lang="en-US" sz="1500" dirty="0">
                <a:solidFill>
                  <a:schemeClr val="tx1"/>
                </a:solidFill>
              </a:rPr>
              <a:t>Coronal jets events from </a:t>
            </a:r>
            <a:r>
              <a:rPr lang="en-US" sz="1500" dirty="0" err="1">
                <a:solidFill>
                  <a:schemeClr val="tx1"/>
                </a:solidFill>
              </a:rPr>
              <a:t>Heliophysics</a:t>
            </a:r>
            <a:r>
              <a:rPr lang="en-US" sz="1500" dirty="0">
                <a:solidFill>
                  <a:schemeClr val="tx1"/>
                </a:solidFill>
              </a:rPr>
              <a:t> Events Knowledgebase</a:t>
            </a:r>
            <a:endParaRPr lang="ru-RU" sz="1500" dirty="0">
              <a:solidFill>
                <a:schemeClr val="tx1"/>
              </a:solidFill>
            </a:endParaRPr>
          </a:p>
        </p:txBody>
      </p:sp>
      <p:sp>
        <p:nvSpPr>
          <p:cNvPr id="5" name="Прямоугольник 4">
            <a:extLst>
              <a:ext uri="{FF2B5EF4-FFF2-40B4-BE49-F238E27FC236}">
                <a16:creationId xmlns:a16="http://schemas.microsoft.com/office/drawing/2014/main" id="{1DE9BC08-950F-4550-A8CC-47703EEB078E}"/>
              </a:ext>
            </a:extLst>
          </p:cNvPr>
          <p:cNvSpPr/>
          <p:nvPr/>
        </p:nvSpPr>
        <p:spPr>
          <a:xfrm>
            <a:off x="3428363" y="1872319"/>
            <a:ext cx="2177542" cy="1382718"/>
          </a:xfrm>
          <a:prstGeom prst="rect">
            <a:avLst/>
          </a:prstGeom>
          <a:solidFill>
            <a:schemeClr val="bg1">
              <a:lumMod val="65000"/>
            </a:schemeClr>
          </a:solidFill>
          <a:ln w="28575">
            <a:solidFill>
              <a:schemeClr val="tx1">
                <a:lumMod val="95000"/>
                <a:lumOff val="5000"/>
              </a:schemeClr>
            </a:solidFill>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r>
              <a:rPr lang="en-US" sz="1500" dirty="0">
                <a:solidFill>
                  <a:schemeClr val="tx1"/>
                </a:solidFill>
              </a:rPr>
              <a:t>Automated identification of jets in SDO/AIA data</a:t>
            </a:r>
            <a:endParaRPr lang="ru-RU" sz="1500" dirty="0">
              <a:solidFill>
                <a:schemeClr val="tx1"/>
              </a:solidFill>
            </a:endParaRPr>
          </a:p>
        </p:txBody>
      </p:sp>
      <p:sp>
        <p:nvSpPr>
          <p:cNvPr id="6" name="Прямоугольник 5">
            <a:extLst>
              <a:ext uri="{FF2B5EF4-FFF2-40B4-BE49-F238E27FC236}">
                <a16:creationId xmlns:a16="http://schemas.microsoft.com/office/drawing/2014/main" id="{07A82B92-ED90-4DC4-AE20-3199FA7F1B1C}"/>
              </a:ext>
            </a:extLst>
          </p:cNvPr>
          <p:cNvSpPr/>
          <p:nvPr/>
        </p:nvSpPr>
        <p:spPr>
          <a:xfrm>
            <a:off x="6312441" y="1871771"/>
            <a:ext cx="2177542" cy="1382717"/>
          </a:xfrm>
          <a:prstGeom prst="rect">
            <a:avLst/>
          </a:prstGeom>
          <a:solidFill>
            <a:schemeClr val="bg1">
              <a:lumMod val="65000"/>
            </a:schemeClr>
          </a:solidFill>
          <a:ln w="28575">
            <a:solidFill>
              <a:schemeClr val="tx1">
                <a:lumMod val="95000"/>
                <a:lumOff val="5000"/>
              </a:schemeClr>
            </a:solidFill>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r>
              <a:rPr lang="en-US" sz="1500" dirty="0">
                <a:solidFill>
                  <a:schemeClr val="tx1"/>
                </a:solidFill>
              </a:rPr>
              <a:t>data base,</a:t>
            </a:r>
            <a:br>
              <a:rPr lang="en-US" sz="1500" dirty="0">
                <a:solidFill>
                  <a:schemeClr val="tx1"/>
                </a:solidFill>
              </a:rPr>
            </a:br>
            <a:r>
              <a:rPr lang="en-US" sz="1500" dirty="0">
                <a:solidFill>
                  <a:schemeClr val="tx1"/>
                </a:solidFill>
              </a:rPr>
              <a:t>observational data,</a:t>
            </a:r>
            <a:br>
              <a:rPr lang="en-US" sz="1500" dirty="0">
                <a:solidFill>
                  <a:schemeClr val="tx1"/>
                </a:solidFill>
              </a:rPr>
            </a:br>
            <a:r>
              <a:rPr lang="en-US" sz="1500" dirty="0">
                <a:solidFill>
                  <a:schemeClr val="tx1"/>
                </a:solidFill>
              </a:rPr>
              <a:t>images and videos</a:t>
            </a:r>
            <a:endParaRPr lang="ru-RU" sz="1500" dirty="0">
              <a:solidFill>
                <a:schemeClr val="tx1"/>
              </a:solidFill>
            </a:endParaRPr>
          </a:p>
        </p:txBody>
      </p:sp>
      <p:sp>
        <p:nvSpPr>
          <p:cNvPr id="7" name="Прямоугольник 6">
            <a:extLst>
              <a:ext uri="{FF2B5EF4-FFF2-40B4-BE49-F238E27FC236}">
                <a16:creationId xmlns:a16="http://schemas.microsoft.com/office/drawing/2014/main" id="{F3A04DAD-81A8-4CE1-88F3-00A9B4CF53BE}"/>
              </a:ext>
            </a:extLst>
          </p:cNvPr>
          <p:cNvSpPr/>
          <p:nvPr/>
        </p:nvSpPr>
        <p:spPr>
          <a:xfrm>
            <a:off x="3822534" y="3437524"/>
            <a:ext cx="2177542" cy="1382717"/>
          </a:xfrm>
          <a:prstGeom prst="re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r>
              <a:rPr lang="en-US" sz="1500" dirty="0">
                <a:solidFill>
                  <a:schemeClr val="tx1"/>
                </a:solidFill>
              </a:rPr>
              <a:t>Other observations</a:t>
            </a:r>
            <a:br>
              <a:rPr lang="en-US" sz="1500" dirty="0">
                <a:solidFill>
                  <a:schemeClr val="tx1"/>
                </a:solidFill>
              </a:rPr>
            </a:br>
            <a:r>
              <a:rPr lang="en-US" sz="1500" dirty="0">
                <a:solidFill>
                  <a:schemeClr val="tx1"/>
                </a:solidFill>
              </a:rPr>
              <a:t>(SRH, RATAN-600, </a:t>
            </a:r>
            <a:r>
              <a:rPr lang="en-US" sz="1500" dirty="0" err="1">
                <a:solidFill>
                  <a:schemeClr val="tx1"/>
                </a:solidFill>
              </a:rPr>
              <a:t>NoRH</a:t>
            </a:r>
            <a:r>
              <a:rPr lang="en-US" sz="1500" dirty="0">
                <a:solidFill>
                  <a:schemeClr val="tx1"/>
                </a:solidFill>
              </a:rPr>
              <a:t>, SDO/HMI)</a:t>
            </a:r>
            <a:endParaRPr lang="ru-RU" sz="1500" dirty="0">
              <a:solidFill>
                <a:schemeClr val="tx1"/>
              </a:solidFill>
            </a:endParaRPr>
          </a:p>
        </p:txBody>
      </p:sp>
      <p:sp>
        <p:nvSpPr>
          <p:cNvPr id="17" name="Прямоугольник 16">
            <a:extLst>
              <a:ext uri="{FF2B5EF4-FFF2-40B4-BE49-F238E27FC236}">
                <a16:creationId xmlns:a16="http://schemas.microsoft.com/office/drawing/2014/main" id="{6AFCC618-B1CA-4D11-8575-41F760CDC77F}"/>
              </a:ext>
            </a:extLst>
          </p:cNvPr>
          <p:cNvSpPr/>
          <p:nvPr/>
        </p:nvSpPr>
        <p:spPr>
          <a:xfrm>
            <a:off x="3822534" y="287043"/>
            <a:ext cx="2177542" cy="1382717"/>
          </a:xfrm>
          <a:prstGeom prst="re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r>
              <a:rPr lang="en-US" sz="1500" dirty="0">
                <a:solidFill>
                  <a:schemeClr val="tx1"/>
                </a:solidFill>
              </a:rPr>
              <a:t>Magnetic field reconstruction from SDO/HMI magnetograms</a:t>
            </a:r>
            <a:endParaRPr lang="ru-RU" sz="1500" dirty="0">
              <a:solidFill>
                <a:schemeClr val="tx1"/>
              </a:solidFill>
            </a:endParaRPr>
          </a:p>
        </p:txBody>
      </p:sp>
      <p:sp>
        <p:nvSpPr>
          <p:cNvPr id="12" name="Стрелка: вправо 11">
            <a:extLst>
              <a:ext uri="{FF2B5EF4-FFF2-40B4-BE49-F238E27FC236}">
                <a16:creationId xmlns:a16="http://schemas.microsoft.com/office/drawing/2014/main" id="{5E05F3FB-9ECF-44CF-BEFC-A6260689A07A}"/>
              </a:ext>
            </a:extLst>
          </p:cNvPr>
          <p:cNvSpPr/>
          <p:nvPr/>
        </p:nvSpPr>
        <p:spPr>
          <a:xfrm>
            <a:off x="5562807" y="2296016"/>
            <a:ext cx="874539" cy="560432"/>
          </a:xfrm>
          <a:prstGeom prst="rightArrow">
            <a:avLst/>
          </a:prstGeom>
          <a:solidFill>
            <a:schemeClr val="bg1">
              <a:lumMod val="65000"/>
            </a:schemeClr>
          </a:solidFill>
          <a:ln w="28575">
            <a:solidFill>
              <a:schemeClr val="tx1">
                <a:lumMod val="95000"/>
                <a:lumOff val="5000"/>
              </a:schemeClr>
            </a:solidFill>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ru-RU" sz="1500" dirty="0">
              <a:solidFill>
                <a:schemeClr val="tx1"/>
              </a:solidFill>
            </a:endParaRPr>
          </a:p>
        </p:txBody>
      </p:sp>
      <p:sp>
        <p:nvSpPr>
          <p:cNvPr id="20" name="Прямоугольник 19">
            <a:extLst>
              <a:ext uri="{FF2B5EF4-FFF2-40B4-BE49-F238E27FC236}">
                <a16:creationId xmlns:a16="http://schemas.microsoft.com/office/drawing/2014/main" id="{B1E656F9-9A00-43D1-9BCA-1B85FC7CCD31}"/>
              </a:ext>
            </a:extLst>
          </p:cNvPr>
          <p:cNvSpPr/>
          <p:nvPr/>
        </p:nvSpPr>
        <p:spPr>
          <a:xfrm>
            <a:off x="6312441" y="287043"/>
            <a:ext cx="2160489" cy="1382717"/>
          </a:xfrm>
          <a:prstGeom prst="rect">
            <a:avLst/>
          </a:prstGeom>
          <a:solidFill>
            <a:schemeClr val="bg1">
              <a:lumMod val="65000"/>
            </a:schemeClr>
          </a:solidFill>
          <a:ln w="28575">
            <a:solidFill>
              <a:schemeClr val="bg1"/>
            </a:solidFill>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r>
              <a:rPr lang="en-US" sz="1500" dirty="0">
                <a:solidFill>
                  <a:schemeClr val="tx1"/>
                </a:solidFill>
              </a:rPr>
              <a:t>Manual analysis of selected events</a:t>
            </a:r>
            <a:endParaRPr lang="ru-RU" sz="1500" dirty="0">
              <a:solidFill>
                <a:schemeClr val="tx1"/>
              </a:solidFill>
            </a:endParaRPr>
          </a:p>
        </p:txBody>
      </p:sp>
      <p:sp>
        <p:nvSpPr>
          <p:cNvPr id="23" name="Стрелка: вверх-вниз 22">
            <a:extLst>
              <a:ext uri="{FF2B5EF4-FFF2-40B4-BE49-F238E27FC236}">
                <a16:creationId xmlns:a16="http://schemas.microsoft.com/office/drawing/2014/main" id="{2A3953DE-52D2-45A9-8E14-3FBF5CDEC7F2}"/>
              </a:ext>
            </a:extLst>
          </p:cNvPr>
          <p:cNvSpPr/>
          <p:nvPr/>
        </p:nvSpPr>
        <p:spPr>
          <a:xfrm>
            <a:off x="7245681" y="1425304"/>
            <a:ext cx="349863" cy="667712"/>
          </a:xfrm>
          <a:prstGeom prst="upDownArrow">
            <a:avLst/>
          </a:prstGeom>
          <a:solidFill>
            <a:schemeClr val="bg1">
              <a:lumMod val="65000"/>
            </a:schemeClr>
          </a:solidFill>
          <a:ln w="28575">
            <a:solidFill>
              <a:schemeClr val="bg1"/>
            </a:solidFill>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ru-RU" sz="1500" dirty="0">
              <a:solidFill>
                <a:schemeClr val="tx1"/>
              </a:solidFill>
            </a:endParaRPr>
          </a:p>
        </p:txBody>
      </p:sp>
      <p:sp>
        <p:nvSpPr>
          <p:cNvPr id="24" name="Стрелка: вправо 23">
            <a:extLst>
              <a:ext uri="{FF2B5EF4-FFF2-40B4-BE49-F238E27FC236}">
                <a16:creationId xmlns:a16="http://schemas.microsoft.com/office/drawing/2014/main" id="{4F2DCE12-9315-4877-B691-55C8E0DCC329}"/>
              </a:ext>
            </a:extLst>
          </p:cNvPr>
          <p:cNvSpPr/>
          <p:nvPr/>
        </p:nvSpPr>
        <p:spPr>
          <a:xfrm>
            <a:off x="2630743" y="2248837"/>
            <a:ext cx="874539" cy="560432"/>
          </a:xfrm>
          <a:prstGeom prst="rightArrow">
            <a:avLst/>
          </a:prstGeom>
          <a:solidFill>
            <a:schemeClr val="bg1">
              <a:lumMod val="65000"/>
            </a:schemeClr>
          </a:solidFill>
          <a:ln w="28575">
            <a:solidFill>
              <a:schemeClr val="tx1">
                <a:lumMod val="95000"/>
                <a:lumOff val="5000"/>
              </a:schemeClr>
            </a:solidFill>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ru-RU" sz="1500" dirty="0">
              <a:solidFill>
                <a:schemeClr val="tx1"/>
              </a:solidFill>
            </a:endParaRPr>
          </a:p>
        </p:txBody>
      </p:sp>
      <p:sp>
        <p:nvSpPr>
          <p:cNvPr id="25" name="Стрелка: вверх-вниз 24">
            <a:extLst>
              <a:ext uri="{FF2B5EF4-FFF2-40B4-BE49-F238E27FC236}">
                <a16:creationId xmlns:a16="http://schemas.microsoft.com/office/drawing/2014/main" id="{98C174E2-2C9B-4F76-B508-0F9144230F47}"/>
              </a:ext>
            </a:extLst>
          </p:cNvPr>
          <p:cNvSpPr/>
          <p:nvPr/>
        </p:nvSpPr>
        <p:spPr>
          <a:xfrm rot="2936384">
            <a:off x="5982857" y="3000145"/>
            <a:ext cx="349863" cy="667712"/>
          </a:xfrm>
          <a:prstGeom prst="upDownArrow">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ru-RU" sz="1500" dirty="0">
              <a:solidFill>
                <a:schemeClr val="tx1"/>
              </a:solidFill>
            </a:endParaRPr>
          </a:p>
        </p:txBody>
      </p:sp>
      <p:sp>
        <p:nvSpPr>
          <p:cNvPr id="26" name="Стрелка: вверх-вниз 25">
            <a:extLst>
              <a:ext uri="{FF2B5EF4-FFF2-40B4-BE49-F238E27FC236}">
                <a16:creationId xmlns:a16="http://schemas.microsoft.com/office/drawing/2014/main" id="{182E051C-4935-4490-835E-FAC51A6F220A}"/>
              </a:ext>
            </a:extLst>
          </p:cNvPr>
          <p:cNvSpPr/>
          <p:nvPr/>
        </p:nvSpPr>
        <p:spPr>
          <a:xfrm rot="7627800">
            <a:off x="5992447" y="1429222"/>
            <a:ext cx="349863" cy="667712"/>
          </a:xfrm>
          <a:prstGeom prst="upDownArrow">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ru-RU" sz="1500" dirty="0">
              <a:solidFill>
                <a:schemeClr val="tx1"/>
              </a:solidFill>
            </a:endParaRPr>
          </a:p>
        </p:txBody>
      </p:sp>
      <p:sp>
        <p:nvSpPr>
          <p:cNvPr id="27" name="Прямоугольник 26">
            <a:extLst>
              <a:ext uri="{FF2B5EF4-FFF2-40B4-BE49-F238E27FC236}">
                <a16:creationId xmlns:a16="http://schemas.microsoft.com/office/drawing/2014/main" id="{66851486-0FAC-4269-BE0F-A15B16E5D7B4}"/>
              </a:ext>
            </a:extLst>
          </p:cNvPr>
          <p:cNvSpPr/>
          <p:nvPr/>
        </p:nvSpPr>
        <p:spPr>
          <a:xfrm>
            <a:off x="6331841" y="3437524"/>
            <a:ext cx="2177542" cy="1382717"/>
          </a:xfrm>
          <a:prstGeom prst="rect">
            <a:avLst/>
          </a:prstGeom>
          <a:solidFill>
            <a:schemeClr val="bg1">
              <a:lumMod val="65000"/>
            </a:schemeClr>
          </a:solidFill>
          <a:ln w="28575">
            <a:solidFill>
              <a:schemeClr val="tx1">
                <a:lumMod val="95000"/>
                <a:lumOff val="5000"/>
              </a:schemeClr>
            </a:solidFill>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r>
              <a:rPr lang="en-US" sz="1500" b="1" dirty="0">
                <a:solidFill>
                  <a:schemeClr val="tx1"/>
                </a:solidFill>
              </a:rPr>
              <a:t>Coronal jets catalog </a:t>
            </a:r>
            <a:r>
              <a:rPr lang="en-US" sz="1500" dirty="0">
                <a:solidFill>
                  <a:schemeClr val="tx1"/>
                </a:solidFill>
              </a:rPr>
              <a:t>at</a:t>
            </a:r>
            <a:br>
              <a:rPr lang="en-US" sz="1500" dirty="0">
                <a:solidFill>
                  <a:schemeClr val="tx1"/>
                </a:solidFill>
              </a:rPr>
            </a:br>
            <a:r>
              <a:rPr lang="en-US" sz="1500" dirty="0">
                <a:solidFill>
                  <a:schemeClr val="tx1"/>
                </a:solidFill>
                <a:hlinkClick r:id="rId2"/>
              </a:rPr>
              <a:t>https://solar.sao.ru/coronal-jets-catalog/</a:t>
            </a:r>
            <a:endParaRPr lang="en-US" sz="1500" dirty="0">
              <a:solidFill>
                <a:schemeClr val="tx1"/>
              </a:solidFill>
            </a:endParaRPr>
          </a:p>
        </p:txBody>
      </p:sp>
      <p:sp>
        <p:nvSpPr>
          <p:cNvPr id="28" name="Стрелка: вправо 27">
            <a:extLst>
              <a:ext uri="{FF2B5EF4-FFF2-40B4-BE49-F238E27FC236}">
                <a16:creationId xmlns:a16="http://schemas.microsoft.com/office/drawing/2014/main" id="{96ED0346-747D-4E9C-8B43-5745DB15FD9F}"/>
              </a:ext>
            </a:extLst>
          </p:cNvPr>
          <p:cNvSpPr/>
          <p:nvPr/>
        </p:nvSpPr>
        <p:spPr>
          <a:xfrm rot="5400000">
            <a:off x="7172836" y="3104305"/>
            <a:ext cx="495554" cy="560432"/>
          </a:xfrm>
          <a:prstGeom prst="rightArrow">
            <a:avLst/>
          </a:prstGeom>
          <a:solidFill>
            <a:schemeClr val="bg1">
              <a:lumMod val="65000"/>
            </a:schemeClr>
          </a:solidFill>
          <a:ln w="28575">
            <a:solidFill>
              <a:schemeClr val="tx1">
                <a:lumMod val="95000"/>
                <a:lumOff val="5000"/>
              </a:schemeClr>
            </a:solidFill>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ru-RU" sz="1500" dirty="0">
              <a:solidFill>
                <a:schemeClr val="tx1"/>
              </a:solidFill>
            </a:endParaRPr>
          </a:p>
        </p:txBody>
      </p:sp>
      <p:sp>
        <p:nvSpPr>
          <p:cNvPr id="15" name="Прямоугольник 14"/>
          <p:cNvSpPr/>
          <p:nvPr/>
        </p:nvSpPr>
        <p:spPr>
          <a:xfrm>
            <a:off x="251520" y="339502"/>
            <a:ext cx="3319307" cy="400110"/>
          </a:xfrm>
          <a:prstGeom prst="rect">
            <a:avLst/>
          </a:prstGeom>
        </p:spPr>
        <p:txBody>
          <a:bodyPr wrap="none">
            <a:spAutoFit/>
          </a:bodyPr>
          <a:lstStyle/>
          <a:p>
            <a:r>
              <a:rPr lang="en-US" sz="2000" b="1" dirty="0">
                <a:solidFill>
                  <a:srgbClr val="C00000"/>
                </a:solidFill>
              </a:rPr>
              <a:t>Workflow of catalogue filling:</a:t>
            </a:r>
            <a:endParaRPr lang="ru-RU" sz="2000" b="1" dirty="0">
              <a:solidFill>
                <a:srgbClr val="C00000"/>
              </a:solidFill>
            </a:endParaRPr>
          </a:p>
        </p:txBody>
      </p:sp>
    </p:spTree>
    <p:extLst>
      <p:ext uri="{BB962C8B-B14F-4D97-AF65-F5344CB8AC3E}">
        <p14:creationId xmlns:p14="http://schemas.microsoft.com/office/powerpoint/2010/main" val="84462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64554"/>
            <a:ext cx="8229600" cy="857250"/>
          </a:xfrm>
        </p:spPr>
        <p:txBody>
          <a:bodyPr>
            <a:normAutofit/>
          </a:bodyPr>
          <a:lstStyle/>
          <a:p>
            <a:r>
              <a:rPr lang="en-US" sz="2000" b="1" dirty="0">
                <a:solidFill>
                  <a:srgbClr val="C00000"/>
                </a:solidFill>
              </a:rPr>
              <a:t>Examples of automatic identification of a coronal jet in SDO/AIA images in the 171 Å channel</a:t>
            </a:r>
            <a:endParaRPr lang="ru-RU" sz="2000" b="1" dirty="0">
              <a:solidFill>
                <a:srgbClr val="C00000"/>
              </a:solidFill>
            </a:endParaRPr>
          </a:p>
        </p:txBody>
      </p:sp>
      <p:sp>
        <p:nvSpPr>
          <p:cNvPr id="4" name="Номер слайда 3"/>
          <p:cNvSpPr>
            <a:spLocks noGrp="1"/>
          </p:cNvSpPr>
          <p:nvPr>
            <p:ph type="sldNum" sz="quarter" idx="12"/>
          </p:nvPr>
        </p:nvSpPr>
        <p:spPr/>
        <p:txBody>
          <a:bodyPr/>
          <a:lstStyle/>
          <a:p>
            <a:fld id="{785C6293-F412-4FF6-815D-60346C74F106}" type="slidenum">
              <a:rPr lang="en-US" smtClean="0"/>
              <a:pPr/>
              <a:t>4</a:t>
            </a:fld>
            <a:endParaRPr lang="en-US"/>
          </a:p>
        </p:txBody>
      </p:sp>
      <p:pic>
        <p:nvPicPr>
          <p:cNvPr id="31746" name="Picture 2"/>
          <p:cNvPicPr>
            <a:picLocks noGrp="1" noChangeAspect="1" noChangeArrowheads="1"/>
          </p:cNvPicPr>
          <p:nvPr>
            <p:ph idx="1"/>
          </p:nvPr>
        </p:nvPicPr>
        <p:blipFill>
          <a:blip r:embed="rId2" cstate="print"/>
          <a:srcRect/>
          <a:stretch>
            <a:fillRect/>
          </a:stretch>
        </p:blipFill>
        <p:spPr bwMode="auto">
          <a:xfrm>
            <a:off x="3203848" y="3048477"/>
            <a:ext cx="5746897" cy="2095023"/>
          </a:xfrm>
          <a:prstGeom prst="rect">
            <a:avLst/>
          </a:prstGeom>
          <a:noFill/>
          <a:ln w="9525">
            <a:noFill/>
            <a:miter lim="800000"/>
            <a:headEnd/>
            <a:tailEnd/>
          </a:ln>
        </p:spPr>
      </p:pic>
      <p:pic>
        <p:nvPicPr>
          <p:cNvPr id="6" name="Picture 6" descr="20150918_095100_-200_0_aia00114.png"/>
          <p:cNvPicPr>
            <a:picLocks noChangeAspect="1"/>
          </p:cNvPicPr>
          <p:nvPr/>
        </p:nvPicPr>
        <p:blipFill>
          <a:blip r:embed="rId3" cstate="print"/>
          <a:stretch>
            <a:fillRect/>
          </a:stretch>
        </p:blipFill>
        <p:spPr>
          <a:xfrm>
            <a:off x="0" y="627534"/>
            <a:ext cx="4644008" cy="24494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155926"/>
            <a:ext cx="8229600" cy="857250"/>
          </a:xfrm>
        </p:spPr>
        <p:txBody>
          <a:bodyPr>
            <a:normAutofit/>
          </a:bodyPr>
          <a:lstStyle/>
          <a:p>
            <a:pPr algn="just"/>
            <a:r>
              <a:rPr lang="en-US" sz="1200" dirty="0"/>
              <a:t>Radio maps of microwave radiation at a frequency of 17 GHz obtained by </a:t>
            </a:r>
            <a:r>
              <a:rPr lang="en-US" sz="1200" dirty="0" err="1"/>
              <a:t>NoRH</a:t>
            </a:r>
            <a:r>
              <a:rPr lang="en-US" sz="1200" dirty="0"/>
              <a:t> on September 13, 2017 for differ-</a:t>
            </a:r>
            <a:br>
              <a:rPr lang="en-US" sz="1200" dirty="0"/>
            </a:br>
            <a:r>
              <a:rPr lang="en-US" sz="1200" dirty="0" err="1"/>
              <a:t>ent</a:t>
            </a:r>
            <a:r>
              <a:rPr lang="en-US" sz="1200" dirty="0"/>
              <a:t> stages of jet development and superimposed on SDO/AIA 171 Å images as contours. The radio brightness contours </a:t>
            </a:r>
            <a:r>
              <a:rPr lang="en-US" sz="1200" dirty="0" err="1"/>
              <a:t>corre</a:t>
            </a:r>
            <a:r>
              <a:rPr lang="en-US" sz="1200" dirty="0"/>
              <a:t>-</a:t>
            </a:r>
            <a:br>
              <a:rPr lang="en-US" sz="1200" dirty="0"/>
            </a:br>
            <a:r>
              <a:rPr lang="en-US" sz="1200" dirty="0" err="1"/>
              <a:t>spond</a:t>
            </a:r>
            <a:r>
              <a:rPr lang="en-US" sz="1200" dirty="0"/>
              <a:t> to values from 10500 to 15000 K with an increment of 500 K</a:t>
            </a:r>
            <a:endParaRPr lang="ru-RU" sz="1200" dirty="0"/>
          </a:p>
        </p:txBody>
      </p:sp>
      <p:sp>
        <p:nvSpPr>
          <p:cNvPr id="4" name="Номер слайда 3"/>
          <p:cNvSpPr>
            <a:spLocks noGrp="1"/>
          </p:cNvSpPr>
          <p:nvPr>
            <p:ph type="sldNum" sz="quarter" idx="12"/>
          </p:nvPr>
        </p:nvSpPr>
        <p:spPr/>
        <p:txBody>
          <a:bodyPr/>
          <a:lstStyle/>
          <a:p>
            <a:fld id="{785C6293-F412-4FF6-815D-60346C74F106}" type="slidenum">
              <a:rPr lang="en-US" smtClean="0"/>
              <a:pPr/>
              <a:t>5</a:t>
            </a:fld>
            <a:endParaRPr lang="en-US"/>
          </a:p>
        </p:txBody>
      </p:sp>
      <p:pic>
        <p:nvPicPr>
          <p:cNvPr id="35842" name="Picture 2"/>
          <p:cNvPicPr>
            <a:picLocks noGrp="1" noChangeAspect="1" noChangeArrowheads="1"/>
          </p:cNvPicPr>
          <p:nvPr>
            <p:ph idx="1"/>
          </p:nvPr>
        </p:nvPicPr>
        <p:blipFill>
          <a:blip r:embed="rId2" cstate="print"/>
          <a:srcRect/>
          <a:stretch>
            <a:fillRect/>
          </a:stretch>
        </p:blipFill>
        <p:spPr bwMode="auto">
          <a:xfrm>
            <a:off x="1043608" y="771550"/>
            <a:ext cx="5059490" cy="3394075"/>
          </a:xfrm>
          <a:prstGeom prst="rect">
            <a:avLst/>
          </a:prstGeom>
          <a:noFill/>
          <a:ln w="9525">
            <a:noFill/>
            <a:miter lim="800000"/>
            <a:headEnd/>
            <a:tailEnd/>
          </a:ln>
        </p:spPr>
      </p:pic>
      <p:sp>
        <p:nvSpPr>
          <p:cNvPr id="5" name="Заголовок 1"/>
          <p:cNvSpPr txBox="1">
            <a:spLocks/>
          </p:cNvSpPr>
          <p:nvPr/>
        </p:nvSpPr>
        <p:spPr>
          <a:xfrm>
            <a:off x="251520" y="0"/>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j-lt"/>
                <a:ea typeface="+mj-ea"/>
                <a:cs typeface="+mj-cs"/>
              </a:rPr>
              <a:t>Example of radio observation at </a:t>
            </a:r>
            <a:r>
              <a:rPr kumimoji="0" lang="en-US" sz="1600" b="1" i="0" u="none" strike="noStrike" kern="1200" cap="none" spc="0" normalizeH="0" baseline="0" noProof="0" dirty="0" err="1">
                <a:ln>
                  <a:noFill/>
                </a:ln>
                <a:solidFill>
                  <a:srgbClr val="C00000"/>
                </a:solidFill>
                <a:effectLst/>
                <a:uLnTx/>
                <a:uFillTx/>
                <a:latin typeface="+mj-lt"/>
                <a:ea typeface="+mj-ea"/>
                <a:cs typeface="+mj-cs"/>
              </a:rPr>
              <a:t>Nobeyama</a:t>
            </a:r>
            <a:r>
              <a:rPr kumimoji="0" lang="en-US" sz="1600" b="1" i="0" u="none" strike="noStrike" kern="1200" cap="none" spc="0" normalizeH="0" baseline="0" noProof="0" dirty="0">
                <a:ln>
                  <a:noFill/>
                </a:ln>
                <a:solidFill>
                  <a:srgbClr val="C00000"/>
                </a:solidFill>
                <a:effectLst/>
                <a:uLnTx/>
                <a:uFillTx/>
                <a:latin typeface="+mj-lt"/>
                <a:ea typeface="+mj-ea"/>
                <a:cs typeface="+mj-cs"/>
              </a:rPr>
              <a:t> Radio Heliograph from Catalogue</a:t>
            </a:r>
            <a:endParaRPr kumimoji="0" lang="ru-RU" sz="16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155926"/>
            <a:ext cx="8229600" cy="857250"/>
          </a:xfrm>
        </p:spPr>
        <p:txBody>
          <a:bodyPr>
            <a:normAutofit/>
          </a:bodyPr>
          <a:lstStyle/>
          <a:p>
            <a:pPr algn="just"/>
            <a:r>
              <a:rPr lang="en-US" sz="1200" dirty="0"/>
              <a:t>Radio images of the Sun (left) from SRH for September 13, 2017. The active region in which the jet was observed </a:t>
            </a:r>
            <a:br>
              <a:rPr lang="en-US" sz="1200" dirty="0"/>
            </a:br>
            <a:r>
              <a:rPr lang="en-US" sz="1200" dirty="0"/>
              <a:t>is marked with a white rectangle. Microwave flux light curves for this region in the right (RCP, blue) and left (LCP, red) </a:t>
            </a:r>
            <a:br>
              <a:rPr lang="ru-RU" sz="1200" dirty="0"/>
            </a:br>
            <a:r>
              <a:rPr lang="en-US" sz="1200" dirty="0"/>
              <a:t>polarization are shown in the right panels</a:t>
            </a:r>
            <a:endParaRPr lang="ru-RU" sz="1200" dirty="0"/>
          </a:p>
        </p:txBody>
      </p:sp>
      <p:sp>
        <p:nvSpPr>
          <p:cNvPr id="4" name="Номер слайда 3"/>
          <p:cNvSpPr>
            <a:spLocks noGrp="1"/>
          </p:cNvSpPr>
          <p:nvPr>
            <p:ph type="sldNum" sz="quarter" idx="12"/>
          </p:nvPr>
        </p:nvSpPr>
        <p:spPr/>
        <p:txBody>
          <a:bodyPr/>
          <a:lstStyle/>
          <a:p>
            <a:fld id="{785C6293-F412-4FF6-815D-60346C74F106}" type="slidenum">
              <a:rPr lang="en-US" smtClean="0"/>
              <a:pPr/>
              <a:t>6</a:t>
            </a:fld>
            <a:endParaRPr lang="en-US"/>
          </a:p>
        </p:txBody>
      </p:sp>
      <p:pic>
        <p:nvPicPr>
          <p:cNvPr id="36866" name="Picture 2"/>
          <p:cNvPicPr>
            <a:picLocks noGrp="1" noChangeAspect="1" noChangeArrowheads="1"/>
          </p:cNvPicPr>
          <p:nvPr>
            <p:ph idx="1"/>
          </p:nvPr>
        </p:nvPicPr>
        <p:blipFill>
          <a:blip r:embed="rId2" cstate="print"/>
          <a:srcRect/>
          <a:stretch>
            <a:fillRect/>
          </a:stretch>
        </p:blipFill>
        <p:spPr bwMode="auto">
          <a:xfrm>
            <a:off x="1691680" y="627534"/>
            <a:ext cx="4507144" cy="3394075"/>
          </a:xfrm>
          <a:prstGeom prst="rect">
            <a:avLst/>
          </a:prstGeom>
          <a:noFill/>
          <a:ln w="9525">
            <a:noFill/>
            <a:miter lim="800000"/>
            <a:headEnd/>
            <a:tailEnd/>
          </a:ln>
        </p:spPr>
      </p:pic>
      <p:sp>
        <p:nvSpPr>
          <p:cNvPr id="5" name="Заголовок 1"/>
          <p:cNvSpPr txBox="1">
            <a:spLocks/>
          </p:cNvSpPr>
          <p:nvPr/>
        </p:nvSpPr>
        <p:spPr>
          <a:xfrm>
            <a:off x="179512" y="-92546"/>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j-lt"/>
                <a:ea typeface="+mj-ea"/>
                <a:cs typeface="+mj-cs"/>
              </a:rPr>
              <a:t>Example of radio observation at Siberian Radio Heliograph from Catalogue</a:t>
            </a:r>
            <a:endParaRPr kumimoji="0" lang="ru-RU" sz="16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83918"/>
            <a:ext cx="8229600" cy="857250"/>
          </a:xfrm>
        </p:spPr>
        <p:txBody>
          <a:bodyPr>
            <a:normAutofit/>
          </a:bodyPr>
          <a:lstStyle/>
          <a:p>
            <a:pPr algn="just"/>
            <a:r>
              <a:rPr lang="en-US" sz="1200" dirty="0"/>
              <a:t>RATAN-600 scans of antenna temperatures of polarized radiation in AR 12738 on April 17, 2019 at frequencies of </a:t>
            </a:r>
            <a:br>
              <a:rPr lang="en-US" sz="1200" dirty="0"/>
            </a:br>
            <a:r>
              <a:rPr lang="en-US" sz="1200" dirty="0"/>
              <a:t>5.25, 8.25, and 11.20 GHz. Different colors indicate observations in different azimuths: 31 records in a time span 07:11–11:15 </a:t>
            </a:r>
            <a:br>
              <a:rPr lang="en-US" sz="1200" dirty="0"/>
            </a:br>
            <a:r>
              <a:rPr lang="en-US" sz="1200" dirty="0"/>
              <a:t>UT with a step of 8 min. The left-to-right shift of the scans is a projection effect associated with the Earth rotation and depending </a:t>
            </a:r>
            <a:br>
              <a:rPr lang="en-US" sz="1200" dirty="0"/>
            </a:br>
            <a:r>
              <a:rPr lang="en-US" sz="1200" dirty="0"/>
              <a:t>on the orientation of a radio telescope antenna. Jet passage time corresponds to a radiation increase in blue scans</a:t>
            </a:r>
            <a:endParaRPr lang="ru-RU" sz="1200" dirty="0"/>
          </a:p>
        </p:txBody>
      </p:sp>
      <p:sp>
        <p:nvSpPr>
          <p:cNvPr id="4" name="Номер слайда 3"/>
          <p:cNvSpPr>
            <a:spLocks noGrp="1"/>
          </p:cNvSpPr>
          <p:nvPr>
            <p:ph type="sldNum" sz="quarter" idx="12"/>
          </p:nvPr>
        </p:nvSpPr>
        <p:spPr/>
        <p:txBody>
          <a:bodyPr/>
          <a:lstStyle/>
          <a:p>
            <a:fld id="{785C6293-F412-4FF6-815D-60346C74F106}" type="slidenum">
              <a:rPr lang="en-US" smtClean="0"/>
              <a:pPr/>
              <a:t>7</a:t>
            </a:fld>
            <a:endParaRPr lang="en-US"/>
          </a:p>
        </p:txBody>
      </p:sp>
      <p:pic>
        <p:nvPicPr>
          <p:cNvPr id="34818" name="Picture 2"/>
          <p:cNvPicPr>
            <a:picLocks noGrp="1" noChangeAspect="1" noChangeArrowheads="1"/>
          </p:cNvPicPr>
          <p:nvPr>
            <p:ph idx="1"/>
          </p:nvPr>
        </p:nvPicPr>
        <p:blipFill>
          <a:blip r:embed="rId2" cstate="print"/>
          <a:srcRect/>
          <a:stretch>
            <a:fillRect/>
          </a:stretch>
        </p:blipFill>
        <p:spPr bwMode="auto">
          <a:xfrm>
            <a:off x="755576" y="1419622"/>
            <a:ext cx="7134426" cy="2108005"/>
          </a:xfrm>
          <a:prstGeom prst="rect">
            <a:avLst/>
          </a:prstGeom>
          <a:noFill/>
          <a:ln w="9525">
            <a:noFill/>
            <a:miter lim="800000"/>
            <a:headEnd/>
            <a:tailEnd/>
          </a:ln>
        </p:spPr>
      </p:pic>
      <p:sp>
        <p:nvSpPr>
          <p:cNvPr id="5" name="Заголовок 1"/>
          <p:cNvSpPr txBox="1">
            <a:spLocks/>
          </p:cNvSpPr>
          <p:nvPr/>
        </p:nvSpPr>
        <p:spPr>
          <a:xfrm>
            <a:off x="0" y="123478"/>
            <a:ext cx="9036496"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j-lt"/>
                <a:ea typeface="+mj-ea"/>
                <a:cs typeface="+mj-cs"/>
              </a:rPr>
              <a:t>Example of radio observation at RATAN-600</a:t>
            </a:r>
            <a:r>
              <a:rPr kumimoji="0" lang="en-US" sz="1600" b="1" i="0" u="none" strike="noStrike" kern="1200" cap="none" spc="0" normalizeH="0" noProof="0" dirty="0">
                <a:ln>
                  <a:noFill/>
                </a:ln>
                <a:solidFill>
                  <a:srgbClr val="C00000"/>
                </a:solidFill>
                <a:effectLst/>
                <a:uLnTx/>
                <a:uFillTx/>
                <a:latin typeface="+mj-lt"/>
                <a:ea typeface="+mj-ea"/>
                <a:cs typeface="+mj-cs"/>
              </a:rPr>
              <a:t> (Radio telescope of Russian Academy of Sciences)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noProof="0" dirty="0">
                <a:ln>
                  <a:noFill/>
                </a:ln>
                <a:solidFill>
                  <a:srgbClr val="C00000"/>
                </a:solidFill>
                <a:effectLst/>
                <a:uLnTx/>
                <a:uFillTx/>
                <a:latin typeface="+mj-lt"/>
                <a:ea typeface="+mj-ea"/>
                <a:cs typeface="+mj-cs"/>
              </a:rPr>
              <a:t> </a:t>
            </a:r>
            <a:r>
              <a:rPr kumimoji="0" lang="en-US" sz="1600" b="1" i="0" u="none" strike="noStrike" kern="1200" cap="none" spc="0" normalizeH="0" baseline="0" noProof="0" dirty="0">
                <a:ln>
                  <a:noFill/>
                </a:ln>
                <a:solidFill>
                  <a:srgbClr val="C00000"/>
                </a:solidFill>
                <a:effectLst/>
                <a:uLnTx/>
                <a:uFillTx/>
                <a:latin typeface="+mj-lt"/>
                <a:ea typeface="+mj-ea"/>
                <a:cs typeface="+mj-cs"/>
              </a:rPr>
              <a:t>from Catalogue</a:t>
            </a:r>
            <a:endParaRPr kumimoji="0" lang="ru-RU" sz="16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8720" y="0"/>
            <a:ext cx="8229600" cy="857250"/>
          </a:xfrm>
        </p:spPr>
        <p:txBody>
          <a:bodyPr>
            <a:normAutofit/>
          </a:bodyPr>
          <a:lstStyle/>
          <a:p>
            <a:r>
              <a:rPr lang="en-US" sz="1600" b="1" dirty="0">
                <a:solidFill>
                  <a:srgbClr val="C00000"/>
                </a:solidFill>
              </a:rPr>
              <a:t>  Examples of potential reconstruction magnetic field</a:t>
            </a:r>
            <a:r>
              <a:rPr lang="en-US" sz="1600" dirty="0">
                <a:solidFill>
                  <a:srgbClr val="FF0000"/>
                </a:solidFill>
              </a:rPr>
              <a:t>: </a:t>
            </a:r>
            <a:br>
              <a:rPr lang="en-US" sz="1600" dirty="0"/>
            </a:br>
            <a:br>
              <a:rPr lang="en-US" sz="1600" dirty="0"/>
            </a:br>
            <a:endParaRPr lang="ru-RU" sz="1600" dirty="0"/>
          </a:p>
        </p:txBody>
      </p:sp>
      <p:sp>
        <p:nvSpPr>
          <p:cNvPr id="4" name="Номер слайда 3"/>
          <p:cNvSpPr>
            <a:spLocks noGrp="1"/>
          </p:cNvSpPr>
          <p:nvPr>
            <p:ph type="sldNum" sz="quarter" idx="12"/>
          </p:nvPr>
        </p:nvSpPr>
        <p:spPr/>
        <p:txBody>
          <a:bodyPr/>
          <a:lstStyle/>
          <a:p>
            <a:fld id="{785C6293-F412-4FF6-815D-60346C74F106}" type="slidenum">
              <a:rPr lang="en-US" smtClean="0"/>
              <a:pPr/>
              <a:t>8</a:t>
            </a:fld>
            <a:endParaRPr lang="en-US"/>
          </a:p>
        </p:txBody>
      </p:sp>
      <p:pic>
        <p:nvPicPr>
          <p:cNvPr id="33794" name="Picture 2"/>
          <p:cNvPicPr>
            <a:picLocks noGrp="1" noChangeAspect="1" noChangeArrowheads="1"/>
          </p:cNvPicPr>
          <p:nvPr>
            <p:ph idx="1"/>
          </p:nvPr>
        </p:nvPicPr>
        <p:blipFill>
          <a:blip r:embed="rId2" cstate="print"/>
          <a:srcRect/>
          <a:stretch>
            <a:fillRect/>
          </a:stretch>
        </p:blipFill>
        <p:spPr bwMode="auto">
          <a:xfrm>
            <a:off x="4499992" y="0"/>
            <a:ext cx="4644008" cy="192988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4" t="-31" r="-44" b="-31"/>
          <a:stretch>
            <a:fillRect/>
          </a:stretch>
        </p:blipFill>
        <p:spPr bwMode="auto">
          <a:xfrm>
            <a:off x="251520" y="2283718"/>
            <a:ext cx="1885950" cy="2724150"/>
          </a:xfrm>
          <a:prstGeom prst="rect">
            <a:avLst/>
          </a:prstGeom>
          <a:solidFill>
            <a:srgbClr val="FFFFFF"/>
          </a:solidFill>
        </p:spPr>
      </p:pic>
      <p:pic>
        <p:nvPicPr>
          <p:cNvPr id="6" name="Picture 1"/>
          <p:cNvPicPr>
            <a:picLocks noChangeAspect="1" noChangeArrowheads="1"/>
          </p:cNvPicPr>
          <p:nvPr/>
        </p:nvPicPr>
        <p:blipFill>
          <a:blip r:embed="rId4" cstate="print"/>
          <a:srcRect l="-37" t="7980" r="-37" b="-29"/>
          <a:stretch>
            <a:fillRect/>
          </a:stretch>
        </p:blipFill>
        <p:spPr bwMode="auto">
          <a:xfrm>
            <a:off x="2267744" y="2571750"/>
            <a:ext cx="2133600" cy="2571750"/>
          </a:xfrm>
          <a:prstGeom prst="rect">
            <a:avLst/>
          </a:prstGeom>
          <a:solidFill>
            <a:srgbClr val="FFFFFF"/>
          </a:solidFill>
        </p:spPr>
      </p:pic>
      <p:pic>
        <p:nvPicPr>
          <p:cNvPr id="7" name="Picture 6"/>
          <p:cNvPicPr>
            <a:picLocks noChangeAspect="1" noChangeArrowheads="1"/>
          </p:cNvPicPr>
          <p:nvPr/>
        </p:nvPicPr>
        <p:blipFill>
          <a:blip r:embed="rId5" cstate="print"/>
          <a:srcRect l="-41" t="-26" r="-41" b="-26"/>
          <a:stretch>
            <a:fillRect/>
          </a:stretch>
        </p:blipFill>
        <p:spPr bwMode="auto">
          <a:xfrm>
            <a:off x="5076056" y="2355726"/>
            <a:ext cx="1651000" cy="2654300"/>
          </a:xfrm>
          <a:prstGeom prst="rect">
            <a:avLst/>
          </a:prstGeom>
          <a:solidFill>
            <a:srgbClr val="FFFFFF"/>
          </a:solidFill>
          <a:ln w="9525">
            <a:noFill/>
            <a:miter lim="800000"/>
            <a:headEnd/>
            <a:tailEnd/>
          </a:ln>
        </p:spPr>
      </p:pic>
      <p:sp>
        <p:nvSpPr>
          <p:cNvPr id="8" name="Прямоугольник 7"/>
          <p:cNvSpPr/>
          <p:nvPr/>
        </p:nvSpPr>
        <p:spPr>
          <a:xfrm>
            <a:off x="0" y="1923678"/>
            <a:ext cx="5040611" cy="338554"/>
          </a:xfrm>
          <a:prstGeom prst="rect">
            <a:avLst/>
          </a:prstGeom>
        </p:spPr>
        <p:txBody>
          <a:bodyPr wrap="none">
            <a:spAutoFit/>
          </a:bodyPr>
          <a:lstStyle/>
          <a:p>
            <a:r>
              <a:rPr lang="en-US" sz="1600" b="1" dirty="0">
                <a:solidFill>
                  <a:srgbClr val="C00000"/>
                </a:solidFill>
              </a:rPr>
              <a:t>Examples of  Nonlinear force-free field (NLFFF) approach:</a:t>
            </a:r>
            <a:endParaRPr lang="ru-RU" sz="16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5C6293-F412-4FF6-815D-60346C74F106}" type="slidenum">
              <a:rPr lang="en-US" smtClean="0"/>
              <a:pPr/>
              <a:t>9</a:t>
            </a:fld>
            <a:endParaRPr lang="en-US"/>
          </a:p>
        </p:txBody>
      </p:sp>
      <p:pic>
        <p:nvPicPr>
          <p:cNvPr id="5" name="Picture 4" descr="CaptureDB1.PNG"/>
          <p:cNvPicPr>
            <a:picLocks noChangeAspect="1"/>
          </p:cNvPicPr>
          <p:nvPr/>
        </p:nvPicPr>
        <p:blipFill>
          <a:blip r:embed="rId2" cstate="print"/>
          <a:stretch>
            <a:fillRect/>
          </a:stretch>
        </p:blipFill>
        <p:spPr>
          <a:xfrm>
            <a:off x="357158" y="1017974"/>
            <a:ext cx="5368674" cy="2339594"/>
          </a:xfrm>
          <a:prstGeom prst="rect">
            <a:avLst/>
          </a:prstGeom>
        </p:spPr>
      </p:pic>
      <p:pic>
        <p:nvPicPr>
          <p:cNvPr id="6" name="Picture 5" descr="CaptureDB2.PNG"/>
          <p:cNvPicPr>
            <a:picLocks noChangeAspect="1"/>
          </p:cNvPicPr>
          <p:nvPr/>
        </p:nvPicPr>
        <p:blipFill>
          <a:blip r:embed="rId3" cstate="print"/>
          <a:stretch>
            <a:fillRect/>
          </a:stretch>
        </p:blipFill>
        <p:spPr>
          <a:xfrm>
            <a:off x="5857884" y="1017974"/>
            <a:ext cx="2928958" cy="3625478"/>
          </a:xfrm>
          <a:prstGeom prst="rect">
            <a:avLst/>
          </a:prstGeom>
        </p:spPr>
      </p:pic>
      <p:pic>
        <p:nvPicPr>
          <p:cNvPr id="7" name="Picture 6" descr="CaptureDB3.PNG"/>
          <p:cNvPicPr>
            <a:picLocks noChangeAspect="1"/>
          </p:cNvPicPr>
          <p:nvPr/>
        </p:nvPicPr>
        <p:blipFill>
          <a:blip r:embed="rId4" cstate="print"/>
          <a:stretch>
            <a:fillRect/>
          </a:stretch>
        </p:blipFill>
        <p:spPr>
          <a:xfrm>
            <a:off x="3214678" y="3429006"/>
            <a:ext cx="2372316" cy="1208462"/>
          </a:xfrm>
          <a:prstGeom prst="rect">
            <a:avLst/>
          </a:prstGeom>
        </p:spPr>
      </p:pic>
      <p:sp>
        <p:nvSpPr>
          <p:cNvPr id="9" name="TextBox 8"/>
          <p:cNvSpPr txBox="1"/>
          <p:nvPr/>
        </p:nvSpPr>
        <p:spPr>
          <a:xfrm>
            <a:off x="1331640" y="123478"/>
            <a:ext cx="6671698" cy="461665"/>
          </a:xfrm>
          <a:prstGeom prst="rect">
            <a:avLst/>
          </a:prstGeom>
          <a:noFill/>
        </p:spPr>
        <p:txBody>
          <a:bodyPr wrap="none" rtlCol="0">
            <a:spAutoFit/>
          </a:bodyPr>
          <a:lstStyle/>
          <a:p>
            <a:r>
              <a:rPr lang="en-US" sz="2400" dirty="0">
                <a:solidFill>
                  <a:srgbClr val="C00000"/>
                </a:solidFill>
              </a:rPr>
              <a:t>Catalogue: database with navigation (web interface)</a:t>
            </a:r>
          </a:p>
        </p:txBody>
      </p:sp>
      <p:pic>
        <p:nvPicPr>
          <p:cNvPr id="10" name="Picture 9" descr="20150918_095100_-200_0_aia00114.png"/>
          <p:cNvPicPr>
            <a:picLocks noChangeAspect="1"/>
          </p:cNvPicPr>
          <p:nvPr/>
        </p:nvPicPr>
        <p:blipFill>
          <a:blip r:embed="rId5" cstate="print"/>
          <a:stretch>
            <a:fillRect/>
          </a:stretch>
        </p:blipFill>
        <p:spPr>
          <a:xfrm>
            <a:off x="428595" y="3500444"/>
            <a:ext cx="2597735" cy="1285884"/>
          </a:xfrm>
          <a:prstGeom prst="rect">
            <a:avLst/>
          </a:prstGeom>
        </p:spPr>
      </p:pic>
      <p:sp>
        <p:nvSpPr>
          <p:cNvPr id="16" name="Right Arrow 15"/>
          <p:cNvSpPr/>
          <p:nvPr/>
        </p:nvSpPr>
        <p:spPr>
          <a:xfrm rot="21089744">
            <a:off x="809315" y="1512452"/>
            <a:ext cx="5000660" cy="535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ight Arrow 16"/>
          <p:cNvSpPr/>
          <p:nvPr/>
        </p:nvSpPr>
        <p:spPr>
          <a:xfrm rot="11681234">
            <a:off x="5399857" y="3934703"/>
            <a:ext cx="2808878" cy="761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ight Arrow 17"/>
          <p:cNvSpPr/>
          <p:nvPr/>
        </p:nvSpPr>
        <p:spPr>
          <a:xfrm rot="10800000">
            <a:off x="3071802" y="4429138"/>
            <a:ext cx="1732094" cy="7143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914</Words>
  <Application>Microsoft Office PowerPoint</Application>
  <PresentationFormat>Экран (16:9)</PresentationFormat>
  <Paragraphs>55</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Calibri</vt:lpstr>
      <vt:lpstr>Office Theme</vt:lpstr>
      <vt:lpstr>Catalogue of hot jets in the solar corona</vt:lpstr>
      <vt:lpstr>Презентация PowerPoint</vt:lpstr>
      <vt:lpstr>Презентация PowerPoint</vt:lpstr>
      <vt:lpstr>Examples of automatic identification of a coronal jet in SDO/AIA images in the 171 Å channel</vt:lpstr>
      <vt:lpstr>Radio maps of microwave radiation at a frequency of 17 GHz obtained by NoRH on September 13, 2017 for differ- ent stages of jet development and superimposed on SDO/AIA 171 Å images as contours. The radio brightness contours corre- spond to values from 10500 to 15000 K with an increment of 500 K</vt:lpstr>
      <vt:lpstr>Radio images of the Sun (left) from SRH for September 13, 2017. The active region in which the jet was observed  is marked with a white rectangle. Microwave flux light curves for this region in the right (RCP, blue) and left (LCP, red)  polarization are shown in the right panels</vt:lpstr>
      <vt:lpstr>RATAN-600 scans of antenna temperatures of polarized radiation in AR 12738 on April 17, 2019 at frequencies of  5.25, 8.25, and 11.20 GHz. Different colors indicate observations in different azimuths: 31 records in a time span 07:11–11:15  UT with a step of 8 min. The left-to-right shift of the scans is a projection effect associated with the Earth rotation and depending  on the orientation of a radio telescope antenna. Jet passage time corresponds to a radiation increase in blue scans</vt:lpstr>
      <vt:lpstr>  Examples of potential reconstruction magnetic field:   </vt:lpstr>
      <vt:lpstr>Презентация PowerPoint</vt:lpstr>
      <vt:lpstr>Презентация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РЕКОНСТРУКЦИЯ МАГНИТНЫХ ПОЛЕЙ СОЛНЕЧНЫХ АКТИВНЫХ ОБЛАСТЕЙ С КОРОНАЛЬНЫМИ СТРУЯМИ</dc:title>
  <dc:creator>Alexey</dc:creator>
  <cp:lastModifiedBy>Сергей Анфиногентов</cp:lastModifiedBy>
  <cp:revision>210</cp:revision>
  <dcterms:created xsi:type="dcterms:W3CDTF">2021-08-30T22:04:41Z</dcterms:created>
  <dcterms:modified xsi:type="dcterms:W3CDTF">2021-09-08T07:28:15Z</dcterms:modified>
</cp:coreProperties>
</file>