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306" r:id="rId2"/>
    <p:sldId id="307" r:id="rId3"/>
    <p:sldId id="308" r:id="rId4"/>
    <p:sldId id="313" r:id="rId5"/>
    <p:sldId id="310" r:id="rId6"/>
    <p:sldId id="350" r:id="rId7"/>
    <p:sldId id="312" r:id="rId8"/>
    <p:sldId id="309" r:id="rId9"/>
    <p:sldId id="311" r:id="rId10"/>
    <p:sldId id="315" r:id="rId11"/>
    <p:sldId id="31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252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010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18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9357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088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9739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0338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5790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525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10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8FD4-3F7E-4F62-89B6-02E9B092A41E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2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213FEF4-7C76-463E-A3F8-D0500C531A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910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720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951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6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857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111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949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202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987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87C46AF-E7B1-4E26-8731-051F6D9CD186}" type="datetimeFigureOut">
              <a:rPr lang="en-IN" smtClean="0"/>
              <a:t>06-09-2021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8EEC86-650C-45E1-9E38-A3223D201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2627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E950E8-D0C2-4D73-ADBC-BE274E645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9" t="64587" r="45359" b="10669"/>
          <a:stretch/>
        </p:blipFill>
        <p:spPr>
          <a:xfrm>
            <a:off x="0" y="-61544"/>
            <a:ext cx="9144000" cy="3155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874631-054D-43AA-9FB4-12E8A1CD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4777"/>
            <a:ext cx="9144000" cy="2803593"/>
          </a:xfrm>
        </p:spPr>
        <p:txBody>
          <a:bodyPr/>
          <a:lstStyle/>
          <a:p>
            <a:pPr algn="ctr"/>
            <a:r>
              <a:rPr lang="en-IN" b="1" dirty="0"/>
              <a:t>A Statistical Study of </a:t>
            </a:r>
            <a:r>
              <a:rPr lang="en-IN" b="1" dirty="0" err="1"/>
              <a:t>Plasmoids</a:t>
            </a:r>
            <a:r>
              <a:rPr lang="en-IN" b="1" dirty="0"/>
              <a:t> associated with Post-CME Current Sheet of September 10, 2017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CC14F-4611-4480-9A87-8F6A32B42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118241"/>
            <a:ext cx="9143999" cy="517636"/>
          </a:xfrm>
        </p:spPr>
        <p:txBody>
          <a:bodyPr>
            <a:normAutofit/>
          </a:bodyPr>
          <a:lstStyle/>
          <a:p>
            <a:pPr algn="ctr"/>
            <a:r>
              <a:rPr lang="en-IN" b="1" dirty="0"/>
              <a:t>Ritesh Patel, Vaibhav Pant, Chandrashekhar K., Dipankar Banerjee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F1F2B-6679-4E85-BD3B-49C6AF91A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9" y="5549802"/>
            <a:ext cx="1204546" cy="1204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63898-1EFE-466C-8B59-0A04C42BD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81" y="5551567"/>
            <a:ext cx="2566638" cy="1201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78510-4FF4-4662-A732-9E340D481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35" y="5549802"/>
            <a:ext cx="1204546" cy="12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886157"/>
            <a:ext cx="6776306" cy="9153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is it interesting for VELC?</a:t>
            </a:r>
          </a:p>
        </p:txBody>
      </p:sp>
      <p:pic>
        <p:nvPicPr>
          <p:cNvPr id="5" name="Picture 5" descr="C:\Users\Manoj\Desktop\RiP\2017_09_10_16_10_22_LASCO_C2__AIA_131.png">
            <a:extLst>
              <a:ext uri="{FF2B5EF4-FFF2-40B4-BE49-F238E27FC236}">
                <a16:creationId xmlns:a16="http://schemas.microsoft.com/office/drawing/2014/main" id="{176A6708-3632-4952-AD83-77CB18D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86" y="-3445"/>
            <a:ext cx="7098826" cy="68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velc spectral channel">
            <a:extLst>
              <a:ext uri="{FF2B5EF4-FFF2-40B4-BE49-F238E27FC236}">
                <a16:creationId xmlns:a16="http://schemas.microsoft.com/office/drawing/2014/main" id="{076F48A3-81ED-455C-9178-8F29803BB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8969" y="2675300"/>
            <a:ext cx="1986063" cy="19860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EB1DCD1-0D4E-4E6D-BFF5-5B3AB847B1BC}"/>
              </a:ext>
            </a:extLst>
          </p:cNvPr>
          <p:cNvSpPr>
            <a:spLocks noChangeAspect="1"/>
          </p:cNvSpPr>
          <p:nvPr/>
        </p:nvSpPr>
        <p:spPr>
          <a:xfrm>
            <a:off x="2404915" y="1505172"/>
            <a:ext cx="4334166" cy="4326314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3F595-F021-48A6-98F1-96B038C0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398589"/>
            <a:ext cx="7765322" cy="970450"/>
          </a:xfrm>
        </p:spPr>
        <p:txBody>
          <a:bodyPr/>
          <a:lstStyle/>
          <a:p>
            <a:r>
              <a:rPr lang="en-IN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94D0-0389-4C2C-BAC6-58F2B229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08" y="1421794"/>
            <a:ext cx="8258783" cy="5038927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16 Upward and 20 Downward moving </a:t>
            </a:r>
            <a:r>
              <a:rPr lang="en-IN" sz="2400" dirty="0" err="1">
                <a:solidFill>
                  <a:schemeClr val="tx1">
                    <a:lumMod val="85000"/>
                  </a:schemeClr>
                </a:solidFill>
              </a:rPr>
              <a:t>plasmoids</a:t>
            </a: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 identified in AIA FOV while 24 and 17 upward moving </a:t>
            </a:r>
            <a:r>
              <a:rPr lang="en-IN" sz="2400" dirty="0" err="1">
                <a:solidFill>
                  <a:schemeClr val="tx1">
                    <a:lumMod val="85000"/>
                  </a:schemeClr>
                </a:solidFill>
              </a:rPr>
              <a:t>plasmoids</a:t>
            </a: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 in </a:t>
            </a:r>
            <a:r>
              <a:rPr lang="en-IN" sz="2400" dirty="0" err="1">
                <a:solidFill>
                  <a:schemeClr val="tx1">
                    <a:lumMod val="85000"/>
                  </a:schemeClr>
                </a:solidFill>
              </a:rPr>
              <a:t>KCor</a:t>
            </a: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 and LASCO/C2 FOV respectively.</a:t>
            </a:r>
          </a:p>
          <a:p>
            <a:pPr>
              <a:spcBef>
                <a:spcPts val="400"/>
              </a:spcBef>
            </a:pPr>
            <a:endParaRPr lang="en-IN" sz="2400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First observational evidence of a power law distribution of width in support of predictions by simulations.</a:t>
            </a:r>
          </a:p>
          <a:p>
            <a:pPr marL="0" indent="0">
              <a:spcBef>
                <a:spcPts val="400"/>
              </a:spcBef>
              <a:buNone/>
            </a:pPr>
            <a:endParaRPr lang="en-IN" sz="2400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The kinematics of </a:t>
            </a:r>
            <a:r>
              <a:rPr lang="en-IN" sz="2400" dirty="0" err="1">
                <a:solidFill>
                  <a:schemeClr val="tx1">
                    <a:lumMod val="85000"/>
                  </a:schemeClr>
                </a:solidFill>
              </a:rPr>
              <a:t>plasmoids</a:t>
            </a: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 provide observational support to the models of </a:t>
            </a:r>
            <a:r>
              <a:rPr lang="en-IN" sz="2400" dirty="0" err="1">
                <a:solidFill>
                  <a:schemeClr val="tx1">
                    <a:lumMod val="85000"/>
                  </a:schemeClr>
                </a:solidFill>
              </a:rPr>
              <a:t>Barta</a:t>
            </a: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 et. al 2008 and Forbes et. al 2018.</a:t>
            </a:r>
          </a:p>
          <a:p>
            <a:pPr>
              <a:spcBef>
                <a:spcPts val="400"/>
              </a:spcBef>
            </a:pPr>
            <a:endParaRPr lang="en-IN" sz="2400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First empirical relation to define the evolution of </a:t>
            </a:r>
            <a:r>
              <a:rPr lang="en-IN" sz="2400" dirty="0" err="1">
                <a:solidFill>
                  <a:schemeClr val="tx1">
                    <a:lumMod val="85000"/>
                  </a:schemeClr>
                </a:solidFill>
              </a:rPr>
              <a:t>plasmoids</a:t>
            </a:r>
            <a:r>
              <a:rPr lang="en-IN" sz="2400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>
              <a:spcBef>
                <a:spcPts val="400"/>
              </a:spcBef>
            </a:pPr>
            <a:endParaRPr lang="en-IN" sz="2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4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01EB79-8CC3-4218-884D-61E16F83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970450"/>
          </a:xfrm>
        </p:spPr>
        <p:txBody>
          <a:bodyPr>
            <a:normAutofit/>
          </a:bodyPr>
          <a:lstStyle/>
          <a:p>
            <a:r>
              <a:rPr lang="en-IN" sz="3600" b="1" dirty="0"/>
              <a:t>What is a Current Sheet?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D8C212-9450-45A3-AACD-96BA0F4E9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36" y="2197367"/>
            <a:ext cx="3560323" cy="3999152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A current sheet is a thin current-carrying layer across which the magnetic field changes either in direction or magnitude or </a:t>
            </a:r>
            <a:r>
              <a:rPr lang="en-IN" sz="2000" dirty="0"/>
              <a:t>both. </a:t>
            </a:r>
            <a:r>
              <a:rPr lang="en-IN" sz="2000" i="1" dirty="0"/>
              <a:t>(Priest E. and Forbes T. 2000).</a:t>
            </a:r>
          </a:p>
          <a:p>
            <a:pPr algn="just"/>
            <a:endParaRPr lang="en-IN" sz="2000" i="1" dirty="0"/>
          </a:p>
          <a:p>
            <a:pPr algn="just"/>
            <a:r>
              <a:rPr lang="en-IN" sz="2000" dirty="0"/>
              <a:t>In plasmas, null points </a:t>
            </a:r>
            <a:r>
              <a:rPr lang="en-US" sz="2000" dirty="0"/>
              <a:t>typically give rise to current sheets</a:t>
            </a:r>
            <a:r>
              <a:rPr lang="en-IN" sz="2000" i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BB856-95DF-4538-8535-72FF470B4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6" t="15160" r="35212" b="12458"/>
          <a:stretch/>
        </p:blipFill>
        <p:spPr>
          <a:xfrm>
            <a:off x="4345797" y="1814216"/>
            <a:ext cx="4304560" cy="4452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C8A61-3C63-4C4B-8E5B-CAB1B9BDF7CB}"/>
              </a:ext>
            </a:extLst>
          </p:cNvPr>
          <p:cNvSpPr txBox="1"/>
          <p:nvPr/>
        </p:nvSpPr>
        <p:spPr>
          <a:xfrm>
            <a:off x="4160989" y="6209966"/>
            <a:ext cx="46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Standard flare-CME model depicting a CS between the post-flare loops and the ejecting flux rope.</a:t>
            </a:r>
          </a:p>
          <a:p>
            <a:pPr algn="ctr"/>
            <a:r>
              <a:rPr lang="en-US" sz="1400" i="1" dirty="0"/>
              <a:t> (</a:t>
            </a:r>
            <a:r>
              <a:rPr lang="en-IN" sz="1400" i="1" dirty="0"/>
              <a:t>Yuan-</a:t>
            </a:r>
            <a:r>
              <a:rPr lang="en-IN" sz="1400" i="1" dirty="0" err="1"/>
              <a:t>Kuen</a:t>
            </a:r>
            <a:r>
              <a:rPr lang="en-IN" sz="1400" i="1" dirty="0"/>
              <a:t> Ko et al. 2010</a:t>
            </a:r>
            <a:r>
              <a:rPr lang="en-US" sz="1400" i="1" dirty="0"/>
              <a:t>)</a:t>
            </a:r>
            <a:endParaRPr lang="en-IN" sz="1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1197C-27F5-4077-99E6-0110BFC32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141" y="2464000"/>
            <a:ext cx="4765082" cy="34655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918264-788C-498A-AFF6-CB2F3298CD76}"/>
              </a:ext>
            </a:extLst>
          </p:cNvPr>
          <p:cNvSpPr/>
          <p:nvPr/>
        </p:nvSpPr>
        <p:spPr>
          <a:xfrm>
            <a:off x="5846323" y="4040492"/>
            <a:ext cx="797668" cy="148761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5076D0-8E78-4AAE-805E-A45A1974546A}"/>
              </a:ext>
            </a:extLst>
          </p:cNvPr>
          <p:cNvCxnSpPr>
            <a:cxnSpLocks/>
          </p:cNvCxnSpPr>
          <p:nvPr/>
        </p:nvCxnSpPr>
        <p:spPr>
          <a:xfrm flipH="1" flipV="1">
            <a:off x="3959157" y="1814216"/>
            <a:ext cx="2684834" cy="22262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59DD58-6D94-434C-9498-69205173E07E}"/>
              </a:ext>
            </a:extLst>
          </p:cNvPr>
          <p:cNvCxnSpPr>
            <a:cxnSpLocks/>
          </p:cNvCxnSpPr>
          <p:nvPr/>
        </p:nvCxnSpPr>
        <p:spPr>
          <a:xfrm flipH="1">
            <a:off x="3959157" y="5528104"/>
            <a:ext cx="2684834" cy="10511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081C2B9-5161-440F-A20A-DF0C0A1D1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46" t="38917" r="22658" b="32161"/>
          <a:stretch/>
        </p:blipFill>
        <p:spPr>
          <a:xfrm rot="5400000">
            <a:off x="-172018" y="3260556"/>
            <a:ext cx="4788233" cy="1895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E2BD3E-C20F-45DE-83D2-FC3D2885AD2A}"/>
              </a:ext>
            </a:extLst>
          </p:cNvPr>
          <p:cNvSpPr txBox="1"/>
          <p:nvPr/>
        </p:nvSpPr>
        <p:spPr>
          <a:xfrm>
            <a:off x="-63901" y="6550223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i="1" dirty="0"/>
              <a:t>Credit</a:t>
            </a:r>
            <a:r>
              <a:rPr lang="en-IN" sz="1400" dirty="0"/>
              <a:t>: Wikipedia; Physics of fluids and plasma</a:t>
            </a:r>
          </a:p>
        </p:txBody>
      </p:sp>
    </p:spTree>
    <p:extLst>
      <p:ext uri="{BB962C8B-B14F-4D97-AF65-F5344CB8AC3E}">
        <p14:creationId xmlns:p14="http://schemas.microsoft.com/office/powerpoint/2010/main" val="163526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F04F-7B0A-489F-9CFF-1E5D4B6C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September 10, 2017 Event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D388CF-8E15-45CE-9842-D9C20C9EB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D27EF2-27FA-4E85-9507-C01F4A202BC5}"/>
              </a:ext>
            </a:extLst>
          </p:cNvPr>
          <p:cNvSpPr/>
          <p:nvPr/>
        </p:nvSpPr>
        <p:spPr>
          <a:xfrm>
            <a:off x="5155662" y="3182686"/>
            <a:ext cx="1449421" cy="709865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7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6E601-83C3-4288-8038-620BDD109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7" r="43617"/>
          <a:stretch/>
        </p:blipFill>
        <p:spPr>
          <a:xfrm>
            <a:off x="0" y="0"/>
            <a:ext cx="6070061" cy="6932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5CEC5A-0CC1-4046-B5D5-B0E83B561BB4}"/>
              </a:ext>
            </a:extLst>
          </p:cNvPr>
          <p:cNvSpPr/>
          <p:nvPr/>
        </p:nvSpPr>
        <p:spPr>
          <a:xfrm>
            <a:off x="6332710" y="2276272"/>
            <a:ext cx="2500010" cy="23054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AIA 131 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K-Cor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LASCO/C2</a:t>
            </a:r>
            <a:endParaRPr lang="en-IN" sz="28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9D3B15-59F4-4B68-9903-8A04A8F1FC47}"/>
              </a:ext>
            </a:extLst>
          </p:cNvPr>
          <p:cNvCxnSpPr>
            <a:cxnSpLocks/>
          </p:cNvCxnSpPr>
          <p:nvPr/>
        </p:nvCxnSpPr>
        <p:spPr>
          <a:xfrm flipH="1">
            <a:off x="1177047" y="2227636"/>
            <a:ext cx="710120" cy="225681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4D9FA9-F5F4-46B6-BB21-2DCCE3AC2B4A}"/>
              </a:ext>
            </a:extLst>
          </p:cNvPr>
          <p:cNvCxnSpPr>
            <a:cxnSpLocks/>
          </p:cNvCxnSpPr>
          <p:nvPr/>
        </p:nvCxnSpPr>
        <p:spPr>
          <a:xfrm>
            <a:off x="2324913" y="2227636"/>
            <a:ext cx="3570051" cy="225681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36AB84-7457-419F-8DB2-1F79D9179B03}"/>
              </a:ext>
            </a:extLst>
          </p:cNvPr>
          <p:cNvSpPr/>
          <p:nvPr/>
        </p:nvSpPr>
        <p:spPr>
          <a:xfrm>
            <a:off x="1887167" y="1994170"/>
            <a:ext cx="437744" cy="2334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AIA131d20170910c">
            <a:hlinkClick r:id="" action="ppaction://media"/>
            <a:extLst>
              <a:ext uri="{FF2B5EF4-FFF2-40B4-BE49-F238E27FC236}">
                <a16:creationId xmlns:a16="http://schemas.microsoft.com/office/drawing/2014/main" id="{903AA5F0-00FE-42C3-97A7-B26FC3331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725" y="0"/>
            <a:ext cx="3851275" cy="68580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59FCB03D-C714-45E8-A718-0025EDA33BDF}"/>
              </a:ext>
            </a:extLst>
          </p:cNvPr>
          <p:cNvSpPr/>
          <p:nvPr/>
        </p:nvSpPr>
        <p:spPr>
          <a:xfrm>
            <a:off x="5292725" y="5027320"/>
            <a:ext cx="874611" cy="68093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783746A3-5B73-4077-9285-105466DB33DA}"/>
              </a:ext>
            </a:extLst>
          </p:cNvPr>
          <p:cNvSpPr/>
          <p:nvPr/>
        </p:nvSpPr>
        <p:spPr>
          <a:xfrm>
            <a:off x="8268508" y="1994170"/>
            <a:ext cx="875492" cy="1011676"/>
          </a:xfrm>
          <a:prstGeom prst="up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609A2F5-D1A4-427D-B5D3-8FC31D8FCCAF}"/>
              </a:ext>
            </a:extLst>
          </p:cNvPr>
          <p:cNvSpPr/>
          <p:nvPr/>
        </p:nvSpPr>
        <p:spPr>
          <a:xfrm>
            <a:off x="8258786" y="3647873"/>
            <a:ext cx="875492" cy="93385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128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17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1FC2-570C-45A4-89B0-38952C6B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Identification of Plasma Blobs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112A9-04E4-4445-BA3F-9D687B39C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34" t="11135" r="5851" b="2813"/>
          <a:stretch/>
        </p:blipFill>
        <p:spPr>
          <a:xfrm>
            <a:off x="894303" y="0"/>
            <a:ext cx="735539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401DF80-1FCB-47A1-86B1-29A64CA57B67}"/>
              </a:ext>
            </a:extLst>
          </p:cNvPr>
          <p:cNvSpPr>
            <a:spLocks noChangeAspect="1"/>
          </p:cNvSpPr>
          <p:nvPr/>
        </p:nvSpPr>
        <p:spPr>
          <a:xfrm>
            <a:off x="4069709" y="556032"/>
            <a:ext cx="598049" cy="612000"/>
          </a:xfrm>
          <a:prstGeom prst="ellipse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4B0B34-925C-4A6D-932F-8697C8E122E2}"/>
              </a:ext>
            </a:extLst>
          </p:cNvPr>
          <p:cNvSpPr>
            <a:spLocks noChangeAspect="1"/>
          </p:cNvSpPr>
          <p:nvPr/>
        </p:nvSpPr>
        <p:spPr>
          <a:xfrm>
            <a:off x="2434636" y="5044707"/>
            <a:ext cx="422152" cy="4320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2A2BF8C-2A3A-4367-B3B6-9EA1666DD9D6}"/>
              </a:ext>
            </a:extLst>
          </p:cNvPr>
          <p:cNvSpPr/>
          <p:nvPr/>
        </p:nvSpPr>
        <p:spPr>
          <a:xfrm>
            <a:off x="6225705" y="710959"/>
            <a:ext cx="1322961" cy="91414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EF11EED8-3F9F-4F61-8AB6-A92C5DA3484B}"/>
              </a:ext>
            </a:extLst>
          </p:cNvPr>
          <p:cNvSpPr/>
          <p:nvPr/>
        </p:nvSpPr>
        <p:spPr>
          <a:xfrm>
            <a:off x="6225704" y="5129447"/>
            <a:ext cx="1322961" cy="914146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33E033-077C-4C84-BC69-F719702A6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Cor20170910">
            <a:hlinkClick r:id="" action="ppaction://media"/>
            <a:extLst>
              <a:ext uri="{FF2B5EF4-FFF2-40B4-BE49-F238E27FC236}">
                <a16:creationId xmlns:a16="http://schemas.microsoft.com/office/drawing/2014/main" id="{2286478B-08C9-494F-ADAB-0DFEEB0F6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9144000" cy="6974545"/>
          </a:xfrm>
          <a:prstGeom prst="rect">
            <a:avLst/>
          </a:prstGeom>
        </p:spPr>
      </p:pic>
      <p:pic>
        <p:nvPicPr>
          <p:cNvPr id="8" name="LASCO20170910cut">
            <a:hlinkClick r:id="" action="ppaction://media"/>
            <a:extLst>
              <a:ext uri="{FF2B5EF4-FFF2-40B4-BE49-F238E27FC236}">
                <a16:creationId xmlns:a16="http://schemas.microsoft.com/office/drawing/2014/main" id="{D4EFF2FA-1DBF-4DBF-9AE2-31067057FF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766" y="-1"/>
            <a:ext cx="7198468" cy="7198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FE866-7406-499A-9B7F-6A7188C8E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B3BEF6-51A3-44EA-878D-CF403DB6E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1" t="19078" r="23830" b="20212"/>
          <a:stretch/>
        </p:blipFill>
        <p:spPr>
          <a:xfrm>
            <a:off x="967902" y="2312164"/>
            <a:ext cx="7208195" cy="4545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873DB7-2506-4246-AF42-6E621C0D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70" y="927099"/>
            <a:ext cx="7587366" cy="61960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Identification of Disconnection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AD55B-2356-4C1E-8338-3BB850D25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3" t="63952" r="43510" b="1"/>
          <a:stretch/>
        </p:blipFill>
        <p:spPr>
          <a:xfrm>
            <a:off x="967901" y="-17955"/>
            <a:ext cx="7208196" cy="2812797"/>
          </a:xfrm>
          <a:prstGeom prst="rect">
            <a:avLst/>
          </a:prstGeom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DA559E2A-21AD-41AA-B04C-FB27D6DADEC0}"/>
              </a:ext>
            </a:extLst>
          </p:cNvPr>
          <p:cNvSpPr/>
          <p:nvPr/>
        </p:nvSpPr>
        <p:spPr>
          <a:xfrm>
            <a:off x="2981528" y="-245855"/>
            <a:ext cx="3599234" cy="2203725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1.15 </a:t>
            </a:r>
            <a:r>
              <a:rPr lang="en-IN" sz="2000" b="1" dirty="0" err="1">
                <a:solidFill>
                  <a:schemeClr val="tx1"/>
                </a:solidFill>
              </a:rPr>
              <a:t>R</a:t>
            </a:r>
            <a:r>
              <a:rPr lang="en-IN" sz="2000" b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ʘ</a:t>
            </a:r>
            <a:endParaRPr lang="en-IN" sz="2000" b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27039E-FDA8-4D96-8FBD-AF385AC2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3" t="15159" r="8298" b="9729"/>
          <a:stretch/>
        </p:blipFill>
        <p:spPr>
          <a:xfrm>
            <a:off x="777743" y="1809330"/>
            <a:ext cx="7665396" cy="5048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B1B6F-53C0-42C2-9B02-D7815703D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425" y="1773154"/>
            <a:ext cx="4748032" cy="3863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4FB65-5DCD-4B39-9E26-005BE2BC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7100"/>
            <a:ext cx="9143999" cy="709865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Statistical Properties of Observed Plasma Blobs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1D098-4A6E-46D5-A3F0-AB7EB57CE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0" t="16619" r="26489" b="11891"/>
          <a:stretch/>
        </p:blipFill>
        <p:spPr>
          <a:xfrm>
            <a:off x="-62205" y="1988647"/>
            <a:ext cx="4727643" cy="36770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E6F383-E868-40A7-A266-8B081314F6A6}"/>
              </a:ext>
            </a:extLst>
          </p:cNvPr>
          <p:cNvSpPr/>
          <p:nvPr/>
        </p:nvSpPr>
        <p:spPr>
          <a:xfrm>
            <a:off x="0" y="5772726"/>
            <a:ext cx="9144000" cy="10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Plasmoid</a:t>
            </a:r>
            <a:r>
              <a:rPr lang="en-US" sz="1600" dirty="0">
                <a:solidFill>
                  <a:schemeClr val="tx1"/>
                </a:solidFill>
              </a:rPr>
              <a:t> scale distribution in a CME event </a:t>
            </a:r>
            <a:r>
              <a:rPr lang="en-US" sz="1600" i="1" dirty="0">
                <a:solidFill>
                  <a:schemeClr val="tx1"/>
                </a:solidFill>
              </a:rPr>
              <a:t>(Guo et al. 2013)</a:t>
            </a:r>
            <a:endParaRPr lang="en-IN" sz="1600" i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42F6E-C871-4B3A-8CEB-4F3EBAA35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53" t="16619" r="27235" b="13404"/>
          <a:stretch/>
        </p:blipFill>
        <p:spPr>
          <a:xfrm>
            <a:off x="4529385" y="1988647"/>
            <a:ext cx="4653526" cy="36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73B394-AE88-4B1D-99C0-F3701FDD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9" y="927100"/>
            <a:ext cx="8093411" cy="709865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Statistical Properties of Observed Plasma Blobs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3D5BC-6D6B-4548-A91B-0F8045C27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6" t="22104" r="28192" b="25130"/>
          <a:stretch/>
        </p:blipFill>
        <p:spPr>
          <a:xfrm>
            <a:off x="1050588" y="1803835"/>
            <a:ext cx="7101191" cy="5054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CFD8-E0CB-4B77-B29A-1DB88E43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0" t="20780" r="23405" b="12459"/>
          <a:stretch/>
        </p:blipFill>
        <p:spPr>
          <a:xfrm>
            <a:off x="919264" y="1803835"/>
            <a:ext cx="7363838" cy="5096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6EC35-6D62-4574-9CD0-F852EB0F4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47" t="25319" r="7979" b="23239"/>
          <a:stretch/>
        </p:blipFill>
        <p:spPr>
          <a:xfrm>
            <a:off x="676072" y="1761913"/>
            <a:ext cx="7850221" cy="5096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F5089-0053-4DA5-95F9-CDE7D15A6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06" t="10190" r="6064" b="48013"/>
          <a:stretch/>
        </p:blipFill>
        <p:spPr>
          <a:xfrm>
            <a:off x="-1" y="0"/>
            <a:ext cx="4799133" cy="3335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D62F87-F778-44E1-8FBE-1CA2259D5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66" t="51608" r="6756" b="8865"/>
          <a:stretch/>
        </p:blipFill>
        <p:spPr>
          <a:xfrm>
            <a:off x="4572001" y="-1"/>
            <a:ext cx="4572000" cy="3335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4658E5-EEB3-4CDF-9A0C-7C74EF597059}"/>
              </a:ext>
            </a:extLst>
          </p:cNvPr>
          <p:cNvSpPr txBox="1"/>
          <p:nvPr/>
        </p:nvSpPr>
        <p:spPr>
          <a:xfrm>
            <a:off x="-74424" y="2965914"/>
            <a:ext cx="196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chemeClr val="bg1"/>
                </a:solidFill>
              </a:rPr>
              <a:t>Savage et al. (2010)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8D9511-A7CD-4246-A153-685C7A10F172}"/>
              </a:ext>
            </a:extLst>
          </p:cNvPr>
          <p:cNvSpPr txBox="1"/>
          <p:nvPr/>
        </p:nvSpPr>
        <p:spPr>
          <a:xfrm>
            <a:off x="7339750" y="-90448"/>
            <a:ext cx="196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chemeClr val="bg1"/>
                </a:solidFill>
              </a:rPr>
              <a:t>Forbes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6272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</TotalTime>
  <Words>261</Words>
  <Application>Microsoft Office PowerPoint</Application>
  <PresentationFormat>On-screen Show (4:3)</PresentationFormat>
  <Paragraphs>34</Paragraphs>
  <Slides>11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Calisto MT</vt:lpstr>
      <vt:lpstr>Times New Roman</vt:lpstr>
      <vt:lpstr>Wingdings 2</vt:lpstr>
      <vt:lpstr>Slate</vt:lpstr>
      <vt:lpstr>A Statistical Study of Plasmoids associated with Post-CME Current Sheet of September 10, 2017</vt:lpstr>
      <vt:lpstr>What is a Current Sheet?</vt:lpstr>
      <vt:lpstr>September 10, 2017 Event</vt:lpstr>
      <vt:lpstr>PowerPoint Presentation</vt:lpstr>
      <vt:lpstr>Identification of Plasma Blobs</vt:lpstr>
      <vt:lpstr>PowerPoint Presentation</vt:lpstr>
      <vt:lpstr>Identification of Disconnection Point</vt:lpstr>
      <vt:lpstr>Statistical Properties of Observed Plasma Blobs</vt:lpstr>
      <vt:lpstr>Statistical Properties of Observed Plasma Blobs</vt:lpstr>
      <vt:lpstr>Why is it interesting for VELC?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Statistical Study of Plasmoids associated with Post-CME Current Sheet of September 10, 2017</dc:title>
  <dc:creator>Ritesh Patel</dc:creator>
  <cp:lastModifiedBy>Ritesh Patel</cp:lastModifiedBy>
  <cp:revision>6</cp:revision>
  <dcterms:created xsi:type="dcterms:W3CDTF">2021-09-04T05:14:31Z</dcterms:created>
  <dcterms:modified xsi:type="dcterms:W3CDTF">2021-09-06T04:25:57Z</dcterms:modified>
</cp:coreProperties>
</file>