
<file path=[Content_Types].xml><?xml version="1.0" encoding="utf-8"?>
<Types xmlns="http://schemas.openxmlformats.org/package/2006/content-types">
  <Default Extension="jpe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1" r:id="rId4"/>
    <p:sldId id="262" r:id="rId5"/>
    <p:sldId id="264" r:id="rId6"/>
    <p:sldId id="291" r:id="rId7"/>
    <p:sldId id="267" r:id="rId8"/>
    <p:sldId id="268" r:id="rId9"/>
    <p:sldId id="269" r:id="rId10"/>
    <p:sldId id="270" r:id="rId11"/>
    <p:sldId id="271" r:id="rId12"/>
    <p:sldId id="273" r:id="rId13"/>
    <p:sldId id="274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49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/>
    <p:restoredTop sz="94662"/>
  </p:normalViewPr>
  <p:slideViewPr>
    <p:cSldViewPr snapToGrid="0" snapToObjects="1" showGuides="1">
      <p:cViewPr varScale="1">
        <p:scale>
          <a:sx n="111" d="100"/>
          <a:sy n="111" d="100"/>
        </p:scale>
        <p:origin x="1368" y="208"/>
      </p:cViewPr>
      <p:guideLst>
        <p:guide orient="horz" pos="3049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The</a:t>
            </a:r>
            <a:r>
              <a:rPr lang="es-ES_tradnl" dirty="0"/>
              <a:t> FC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n" dirty="0"/>
              <a:t>magnetic skeleton of the prominence. </a:t>
            </a:r>
          </a:p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Theoretical</a:t>
            </a:r>
            <a:r>
              <a:rPr lang="es-ES" dirty="0"/>
              <a:t> </a:t>
            </a:r>
            <a:r>
              <a:rPr lang="es-ES" dirty="0" err="1"/>
              <a:t>modeling</a:t>
            </a:r>
            <a:r>
              <a:rPr lang="es-ES" dirty="0"/>
              <a:t> of jets </a:t>
            </a:r>
            <a:r>
              <a:rPr lang="es-ES" dirty="0" err="1"/>
              <a:t>focuses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ejections</a:t>
            </a:r>
            <a:r>
              <a:rPr lang="es-ES" dirty="0"/>
              <a:t> in open </a:t>
            </a:r>
            <a:r>
              <a:rPr lang="es-ES" dirty="0" err="1"/>
              <a:t>field</a:t>
            </a:r>
            <a:r>
              <a:rPr lang="es-ES" dirty="0"/>
              <a:t> </a:t>
            </a:r>
            <a:r>
              <a:rPr lang="es-ES" dirty="0" err="1"/>
              <a:t>structures</a:t>
            </a:r>
            <a:r>
              <a:rPr lang="es-ES" dirty="0"/>
              <a:t> (</a:t>
            </a:r>
            <a:r>
              <a:rPr lang="es-ES" dirty="0" err="1"/>
              <a:t>e.g</a:t>
            </a:r>
            <a:r>
              <a:rPr lang="es-ES" dirty="0"/>
              <a:t>. </a:t>
            </a:r>
            <a:r>
              <a:rPr lang="es-ES" dirty="0" err="1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Yokoyama</a:t>
            </a:r>
            <a:r>
              <a:rPr lang="es-ES" dirty="0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 &amp; </a:t>
            </a:r>
            <a:r>
              <a:rPr lang="es-ES" dirty="0" err="1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Shibata</a:t>
            </a:r>
            <a:r>
              <a:rPr lang="es-ES" dirty="0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 1996, Moreno-</a:t>
            </a:r>
            <a:r>
              <a:rPr lang="es-ES" dirty="0" err="1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Insertis</a:t>
            </a:r>
            <a:r>
              <a:rPr lang="es-ES" dirty="0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 et al. 2008, </a:t>
            </a:r>
            <a:r>
              <a:rPr lang="es-ES" dirty="0" err="1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Archontis</a:t>
            </a:r>
            <a:r>
              <a:rPr lang="es-ES" dirty="0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 &amp; Hood 2008</a:t>
            </a:r>
            <a:r>
              <a:rPr lang="es-ES" dirty="0"/>
              <a:t>).</a:t>
            </a:r>
          </a:p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Jets </a:t>
            </a:r>
            <a:r>
              <a:rPr lang="es-ES" dirty="0" err="1"/>
              <a:t>formed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n" dirty="0"/>
              <a:t>: ambient magnetic field, embedded dipole (null point), energizing the system by shearing dipole </a:t>
            </a:r>
            <a:r>
              <a:rPr lang="en" dirty="0" err="1"/>
              <a:t>footpoints</a:t>
            </a:r>
            <a:r>
              <a:rPr lang="en" dirty="0"/>
              <a:t>. </a:t>
            </a:r>
          </a:p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8084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López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 Juan López</a:t>
            </a:r>
          </a:p>
        </p:txBody>
      </p:sp>
      <p:sp>
        <p:nvSpPr>
          <p:cNvPr id="94" name="“Escribe una cita aquí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“Escribe una cita aquí”</a:t>
            </a:r>
          </a:p>
        </p:txBody>
      </p:sp>
      <p:sp>
        <p:nvSpPr>
          <p:cNvPr id="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b10067705dm-001_2880x2161.jpeg"/>
          <p:cNvSpPr>
            <a:spLocks noGrp="1"/>
          </p:cNvSpPr>
          <p:nvPr>
            <p:ph type="pic" idx="21"/>
          </p:nvPr>
        </p:nvSpPr>
        <p:spPr>
          <a:xfrm>
            <a:off x="0" y="-2258"/>
            <a:ext cx="13004800" cy="97581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b10067705dm-001_2880x2161.jpeg"/>
          <p:cNvSpPr>
            <a:spLocks noGrp="1"/>
          </p:cNvSpPr>
          <p:nvPr>
            <p:ph type="pic" idx="21"/>
          </p:nvPr>
        </p:nvSpPr>
        <p:spPr>
          <a:xfrm>
            <a:off x="1623417" y="-28750"/>
            <a:ext cx="9758016" cy="732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1197913361_2035x1354.jpeg"/>
          <p:cNvSpPr>
            <a:spLocks noGrp="1"/>
          </p:cNvSpPr>
          <p:nvPr>
            <p:ph type="pic" idx="21"/>
          </p:nvPr>
        </p:nvSpPr>
        <p:spPr>
          <a:xfrm>
            <a:off x="1651000" y="638919"/>
            <a:ext cx="12349625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108348088_flipped_1647x1098.jpeg"/>
          <p:cNvSpPr>
            <a:spLocks noGrp="1"/>
          </p:cNvSpPr>
          <p:nvPr>
            <p:ph type="pic" idx="21"/>
          </p:nvPr>
        </p:nvSpPr>
        <p:spPr>
          <a:xfrm>
            <a:off x="34544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1197913361_2035x1354.jpeg"/>
          <p:cNvSpPr>
            <a:spLocks noGrp="1"/>
          </p:cNvSpPr>
          <p:nvPr>
            <p:ph type="pic" sz="quarter" idx="21"/>
          </p:nvPr>
        </p:nvSpPr>
        <p:spPr>
          <a:xfrm>
            <a:off x="6468065" y="4965700"/>
            <a:ext cx="5859869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108348088_flipped_1647x1098.jpeg"/>
          <p:cNvSpPr>
            <a:spLocks noGrp="1"/>
          </p:cNvSpPr>
          <p:nvPr>
            <p:ph type="pic" sz="quarter" idx="22"/>
          </p:nvPr>
        </p:nvSpPr>
        <p:spPr>
          <a:xfrm>
            <a:off x="6324600" y="635000"/>
            <a:ext cx="584835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b10067705dm-001_2880x2161.jpeg"/>
          <p:cNvSpPr>
            <a:spLocks noGrp="1"/>
          </p:cNvSpPr>
          <p:nvPr>
            <p:ph type="pic" idx="23"/>
          </p:nvPr>
        </p:nvSpPr>
        <p:spPr>
          <a:xfrm>
            <a:off x="-1864362" y="635000"/>
            <a:ext cx="10967724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arge-amplitude prominence oscillations following the impact by a coronal je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700"/>
            </a:lvl1pPr>
          </a:lstStyle>
          <a:p>
            <a:r>
              <a:t>Large-amplitude prominence oscillations following the impact by a coronal jet </a:t>
            </a:r>
          </a:p>
        </p:txBody>
      </p:sp>
      <p:sp>
        <p:nvSpPr>
          <p:cNvPr id="120" name="Manuel Luna1,2 &amp; Fernando Moreno-Insertis3,4…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5386758"/>
            <a:ext cx="10464800" cy="2341788"/>
          </a:xfrm>
          <a:prstGeom prst="rect">
            <a:avLst/>
          </a:prstGeom>
        </p:spPr>
        <p:txBody>
          <a:bodyPr/>
          <a:lstStyle/>
          <a:p>
            <a:pPr defTabSz="233679">
              <a:defRPr sz="3280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defRPr>
            </a:pPr>
            <a:r>
              <a:t>Manuel Luna</a:t>
            </a:r>
            <a:r>
              <a:rPr baseline="31999"/>
              <a:t>1,2</a:t>
            </a:r>
            <a:r>
              <a:t> &amp; Fernando Moreno-Insertis</a:t>
            </a:r>
            <a:r>
              <a:rPr baseline="31999"/>
              <a:t>3,4</a:t>
            </a:r>
          </a:p>
          <a:p>
            <a:pPr algn="l" defTabSz="233679">
              <a:defRPr sz="1680"/>
            </a:pPr>
            <a:endParaRPr baseline="31999"/>
          </a:p>
          <a:p>
            <a:pPr defTabSz="233679">
              <a:defRPr sz="1680"/>
            </a:pPr>
            <a:r>
              <a:t>(1) Universitat de les Illes Balears (UIB), Palma de Mallorca, Spain </a:t>
            </a:r>
          </a:p>
          <a:p>
            <a:pPr defTabSz="233679">
              <a:defRPr sz="1680"/>
            </a:pPr>
            <a:r>
              <a:t>(2) Institute of Applied Computing &amp; Community Code (IAC3), UIB, Spain </a:t>
            </a:r>
          </a:p>
          <a:p>
            <a:pPr defTabSz="233679">
              <a:defRPr sz="1680"/>
            </a:pPr>
            <a:r>
              <a:t>(3) Instituto de Astrofísica de Canarias (IAC), La Laguna, Spain </a:t>
            </a:r>
          </a:p>
          <a:p>
            <a:pPr defTabSz="233679">
              <a:defRPr sz="1680"/>
            </a:pPr>
            <a:r>
              <a:t>(4) Universidad de La Laguna, La Laguna, Spain </a:t>
            </a:r>
          </a:p>
          <a:p>
            <a:pPr marL="133350" indent="-133350" defTabSz="233679">
              <a:buSzPct val="145000"/>
              <a:buChar char="•"/>
              <a:defRPr sz="1680"/>
            </a:pPr>
            <a:endParaRPr/>
          </a:p>
          <a:p>
            <a:pPr marL="133350" indent="-133350" defTabSz="233679">
              <a:buSzPct val="145000"/>
              <a:buChar char="•"/>
              <a:defRPr sz="1680"/>
            </a:pPr>
            <a:endParaRPr/>
          </a:p>
          <a:p>
            <a:pPr defTabSz="233679">
              <a:defRPr sz="1680"/>
            </a:pPr>
            <a:endParaRPr/>
          </a:p>
        </p:txBody>
      </p:sp>
      <p:pic>
        <p:nvPicPr>
          <p:cNvPr id="121" name="338734_logo-uib-vertical-color_300.png" descr="338734_logo-uib-vertical-color_3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600" y="7293716"/>
            <a:ext cx="1834602" cy="2341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logo_iac_500x500_shadow_trans.png" descr="logo_iac_500x500_shadow_tran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13312" y="7379190"/>
            <a:ext cx="2468674" cy="2459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logo_iac_500x500_shadow_trans.png" descr="logo_iac_500x500_shadow_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4445" y="8175003"/>
            <a:ext cx="1465941" cy="146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338734_logo-uib-vertical-color_300.png" descr="338734_logo-uib-vertical-color_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600" y="8175003"/>
            <a:ext cx="1144184" cy="1460501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2- Quiescent Jet"/>
          <p:cNvSpPr txBox="1"/>
          <p:nvPr/>
        </p:nvSpPr>
        <p:spPr>
          <a:xfrm>
            <a:off x="1082248" y="469791"/>
            <a:ext cx="10840304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t>2- Quiescent Jet</a:t>
            </a:r>
          </a:p>
        </p:txBody>
      </p:sp>
      <p:grpSp>
        <p:nvGrpSpPr>
          <p:cNvPr id="327" name="Grupo"/>
          <p:cNvGrpSpPr/>
          <p:nvPr/>
        </p:nvGrpSpPr>
        <p:grpSpPr>
          <a:xfrm>
            <a:off x="888763" y="1275489"/>
            <a:ext cx="7899874" cy="7715865"/>
            <a:chOff x="0" y="0"/>
            <a:chExt cx="7899873" cy="7715863"/>
          </a:xfrm>
        </p:grpSpPr>
        <p:sp>
          <p:nvSpPr>
            <p:cNvPr id="325" name="Rectángulo redondeado"/>
            <p:cNvSpPr/>
            <p:nvPr/>
          </p:nvSpPr>
          <p:spPr>
            <a:xfrm>
              <a:off x="0" y="9740"/>
              <a:ext cx="7899874" cy="7696384"/>
            </a:xfrm>
            <a:prstGeom prst="roundRect">
              <a:avLst>
                <a:gd name="adj" fmla="val 2009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326" name="Imagen" descr="Imagen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899874" cy="7715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" name="Supersonic shock: 260km/s…"/>
          <p:cNvSpPr txBox="1"/>
          <p:nvPr/>
        </p:nvSpPr>
        <p:spPr>
          <a:xfrm>
            <a:off x="8873645" y="3283343"/>
            <a:ext cx="4084869" cy="3186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l">
              <a:lnSpc>
                <a:spcPct val="120000"/>
              </a:lnSpc>
              <a:buSzPct val="145000"/>
              <a:buChar char="•"/>
              <a:defRPr sz="2100"/>
            </a:pPr>
            <a:r>
              <a:t>Supersonic shock: 260km/s</a:t>
            </a:r>
          </a:p>
          <a:p>
            <a:pPr marL="333375" indent="-333375" algn="l">
              <a:lnSpc>
                <a:spcPct val="120000"/>
              </a:lnSpc>
              <a:buSzPct val="145000"/>
              <a:buChar char="•"/>
              <a:defRPr sz="2100"/>
            </a:pPr>
            <a:r>
              <a:t>Propagates along already perturbed field</a:t>
            </a:r>
          </a:p>
          <a:p>
            <a:pPr marL="333375" indent="-333375" algn="l">
              <a:lnSpc>
                <a:spcPct val="120000"/>
              </a:lnSpc>
              <a:buSzPct val="145000"/>
              <a:buChar char="•"/>
              <a:defRPr sz="2100"/>
            </a:pPr>
            <a:r>
              <a:t>Plasma flow exceeds 150km/s</a:t>
            </a:r>
          </a:p>
          <a:p>
            <a:pPr marL="333375" indent="-333375" algn="l">
              <a:lnSpc>
                <a:spcPct val="120000"/>
              </a:lnSpc>
              <a:buSzPct val="145000"/>
              <a:buChar char="•"/>
              <a:defRPr sz="2100"/>
            </a:pPr>
            <a:r>
              <a:t>Jet reaches increasingly higher levels of the prominence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logo_iac_500x500_shadow_trans.png" descr="logo_iac_500x500_shadow_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4445" y="8175003"/>
            <a:ext cx="1465941" cy="146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338734_logo-uib-vertical-color_300.png" descr="338734_logo-uib-vertical-color_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600" y="8175003"/>
            <a:ext cx="1144184" cy="146050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3- Eruptive Jet"/>
          <p:cNvSpPr txBox="1"/>
          <p:nvPr/>
        </p:nvSpPr>
        <p:spPr>
          <a:xfrm>
            <a:off x="1082248" y="469791"/>
            <a:ext cx="10840304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t>3- Eruptive Jet</a:t>
            </a:r>
          </a:p>
        </p:txBody>
      </p:sp>
      <p:sp>
        <p:nvSpPr>
          <p:cNvPr id="333" name="Rectángulo redondeado"/>
          <p:cNvSpPr/>
          <p:nvPr/>
        </p:nvSpPr>
        <p:spPr>
          <a:xfrm>
            <a:off x="888763" y="1285230"/>
            <a:ext cx="7899874" cy="7696383"/>
          </a:xfrm>
          <a:prstGeom prst="roundRect">
            <a:avLst>
              <a:gd name="adj" fmla="val 2009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4" name="Supersonic shock: 170km/s…"/>
          <p:cNvSpPr txBox="1"/>
          <p:nvPr/>
        </p:nvSpPr>
        <p:spPr>
          <a:xfrm>
            <a:off x="8873645" y="4072728"/>
            <a:ext cx="4084869" cy="1608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l">
              <a:lnSpc>
                <a:spcPct val="120000"/>
              </a:lnSpc>
              <a:buSzPct val="145000"/>
              <a:buChar char="•"/>
              <a:defRPr sz="2100"/>
            </a:pPr>
            <a:r>
              <a:t>Supersonic shock: 170km/s</a:t>
            </a:r>
          </a:p>
          <a:p>
            <a:pPr marL="333375" indent="-333375" algn="l">
              <a:lnSpc>
                <a:spcPct val="120000"/>
              </a:lnSpc>
              <a:buSzPct val="145000"/>
              <a:buChar char="•"/>
              <a:defRPr sz="2100"/>
            </a:pPr>
            <a:r>
              <a:t>Plasma flow: 150km/s</a:t>
            </a:r>
          </a:p>
          <a:p>
            <a:pPr marL="333375" indent="-333375" algn="l">
              <a:lnSpc>
                <a:spcPct val="120000"/>
              </a:lnSpc>
              <a:buSzPct val="145000"/>
              <a:buChar char="•"/>
              <a:defRPr sz="2100"/>
            </a:pPr>
            <a:r>
              <a:t>Jet successively lower heights</a:t>
            </a:r>
          </a:p>
        </p:txBody>
      </p:sp>
      <p:pic>
        <p:nvPicPr>
          <p:cNvPr id="335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8245" y="1328450"/>
            <a:ext cx="7899875" cy="6579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logo_iac_500x500_shadow_trans.png" descr="logo_iac_500x500_shadow_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4445" y="8175003"/>
            <a:ext cx="1465941" cy="146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338734_logo-uib-vertical-color_300.png" descr="338734_logo-uib-vertical-color_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600" y="8175003"/>
            <a:ext cx="1144184" cy="1460501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Evolution after the jet: oscillations"/>
          <p:cNvSpPr txBox="1"/>
          <p:nvPr/>
        </p:nvSpPr>
        <p:spPr>
          <a:xfrm>
            <a:off x="1082248" y="469791"/>
            <a:ext cx="10840304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t>Evolution after the jet: oscillations</a:t>
            </a:r>
          </a:p>
        </p:txBody>
      </p:sp>
      <p:sp>
        <p:nvSpPr>
          <p:cNvPr id="345" name="Vlong up to 30 km/s with periods from 20 to 40 minutes (Luna et al. 2018)…"/>
          <p:cNvSpPr txBox="1"/>
          <p:nvPr/>
        </p:nvSpPr>
        <p:spPr>
          <a:xfrm>
            <a:off x="1000730" y="5471030"/>
            <a:ext cx="11003340" cy="222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l">
              <a:lnSpc>
                <a:spcPct val="120000"/>
              </a:lnSpc>
              <a:buSzPct val="145000"/>
              <a:buChar char="•"/>
            </a:pPr>
            <a:r>
              <a:t>Vlong up to 30 km/s with periods from 20 to 40 minutes (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Luna et al. 2018</a:t>
            </a:r>
            <a:r>
              <a:t>)</a:t>
            </a:r>
          </a:p>
          <a:p>
            <a:pPr marL="333375" indent="-333375" algn="l">
              <a:lnSpc>
                <a:spcPct val="120000"/>
              </a:lnSpc>
              <a:buSzPct val="145000"/>
              <a:buChar char="•"/>
            </a:pPr>
            <a:r>
              <a:t>Vy up to 20 km/s with periods around 15 minutes (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Mazumder et al. 2020</a:t>
            </a:r>
            <a:r>
              <a:t>) </a:t>
            </a:r>
          </a:p>
          <a:p>
            <a:pPr marL="333375" indent="-333375" algn="l">
              <a:lnSpc>
                <a:spcPct val="120000"/>
              </a:lnSpc>
              <a:buSzPct val="145000"/>
              <a:buChar char="•"/>
            </a:pPr>
            <a:r>
              <a:t>The reconnection produces large-amplitude oscillations (&gt;10 km/s), simultaneously with longitudinal and transverse polarizations (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Zhang et al. 2017</a:t>
            </a:r>
            <a:r>
              <a:t>)</a:t>
            </a:r>
          </a:p>
        </p:txBody>
      </p:sp>
      <p:grpSp>
        <p:nvGrpSpPr>
          <p:cNvPr id="352" name="Grupo"/>
          <p:cNvGrpSpPr/>
          <p:nvPr/>
        </p:nvGrpSpPr>
        <p:grpSpPr>
          <a:xfrm>
            <a:off x="3747153" y="1600060"/>
            <a:ext cx="5510494" cy="3595605"/>
            <a:chOff x="0" y="0"/>
            <a:chExt cx="5510492" cy="3595604"/>
          </a:xfrm>
        </p:grpSpPr>
        <p:grpSp>
          <p:nvGrpSpPr>
            <p:cNvPr id="349" name="Grupo"/>
            <p:cNvGrpSpPr/>
            <p:nvPr/>
          </p:nvGrpSpPr>
          <p:grpSpPr>
            <a:xfrm>
              <a:off x="0" y="0"/>
              <a:ext cx="5510493" cy="3595605"/>
              <a:chOff x="0" y="0"/>
              <a:chExt cx="5510492" cy="3595604"/>
            </a:xfrm>
          </p:grpSpPr>
          <p:sp>
            <p:nvSpPr>
              <p:cNvPr id="346" name="Rectángulo redondeado"/>
              <p:cNvSpPr/>
              <p:nvPr/>
            </p:nvSpPr>
            <p:spPr>
              <a:xfrm>
                <a:off x="38447" y="0"/>
                <a:ext cx="5472046" cy="3595605"/>
              </a:xfrm>
              <a:prstGeom prst="roundRect">
                <a:avLst>
                  <a:gd name="adj" fmla="val 5792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347" name="Imagen" descr="Imagen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118042"/>
                <a:ext cx="2850804" cy="33595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48" name="Imagen" descr="Imagen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704274" y="143442"/>
                <a:ext cx="2770425" cy="33595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50" name="Rectángulo"/>
            <p:cNvSpPr/>
            <p:nvPr/>
          </p:nvSpPr>
          <p:spPr>
            <a:xfrm>
              <a:off x="221818" y="225631"/>
              <a:ext cx="290420" cy="37538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1" name="Rectángulo"/>
            <p:cNvSpPr/>
            <p:nvPr/>
          </p:nvSpPr>
          <p:spPr>
            <a:xfrm>
              <a:off x="2806830" y="225631"/>
              <a:ext cx="290420" cy="37538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logo_iac_500x500_shadow_trans.png" descr="logo_iac_500x500_shadow_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4445" y="8175003"/>
            <a:ext cx="1465941" cy="146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338734_logo-uib-vertical-color_300.png" descr="338734_logo-uib-vertical-color_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600" y="8175003"/>
            <a:ext cx="1144184" cy="1460501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ummary"/>
          <p:cNvSpPr txBox="1"/>
          <p:nvPr/>
        </p:nvSpPr>
        <p:spPr>
          <a:xfrm>
            <a:off x="1082248" y="1190906"/>
            <a:ext cx="10840304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/>
            </a:lvl1pPr>
          </a:lstStyle>
          <a:p>
            <a:r>
              <a:t>Summary</a:t>
            </a:r>
          </a:p>
        </p:txBody>
      </p:sp>
      <p:sp>
        <p:nvSpPr>
          <p:cNvPr id="357" name="First study of the jet-prominence interaction…"/>
          <p:cNvSpPr txBox="1"/>
          <p:nvPr/>
        </p:nvSpPr>
        <p:spPr>
          <a:xfrm>
            <a:off x="1830015" y="2792544"/>
            <a:ext cx="9344770" cy="4168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83406" indent="-583406" algn="l">
              <a:lnSpc>
                <a:spcPct val="150000"/>
              </a:lnSpc>
              <a:buSzPct val="145000"/>
              <a:buChar char="•"/>
              <a:defRPr sz="3000"/>
            </a:pPr>
            <a:r>
              <a:rPr dirty="0"/>
              <a:t>First study of the jet-prominence interaction</a:t>
            </a:r>
          </a:p>
          <a:p>
            <a:pPr marL="583406" indent="-583406" algn="l">
              <a:lnSpc>
                <a:spcPct val="150000"/>
              </a:lnSpc>
              <a:buSzPct val="145000"/>
              <a:buChar char="•"/>
              <a:defRPr sz="3000"/>
            </a:pPr>
            <a:r>
              <a:rPr dirty="0" err="1"/>
              <a:t>Alfvénic</a:t>
            </a:r>
            <a:r>
              <a:rPr dirty="0"/>
              <a:t> disturbance ahead of jet flows</a:t>
            </a:r>
          </a:p>
          <a:p>
            <a:pPr marL="583406" indent="-583406" algn="l">
              <a:lnSpc>
                <a:spcPct val="150000"/>
              </a:lnSpc>
              <a:buSzPct val="145000"/>
              <a:buChar char="•"/>
              <a:defRPr sz="3000"/>
            </a:pPr>
            <a:r>
              <a:rPr dirty="0"/>
              <a:t>Two stages jet: quiescent and eruptive</a:t>
            </a:r>
          </a:p>
          <a:p>
            <a:pPr marL="583406" indent="-583406" algn="l">
              <a:lnSpc>
                <a:spcPct val="150000"/>
              </a:lnSpc>
              <a:buSzPct val="145000"/>
              <a:buChar char="•"/>
              <a:defRPr sz="3000"/>
            </a:pPr>
            <a:r>
              <a:rPr dirty="0"/>
              <a:t>The ‘jet’ produces large-amplitude longitudinal and transverse oscillations</a:t>
            </a:r>
          </a:p>
          <a:p>
            <a:pPr marL="583406" indent="-583406" algn="l">
              <a:lnSpc>
                <a:spcPct val="150000"/>
              </a:lnSpc>
              <a:buSzPct val="145000"/>
              <a:buChar char="•"/>
              <a:defRPr sz="3000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defRPr>
            </a:pPr>
            <a:r>
              <a:rPr dirty="0"/>
              <a:t>Luna &amp; Moreno-</a:t>
            </a:r>
            <a:r>
              <a:rPr dirty="0" err="1"/>
              <a:t>Insertis</a:t>
            </a:r>
            <a:r>
              <a:rPr dirty="0"/>
              <a:t>, </a:t>
            </a:r>
            <a:r>
              <a:rPr dirty="0" err="1"/>
              <a:t>ApJ</a:t>
            </a:r>
            <a:r>
              <a:rPr dirty="0"/>
              <a:t> (2020), </a:t>
            </a:r>
            <a:r>
              <a:rPr lang="en" dirty="0"/>
              <a:t>912, id.75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C8052E-4574-6A44-A60B-20BC60073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11" y="7536403"/>
            <a:ext cx="1603978" cy="160397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9751C85-BF04-FD4F-9116-437D192346F3}"/>
              </a:ext>
            </a:extLst>
          </p:cNvPr>
          <p:cNvSpPr txBox="1"/>
          <p:nvPr/>
        </p:nvSpPr>
        <p:spPr>
          <a:xfrm>
            <a:off x="5289629" y="9233837"/>
            <a:ext cx="2476983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1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Access to </a:t>
            </a:r>
            <a:r>
              <a:rPr kumimoji="0" lang="es-ES_tradnl" sz="14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kumimoji="0" lang="es-ES_tradnl" sz="1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_tradnl" sz="14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publication</a:t>
            </a:r>
            <a:endParaRPr kumimoji="0" lang="es-ES_tradnl" sz="1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338734_logo-uib-vertical-color_300.png" descr="338734_logo-uib-vertical-color_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600" y="8175003"/>
            <a:ext cx="1144184" cy="146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logo_iac_500x500_shadow_trans.png" descr="logo_iac_500x500_shadow_tran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14445" y="8175003"/>
            <a:ext cx="1465941" cy="146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olar Prominences/Filaments"/>
          <p:cNvSpPr txBox="1"/>
          <p:nvPr/>
        </p:nvSpPr>
        <p:spPr>
          <a:xfrm>
            <a:off x="1082248" y="786370"/>
            <a:ext cx="10840304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ingredients</a:t>
            </a:r>
            <a:r>
              <a:rPr lang="es-ES" dirty="0"/>
              <a:t>: </a:t>
            </a:r>
            <a:r>
              <a:rPr dirty="0"/>
              <a:t>Solar Prominences</a:t>
            </a:r>
            <a:r>
              <a:rPr lang="es-ES" dirty="0"/>
              <a:t> &amp; Coronal Jets</a:t>
            </a:r>
            <a:endParaRPr dirty="0"/>
          </a:p>
        </p:txBody>
      </p:sp>
      <p:sp>
        <p:nvSpPr>
          <p:cNvPr id="139" name="Clouds of cool plasma levitating in the hot ambient corona.…"/>
          <p:cNvSpPr txBox="1"/>
          <p:nvPr/>
        </p:nvSpPr>
        <p:spPr>
          <a:xfrm>
            <a:off x="745484" y="1622554"/>
            <a:ext cx="11513832" cy="810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63984" lvl="1" indent="-319484" algn="l">
              <a:buSzPct val="145000"/>
              <a:buChar char="•"/>
              <a:defRPr sz="2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s-ES" dirty="0"/>
              <a:t>Solar </a:t>
            </a:r>
            <a:r>
              <a:rPr lang="es-ES" dirty="0" err="1"/>
              <a:t>prominences</a:t>
            </a:r>
            <a:r>
              <a:rPr lang="es-ES" dirty="0"/>
              <a:t>: c</a:t>
            </a:r>
            <a:r>
              <a:rPr dirty="0"/>
              <a:t>louds of cool plasma supported against gravity by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filament channel (FC)</a:t>
            </a:r>
            <a:r>
              <a:rPr dirty="0"/>
              <a:t>. </a:t>
            </a:r>
          </a:p>
        </p:txBody>
      </p:sp>
      <p:grpSp>
        <p:nvGrpSpPr>
          <p:cNvPr id="142" name="Grupo"/>
          <p:cNvGrpSpPr>
            <a:grpSpLocks noChangeAspect="1"/>
          </p:cNvGrpSpPr>
          <p:nvPr/>
        </p:nvGrpSpPr>
        <p:grpSpPr>
          <a:xfrm>
            <a:off x="1907619" y="2845754"/>
            <a:ext cx="4161028" cy="2461095"/>
            <a:chOff x="-572947" y="187335"/>
            <a:chExt cx="5496318" cy="3575306"/>
          </a:xfrm>
        </p:grpSpPr>
        <p:pic>
          <p:nvPicPr>
            <p:cNvPr id="140" name="ISSI_largfov_deconv_AIA171_cadence_01_mins_ima0669.png" descr="ISSI_largfov_deconv_AIA171_cadence_01_mins_ima0669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572947" y="187335"/>
              <a:ext cx="5496318" cy="3137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" name="SDO/AIA 171"/>
            <p:cNvSpPr txBox="1"/>
            <p:nvPr/>
          </p:nvSpPr>
          <p:spPr>
            <a:xfrm>
              <a:off x="2383758" y="3291171"/>
              <a:ext cx="2018279" cy="471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700"/>
              </a:lvl1pPr>
            </a:lstStyle>
            <a:p>
              <a:r>
                <a:rPr dirty="0"/>
                <a:t>SDO/AIA 171</a:t>
              </a:r>
            </a:p>
          </p:txBody>
        </p:sp>
      </p:grpSp>
      <p:sp>
        <p:nvSpPr>
          <p:cNvPr id="143" name="The filament channel (FC) is the magnetic skeleton of the prominence."/>
          <p:cNvSpPr txBox="1"/>
          <p:nvPr/>
        </p:nvSpPr>
        <p:spPr>
          <a:xfrm>
            <a:off x="745484" y="5830271"/>
            <a:ext cx="11513832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63984" lvl="1" indent="-319484" algn="l">
              <a:buSzPct val="145000"/>
              <a:buChar char="•"/>
              <a:defRPr sz="2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" dirty="0"/>
              <a:t>Jets are collimated plasma ejections produced by </a:t>
            </a:r>
            <a:r>
              <a:rPr lang="en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magnetic reconnection</a:t>
            </a:r>
            <a:r>
              <a:rPr lang="en" dirty="0"/>
              <a:t>.</a:t>
            </a:r>
            <a:endParaRPr dirty="0"/>
          </a:p>
        </p:txBody>
      </p:sp>
      <p:grpSp>
        <p:nvGrpSpPr>
          <p:cNvPr id="146" name="Grupo"/>
          <p:cNvGrpSpPr>
            <a:grpSpLocks noChangeAspect="1"/>
          </p:cNvGrpSpPr>
          <p:nvPr/>
        </p:nvGrpSpPr>
        <p:grpSpPr>
          <a:xfrm>
            <a:off x="7209192" y="2790091"/>
            <a:ext cx="3675386" cy="2438401"/>
            <a:chOff x="1318115" y="-587593"/>
            <a:chExt cx="5315463" cy="3526494"/>
          </a:xfrm>
        </p:grpSpPr>
        <p:pic>
          <p:nvPicPr>
            <p:cNvPr id="144" name="model_zhou.pdf" descr="model_zhou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18115" y="-587593"/>
              <a:ext cx="5315463" cy="2926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" name="From Zhou et al. (2018)"/>
            <p:cNvSpPr txBox="1"/>
            <p:nvPr/>
          </p:nvSpPr>
          <p:spPr>
            <a:xfrm>
              <a:off x="1997843" y="2481261"/>
              <a:ext cx="4034290" cy="457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700"/>
              </a:pPr>
              <a:r>
                <a:rPr dirty="0"/>
                <a:t>From </a:t>
              </a:r>
              <a:r>
                <a:rPr dirty="0">
                  <a:solidFill>
                    <a:schemeClr val="accent3">
                      <a:hueOff val="-365725"/>
                      <a:satOff val="-32500"/>
                      <a:lumOff val="18235"/>
                    </a:schemeClr>
                  </a:solidFill>
                </a:rPr>
                <a:t>Zhou et al. (2018)</a:t>
              </a:r>
            </a:p>
          </p:txBody>
        </p:sp>
      </p:grpSp>
      <p:grpSp>
        <p:nvGrpSpPr>
          <p:cNvPr id="13" name="Grupo">
            <a:extLst>
              <a:ext uri="{FF2B5EF4-FFF2-40B4-BE49-F238E27FC236}">
                <a16:creationId xmlns:a16="http://schemas.microsoft.com/office/drawing/2014/main" id="{3E733B22-D163-7244-BF33-3CDBE57FF9AC}"/>
              </a:ext>
            </a:extLst>
          </p:cNvPr>
          <p:cNvGrpSpPr>
            <a:grpSpLocks noChangeAspect="1"/>
          </p:cNvGrpSpPr>
          <p:nvPr/>
        </p:nvGrpSpPr>
        <p:grpSpPr>
          <a:xfrm>
            <a:off x="8586827" y="6541479"/>
            <a:ext cx="2503355" cy="3032802"/>
            <a:chOff x="0" y="0"/>
            <a:chExt cx="2855875" cy="3459878"/>
          </a:xfrm>
        </p:grpSpPr>
        <p:pic>
          <p:nvPicPr>
            <p:cNvPr id="14" name="apj472168f4_hr.jpg" descr="apj472168f4_hr.jpg">
              <a:extLst>
                <a:ext uri="{FF2B5EF4-FFF2-40B4-BE49-F238E27FC236}">
                  <a16:creationId xmlns:a16="http://schemas.microsoft.com/office/drawing/2014/main" id="{0195FBF6-703D-6045-BEC7-827544D57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855876" cy="27847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From Moreno-Insertis &amp; Galsgaard (2013)">
              <a:extLst>
                <a:ext uri="{FF2B5EF4-FFF2-40B4-BE49-F238E27FC236}">
                  <a16:creationId xmlns:a16="http://schemas.microsoft.com/office/drawing/2014/main" id="{E612842E-2083-764C-BD47-5D325F365ED5}"/>
                </a:ext>
              </a:extLst>
            </p:cNvPr>
            <p:cNvSpPr txBox="1"/>
            <p:nvPr/>
          </p:nvSpPr>
          <p:spPr>
            <a:xfrm>
              <a:off x="225974" y="2831141"/>
              <a:ext cx="2617045" cy="628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1700"/>
              </a:pPr>
              <a:r>
                <a:rPr sz="1400" dirty="0"/>
                <a:t>From </a:t>
              </a:r>
              <a:r>
                <a:rPr sz="1400" dirty="0">
                  <a:solidFill>
                    <a:schemeClr val="accent3">
                      <a:hueOff val="-365725"/>
                      <a:satOff val="-32500"/>
                      <a:lumOff val="18235"/>
                    </a:schemeClr>
                  </a:solidFill>
                </a:rPr>
                <a:t>Moreno-</a:t>
              </a:r>
              <a:r>
                <a:rPr sz="1400" dirty="0" err="1">
                  <a:solidFill>
                    <a:schemeClr val="accent3">
                      <a:hueOff val="-365725"/>
                      <a:satOff val="-32500"/>
                      <a:lumOff val="18235"/>
                    </a:schemeClr>
                  </a:solidFill>
                </a:rPr>
                <a:t>Insertis</a:t>
              </a:r>
              <a:r>
                <a:rPr sz="1400" dirty="0">
                  <a:solidFill>
                    <a:schemeClr val="accent3">
                      <a:hueOff val="-365725"/>
                      <a:satOff val="-32500"/>
                      <a:lumOff val="18235"/>
                    </a:schemeClr>
                  </a:solidFill>
                </a:rPr>
                <a:t> &amp; </a:t>
              </a:r>
              <a:r>
                <a:rPr sz="1400" dirty="0" err="1">
                  <a:solidFill>
                    <a:schemeClr val="accent3">
                      <a:hueOff val="-365725"/>
                      <a:satOff val="-32500"/>
                      <a:lumOff val="18235"/>
                    </a:schemeClr>
                  </a:solidFill>
                </a:rPr>
                <a:t>Galsgaard</a:t>
              </a:r>
              <a:r>
                <a:rPr sz="1400" dirty="0">
                  <a:solidFill>
                    <a:schemeClr val="accent3">
                      <a:hueOff val="-365725"/>
                      <a:satOff val="-32500"/>
                      <a:lumOff val="18235"/>
                    </a:schemeClr>
                  </a:solidFill>
                </a:rPr>
                <a:t> (2013)</a:t>
              </a:r>
            </a:p>
          </p:txBody>
        </p:sp>
      </p:grpSp>
      <p:grpSp>
        <p:nvGrpSpPr>
          <p:cNvPr id="16" name="Grupo">
            <a:extLst>
              <a:ext uri="{FF2B5EF4-FFF2-40B4-BE49-F238E27FC236}">
                <a16:creationId xmlns:a16="http://schemas.microsoft.com/office/drawing/2014/main" id="{E9A3474C-CA04-6A4C-A058-6A039E5E156F}"/>
              </a:ext>
            </a:extLst>
          </p:cNvPr>
          <p:cNvGrpSpPr>
            <a:grpSpLocks noChangeAspect="1"/>
          </p:cNvGrpSpPr>
          <p:nvPr/>
        </p:nvGrpSpPr>
        <p:grpSpPr>
          <a:xfrm>
            <a:off x="1602388" y="6846277"/>
            <a:ext cx="6635564" cy="2293259"/>
            <a:chOff x="0" y="0"/>
            <a:chExt cx="7425070" cy="2566113"/>
          </a:xfrm>
        </p:grpSpPr>
        <p:pic>
          <p:nvPicPr>
            <p:cNvPr id="17" name="apjaa9ffcf6_hr.jpg" descr="apjaa9ffcf6_hr.jpg">
              <a:extLst>
                <a:ext uri="{FF2B5EF4-FFF2-40B4-BE49-F238E27FC236}">
                  <a16:creationId xmlns:a16="http://schemas.microsoft.com/office/drawing/2014/main" id="{180733F2-FA3B-CD4E-9EFE-6EBE13F0B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7348592" cy="2094475"/>
            </a:xfrm>
            <a:prstGeom prst="rect">
              <a:avLst/>
            </a:prstGeom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sp>
          <p:nvSpPr>
            <p:cNvPr id="18" name="From Wyper et al. (2018)">
              <a:extLst>
                <a:ext uri="{FF2B5EF4-FFF2-40B4-BE49-F238E27FC236}">
                  <a16:creationId xmlns:a16="http://schemas.microsoft.com/office/drawing/2014/main" id="{03461B95-D588-F349-9864-915805B78888}"/>
                </a:ext>
              </a:extLst>
            </p:cNvPr>
            <p:cNvSpPr txBox="1"/>
            <p:nvPr/>
          </p:nvSpPr>
          <p:spPr>
            <a:xfrm>
              <a:off x="4371280" y="2143657"/>
              <a:ext cx="3053791" cy="4224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700"/>
              </a:pPr>
              <a:r>
                <a:t>From </a:t>
              </a:r>
              <a:r>
                <a:rPr>
                  <a:solidFill>
                    <a:schemeClr val="accent3">
                      <a:hueOff val="-365725"/>
                      <a:satOff val="-32500"/>
                      <a:lumOff val="18235"/>
                    </a:schemeClr>
                  </a:solidFill>
                </a:rPr>
                <a:t>Wyper et al. (2018)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338734_logo-uib-vertical-color_300.png" descr="338734_logo-uib-vertical-color_3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600" y="8175003"/>
            <a:ext cx="1144184" cy="146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logo_iac_500x500_shadow_trans.png" descr="logo_iac_500x500_shadow_tran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14445" y="8175003"/>
            <a:ext cx="1465941" cy="146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Motivation"/>
          <p:cNvSpPr txBox="1"/>
          <p:nvPr/>
        </p:nvSpPr>
        <p:spPr>
          <a:xfrm>
            <a:off x="1082248" y="756100"/>
            <a:ext cx="10840304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Motivation</a:t>
            </a:r>
          </a:p>
        </p:txBody>
      </p:sp>
      <p:sp>
        <p:nvSpPr>
          <p:cNvPr id="188" name="What will happen if a jet is produced within the FC?"/>
          <p:cNvSpPr txBox="1"/>
          <p:nvPr/>
        </p:nvSpPr>
        <p:spPr>
          <a:xfrm>
            <a:off x="745484" y="2273606"/>
            <a:ext cx="11513832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>
              <a:defRPr sz="37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What will happen if a jet is produced within the FC? </a:t>
            </a:r>
          </a:p>
        </p:txBody>
      </p:sp>
      <p:sp>
        <p:nvSpPr>
          <p:cNvPr id="189" name="There are already several observations reporting the apparent impact of a jet onto a prominence…"/>
          <p:cNvSpPr txBox="1"/>
          <p:nvPr/>
        </p:nvSpPr>
        <p:spPr>
          <a:xfrm>
            <a:off x="745484" y="5549065"/>
            <a:ext cx="11513832" cy="1871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63984" lvl="1" indent="-319484" algn="l">
              <a:buSzPct val="145000"/>
              <a:buChar char="•"/>
              <a:defRPr sz="2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There are already several observations reporting the apparent impact of a jet onto a prominence </a:t>
            </a:r>
          </a:p>
          <a:p>
            <a:pPr marL="763984" lvl="1" indent="-319484" algn="l">
              <a:buSzPct val="145000"/>
              <a:buChar char="•"/>
              <a:defRPr sz="2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Luna et al. (2014) </a:t>
            </a:r>
            <a:r>
              <a:t>and later 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Zhang et al. (2017)</a:t>
            </a:r>
            <a:r>
              <a:t> showed a jet in the FC hitting the prominence producing substantial oscillations in a large fraction of the filament. </a:t>
            </a:r>
          </a:p>
        </p:txBody>
      </p:sp>
      <p:grpSp>
        <p:nvGrpSpPr>
          <p:cNvPr id="192" name="Grupo"/>
          <p:cNvGrpSpPr/>
          <p:nvPr/>
        </p:nvGrpSpPr>
        <p:grpSpPr>
          <a:xfrm>
            <a:off x="6294615" y="3309533"/>
            <a:ext cx="4018428" cy="2135491"/>
            <a:chOff x="0" y="0"/>
            <a:chExt cx="4018427" cy="2135490"/>
          </a:xfrm>
        </p:grpSpPr>
        <p:pic>
          <p:nvPicPr>
            <p:cNvPr id="190" name="model_zhou.pdf" descr="model_zhou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860872" cy="21253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" name="From Zhou et al. (2018)"/>
            <p:cNvSpPr txBox="1"/>
            <p:nvPr/>
          </p:nvSpPr>
          <p:spPr>
            <a:xfrm>
              <a:off x="1393255" y="1813831"/>
              <a:ext cx="2625172" cy="321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700"/>
              </a:pPr>
              <a:r>
                <a:rPr dirty="0"/>
                <a:t>From </a:t>
              </a:r>
              <a:r>
                <a:rPr dirty="0">
                  <a:solidFill>
                    <a:schemeClr val="accent3">
                      <a:hueOff val="-365725"/>
                      <a:satOff val="-32500"/>
                      <a:lumOff val="18235"/>
                    </a:schemeClr>
                  </a:solidFill>
                </a:rPr>
                <a:t>Zhou et al. (2018)</a:t>
              </a:r>
            </a:p>
          </p:txBody>
        </p:sp>
      </p:grpSp>
      <p:sp>
        <p:nvSpPr>
          <p:cNvPr id="193" name="+"/>
          <p:cNvSpPr txBox="1"/>
          <p:nvPr/>
        </p:nvSpPr>
        <p:spPr>
          <a:xfrm>
            <a:off x="5250446" y="3846788"/>
            <a:ext cx="579121" cy="1018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/>
            </a:lvl1pPr>
          </a:lstStyle>
          <a:p>
            <a:r>
              <a:t>+</a:t>
            </a:r>
          </a:p>
        </p:txBody>
      </p:sp>
      <p:pic>
        <p:nvPicPr>
          <p:cNvPr id="194" name="apj472168f4_hr.jpg" descr="apj472168f4_h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2695253" y="3353233"/>
            <a:ext cx="2090145" cy="2038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logo_iac_500x500_shadow_trans.png" descr="logo_iac_500x500_shadow_tran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14445" y="8175003"/>
            <a:ext cx="1465941" cy="146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338734_logo-uib-vertical-color_300.png" descr="338734_logo-uib-vertical-color_3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600" y="8175003"/>
            <a:ext cx="1144184" cy="146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Large-Amplitude Oscillations (LAOs) triggered by Jets"/>
          <p:cNvSpPr txBox="1"/>
          <p:nvPr/>
        </p:nvSpPr>
        <p:spPr>
          <a:xfrm>
            <a:off x="1069548" y="836065"/>
            <a:ext cx="1084030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Large-Amplitude Oscillations (LAOs) triggered by Jets</a:t>
            </a:r>
          </a:p>
        </p:txBody>
      </p:sp>
      <p:sp>
        <p:nvSpPr>
          <p:cNvPr id="199" name="Luna et al. (2014) reported a clear example event."/>
          <p:cNvSpPr txBox="1"/>
          <p:nvPr/>
        </p:nvSpPr>
        <p:spPr>
          <a:xfrm>
            <a:off x="1372421" y="2129051"/>
            <a:ext cx="10259957" cy="448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9484" indent="-319484" algn="l">
              <a:buSzPct val="145000"/>
              <a:buChar char="•"/>
              <a:defRPr sz="2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solidFill>
                  <a:srgbClr val="00FA92"/>
                </a:solidFill>
              </a:rPr>
              <a:t>Luna et al. (2014)</a:t>
            </a:r>
            <a:r>
              <a:t> reported a clear example event.</a:t>
            </a:r>
          </a:p>
        </p:txBody>
      </p:sp>
      <p:grpSp>
        <p:nvGrpSpPr>
          <p:cNvPr id="202" name="Grupo"/>
          <p:cNvGrpSpPr/>
          <p:nvPr/>
        </p:nvGrpSpPr>
        <p:grpSpPr>
          <a:xfrm>
            <a:off x="6889127" y="3409706"/>
            <a:ext cx="5626382" cy="1845355"/>
            <a:chOff x="0" y="0"/>
            <a:chExt cx="5626381" cy="1845353"/>
          </a:xfrm>
        </p:grpSpPr>
        <p:sp>
          <p:nvSpPr>
            <p:cNvPr id="200" name="Rectángulo redondeado"/>
            <p:cNvSpPr/>
            <p:nvPr/>
          </p:nvSpPr>
          <p:spPr>
            <a:xfrm>
              <a:off x="0" y="0"/>
              <a:ext cx="5489575" cy="1845354"/>
            </a:xfrm>
            <a:prstGeom prst="roundRect">
              <a:avLst>
                <a:gd name="adj" fmla="val 1166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01" name="Imagen" descr="Imagen"/>
            <p:cNvPicPr>
              <a:picLocks noChangeAspect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111280" y="10459"/>
              <a:ext cx="5515102" cy="1824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3" name="Jet speed around 100 km/s…"/>
          <p:cNvSpPr txBox="1"/>
          <p:nvPr/>
        </p:nvSpPr>
        <p:spPr>
          <a:xfrm>
            <a:off x="6947683" y="5881516"/>
            <a:ext cx="5509271" cy="1159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9484" indent="-319484" algn="l">
              <a:buSzPct val="145000"/>
              <a:buChar char="•"/>
              <a:defRPr sz="2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Jet speed around 100 km/s</a:t>
            </a:r>
          </a:p>
          <a:p>
            <a:pPr marL="319484" indent="-319484" algn="l">
              <a:buSzPct val="145000"/>
              <a:buChar char="•"/>
              <a:defRPr sz="2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Prominence oscillations up to 40km/s</a:t>
            </a:r>
          </a:p>
          <a:p>
            <a:pPr marL="319484" indent="-319484" algn="l">
              <a:buSzPct val="145000"/>
              <a:buChar char="•"/>
              <a:defRPr sz="2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Periods around 50 minutes</a:t>
            </a:r>
          </a:p>
        </p:txBody>
      </p:sp>
      <p:pic>
        <p:nvPicPr>
          <p:cNvPr id="204" name="171.m4v" descr="171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166095" y="3164168"/>
            <a:ext cx="5425601" cy="434048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Línea"/>
          <p:cNvSpPr/>
          <p:nvPr/>
        </p:nvSpPr>
        <p:spPr>
          <a:xfrm flipV="1">
            <a:off x="13076359" y="7789937"/>
            <a:ext cx="351880" cy="915047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0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logo_iac_500x500_shadow_trans.png" descr="logo_iac_500x500_shadow_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4445" y="8175003"/>
            <a:ext cx="1465941" cy="146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338734_logo-uib-vertical-color_300.png" descr="338734_logo-uib-vertical-color_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600" y="8175003"/>
            <a:ext cx="1144184" cy="146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The numerical setup"/>
          <p:cNvSpPr txBox="1"/>
          <p:nvPr/>
        </p:nvSpPr>
        <p:spPr>
          <a:xfrm>
            <a:off x="1082248" y="469791"/>
            <a:ext cx="10840304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numerical</a:t>
            </a:r>
            <a:r>
              <a:rPr lang="es-ES" dirty="0"/>
              <a:t> </a:t>
            </a:r>
            <a:r>
              <a:rPr lang="es-ES" dirty="0" err="1"/>
              <a:t>setup</a:t>
            </a:r>
            <a:endParaRPr dirty="0"/>
          </a:p>
        </p:txBody>
      </p:sp>
      <p:sp>
        <p:nvSpPr>
          <p:cNvPr id="217" name="Filament channel + parasitic dipolar structure: null-point (NP)…"/>
          <p:cNvSpPr txBox="1"/>
          <p:nvPr/>
        </p:nvSpPr>
        <p:spPr>
          <a:xfrm>
            <a:off x="1885509" y="3779656"/>
            <a:ext cx="10259957" cy="3458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9484" indent="-319484" algn="l">
              <a:lnSpc>
                <a:spcPct val="120000"/>
              </a:lnSpc>
              <a:buSzPct val="145000"/>
              <a:buChar char="•"/>
              <a:defRPr sz="2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Filament channel + parasitic dipolar structure: null-point (NP)</a:t>
            </a:r>
          </a:p>
          <a:p>
            <a:pPr marL="319484" indent="-319484" algn="l">
              <a:lnSpc>
                <a:spcPct val="120000"/>
              </a:lnSpc>
              <a:buSzPct val="145000"/>
              <a:buChar char="•"/>
              <a:defRPr sz="2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Stratified atmosphere with chromosphere, transition-region and corona</a:t>
            </a:r>
          </a:p>
          <a:p>
            <a:pPr marL="319484" indent="-319484" algn="l">
              <a:lnSpc>
                <a:spcPct val="120000"/>
              </a:lnSpc>
              <a:buSzPct val="145000"/>
              <a:buChar char="•"/>
              <a:defRPr sz="2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2.5D simulations with </a:t>
            </a:r>
            <a:r>
              <a:rPr dirty="0">
                <a:solidFill>
                  <a:srgbClr val="FF2F92"/>
                </a:solidFill>
              </a:rPr>
              <a:t>MANCHA3D</a:t>
            </a:r>
            <a:r>
              <a:rPr dirty="0"/>
              <a:t> code developed at IAC.</a:t>
            </a:r>
            <a:endParaRPr lang="es-ES" dirty="0"/>
          </a:p>
          <a:p>
            <a:pPr marL="319484" indent="-319484" algn="l">
              <a:lnSpc>
                <a:spcPct val="120000"/>
              </a:lnSpc>
              <a:buSzPct val="145000"/>
              <a:buChar char="•"/>
              <a:defRPr sz="2300" b="0">
                <a:latin typeface="+mn-lt"/>
                <a:ea typeface="+mn-ea"/>
                <a:cs typeface="+mn-cs"/>
                <a:sym typeface="Helvetica Neue Medium"/>
              </a:defRPr>
            </a:pPr>
            <a:endParaRPr lang="es-ES" dirty="0"/>
          </a:p>
          <a:p>
            <a:pPr marL="319484" indent="-319484" algn="l">
              <a:lnSpc>
                <a:spcPct val="120000"/>
              </a:lnSpc>
              <a:buSzPct val="145000"/>
              <a:buFontTx/>
              <a:buChar char="•"/>
              <a:defRPr sz="2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s-ES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The</a:t>
            </a:r>
            <a:r>
              <a:rPr lang="es-E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generation</a:t>
            </a:r>
            <a:r>
              <a:rPr lang="es-E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of </a:t>
            </a:r>
            <a:r>
              <a:rPr lang="es-ES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the</a:t>
            </a:r>
            <a:r>
              <a:rPr lang="es-E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jet</a:t>
            </a:r>
            <a:r>
              <a:rPr lang="es-ES" dirty="0"/>
              <a:t>: </a:t>
            </a:r>
            <a:r>
              <a:rPr lang="en" sz="2300" b="0" dirty="0" err="1">
                <a:solidFill>
                  <a:srgbClr val="FF2F92"/>
                </a:solidFill>
                <a:sym typeface="Helvetica Neue Medium"/>
              </a:rPr>
              <a:t>photospheric</a:t>
            </a:r>
            <a:r>
              <a:rPr lang="en" sz="2300" b="0" dirty="0">
                <a:solidFill>
                  <a:srgbClr val="FF2F92"/>
                </a:solidFill>
                <a:sym typeface="Helvetica Neue Medium"/>
              </a:rPr>
              <a:t> driving</a:t>
            </a:r>
            <a:r>
              <a:rPr lang="en" sz="2300" b="0" dirty="0">
                <a:sym typeface="Helvetica Neue Medium"/>
              </a:rPr>
              <a:t> is applied to the </a:t>
            </a:r>
            <a:r>
              <a:rPr lang="en" sz="2300" b="0" dirty="0" err="1">
                <a:sym typeface="Helvetica Neue Medium"/>
              </a:rPr>
              <a:t>footpoints</a:t>
            </a:r>
            <a:r>
              <a:rPr lang="en" sz="2300" b="0" dirty="0">
                <a:sym typeface="Helvetica Neue Medium"/>
              </a:rPr>
              <a:t> of the magnetic arcade (y-component of the velocity during 20 minutes.</a:t>
            </a:r>
          </a:p>
          <a:p>
            <a:pPr marL="319484" indent="-319484" algn="l">
              <a:lnSpc>
                <a:spcPct val="120000"/>
              </a:lnSpc>
              <a:buSzPct val="145000"/>
              <a:buChar char="•"/>
              <a:defRPr sz="2300" b="0"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grpSp>
        <p:nvGrpSpPr>
          <p:cNvPr id="220" name="Grupo"/>
          <p:cNvGrpSpPr/>
          <p:nvPr/>
        </p:nvGrpSpPr>
        <p:grpSpPr>
          <a:xfrm>
            <a:off x="1255369" y="1191633"/>
            <a:ext cx="10869208" cy="2487807"/>
            <a:chOff x="0" y="0"/>
            <a:chExt cx="10869207" cy="2487806"/>
          </a:xfrm>
        </p:grpSpPr>
        <p:sp>
          <p:nvSpPr>
            <p:cNvPr id="218" name="Rectángulo redondeado"/>
            <p:cNvSpPr/>
            <p:nvPr/>
          </p:nvSpPr>
          <p:spPr>
            <a:xfrm>
              <a:off x="0" y="0"/>
              <a:ext cx="10840304" cy="2487807"/>
            </a:xfrm>
            <a:prstGeom prst="roundRect">
              <a:avLst>
                <a:gd name="adj" fmla="val 440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19" name="initialconfiguration-eps-converted-to.pdf" descr="initialconfiguration-eps-converted-to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28960" y="107054"/>
              <a:ext cx="10840248" cy="23752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" name="Grupo">
            <a:extLst>
              <a:ext uri="{FF2B5EF4-FFF2-40B4-BE49-F238E27FC236}">
                <a16:creationId xmlns:a16="http://schemas.microsoft.com/office/drawing/2014/main" id="{B4E682B2-2B8E-B348-819B-C6A51C484C9F}"/>
              </a:ext>
            </a:extLst>
          </p:cNvPr>
          <p:cNvGrpSpPr>
            <a:grpSpLocks noChangeAspect="1"/>
          </p:cNvGrpSpPr>
          <p:nvPr/>
        </p:nvGrpSpPr>
        <p:grpSpPr>
          <a:xfrm>
            <a:off x="4202744" y="6701023"/>
            <a:ext cx="3661853" cy="3052577"/>
            <a:chOff x="0" y="0"/>
            <a:chExt cx="5495955" cy="4581511"/>
          </a:xfrm>
        </p:grpSpPr>
        <p:sp>
          <p:nvSpPr>
            <p:cNvPr id="10" name="Línea">
              <a:extLst>
                <a:ext uri="{FF2B5EF4-FFF2-40B4-BE49-F238E27FC236}">
                  <a16:creationId xmlns:a16="http://schemas.microsoft.com/office/drawing/2014/main" id="{72F1FDD4-5CC9-974F-8353-FAD68A1D7FF1}"/>
                </a:ext>
              </a:extLst>
            </p:cNvPr>
            <p:cNvSpPr/>
            <p:nvPr/>
          </p:nvSpPr>
          <p:spPr>
            <a:xfrm>
              <a:off x="923886" y="3577523"/>
              <a:ext cx="1282869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" name="Línea">
              <a:extLst>
                <a:ext uri="{FF2B5EF4-FFF2-40B4-BE49-F238E27FC236}">
                  <a16:creationId xmlns:a16="http://schemas.microsoft.com/office/drawing/2014/main" id="{04A5E940-5926-0942-B1DA-476202DC2E22}"/>
                </a:ext>
              </a:extLst>
            </p:cNvPr>
            <p:cNvSpPr/>
            <p:nvPr/>
          </p:nvSpPr>
          <p:spPr>
            <a:xfrm flipV="1">
              <a:off x="907066" y="2297062"/>
              <a:ext cx="1" cy="1302866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2" name="X">
              <a:extLst>
                <a:ext uri="{FF2B5EF4-FFF2-40B4-BE49-F238E27FC236}">
                  <a16:creationId xmlns:a16="http://schemas.microsoft.com/office/drawing/2014/main" id="{1FC188E1-CDCD-8345-B1DF-ADFED9CE6132}"/>
                </a:ext>
              </a:extLst>
            </p:cNvPr>
            <p:cNvSpPr txBox="1"/>
            <p:nvPr/>
          </p:nvSpPr>
          <p:spPr>
            <a:xfrm>
              <a:off x="1406519" y="3758111"/>
              <a:ext cx="317603" cy="461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X</a:t>
              </a:r>
            </a:p>
          </p:txBody>
        </p:sp>
        <p:sp>
          <p:nvSpPr>
            <p:cNvPr id="13" name="Z">
              <a:extLst>
                <a:ext uri="{FF2B5EF4-FFF2-40B4-BE49-F238E27FC236}">
                  <a16:creationId xmlns:a16="http://schemas.microsoft.com/office/drawing/2014/main" id="{D8D53399-1ADE-4941-8C4C-4E415C2B288E}"/>
                </a:ext>
              </a:extLst>
            </p:cNvPr>
            <p:cNvSpPr txBox="1"/>
            <p:nvPr/>
          </p:nvSpPr>
          <p:spPr>
            <a:xfrm>
              <a:off x="424238" y="2717965"/>
              <a:ext cx="31181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Z</a:t>
              </a:r>
            </a:p>
          </p:txBody>
        </p:sp>
        <p:grpSp>
          <p:nvGrpSpPr>
            <p:cNvPr id="14" name="Grupo">
              <a:extLst>
                <a:ext uri="{FF2B5EF4-FFF2-40B4-BE49-F238E27FC236}">
                  <a16:creationId xmlns:a16="http://schemas.microsoft.com/office/drawing/2014/main" id="{66167B1E-4D46-BC46-995F-DC66A9EDFB9C}"/>
                </a:ext>
              </a:extLst>
            </p:cNvPr>
            <p:cNvGrpSpPr/>
            <p:nvPr/>
          </p:nvGrpSpPr>
          <p:grpSpPr>
            <a:xfrm>
              <a:off x="1078084" y="0"/>
              <a:ext cx="4417872" cy="3648913"/>
              <a:chOff x="0" y="0"/>
              <a:chExt cx="4417871" cy="3648912"/>
            </a:xfrm>
          </p:grpSpPr>
          <p:sp>
            <p:nvSpPr>
              <p:cNvPr id="17" name="Rectángulo redondeado">
                <a:extLst>
                  <a:ext uri="{FF2B5EF4-FFF2-40B4-BE49-F238E27FC236}">
                    <a16:creationId xmlns:a16="http://schemas.microsoft.com/office/drawing/2014/main" id="{110BEF78-86A6-6547-8FBA-C9D003347416}"/>
                  </a:ext>
                </a:extLst>
              </p:cNvPr>
              <p:cNvSpPr/>
              <p:nvPr/>
            </p:nvSpPr>
            <p:spPr>
              <a:xfrm>
                <a:off x="0" y="0"/>
                <a:ext cx="4417872" cy="3362423"/>
              </a:xfrm>
              <a:prstGeom prst="roundRect">
                <a:avLst>
                  <a:gd name="adj" fmla="val 2871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8" name="initialconfiguration-eps-converted-to.pdf" descr="initialconfiguration-eps-converted-to.pdf">
                <a:extLst>
                  <a:ext uri="{FF2B5EF4-FFF2-40B4-BE49-F238E27FC236}">
                    <a16:creationId xmlns:a16="http://schemas.microsoft.com/office/drawing/2014/main" id="{42B99544-621C-6946-B55C-DAD9F4598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4694" t="51263" r="75648" b="7322"/>
              <a:stretch>
                <a:fillRect/>
              </a:stretch>
            </p:blipFill>
            <p:spPr>
              <a:xfrm>
                <a:off x="423248" y="126262"/>
                <a:ext cx="3748902" cy="35226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" name="Rectángulo">
                <a:extLst>
                  <a:ext uri="{FF2B5EF4-FFF2-40B4-BE49-F238E27FC236}">
                    <a16:creationId xmlns:a16="http://schemas.microsoft.com/office/drawing/2014/main" id="{D9FE29CC-3354-8148-B43C-6683E2DABEB8}"/>
                  </a:ext>
                </a:extLst>
              </p:cNvPr>
              <p:cNvSpPr/>
              <p:nvPr/>
            </p:nvSpPr>
            <p:spPr>
              <a:xfrm>
                <a:off x="489798" y="2639463"/>
                <a:ext cx="3615782" cy="72740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20" name="Grupo">
                <a:extLst>
                  <a:ext uri="{FF2B5EF4-FFF2-40B4-BE49-F238E27FC236}">
                    <a16:creationId xmlns:a16="http://schemas.microsoft.com/office/drawing/2014/main" id="{B9C97C7F-B5F1-6F48-99FD-BA6E2D9D9B33}"/>
                  </a:ext>
                </a:extLst>
              </p:cNvPr>
              <p:cNvGrpSpPr/>
              <p:nvPr/>
            </p:nvGrpSpPr>
            <p:grpSpPr>
              <a:xfrm>
                <a:off x="2464053" y="2557433"/>
                <a:ext cx="572801" cy="572932"/>
                <a:chOff x="0" y="0"/>
                <a:chExt cx="572800" cy="572931"/>
              </a:xfrm>
            </p:grpSpPr>
            <p:sp>
              <p:nvSpPr>
                <p:cNvPr id="25" name="Círculo">
                  <a:extLst>
                    <a:ext uri="{FF2B5EF4-FFF2-40B4-BE49-F238E27FC236}">
                      <a16:creationId xmlns:a16="http://schemas.microsoft.com/office/drawing/2014/main" id="{2CA98C61-0F7A-F649-98E4-6F6528ED70C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572801" cy="572932"/>
                </a:xfrm>
                <a:prstGeom prst="ellipse">
                  <a:avLst/>
                </a:prstGeom>
                <a:noFill/>
                <a:ln w="762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6" name="Círculo">
                  <a:extLst>
                    <a:ext uri="{FF2B5EF4-FFF2-40B4-BE49-F238E27FC236}">
                      <a16:creationId xmlns:a16="http://schemas.microsoft.com/office/drawing/2014/main" id="{3D0174DE-5240-F846-9CE9-380B13E90C9C}"/>
                    </a:ext>
                  </a:extLst>
                </p:cNvPr>
                <p:cNvSpPr/>
                <p:nvPr/>
              </p:nvSpPr>
              <p:spPr>
                <a:xfrm>
                  <a:off x="186449" y="187492"/>
                  <a:ext cx="199903" cy="197947"/>
                </a:xfrm>
                <a:prstGeom prst="ellipse">
                  <a:avLst/>
                </a:prstGeom>
                <a:solidFill>
                  <a:schemeClr val="accent5"/>
                </a:solidFill>
                <a:ln w="762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  <p:grpSp>
            <p:nvGrpSpPr>
              <p:cNvPr id="21" name="Grupo">
                <a:extLst>
                  <a:ext uri="{FF2B5EF4-FFF2-40B4-BE49-F238E27FC236}">
                    <a16:creationId xmlns:a16="http://schemas.microsoft.com/office/drawing/2014/main" id="{9AD46D85-CEB9-EB4E-8189-81B11EFE8570}"/>
                  </a:ext>
                </a:extLst>
              </p:cNvPr>
              <p:cNvGrpSpPr/>
              <p:nvPr/>
            </p:nvGrpSpPr>
            <p:grpSpPr>
              <a:xfrm>
                <a:off x="1702725" y="2566762"/>
                <a:ext cx="572802" cy="554274"/>
                <a:chOff x="0" y="0"/>
                <a:chExt cx="572800" cy="554272"/>
              </a:xfrm>
            </p:grpSpPr>
            <p:sp>
              <p:nvSpPr>
                <p:cNvPr id="22" name="Óvalo">
                  <a:extLst>
                    <a:ext uri="{FF2B5EF4-FFF2-40B4-BE49-F238E27FC236}">
                      <a16:creationId xmlns:a16="http://schemas.microsoft.com/office/drawing/2014/main" id="{64D2E479-197C-4248-9728-F60991DF034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572801" cy="554273"/>
                </a:xfrm>
                <a:prstGeom prst="ellipse">
                  <a:avLst/>
                </a:prstGeom>
                <a:noFill/>
                <a:ln w="762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 b="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3" name="Línea">
                  <a:extLst>
                    <a:ext uri="{FF2B5EF4-FFF2-40B4-BE49-F238E27FC236}">
                      <a16:creationId xmlns:a16="http://schemas.microsoft.com/office/drawing/2014/main" id="{F790E2E2-AFD2-5744-AC2D-2100BC88B07F}"/>
                    </a:ext>
                  </a:extLst>
                </p:cNvPr>
                <p:cNvSpPr/>
                <p:nvPr/>
              </p:nvSpPr>
              <p:spPr>
                <a:xfrm flipV="1">
                  <a:off x="84962" y="82213"/>
                  <a:ext cx="402877" cy="389846"/>
                </a:xfrm>
                <a:prstGeom prst="line">
                  <a:avLst/>
                </a:prstGeom>
                <a:noFill/>
                <a:ln w="762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" name="Línea">
                  <a:extLst>
                    <a:ext uri="{FF2B5EF4-FFF2-40B4-BE49-F238E27FC236}">
                      <a16:creationId xmlns:a16="http://schemas.microsoft.com/office/drawing/2014/main" id="{6CB8D110-5C99-6C4E-B3FA-467CCA893697}"/>
                    </a:ext>
                  </a:extLst>
                </p:cNvPr>
                <p:cNvSpPr/>
                <p:nvPr/>
              </p:nvSpPr>
              <p:spPr>
                <a:xfrm flipH="1" flipV="1">
                  <a:off x="67467" y="82213"/>
                  <a:ext cx="402877" cy="389846"/>
                </a:xfrm>
                <a:prstGeom prst="line">
                  <a:avLst/>
                </a:prstGeom>
                <a:noFill/>
                <a:ln w="762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</p:grpSp>
        </p:grpSp>
        <p:sp>
          <p:nvSpPr>
            <p:cNvPr id="15" name="Línea">
              <a:extLst>
                <a:ext uri="{FF2B5EF4-FFF2-40B4-BE49-F238E27FC236}">
                  <a16:creationId xmlns:a16="http://schemas.microsoft.com/office/drawing/2014/main" id="{A1A5A69A-BCF8-884C-8017-FBFFBBDB02FD}"/>
                </a:ext>
              </a:extLst>
            </p:cNvPr>
            <p:cNvSpPr/>
            <p:nvPr/>
          </p:nvSpPr>
          <p:spPr>
            <a:xfrm flipH="1">
              <a:off x="467435" y="3586878"/>
              <a:ext cx="439633" cy="664529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" name="Y">
              <a:extLst>
                <a:ext uri="{FF2B5EF4-FFF2-40B4-BE49-F238E27FC236}">
                  <a16:creationId xmlns:a16="http://schemas.microsoft.com/office/drawing/2014/main" id="{3B169BA8-C414-F64B-A538-D6BBA97AE653}"/>
                </a:ext>
              </a:extLst>
            </p:cNvPr>
            <p:cNvSpPr txBox="1"/>
            <p:nvPr/>
          </p:nvSpPr>
          <p:spPr>
            <a:xfrm>
              <a:off x="0" y="4120452"/>
              <a:ext cx="317602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Y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logo_iac_500x500_shadow_trans.png" descr="logo_iac_500x500_shadow_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4445" y="8175003"/>
            <a:ext cx="1465941" cy="146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338734_logo-uib-vertical-color_300.png" descr="338734_logo-uib-vertical-color_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600" y="8175003"/>
            <a:ext cx="1144184" cy="146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he generation of the Jets"/>
          <p:cNvSpPr txBox="1"/>
          <p:nvPr/>
        </p:nvSpPr>
        <p:spPr>
          <a:xfrm>
            <a:off x="1082248" y="466595"/>
            <a:ext cx="10840304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rPr lang="es-ES" dirty="0" err="1"/>
              <a:t>Two</a:t>
            </a:r>
            <a:r>
              <a:rPr lang="es-ES" dirty="0"/>
              <a:t> </a:t>
            </a:r>
            <a:r>
              <a:rPr lang="es-ES" dirty="0" err="1"/>
              <a:t>phases</a:t>
            </a:r>
            <a:r>
              <a:rPr lang="es-ES" dirty="0"/>
              <a:t> </a:t>
            </a:r>
            <a:r>
              <a:rPr lang="es-ES" dirty="0" err="1"/>
              <a:t>reconnection</a:t>
            </a:r>
            <a:endParaRPr dirty="0"/>
          </a:p>
        </p:txBody>
      </p:sp>
      <p:sp>
        <p:nvSpPr>
          <p:cNvPr id="9" name="Forma libre 8">
            <a:extLst>
              <a:ext uri="{FF2B5EF4-FFF2-40B4-BE49-F238E27FC236}">
                <a16:creationId xmlns:a16="http://schemas.microsoft.com/office/drawing/2014/main" id="{B9871CE0-491D-3841-BB51-099CD85CDF3E}"/>
              </a:ext>
            </a:extLst>
          </p:cNvPr>
          <p:cNvSpPr/>
          <p:nvPr/>
        </p:nvSpPr>
        <p:spPr>
          <a:xfrm>
            <a:off x="3001108" y="3964851"/>
            <a:ext cx="1641230" cy="1639855"/>
          </a:xfrm>
          <a:custGeom>
            <a:avLst/>
            <a:gdLst>
              <a:gd name="connsiteX0" fmla="*/ 0 w 1676400"/>
              <a:gd name="connsiteY0" fmla="*/ 1821931 h 2232239"/>
              <a:gd name="connsiteX1" fmla="*/ 246184 w 1676400"/>
              <a:gd name="connsiteY1" fmla="*/ 508947 h 2232239"/>
              <a:gd name="connsiteX2" fmla="*/ 762000 w 1676400"/>
              <a:gd name="connsiteY2" fmla="*/ 16578 h 2232239"/>
              <a:gd name="connsiteX3" fmla="*/ 1242646 w 1676400"/>
              <a:gd name="connsiteY3" fmla="*/ 274485 h 2232239"/>
              <a:gd name="connsiteX4" fmla="*/ 1570892 w 1676400"/>
              <a:gd name="connsiteY4" fmla="*/ 1739870 h 2232239"/>
              <a:gd name="connsiteX5" fmla="*/ 1676400 w 1676400"/>
              <a:gd name="connsiteY5" fmla="*/ 2232239 h 2232239"/>
              <a:gd name="connsiteX0" fmla="*/ 0 w 1570892"/>
              <a:gd name="connsiteY0" fmla="*/ 1821931 h 1821931"/>
              <a:gd name="connsiteX1" fmla="*/ 246184 w 1570892"/>
              <a:gd name="connsiteY1" fmla="*/ 508947 h 1821931"/>
              <a:gd name="connsiteX2" fmla="*/ 762000 w 1570892"/>
              <a:gd name="connsiteY2" fmla="*/ 16578 h 1821931"/>
              <a:gd name="connsiteX3" fmla="*/ 1242646 w 1570892"/>
              <a:gd name="connsiteY3" fmla="*/ 274485 h 1821931"/>
              <a:gd name="connsiteX4" fmla="*/ 1570892 w 1570892"/>
              <a:gd name="connsiteY4" fmla="*/ 1739870 h 1821931"/>
              <a:gd name="connsiteX0" fmla="*/ 0 w 1593395"/>
              <a:gd name="connsiteY0" fmla="*/ 1826326 h 1907530"/>
              <a:gd name="connsiteX1" fmla="*/ 246184 w 1593395"/>
              <a:gd name="connsiteY1" fmla="*/ 513342 h 1907530"/>
              <a:gd name="connsiteX2" fmla="*/ 762000 w 1593395"/>
              <a:gd name="connsiteY2" fmla="*/ 20973 h 1907530"/>
              <a:gd name="connsiteX3" fmla="*/ 1242646 w 1593395"/>
              <a:gd name="connsiteY3" fmla="*/ 278880 h 1907530"/>
              <a:gd name="connsiteX4" fmla="*/ 1593395 w 1593395"/>
              <a:gd name="connsiteY4" fmla="*/ 1907531 h 1907530"/>
              <a:gd name="connsiteX0" fmla="*/ 0 w 1616488"/>
              <a:gd name="connsiteY0" fmla="*/ 1922534 h 1922534"/>
              <a:gd name="connsiteX1" fmla="*/ 269277 w 1616488"/>
              <a:gd name="connsiteY1" fmla="*/ 513342 h 1922534"/>
              <a:gd name="connsiteX2" fmla="*/ 785093 w 1616488"/>
              <a:gd name="connsiteY2" fmla="*/ 20973 h 1922534"/>
              <a:gd name="connsiteX3" fmla="*/ 1265739 w 1616488"/>
              <a:gd name="connsiteY3" fmla="*/ 278880 h 1922534"/>
              <a:gd name="connsiteX4" fmla="*/ 1616488 w 1616488"/>
              <a:gd name="connsiteY4" fmla="*/ 1907531 h 192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6488" h="1922534">
                <a:moveTo>
                  <a:pt x="0" y="1922534"/>
                </a:moveTo>
                <a:cubicBezTo>
                  <a:pt x="59592" y="1416488"/>
                  <a:pt x="138428" y="830269"/>
                  <a:pt x="269277" y="513342"/>
                </a:cubicBezTo>
                <a:cubicBezTo>
                  <a:pt x="400126" y="196415"/>
                  <a:pt x="619016" y="60050"/>
                  <a:pt x="785093" y="20973"/>
                </a:cubicBezTo>
                <a:cubicBezTo>
                  <a:pt x="951170" y="-18104"/>
                  <a:pt x="1127173" y="-35546"/>
                  <a:pt x="1265739" y="278880"/>
                </a:cubicBezTo>
                <a:cubicBezTo>
                  <a:pt x="1404305" y="593306"/>
                  <a:pt x="1544196" y="1581239"/>
                  <a:pt x="1616488" y="1907531"/>
                </a:cubicBezTo>
              </a:path>
            </a:pathLst>
          </a:custGeom>
          <a:noFill/>
          <a:ln w="762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Forma libre 10">
            <a:extLst>
              <a:ext uri="{FF2B5EF4-FFF2-40B4-BE49-F238E27FC236}">
                <a16:creationId xmlns:a16="http://schemas.microsoft.com/office/drawing/2014/main" id="{2BB3E100-B24D-5749-B617-3DEEA180338E}"/>
              </a:ext>
            </a:extLst>
          </p:cNvPr>
          <p:cNvSpPr/>
          <p:nvPr/>
        </p:nvSpPr>
        <p:spPr>
          <a:xfrm>
            <a:off x="1699847" y="2579076"/>
            <a:ext cx="3763108" cy="1746739"/>
          </a:xfrm>
          <a:custGeom>
            <a:avLst/>
            <a:gdLst>
              <a:gd name="connsiteX0" fmla="*/ 0 w 3823130"/>
              <a:gd name="connsiteY0" fmla="*/ 1784108 h 1784108"/>
              <a:gd name="connsiteX1" fmla="*/ 1031631 w 3823130"/>
              <a:gd name="connsiteY1" fmla="*/ 1221400 h 1784108"/>
              <a:gd name="connsiteX2" fmla="*/ 1981200 w 3823130"/>
              <a:gd name="connsiteY2" fmla="*/ 1139338 h 1784108"/>
              <a:gd name="connsiteX3" fmla="*/ 2438400 w 3823130"/>
              <a:gd name="connsiteY3" fmla="*/ 693861 h 1784108"/>
              <a:gd name="connsiteX4" fmla="*/ 3669323 w 3823130"/>
              <a:gd name="connsiteY4" fmla="*/ 72538 h 1784108"/>
              <a:gd name="connsiteX5" fmla="*/ 3763108 w 3823130"/>
              <a:gd name="connsiteY5" fmla="*/ 37369 h 1784108"/>
              <a:gd name="connsiteX0" fmla="*/ 0 w 3763108"/>
              <a:gd name="connsiteY0" fmla="*/ 1746739 h 1746739"/>
              <a:gd name="connsiteX1" fmla="*/ 1031631 w 3763108"/>
              <a:gd name="connsiteY1" fmla="*/ 1184031 h 1746739"/>
              <a:gd name="connsiteX2" fmla="*/ 1981200 w 3763108"/>
              <a:gd name="connsiteY2" fmla="*/ 1101969 h 1746739"/>
              <a:gd name="connsiteX3" fmla="*/ 2438400 w 3763108"/>
              <a:gd name="connsiteY3" fmla="*/ 656492 h 1746739"/>
              <a:gd name="connsiteX4" fmla="*/ 3763108 w 3763108"/>
              <a:gd name="connsiteY4" fmla="*/ 0 h 1746739"/>
              <a:gd name="connsiteX0" fmla="*/ 0 w 3763108"/>
              <a:gd name="connsiteY0" fmla="*/ 1746739 h 1746739"/>
              <a:gd name="connsiteX1" fmla="*/ 1031631 w 3763108"/>
              <a:gd name="connsiteY1" fmla="*/ 1184031 h 1746739"/>
              <a:gd name="connsiteX2" fmla="*/ 1981200 w 3763108"/>
              <a:gd name="connsiteY2" fmla="*/ 1101969 h 1746739"/>
              <a:gd name="connsiteX3" fmla="*/ 2426677 w 3763108"/>
              <a:gd name="connsiteY3" fmla="*/ 550984 h 1746739"/>
              <a:gd name="connsiteX4" fmla="*/ 3763108 w 3763108"/>
              <a:gd name="connsiteY4" fmla="*/ 0 h 1746739"/>
              <a:gd name="connsiteX0" fmla="*/ 0 w 3763108"/>
              <a:gd name="connsiteY0" fmla="*/ 1746739 h 1746739"/>
              <a:gd name="connsiteX1" fmla="*/ 1031631 w 3763108"/>
              <a:gd name="connsiteY1" fmla="*/ 1184031 h 1746739"/>
              <a:gd name="connsiteX2" fmla="*/ 1899138 w 3763108"/>
              <a:gd name="connsiteY2" fmla="*/ 1125415 h 1746739"/>
              <a:gd name="connsiteX3" fmla="*/ 2426677 w 3763108"/>
              <a:gd name="connsiteY3" fmla="*/ 550984 h 1746739"/>
              <a:gd name="connsiteX4" fmla="*/ 3763108 w 3763108"/>
              <a:gd name="connsiteY4" fmla="*/ 0 h 174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3108" h="1746739">
                <a:moveTo>
                  <a:pt x="0" y="1746739"/>
                </a:moveTo>
                <a:cubicBezTo>
                  <a:pt x="350715" y="1519116"/>
                  <a:pt x="715108" y="1287585"/>
                  <a:pt x="1031631" y="1184031"/>
                </a:cubicBezTo>
                <a:cubicBezTo>
                  <a:pt x="1348154" y="1080477"/>
                  <a:pt x="1666630" y="1230923"/>
                  <a:pt x="1899138" y="1125415"/>
                </a:cubicBezTo>
                <a:cubicBezTo>
                  <a:pt x="2131646" y="1019907"/>
                  <a:pt x="2116015" y="738553"/>
                  <a:pt x="2426677" y="550984"/>
                </a:cubicBezTo>
                <a:cubicBezTo>
                  <a:pt x="2737339" y="363415"/>
                  <a:pt x="3487127" y="136769"/>
                  <a:pt x="3763108" y="0"/>
                </a:cubicBezTo>
              </a:path>
            </a:pathLst>
          </a:custGeom>
          <a:noFill/>
          <a:ln w="762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2" name="Flecha abajo 11">
            <a:extLst>
              <a:ext uri="{FF2B5EF4-FFF2-40B4-BE49-F238E27FC236}">
                <a16:creationId xmlns:a16="http://schemas.microsoft.com/office/drawing/2014/main" id="{523CA856-82F0-5245-92CD-7789BAC37FB5}"/>
              </a:ext>
            </a:extLst>
          </p:cNvPr>
          <p:cNvSpPr/>
          <p:nvPr/>
        </p:nvSpPr>
        <p:spPr>
          <a:xfrm rot="9941706">
            <a:off x="3720082" y="4225428"/>
            <a:ext cx="304289" cy="485476"/>
          </a:xfrm>
          <a:prstGeom prst="downArrow">
            <a:avLst>
              <a:gd name="adj1" fmla="val 26669"/>
              <a:gd name="adj2" fmla="val 48223"/>
            </a:avLst>
          </a:prstGeom>
          <a:solidFill>
            <a:schemeClr val="accent1">
              <a:lumOff val="13529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Forma libre 15">
            <a:extLst>
              <a:ext uri="{FF2B5EF4-FFF2-40B4-BE49-F238E27FC236}">
                <a16:creationId xmlns:a16="http://schemas.microsoft.com/office/drawing/2014/main" id="{5A380109-5C7B-1242-84C0-F1D875E47491}"/>
              </a:ext>
            </a:extLst>
          </p:cNvPr>
          <p:cNvSpPr>
            <a:spLocks noChangeAspect="1"/>
          </p:cNvSpPr>
          <p:nvPr/>
        </p:nvSpPr>
        <p:spPr>
          <a:xfrm>
            <a:off x="3212123" y="3433657"/>
            <a:ext cx="844061" cy="716311"/>
          </a:xfrm>
          <a:custGeom>
            <a:avLst/>
            <a:gdLst>
              <a:gd name="connsiteX0" fmla="*/ 1078523 w 2168769"/>
              <a:gd name="connsiteY0" fmla="*/ 597877 h 1840523"/>
              <a:gd name="connsiteX1" fmla="*/ 1230923 w 2168769"/>
              <a:gd name="connsiteY1" fmla="*/ 70338 h 1840523"/>
              <a:gd name="connsiteX2" fmla="*/ 1242646 w 2168769"/>
              <a:gd name="connsiteY2" fmla="*/ 633046 h 1840523"/>
              <a:gd name="connsiteX3" fmla="*/ 1441939 w 2168769"/>
              <a:gd name="connsiteY3" fmla="*/ 304800 h 1840523"/>
              <a:gd name="connsiteX4" fmla="*/ 1418492 w 2168769"/>
              <a:gd name="connsiteY4" fmla="*/ 726831 h 1840523"/>
              <a:gd name="connsiteX5" fmla="*/ 1617785 w 2168769"/>
              <a:gd name="connsiteY5" fmla="*/ 492369 h 1840523"/>
              <a:gd name="connsiteX6" fmla="*/ 1500554 w 2168769"/>
              <a:gd name="connsiteY6" fmla="*/ 820615 h 1840523"/>
              <a:gd name="connsiteX7" fmla="*/ 2039816 w 2168769"/>
              <a:gd name="connsiteY7" fmla="*/ 597877 h 1840523"/>
              <a:gd name="connsiteX8" fmla="*/ 1559169 w 2168769"/>
              <a:gd name="connsiteY8" fmla="*/ 902677 h 1840523"/>
              <a:gd name="connsiteX9" fmla="*/ 2168769 w 2168769"/>
              <a:gd name="connsiteY9" fmla="*/ 890954 h 1840523"/>
              <a:gd name="connsiteX10" fmla="*/ 1594339 w 2168769"/>
              <a:gd name="connsiteY10" fmla="*/ 1066800 h 1840523"/>
              <a:gd name="connsiteX11" fmla="*/ 2168769 w 2168769"/>
              <a:gd name="connsiteY11" fmla="*/ 1242646 h 1840523"/>
              <a:gd name="connsiteX12" fmla="*/ 1594339 w 2168769"/>
              <a:gd name="connsiteY12" fmla="*/ 1172308 h 1840523"/>
              <a:gd name="connsiteX13" fmla="*/ 1946031 w 2168769"/>
              <a:gd name="connsiteY13" fmla="*/ 1535723 h 1840523"/>
              <a:gd name="connsiteX14" fmla="*/ 1465385 w 2168769"/>
              <a:gd name="connsiteY14" fmla="*/ 1395046 h 1840523"/>
              <a:gd name="connsiteX15" fmla="*/ 1524000 w 2168769"/>
              <a:gd name="connsiteY15" fmla="*/ 1805354 h 1840523"/>
              <a:gd name="connsiteX16" fmla="*/ 1371600 w 2168769"/>
              <a:gd name="connsiteY16" fmla="*/ 1465384 h 1840523"/>
              <a:gd name="connsiteX17" fmla="*/ 1348154 w 2168769"/>
              <a:gd name="connsiteY17" fmla="*/ 1758461 h 1840523"/>
              <a:gd name="connsiteX18" fmla="*/ 1266092 w 2168769"/>
              <a:gd name="connsiteY18" fmla="*/ 1524000 h 1840523"/>
              <a:gd name="connsiteX19" fmla="*/ 1066800 w 2168769"/>
              <a:gd name="connsiteY19" fmla="*/ 1840523 h 1840523"/>
              <a:gd name="connsiteX20" fmla="*/ 1066800 w 2168769"/>
              <a:gd name="connsiteY20" fmla="*/ 1524000 h 1840523"/>
              <a:gd name="connsiteX21" fmla="*/ 844062 w 2168769"/>
              <a:gd name="connsiteY21" fmla="*/ 1781908 h 1840523"/>
              <a:gd name="connsiteX22" fmla="*/ 914400 w 2168769"/>
              <a:gd name="connsiteY22" fmla="*/ 1465384 h 1840523"/>
              <a:gd name="connsiteX23" fmla="*/ 445477 w 2168769"/>
              <a:gd name="connsiteY23" fmla="*/ 1629508 h 1840523"/>
              <a:gd name="connsiteX24" fmla="*/ 715108 w 2168769"/>
              <a:gd name="connsiteY24" fmla="*/ 1289538 h 1840523"/>
              <a:gd name="connsiteX25" fmla="*/ 234462 w 2168769"/>
              <a:gd name="connsiteY25" fmla="*/ 1172308 h 1840523"/>
              <a:gd name="connsiteX26" fmla="*/ 679939 w 2168769"/>
              <a:gd name="connsiteY26" fmla="*/ 1125415 h 1840523"/>
              <a:gd name="connsiteX27" fmla="*/ 0 w 2168769"/>
              <a:gd name="connsiteY27" fmla="*/ 973015 h 1840523"/>
              <a:gd name="connsiteX28" fmla="*/ 679939 w 2168769"/>
              <a:gd name="connsiteY28" fmla="*/ 1019908 h 1840523"/>
              <a:gd name="connsiteX29" fmla="*/ 410308 w 2168769"/>
              <a:gd name="connsiteY29" fmla="*/ 762000 h 1840523"/>
              <a:gd name="connsiteX30" fmla="*/ 738554 w 2168769"/>
              <a:gd name="connsiteY30" fmla="*/ 832338 h 1840523"/>
              <a:gd name="connsiteX31" fmla="*/ 656492 w 2168769"/>
              <a:gd name="connsiteY31" fmla="*/ 679938 h 1840523"/>
              <a:gd name="connsiteX32" fmla="*/ 844062 w 2168769"/>
              <a:gd name="connsiteY32" fmla="*/ 738554 h 1840523"/>
              <a:gd name="connsiteX33" fmla="*/ 539262 w 2168769"/>
              <a:gd name="connsiteY33" fmla="*/ 269631 h 1840523"/>
              <a:gd name="connsiteX34" fmla="*/ 937846 w 2168769"/>
              <a:gd name="connsiteY34" fmla="*/ 656492 h 1840523"/>
              <a:gd name="connsiteX35" fmla="*/ 738554 w 2168769"/>
              <a:gd name="connsiteY35" fmla="*/ 0 h 1840523"/>
              <a:gd name="connsiteX36" fmla="*/ 1078523 w 2168769"/>
              <a:gd name="connsiteY36" fmla="*/ 597877 h 184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68769" h="1840523">
                <a:moveTo>
                  <a:pt x="1078523" y="597877"/>
                </a:moveTo>
                <a:lnTo>
                  <a:pt x="1230923" y="70338"/>
                </a:lnTo>
                <a:lnTo>
                  <a:pt x="1242646" y="633046"/>
                </a:lnTo>
                <a:lnTo>
                  <a:pt x="1441939" y="304800"/>
                </a:lnTo>
                <a:lnTo>
                  <a:pt x="1418492" y="726831"/>
                </a:lnTo>
                <a:lnTo>
                  <a:pt x="1617785" y="492369"/>
                </a:lnTo>
                <a:lnTo>
                  <a:pt x="1500554" y="820615"/>
                </a:lnTo>
                <a:lnTo>
                  <a:pt x="2039816" y="597877"/>
                </a:lnTo>
                <a:lnTo>
                  <a:pt x="1559169" y="902677"/>
                </a:lnTo>
                <a:lnTo>
                  <a:pt x="2168769" y="890954"/>
                </a:lnTo>
                <a:lnTo>
                  <a:pt x="1594339" y="1066800"/>
                </a:lnTo>
                <a:lnTo>
                  <a:pt x="2168769" y="1242646"/>
                </a:lnTo>
                <a:lnTo>
                  <a:pt x="1594339" y="1172308"/>
                </a:lnTo>
                <a:lnTo>
                  <a:pt x="1946031" y="1535723"/>
                </a:lnTo>
                <a:lnTo>
                  <a:pt x="1465385" y="1395046"/>
                </a:lnTo>
                <a:lnTo>
                  <a:pt x="1524000" y="1805354"/>
                </a:lnTo>
                <a:lnTo>
                  <a:pt x="1371600" y="1465384"/>
                </a:lnTo>
                <a:lnTo>
                  <a:pt x="1348154" y="1758461"/>
                </a:lnTo>
                <a:lnTo>
                  <a:pt x="1266092" y="1524000"/>
                </a:lnTo>
                <a:lnTo>
                  <a:pt x="1066800" y="1840523"/>
                </a:lnTo>
                <a:lnTo>
                  <a:pt x="1066800" y="1524000"/>
                </a:lnTo>
                <a:lnTo>
                  <a:pt x="844062" y="1781908"/>
                </a:lnTo>
                <a:lnTo>
                  <a:pt x="914400" y="1465384"/>
                </a:lnTo>
                <a:lnTo>
                  <a:pt x="445477" y="1629508"/>
                </a:lnTo>
                <a:lnTo>
                  <a:pt x="715108" y="1289538"/>
                </a:lnTo>
                <a:lnTo>
                  <a:pt x="234462" y="1172308"/>
                </a:lnTo>
                <a:lnTo>
                  <a:pt x="679939" y="1125415"/>
                </a:lnTo>
                <a:lnTo>
                  <a:pt x="0" y="973015"/>
                </a:lnTo>
                <a:lnTo>
                  <a:pt x="679939" y="1019908"/>
                </a:lnTo>
                <a:lnTo>
                  <a:pt x="410308" y="762000"/>
                </a:lnTo>
                <a:lnTo>
                  <a:pt x="738554" y="832338"/>
                </a:lnTo>
                <a:lnTo>
                  <a:pt x="656492" y="679938"/>
                </a:lnTo>
                <a:lnTo>
                  <a:pt x="844062" y="738554"/>
                </a:lnTo>
                <a:lnTo>
                  <a:pt x="539262" y="269631"/>
                </a:lnTo>
                <a:lnTo>
                  <a:pt x="937846" y="656492"/>
                </a:lnTo>
                <a:lnTo>
                  <a:pt x="738554" y="0"/>
                </a:lnTo>
                <a:lnTo>
                  <a:pt x="1078523" y="59787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" name="Forma libre 29">
            <a:extLst>
              <a:ext uri="{FF2B5EF4-FFF2-40B4-BE49-F238E27FC236}">
                <a16:creationId xmlns:a16="http://schemas.microsoft.com/office/drawing/2014/main" id="{6F98089D-CA2B-B344-952F-2A8D8680B6EB}"/>
              </a:ext>
            </a:extLst>
          </p:cNvPr>
          <p:cNvSpPr/>
          <p:nvPr/>
        </p:nvSpPr>
        <p:spPr>
          <a:xfrm>
            <a:off x="7045570" y="1594337"/>
            <a:ext cx="3763108" cy="1746739"/>
          </a:xfrm>
          <a:custGeom>
            <a:avLst/>
            <a:gdLst>
              <a:gd name="connsiteX0" fmla="*/ 0 w 3823130"/>
              <a:gd name="connsiteY0" fmla="*/ 1784108 h 1784108"/>
              <a:gd name="connsiteX1" fmla="*/ 1031631 w 3823130"/>
              <a:gd name="connsiteY1" fmla="*/ 1221400 h 1784108"/>
              <a:gd name="connsiteX2" fmla="*/ 1981200 w 3823130"/>
              <a:gd name="connsiteY2" fmla="*/ 1139338 h 1784108"/>
              <a:gd name="connsiteX3" fmla="*/ 2438400 w 3823130"/>
              <a:gd name="connsiteY3" fmla="*/ 693861 h 1784108"/>
              <a:gd name="connsiteX4" fmla="*/ 3669323 w 3823130"/>
              <a:gd name="connsiteY4" fmla="*/ 72538 h 1784108"/>
              <a:gd name="connsiteX5" fmla="*/ 3763108 w 3823130"/>
              <a:gd name="connsiteY5" fmla="*/ 37369 h 1784108"/>
              <a:gd name="connsiteX0" fmla="*/ 0 w 3763108"/>
              <a:gd name="connsiteY0" fmla="*/ 1746739 h 1746739"/>
              <a:gd name="connsiteX1" fmla="*/ 1031631 w 3763108"/>
              <a:gd name="connsiteY1" fmla="*/ 1184031 h 1746739"/>
              <a:gd name="connsiteX2" fmla="*/ 1981200 w 3763108"/>
              <a:gd name="connsiteY2" fmla="*/ 1101969 h 1746739"/>
              <a:gd name="connsiteX3" fmla="*/ 2438400 w 3763108"/>
              <a:gd name="connsiteY3" fmla="*/ 656492 h 1746739"/>
              <a:gd name="connsiteX4" fmla="*/ 3763108 w 3763108"/>
              <a:gd name="connsiteY4" fmla="*/ 0 h 1746739"/>
              <a:gd name="connsiteX0" fmla="*/ 0 w 3763108"/>
              <a:gd name="connsiteY0" fmla="*/ 1746739 h 1746739"/>
              <a:gd name="connsiteX1" fmla="*/ 1031631 w 3763108"/>
              <a:gd name="connsiteY1" fmla="*/ 1184031 h 1746739"/>
              <a:gd name="connsiteX2" fmla="*/ 1981200 w 3763108"/>
              <a:gd name="connsiteY2" fmla="*/ 1101969 h 1746739"/>
              <a:gd name="connsiteX3" fmla="*/ 2426677 w 3763108"/>
              <a:gd name="connsiteY3" fmla="*/ 550984 h 1746739"/>
              <a:gd name="connsiteX4" fmla="*/ 3763108 w 3763108"/>
              <a:gd name="connsiteY4" fmla="*/ 0 h 1746739"/>
              <a:gd name="connsiteX0" fmla="*/ 0 w 3763108"/>
              <a:gd name="connsiteY0" fmla="*/ 1746739 h 1746739"/>
              <a:gd name="connsiteX1" fmla="*/ 1031631 w 3763108"/>
              <a:gd name="connsiteY1" fmla="*/ 1184031 h 1746739"/>
              <a:gd name="connsiteX2" fmla="*/ 1899138 w 3763108"/>
              <a:gd name="connsiteY2" fmla="*/ 1125415 h 1746739"/>
              <a:gd name="connsiteX3" fmla="*/ 2426677 w 3763108"/>
              <a:gd name="connsiteY3" fmla="*/ 550984 h 1746739"/>
              <a:gd name="connsiteX4" fmla="*/ 3763108 w 3763108"/>
              <a:gd name="connsiteY4" fmla="*/ 0 h 174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3108" h="1746739">
                <a:moveTo>
                  <a:pt x="0" y="1746739"/>
                </a:moveTo>
                <a:cubicBezTo>
                  <a:pt x="350715" y="1519116"/>
                  <a:pt x="715108" y="1287585"/>
                  <a:pt x="1031631" y="1184031"/>
                </a:cubicBezTo>
                <a:cubicBezTo>
                  <a:pt x="1348154" y="1080477"/>
                  <a:pt x="1666630" y="1230923"/>
                  <a:pt x="1899138" y="1125415"/>
                </a:cubicBezTo>
                <a:cubicBezTo>
                  <a:pt x="2131646" y="1019907"/>
                  <a:pt x="2116015" y="738553"/>
                  <a:pt x="2426677" y="550984"/>
                </a:cubicBezTo>
                <a:cubicBezTo>
                  <a:pt x="2737339" y="363415"/>
                  <a:pt x="3487127" y="136769"/>
                  <a:pt x="3763108" y="0"/>
                </a:cubicBezTo>
              </a:path>
            </a:pathLst>
          </a:custGeom>
          <a:noFill/>
          <a:ln w="762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1" name="Forma libre 30">
            <a:extLst>
              <a:ext uri="{FF2B5EF4-FFF2-40B4-BE49-F238E27FC236}">
                <a16:creationId xmlns:a16="http://schemas.microsoft.com/office/drawing/2014/main" id="{EBD7F7E2-3ADC-1545-AA9E-A88AA30A2C34}"/>
              </a:ext>
            </a:extLst>
          </p:cNvPr>
          <p:cNvSpPr/>
          <p:nvPr/>
        </p:nvSpPr>
        <p:spPr>
          <a:xfrm>
            <a:off x="9037492" y="2974449"/>
            <a:ext cx="821615" cy="2173058"/>
          </a:xfrm>
          <a:custGeom>
            <a:avLst/>
            <a:gdLst>
              <a:gd name="connsiteX0" fmla="*/ 0 w 1676400"/>
              <a:gd name="connsiteY0" fmla="*/ 1821931 h 2232239"/>
              <a:gd name="connsiteX1" fmla="*/ 246184 w 1676400"/>
              <a:gd name="connsiteY1" fmla="*/ 508947 h 2232239"/>
              <a:gd name="connsiteX2" fmla="*/ 762000 w 1676400"/>
              <a:gd name="connsiteY2" fmla="*/ 16578 h 2232239"/>
              <a:gd name="connsiteX3" fmla="*/ 1242646 w 1676400"/>
              <a:gd name="connsiteY3" fmla="*/ 274485 h 2232239"/>
              <a:gd name="connsiteX4" fmla="*/ 1570892 w 1676400"/>
              <a:gd name="connsiteY4" fmla="*/ 1739870 h 2232239"/>
              <a:gd name="connsiteX5" fmla="*/ 1676400 w 1676400"/>
              <a:gd name="connsiteY5" fmla="*/ 2232239 h 2232239"/>
              <a:gd name="connsiteX0" fmla="*/ 0 w 1570892"/>
              <a:gd name="connsiteY0" fmla="*/ 1821931 h 1821931"/>
              <a:gd name="connsiteX1" fmla="*/ 246184 w 1570892"/>
              <a:gd name="connsiteY1" fmla="*/ 508947 h 1821931"/>
              <a:gd name="connsiteX2" fmla="*/ 762000 w 1570892"/>
              <a:gd name="connsiteY2" fmla="*/ 16578 h 1821931"/>
              <a:gd name="connsiteX3" fmla="*/ 1242646 w 1570892"/>
              <a:gd name="connsiteY3" fmla="*/ 274485 h 1821931"/>
              <a:gd name="connsiteX4" fmla="*/ 1570892 w 1570892"/>
              <a:gd name="connsiteY4" fmla="*/ 1739870 h 1821931"/>
              <a:gd name="connsiteX0" fmla="*/ 0 w 1593395"/>
              <a:gd name="connsiteY0" fmla="*/ 1826326 h 1907530"/>
              <a:gd name="connsiteX1" fmla="*/ 246184 w 1593395"/>
              <a:gd name="connsiteY1" fmla="*/ 513342 h 1907530"/>
              <a:gd name="connsiteX2" fmla="*/ 762000 w 1593395"/>
              <a:gd name="connsiteY2" fmla="*/ 20973 h 1907530"/>
              <a:gd name="connsiteX3" fmla="*/ 1242646 w 1593395"/>
              <a:gd name="connsiteY3" fmla="*/ 278880 h 1907530"/>
              <a:gd name="connsiteX4" fmla="*/ 1593395 w 1593395"/>
              <a:gd name="connsiteY4" fmla="*/ 1907531 h 1907530"/>
              <a:gd name="connsiteX0" fmla="*/ 0 w 1616488"/>
              <a:gd name="connsiteY0" fmla="*/ 1922534 h 1922534"/>
              <a:gd name="connsiteX1" fmla="*/ 269277 w 1616488"/>
              <a:gd name="connsiteY1" fmla="*/ 513342 h 1922534"/>
              <a:gd name="connsiteX2" fmla="*/ 785093 w 1616488"/>
              <a:gd name="connsiteY2" fmla="*/ 20973 h 1922534"/>
              <a:gd name="connsiteX3" fmla="*/ 1265739 w 1616488"/>
              <a:gd name="connsiteY3" fmla="*/ 278880 h 1922534"/>
              <a:gd name="connsiteX4" fmla="*/ 1616488 w 1616488"/>
              <a:gd name="connsiteY4" fmla="*/ 1907531 h 1922534"/>
              <a:gd name="connsiteX0" fmla="*/ 2575323 w 4251502"/>
              <a:gd name="connsiteY0" fmla="*/ 2549598 h 2549598"/>
              <a:gd name="connsiteX1" fmla="*/ 2844600 w 4251502"/>
              <a:gd name="connsiteY1" fmla="*/ 1140406 h 2549598"/>
              <a:gd name="connsiteX2" fmla="*/ 7686 w 4251502"/>
              <a:gd name="connsiteY2" fmla="*/ 2074 h 2549598"/>
              <a:gd name="connsiteX3" fmla="*/ 3841062 w 4251502"/>
              <a:gd name="connsiteY3" fmla="*/ 905944 h 2549598"/>
              <a:gd name="connsiteX4" fmla="*/ 4191811 w 4251502"/>
              <a:gd name="connsiteY4" fmla="*/ 2534595 h 2549598"/>
              <a:gd name="connsiteX0" fmla="*/ 2659676 w 4335855"/>
              <a:gd name="connsiteY0" fmla="*/ 2547725 h 2547725"/>
              <a:gd name="connsiteX1" fmla="*/ 1312461 w 4335855"/>
              <a:gd name="connsiteY1" fmla="*/ 973606 h 2547725"/>
              <a:gd name="connsiteX2" fmla="*/ 92039 w 4335855"/>
              <a:gd name="connsiteY2" fmla="*/ 201 h 2547725"/>
              <a:gd name="connsiteX3" fmla="*/ 3925415 w 4335855"/>
              <a:gd name="connsiteY3" fmla="*/ 904071 h 2547725"/>
              <a:gd name="connsiteX4" fmla="*/ 4276164 w 4335855"/>
              <a:gd name="connsiteY4" fmla="*/ 2532722 h 2547725"/>
              <a:gd name="connsiteX0" fmla="*/ 2581135 w 4197623"/>
              <a:gd name="connsiteY0" fmla="*/ 2547651 h 2547651"/>
              <a:gd name="connsiteX1" fmla="*/ 1233920 w 4197623"/>
              <a:gd name="connsiteY1" fmla="*/ 973532 h 2547651"/>
              <a:gd name="connsiteX2" fmla="*/ 13498 w 4197623"/>
              <a:gd name="connsiteY2" fmla="*/ 127 h 2547651"/>
              <a:gd name="connsiteX3" fmla="*/ 2050770 w 4197623"/>
              <a:gd name="connsiteY3" fmla="*/ 917741 h 2547651"/>
              <a:gd name="connsiteX4" fmla="*/ 4197623 w 4197623"/>
              <a:gd name="connsiteY4" fmla="*/ 2532648 h 2547651"/>
              <a:gd name="connsiteX0" fmla="*/ 3541410 w 4199977"/>
              <a:gd name="connsiteY0" fmla="*/ 2533907 h 2533907"/>
              <a:gd name="connsiteX1" fmla="*/ 1236274 w 4199977"/>
              <a:gd name="connsiteY1" fmla="*/ 973532 h 2533907"/>
              <a:gd name="connsiteX2" fmla="*/ 15852 w 4199977"/>
              <a:gd name="connsiteY2" fmla="*/ 127 h 2533907"/>
              <a:gd name="connsiteX3" fmla="*/ 2053124 w 4199977"/>
              <a:gd name="connsiteY3" fmla="*/ 917741 h 2533907"/>
              <a:gd name="connsiteX4" fmla="*/ 4199977 w 4199977"/>
              <a:gd name="connsiteY4" fmla="*/ 2532648 h 2533907"/>
              <a:gd name="connsiteX0" fmla="*/ 3532222 w 4190789"/>
              <a:gd name="connsiteY0" fmla="*/ 2533907 h 2533907"/>
              <a:gd name="connsiteX1" fmla="*/ 1466565 w 4190789"/>
              <a:gd name="connsiteY1" fmla="*/ 973532 h 2533907"/>
              <a:gd name="connsiteX2" fmla="*/ 6664 w 4190789"/>
              <a:gd name="connsiteY2" fmla="*/ 127 h 2533907"/>
              <a:gd name="connsiteX3" fmla="*/ 2043936 w 4190789"/>
              <a:gd name="connsiteY3" fmla="*/ 917741 h 2533907"/>
              <a:gd name="connsiteX4" fmla="*/ 4190789 w 4190789"/>
              <a:gd name="connsiteY4" fmla="*/ 2532648 h 2533907"/>
              <a:gd name="connsiteX0" fmla="*/ 2992873 w 4190273"/>
              <a:gd name="connsiteY0" fmla="*/ 2547651 h 2547651"/>
              <a:gd name="connsiteX1" fmla="*/ 1466049 w 4190273"/>
              <a:gd name="connsiteY1" fmla="*/ 973532 h 2547651"/>
              <a:gd name="connsiteX2" fmla="*/ 6148 w 4190273"/>
              <a:gd name="connsiteY2" fmla="*/ 127 h 2547651"/>
              <a:gd name="connsiteX3" fmla="*/ 2043420 w 4190273"/>
              <a:gd name="connsiteY3" fmla="*/ 917741 h 2547651"/>
              <a:gd name="connsiteX4" fmla="*/ 4190273 w 4190273"/>
              <a:gd name="connsiteY4" fmla="*/ 2532648 h 2547651"/>
              <a:gd name="connsiteX0" fmla="*/ 2998613 w 4196013"/>
              <a:gd name="connsiteY0" fmla="*/ 2547651 h 2547651"/>
              <a:gd name="connsiteX1" fmla="*/ 1292181 w 4196013"/>
              <a:gd name="connsiteY1" fmla="*/ 973532 h 2547651"/>
              <a:gd name="connsiteX2" fmla="*/ 11888 w 4196013"/>
              <a:gd name="connsiteY2" fmla="*/ 127 h 2547651"/>
              <a:gd name="connsiteX3" fmla="*/ 2049160 w 4196013"/>
              <a:gd name="connsiteY3" fmla="*/ 917741 h 2547651"/>
              <a:gd name="connsiteX4" fmla="*/ 4196013 w 4196013"/>
              <a:gd name="connsiteY4" fmla="*/ 2532648 h 254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6013" h="2547651">
                <a:moveTo>
                  <a:pt x="2998613" y="2547651"/>
                </a:moveTo>
                <a:cubicBezTo>
                  <a:pt x="3058205" y="2041605"/>
                  <a:pt x="1789968" y="1398119"/>
                  <a:pt x="1292181" y="973532"/>
                </a:cubicBezTo>
                <a:cubicBezTo>
                  <a:pt x="794394" y="548945"/>
                  <a:pt x="-114275" y="9426"/>
                  <a:pt x="11888" y="127"/>
                </a:cubicBezTo>
                <a:cubicBezTo>
                  <a:pt x="138051" y="-9172"/>
                  <a:pt x="1351806" y="495654"/>
                  <a:pt x="2049160" y="917741"/>
                </a:cubicBezTo>
                <a:cubicBezTo>
                  <a:pt x="2746514" y="1339828"/>
                  <a:pt x="4123721" y="2206356"/>
                  <a:pt x="4196013" y="2532648"/>
                </a:cubicBezTo>
              </a:path>
            </a:pathLst>
          </a:custGeom>
          <a:noFill/>
          <a:ln w="762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2" name="Forma libre 31">
            <a:extLst>
              <a:ext uri="{FF2B5EF4-FFF2-40B4-BE49-F238E27FC236}">
                <a16:creationId xmlns:a16="http://schemas.microsoft.com/office/drawing/2014/main" id="{09A1C2EB-9F5A-644A-8648-030A76C70563}"/>
              </a:ext>
            </a:extLst>
          </p:cNvPr>
          <p:cNvSpPr>
            <a:spLocks noChangeAspect="1"/>
          </p:cNvSpPr>
          <p:nvPr/>
        </p:nvSpPr>
        <p:spPr>
          <a:xfrm>
            <a:off x="8979877" y="3457103"/>
            <a:ext cx="844061" cy="716311"/>
          </a:xfrm>
          <a:custGeom>
            <a:avLst/>
            <a:gdLst>
              <a:gd name="connsiteX0" fmla="*/ 1078523 w 2168769"/>
              <a:gd name="connsiteY0" fmla="*/ 597877 h 1840523"/>
              <a:gd name="connsiteX1" fmla="*/ 1230923 w 2168769"/>
              <a:gd name="connsiteY1" fmla="*/ 70338 h 1840523"/>
              <a:gd name="connsiteX2" fmla="*/ 1242646 w 2168769"/>
              <a:gd name="connsiteY2" fmla="*/ 633046 h 1840523"/>
              <a:gd name="connsiteX3" fmla="*/ 1441939 w 2168769"/>
              <a:gd name="connsiteY3" fmla="*/ 304800 h 1840523"/>
              <a:gd name="connsiteX4" fmla="*/ 1418492 w 2168769"/>
              <a:gd name="connsiteY4" fmla="*/ 726831 h 1840523"/>
              <a:gd name="connsiteX5" fmla="*/ 1617785 w 2168769"/>
              <a:gd name="connsiteY5" fmla="*/ 492369 h 1840523"/>
              <a:gd name="connsiteX6" fmla="*/ 1500554 w 2168769"/>
              <a:gd name="connsiteY6" fmla="*/ 820615 h 1840523"/>
              <a:gd name="connsiteX7" fmla="*/ 2039816 w 2168769"/>
              <a:gd name="connsiteY7" fmla="*/ 597877 h 1840523"/>
              <a:gd name="connsiteX8" fmla="*/ 1559169 w 2168769"/>
              <a:gd name="connsiteY8" fmla="*/ 902677 h 1840523"/>
              <a:gd name="connsiteX9" fmla="*/ 2168769 w 2168769"/>
              <a:gd name="connsiteY9" fmla="*/ 890954 h 1840523"/>
              <a:gd name="connsiteX10" fmla="*/ 1594339 w 2168769"/>
              <a:gd name="connsiteY10" fmla="*/ 1066800 h 1840523"/>
              <a:gd name="connsiteX11" fmla="*/ 2168769 w 2168769"/>
              <a:gd name="connsiteY11" fmla="*/ 1242646 h 1840523"/>
              <a:gd name="connsiteX12" fmla="*/ 1594339 w 2168769"/>
              <a:gd name="connsiteY12" fmla="*/ 1172308 h 1840523"/>
              <a:gd name="connsiteX13" fmla="*/ 1946031 w 2168769"/>
              <a:gd name="connsiteY13" fmla="*/ 1535723 h 1840523"/>
              <a:gd name="connsiteX14" fmla="*/ 1465385 w 2168769"/>
              <a:gd name="connsiteY14" fmla="*/ 1395046 h 1840523"/>
              <a:gd name="connsiteX15" fmla="*/ 1524000 w 2168769"/>
              <a:gd name="connsiteY15" fmla="*/ 1805354 h 1840523"/>
              <a:gd name="connsiteX16" fmla="*/ 1371600 w 2168769"/>
              <a:gd name="connsiteY16" fmla="*/ 1465384 h 1840523"/>
              <a:gd name="connsiteX17" fmla="*/ 1348154 w 2168769"/>
              <a:gd name="connsiteY17" fmla="*/ 1758461 h 1840523"/>
              <a:gd name="connsiteX18" fmla="*/ 1266092 w 2168769"/>
              <a:gd name="connsiteY18" fmla="*/ 1524000 h 1840523"/>
              <a:gd name="connsiteX19" fmla="*/ 1066800 w 2168769"/>
              <a:gd name="connsiteY19" fmla="*/ 1840523 h 1840523"/>
              <a:gd name="connsiteX20" fmla="*/ 1066800 w 2168769"/>
              <a:gd name="connsiteY20" fmla="*/ 1524000 h 1840523"/>
              <a:gd name="connsiteX21" fmla="*/ 844062 w 2168769"/>
              <a:gd name="connsiteY21" fmla="*/ 1781908 h 1840523"/>
              <a:gd name="connsiteX22" fmla="*/ 914400 w 2168769"/>
              <a:gd name="connsiteY22" fmla="*/ 1465384 h 1840523"/>
              <a:gd name="connsiteX23" fmla="*/ 445477 w 2168769"/>
              <a:gd name="connsiteY23" fmla="*/ 1629508 h 1840523"/>
              <a:gd name="connsiteX24" fmla="*/ 715108 w 2168769"/>
              <a:gd name="connsiteY24" fmla="*/ 1289538 h 1840523"/>
              <a:gd name="connsiteX25" fmla="*/ 234462 w 2168769"/>
              <a:gd name="connsiteY25" fmla="*/ 1172308 h 1840523"/>
              <a:gd name="connsiteX26" fmla="*/ 679939 w 2168769"/>
              <a:gd name="connsiteY26" fmla="*/ 1125415 h 1840523"/>
              <a:gd name="connsiteX27" fmla="*/ 0 w 2168769"/>
              <a:gd name="connsiteY27" fmla="*/ 973015 h 1840523"/>
              <a:gd name="connsiteX28" fmla="*/ 679939 w 2168769"/>
              <a:gd name="connsiteY28" fmla="*/ 1019908 h 1840523"/>
              <a:gd name="connsiteX29" fmla="*/ 410308 w 2168769"/>
              <a:gd name="connsiteY29" fmla="*/ 762000 h 1840523"/>
              <a:gd name="connsiteX30" fmla="*/ 738554 w 2168769"/>
              <a:gd name="connsiteY30" fmla="*/ 832338 h 1840523"/>
              <a:gd name="connsiteX31" fmla="*/ 656492 w 2168769"/>
              <a:gd name="connsiteY31" fmla="*/ 679938 h 1840523"/>
              <a:gd name="connsiteX32" fmla="*/ 844062 w 2168769"/>
              <a:gd name="connsiteY32" fmla="*/ 738554 h 1840523"/>
              <a:gd name="connsiteX33" fmla="*/ 539262 w 2168769"/>
              <a:gd name="connsiteY33" fmla="*/ 269631 h 1840523"/>
              <a:gd name="connsiteX34" fmla="*/ 937846 w 2168769"/>
              <a:gd name="connsiteY34" fmla="*/ 656492 h 1840523"/>
              <a:gd name="connsiteX35" fmla="*/ 738554 w 2168769"/>
              <a:gd name="connsiteY35" fmla="*/ 0 h 1840523"/>
              <a:gd name="connsiteX36" fmla="*/ 1078523 w 2168769"/>
              <a:gd name="connsiteY36" fmla="*/ 597877 h 184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68769" h="1840523">
                <a:moveTo>
                  <a:pt x="1078523" y="597877"/>
                </a:moveTo>
                <a:lnTo>
                  <a:pt x="1230923" y="70338"/>
                </a:lnTo>
                <a:lnTo>
                  <a:pt x="1242646" y="633046"/>
                </a:lnTo>
                <a:lnTo>
                  <a:pt x="1441939" y="304800"/>
                </a:lnTo>
                <a:lnTo>
                  <a:pt x="1418492" y="726831"/>
                </a:lnTo>
                <a:lnTo>
                  <a:pt x="1617785" y="492369"/>
                </a:lnTo>
                <a:lnTo>
                  <a:pt x="1500554" y="820615"/>
                </a:lnTo>
                <a:lnTo>
                  <a:pt x="2039816" y="597877"/>
                </a:lnTo>
                <a:lnTo>
                  <a:pt x="1559169" y="902677"/>
                </a:lnTo>
                <a:lnTo>
                  <a:pt x="2168769" y="890954"/>
                </a:lnTo>
                <a:lnTo>
                  <a:pt x="1594339" y="1066800"/>
                </a:lnTo>
                <a:lnTo>
                  <a:pt x="2168769" y="1242646"/>
                </a:lnTo>
                <a:lnTo>
                  <a:pt x="1594339" y="1172308"/>
                </a:lnTo>
                <a:lnTo>
                  <a:pt x="1946031" y="1535723"/>
                </a:lnTo>
                <a:lnTo>
                  <a:pt x="1465385" y="1395046"/>
                </a:lnTo>
                <a:lnTo>
                  <a:pt x="1524000" y="1805354"/>
                </a:lnTo>
                <a:lnTo>
                  <a:pt x="1371600" y="1465384"/>
                </a:lnTo>
                <a:lnTo>
                  <a:pt x="1348154" y="1758461"/>
                </a:lnTo>
                <a:lnTo>
                  <a:pt x="1266092" y="1524000"/>
                </a:lnTo>
                <a:lnTo>
                  <a:pt x="1066800" y="1840523"/>
                </a:lnTo>
                <a:lnTo>
                  <a:pt x="1066800" y="1524000"/>
                </a:lnTo>
                <a:lnTo>
                  <a:pt x="844062" y="1781908"/>
                </a:lnTo>
                <a:lnTo>
                  <a:pt x="914400" y="1465384"/>
                </a:lnTo>
                <a:lnTo>
                  <a:pt x="445477" y="1629508"/>
                </a:lnTo>
                <a:lnTo>
                  <a:pt x="715108" y="1289538"/>
                </a:lnTo>
                <a:lnTo>
                  <a:pt x="234462" y="1172308"/>
                </a:lnTo>
                <a:lnTo>
                  <a:pt x="679939" y="1125415"/>
                </a:lnTo>
                <a:lnTo>
                  <a:pt x="0" y="973015"/>
                </a:lnTo>
                <a:lnTo>
                  <a:pt x="679939" y="1019908"/>
                </a:lnTo>
                <a:lnTo>
                  <a:pt x="410308" y="762000"/>
                </a:lnTo>
                <a:lnTo>
                  <a:pt x="738554" y="832338"/>
                </a:lnTo>
                <a:lnTo>
                  <a:pt x="656492" y="679938"/>
                </a:lnTo>
                <a:lnTo>
                  <a:pt x="844062" y="738554"/>
                </a:lnTo>
                <a:lnTo>
                  <a:pt x="539262" y="269631"/>
                </a:lnTo>
                <a:lnTo>
                  <a:pt x="937846" y="656492"/>
                </a:lnTo>
                <a:lnTo>
                  <a:pt x="738554" y="0"/>
                </a:lnTo>
                <a:lnTo>
                  <a:pt x="1078523" y="59787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7C13D50E-0B01-EB4C-8441-6EF6E307C0EE}"/>
              </a:ext>
            </a:extLst>
          </p:cNvPr>
          <p:cNvGrpSpPr/>
          <p:nvPr/>
        </p:nvGrpSpPr>
        <p:grpSpPr>
          <a:xfrm>
            <a:off x="4223928" y="2830647"/>
            <a:ext cx="1318809" cy="733621"/>
            <a:chOff x="3719836" y="2033478"/>
            <a:chExt cx="1318809" cy="733621"/>
          </a:xfrm>
        </p:grpSpPr>
        <p:sp>
          <p:nvSpPr>
            <p:cNvPr id="17" name="Flecha derecha 16">
              <a:extLst>
                <a:ext uri="{FF2B5EF4-FFF2-40B4-BE49-F238E27FC236}">
                  <a16:creationId xmlns:a16="http://schemas.microsoft.com/office/drawing/2014/main" id="{1BD07902-8A6B-9148-892D-54CFE414D0EC}"/>
                </a:ext>
              </a:extLst>
            </p:cNvPr>
            <p:cNvSpPr/>
            <p:nvPr/>
          </p:nvSpPr>
          <p:spPr>
            <a:xfrm rot="20242979">
              <a:off x="3888457" y="2033478"/>
              <a:ext cx="1150188" cy="733621"/>
            </a:xfrm>
            <a:prstGeom prst="rightArrow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36042BC8-1A31-6B47-AEB7-6A562A27504B}"/>
                </a:ext>
              </a:extLst>
            </p:cNvPr>
            <p:cNvSpPr txBox="1"/>
            <p:nvPr/>
          </p:nvSpPr>
          <p:spPr>
            <a:xfrm rot="20379271">
              <a:off x="3719836" y="2170778"/>
              <a:ext cx="124865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2400" b="1" i="0" u="none" strike="noStrike" cap="none" spc="0" normalizeH="0" baseline="0" dirty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jet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4BAB25CB-2B11-EE46-B43B-561392FA1332}"/>
              </a:ext>
            </a:extLst>
          </p:cNvPr>
          <p:cNvGrpSpPr/>
          <p:nvPr/>
        </p:nvGrpSpPr>
        <p:grpSpPr>
          <a:xfrm>
            <a:off x="9464143" y="1869355"/>
            <a:ext cx="1318809" cy="733621"/>
            <a:chOff x="3719836" y="2033478"/>
            <a:chExt cx="1318809" cy="733621"/>
          </a:xfrm>
        </p:grpSpPr>
        <p:sp>
          <p:nvSpPr>
            <p:cNvPr id="37" name="Flecha derecha 36">
              <a:extLst>
                <a:ext uri="{FF2B5EF4-FFF2-40B4-BE49-F238E27FC236}">
                  <a16:creationId xmlns:a16="http://schemas.microsoft.com/office/drawing/2014/main" id="{E67D2AC7-FB50-EE43-941B-57BD61158AB3}"/>
                </a:ext>
              </a:extLst>
            </p:cNvPr>
            <p:cNvSpPr/>
            <p:nvPr/>
          </p:nvSpPr>
          <p:spPr>
            <a:xfrm rot="20242979">
              <a:off x="3888457" y="2033478"/>
              <a:ext cx="1150188" cy="733621"/>
            </a:xfrm>
            <a:prstGeom prst="rightArrow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_tradnl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2B52FDBF-6389-9647-AC13-E550345F123D}"/>
                </a:ext>
              </a:extLst>
            </p:cNvPr>
            <p:cNvSpPr txBox="1"/>
            <p:nvPr/>
          </p:nvSpPr>
          <p:spPr>
            <a:xfrm rot="20379271">
              <a:off x="3719836" y="2170778"/>
              <a:ext cx="124865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_tradnl" sz="2400" b="1" i="0" u="none" strike="noStrike" cap="none" spc="0" normalizeH="0" baseline="0" dirty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jet</a:t>
              </a:r>
            </a:p>
          </p:txBody>
        </p:sp>
      </p:grpSp>
      <p:sp>
        <p:nvSpPr>
          <p:cNvPr id="39" name="Breakout reconnection in BCS…">
            <a:extLst>
              <a:ext uri="{FF2B5EF4-FFF2-40B4-BE49-F238E27FC236}">
                <a16:creationId xmlns:a16="http://schemas.microsoft.com/office/drawing/2014/main" id="{F8D7A513-CF5A-584E-90F7-516007DA31A5}"/>
              </a:ext>
            </a:extLst>
          </p:cNvPr>
          <p:cNvSpPr txBox="1"/>
          <p:nvPr/>
        </p:nvSpPr>
        <p:spPr>
          <a:xfrm>
            <a:off x="1543253" y="6045555"/>
            <a:ext cx="4529301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500"/>
            </a:pPr>
            <a:r>
              <a:rPr dirty="0"/>
              <a:t>Breakout reconnection in BCS </a:t>
            </a:r>
          </a:p>
          <a:p>
            <a:r>
              <a:rPr dirty="0"/>
              <a:t>(</a:t>
            </a:r>
            <a:r>
              <a:rPr dirty="0">
                <a:solidFill>
                  <a:srgbClr val="FF2F92"/>
                </a:solidFill>
              </a:rPr>
              <a:t>QUIESCENT JET</a:t>
            </a:r>
            <a:r>
              <a:rPr dirty="0"/>
              <a:t>)</a:t>
            </a:r>
          </a:p>
        </p:txBody>
      </p:sp>
      <p:sp>
        <p:nvSpPr>
          <p:cNvPr id="40" name="Reconnection in vertical current sheet…">
            <a:extLst>
              <a:ext uri="{FF2B5EF4-FFF2-40B4-BE49-F238E27FC236}">
                <a16:creationId xmlns:a16="http://schemas.microsoft.com/office/drawing/2014/main" id="{F15CC46E-94CF-0645-A160-FF535C3F7FF0}"/>
              </a:ext>
            </a:extLst>
          </p:cNvPr>
          <p:cNvSpPr txBox="1"/>
          <p:nvPr/>
        </p:nvSpPr>
        <p:spPr>
          <a:xfrm>
            <a:off x="7768207" y="6057797"/>
            <a:ext cx="4482408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500"/>
            </a:pPr>
            <a:r>
              <a:rPr dirty="0"/>
              <a:t>Reconnection in vertical current sheet</a:t>
            </a:r>
          </a:p>
          <a:p>
            <a:r>
              <a:rPr dirty="0"/>
              <a:t> (</a:t>
            </a:r>
            <a:r>
              <a:rPr dirty="0">
                <a:solidFill>
                  <a:srgbClr val="FF2F92"/>
                </a:solidFill>
              </a:rPr>
              <a:t>ERUPTIVE JET</a:t>
            </a:r>
            <a:r>
              <a:rPr dirty="0"/>
              <a:t>)</a:t>
            </a:r>
          </a:p>
        </p:txBody>
      </p:sp>
      <p:sp>
        <p:nvSpPr>
          <p:cNvPr id="20" name="Triángulo 19">
            <a:extLst>
              <a:ext uri="{FF2B5EF4-FFF2-40B4-BE49-F238E27FC236}">
                <a16:creationId xmlns:a16="http://schemas.microsoft.com/office/drawing/2014/main" id="{4448D367-EF2F-BB49-886E-99FF57270E4A}"/>
              </a:ext>
            </a:extLst>
          </p:cNvPr>
          <p:cNvSpPr/>
          <p:nvPr/>
        </p:nvSpPr>
        <p:spPr>
          <a:xfrm rot="3880395">
            <a:off x="2096939" y="3835109"/>
            <a:ext cx="359245" cy="306143"/>
          </a:xfrm>
          <a:prstGeom prst="triangl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3" name="Triángulo 42">
            <a:extLst>
              <a:ext uri="{FF2B5EF4-FFF2-40B4-BE49-F238E27FC236}">
                <a16:creationId xmlns:a16="http://schemas.microsoft.com/office/drawing/2014/main" id="{3CA896FD-79AD-9A45-8446-AF6F28DBF4B6}"/>
              </a:ext>
            </a:extLst>
          </p:cNvPr>
          <p:cNvSpPr/>
          <p:nvPr/>
        </p:nvSpPr>
        <p:spPr>
          <a:xfrm rot="3880395">
            <a:off x="4324324" y="2803478"/>
            <a:ext cx="359245" cy="306143"/>
          </a:xfrm>
          <a:prstGeom prst="triangl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4" name="Triángulo 43">
            <a:extLst>
              <a:ext uri="{FF2B5EF4-FFF2-40B4-BE49-F238E27FC236}">
                <a16:creationId xmlns:a16="http://schemas.microsoft.com/office/drawing/2014/main" id="{7D088C33-B1CE-1844-A36B-69A310A8C85A}"/>
              </a:ext>
            </a:extLst>
          </p:cNvPr>
          <p:cNvSpPr/>
          <p:nvPr/>
        </p:nvSpPr>
        <p:spPr>
          <a:xfrm rot="3880395">
            <a:off x="2987893" y="4687217"/>
            <a:ext cx="359245" cy="306143"/>
          </a:xfrm>
          <a:prstGeom prst="triangl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5" name="Triángulo 44">
            <a:extLst>
              <a:ext uri="{FF2B5EF4-FFF2-40B4-BE49-F238E27FC236}">
                <a16:creationId xmlns:a16="http://schemas.microsoft.com/office/drawing/2014/main" id="{9186652E-6538-2D4F-8AE4-5443AB971315}"/>
              </a:ext>
            </a:extLst>
          </p:cNvPr>
          <p:cNvSpPr/>
          <p:nvPr/>
        </p:nvSpPr>
        <p:spPr>
          <a:xfrm rot="6315727">
            <a:off x="4347770" y="4687216"/>
            <a:ext cx="359245" cy="306143"/>
          </a:xfrm>
          <a:prstGeom prst="triangl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6" name="Triángulo 45">
            <a:extLst>
              <a:ext uri="{FF2B5EF4-FFF2-40B4-BE49-F238E27FC236}">
                <a16:creationId xmlns:a16="http://schemas.microsoft.com/office/drawing/2014/main" id="{B8516E41-8516-2E4A-9D47-C9C53C190364}"/>
              </a:ext>
            </a:extLst>
          </p:cNvPr>
          <p:cNvSpPr/>
          <p:nvPr/>
        </p:nvSpPr>
        <p:spPr>
          <a:xfrm rot="3233096">
            <a:off x="7395770" y="2881863"/>
            <a:ext cx="359245" cy="306143"/>
          </a:xfrm>
          <a:prstGeom prst="triangl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7" name="Triángulo 46">
            <a:extLst>
              <a:ext uri="{FF2B5EF4-FFF2-40B4-BE49-F238E27FC236}">
                <a16:creationId xmlns:a16="http://schemas.microsoft.com/office/drawing/2014/main" id="{131F1B28-9C06-064B-9E78-14F4E2A31253}"/>
              </a:ext>
            </a:extLst>
          </p:cNvPr>
          <p:cNvSpPr/>
          <p:nvPr/>
        </p:nvSpPr>
        <p:spPr>
          <a:xfrm rot="4186162">
            <a:off x="9787278" y="1768172"/>
            <a:ext cx="359245" cy="306143"/>
          </a:xfrm>
          <a:prstGeom prst="triangl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8" name="Triángulo 47">
            <a:extLst>
              <a:ext uri="{FF2B5EF4-FFF2-40B4-BE49-F238E27FC236}">
                <a16:creationId xmlns:a16="http://schemas.microsoft.com/office/drawing/2014/main" id="{DEE9FE91-C439-024E-9EA1-1F598B56536C}"/>
              </a:ext>
            </a:extLst>
          </p:cNvPr>
          <p:cNvSpPr>
            <a:spLocks noChangeAspect="1"/>
          </p:cNvSpPr>
          <p:nvPr/>
        </p:nvSpPr>
        <p:spPr>
          <a:xfrm rot="2488569">
            <a:off x="9332525" y="4145428"/>
            <a:ext cx="295711" cy="252000"/>
          </a:xfrm>
          <a:prstGeom prst="triangl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9" name="Triángulo 48">
            <a:extLst>
              <a:ext uri="{FF2B5EF4-FFF2-40B4-BE49-F238E27FC236}">
                <a16:creationId xmlns:a16="http://schemas.microsoft.com/office/drawing/2014/main" id="{AFF5C83B-71F2-7A4B-9DA3-994B5EA0A44D}"/>
              </a:ext>
            </a:extLst>
          </p:cNvPr>
          <p:cNvSpPr>
            <a:spLocks noChangeAspect="1"/>
          </p:cNvSpPr>
          <p:nvPr/>
        </p:nvSpPr>
        <p:spPr>
          <a:xfrm rot="6290064">
            <a:off x="9654057" y="4477683"/>
            <a:ext cx="295711" cy="252000"/>
          </a:xfrm>
          <a:prstGeom prst="triangl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067963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logo_iac_500x500_shadow_trans.png" descr="logo_iac_500x500_shadow_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4445" y="8175003"/>
            <a:ext cx="1465941" cy="146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338734_logo-uib-vertical-color_300.png" descr="338734_logo-uib-vertical-color_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600" y="8175003"/>
            <a:ext cx="1144184" cy="146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}"/>
          <p:cNvSpPr txBox="1"/>
          <p:nvPr/>
        </p:nvSpPr>
        <p:spPr>
          <a:xfrm>
            <a:off x="9959590" y="1824209"/>
            <a:ext cx="621793" cy="1911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/>
            </a:lvl1pPr>
          </a:lstStyle>
          <a:p>
            <a:r>
              <a:t>}</a:t>
            </a:r>
          </a:p>
        </p:txBody>
      </p:sp>
      <p:sp>
        <p:nvSpPr>
          <p:cNvPr id="258" name="}"/>
          <p:cNvSpPr txBox="1"/>
          <p:nvPr/>
        </p:nvSpPr>
        <p:spPr>
          <a:xfrm>
            <a:off x="9959590" y="4086103"/>
            <a:ext cx="621793" cy="1911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/>
            </a:lvl1pPr>
          </a:lstStyle>
          <a:p>
            <a:r>
              <a:t>}</a:t>
            </a:r>
          </a:p>
        </p:txBody>
      </p:sp>
      <p:sp>
        <p:nvSpPr>
          <p:cNvPr id="259" name="Breakout reconnection in BCS…"/>
          <p:cNvSpPr txBox="1"/>
          <p:nvPr/>
        </p:nvSpPr>
        <p:spPr>
          <a:xfrm>
            <a:off x="10382453" y="1937646"/>
            <a:ext cx="2616121" cy="197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/>
            </a:pPr>
            <a:r>
              <a:rPr dirty="0"/>
              <a:t>Breakout reconnection in BCS </a:t>
            </a:r>
          </a:p>
          <a:p>
            <a:r>
              <a:rPr dirty="0"/>
              <a:t>(</a:t>
            </a:r>
            <a:r>
              <a:rPr dirty="0">
                <a:solidFill>
                  <a:srgbClr val="FF2F92"/>
                </a:solidFill>
              </a:rPr>
              <a:t>QUIESCENT JET</a:t>
            </a:r>
            <a:r>
              <a:rPr dirty="0"/>
              <a:t>)</a:t>
            </a:r>
          </a:p>
        </p:txBody>
      </p:sp>
      <p:sp>
        <p:nvSpPr>
          <p:cNvPr id="260" name="Reconnection in vertical current sheet…"/>
          <p:cNvSpPr txBox="1"/>
          <p:nvPr/>
        </p:nvSpPr>
        <p:spPr>
          <a:xfrm>
            <a:off x="10382453" y="4119174"/>
            <a:ext cx="2458209" cy="1972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/>
            </a:pPr>
            <a:r>
              <a:rPr dirty="0"/>
              <a:t>Reconnection in vertical current sheet</a:t>
            </a:r>
          </a:p>
          <a:p>
            <a:r>
              <a:rPr dirty="0"/>
              <a:t> (</a:t>
            </a:r>
            <a:r>
              <a:rPr dirty="0">
                <a:solidFill>
                  <a:srgbClr val="FF2F92"/>
                </a:solidFill>
              </a:rPr>
              <a:t>ERUPTIVE JET</a:t>
            </a:r>
            <a:r>
              <a:rPr dirty="0"/>
              <a:t>)</a:t>
            </a:r>
          </a:p>
        </p:txBody>
      </p:sp>
      <p:sp>
        <p:nvSpPr>
          <p:cNvPr id="261" name="Electric current around the shear region"/>
          <p:cNvSpPr txBox="1"/>
          <p:nvPr/>
        </p:nvSpPr>
        <p:spPr>
          <a:xfrm rot="16200000">
            <a:off x="-2395448" y="4313800"/>
            <a:ext cx="6394705" cy="49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Electric current around the shear region</a:t>
            </a:r>
          </a:p>
        </p:txBody>
      </p:sp>
      <p:sp>
        <p:nvSpPr>
          <p:cNvPr id="262" name="Similar to Moreno-Insertis &amp; Galsgaard (2013), Archontis &amp; Hood (2013) and Wyper et al. (2018)"/>
          <p:cNvSpPr txBox="1"/>
          <p:nvPr/>
        </p:nvSpPr>
        <p:spPr>
          <a:xfrm>
            <a:off x="1328919" y="8979201"/>
            <a:ext cx="9443060" cy="1084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/>
            </a:pPr>
            <a:r>
              <a:t>Similar to </a:t>
            </a:r>
            <a:r>
              <a:rPr>
                <a:solidFill>
                  <a:srgbClr val="00FA92"/>
                </a:solidFill>
              </a:rPr>
              <a:t>Moreno-Insertis &amp; Galsgaard (2013)</a:t>
            </a:r>
            <a:r>
              <a:t>, </a:t>
            </a:r>
            <a:r>
              <a:rPr>
                <a:solidFill>
                  <a:srgbClr val="00FA92"/>
                </a:solidFill>
              </a:rPr>
              <a:t>Archontis &amp; Hood (2013)</a:t>
            </a:r>
            <a:r>
              <a:t> and </a:t>
            </a:r>
            <a:r>
              <a:rPr>
                <a:solidFill>
                  <a:srgbClr val="00FA92"/>
                </a:solidFill>
              </a:rPr>
              <a:t>Wyper et al. (2018)</a:t>
            </a:r>
            <a:r>
              <a:t> </a:t>
            </a:r>
          </a:p>
        </p:txBody>
      </p:sp>
      <p:grpSp>
        <p:nvGrpSpPr>
          <p:cNvPr id="265" name="Grupo"/>
          <p:cNvGrpSpPr/>
          <p:nvPr/>
        </p:nvGrpSpPr>
        <p:grpSpPr>
          <a:xfrm>
            <a:off x="1438323" y="1193708"/>
            <a:ext cx="8581433" cy="7696384"/>
            <a:chOff x="0" y="0"/>
            <a:chExt cx="8581432" cy="7696382"/>
          </a:xfrm>
        </p:grpSpPr>
        <p:sp>
          <p:nvSpPr>
            <p:cNvPr id="263" name="Rectángulo redondeado"/>
            <p:cNvSpPr/>
            <p:nvPr/>
          </p:nvSpPr>
          <p:spPr>
            <a:xfrm>
              <a:off x="0" y="0"/>
              <a:ext cx="8581433" cy="7696383"/>
            </a:xfrm>
            <a:prstGeom prst="roundRect">
              <a:avLst>
                <a:gd name="adj" fmla="val 2009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64" name="Imagen" descr="Imagen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5013" y="16238"/>
              <a:ext cx="8071406" cy="7663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6" name="The generation of the Jets"/>
          <p:cNvSpPr txBox="1"/>
          <p:nvPr/>
        </p:nvSpPr>
        <p:spPr>
          <a:xfrm>
            <a:off x="1082248" y="469791"/>
            <a:ext cx="10840304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t>The generation of the Jets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logo_iac_500x500_shadow_trans.png" descr="logo_iac_500x500_shadow_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4445" y="8175003"/>
            <a:ext cx="1465941" cy="146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338734_logo-uib-vertical-color_300.png" descr="338734_logo-uib-vertical-color_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600" y="8175003"/>
            <a:ext cx="1144184" cy="146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What disturbances emanate from the jet source and propagate along the FC?"/>
          <p:cNvSpPr txBox="1"/>
          <p:nvPr/>
        </p:nvSpPr>
        <p:spPr>
          <a:xfrm>
            <a:off x="2702417" y="2202277"/>
            <a:ext cx="7599965" cy="92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/>
            </a:lvl1pPr>
          </a:lstStyle>
          <a:p>
            <a:r>
              <a:t>What disturbances emanate from the jet source and propagate along the FC?</a:t>
            </a:r>
          </a:p>
        </p:txBody>
      </p:sp>
      <p:sp>
        <p:nvSpPr>
          <p:cNvPr id="271" name="Alfvénic front: it moves faster than plasma flows…"/>
          <p:cNvSpPr txBox="1"/>
          <p:nvPr/>
        </p:nvSpPr>
        <p:spPr>
          <a:xfrm>
            <a:off x="2773147" y="7040181"/>
            <a:ext cx="7667702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76250" indent="-476250" algn="l">
              <a:lnSpc>
                <a:spcPct val="150000"/>
              </a:lnSpc>
              <a:buSzPct val="100000"/>
              <a:buAutoNum type="arabicPeriod"/>
            </a:pPr>
            <a:r>
              <a:t>Alfvénic front: it moves faster than plasma flows </a:t>
            </a:r>
          </a:p>
          <a:p>
            <a:pPr marL="476250" indent="-476250" algn="l">
              <a:lnSpc>
                <a:spcPct val="150000"/>
              </a:lnSpc>
              <a:buSzPct val="100000"/>
              <a:buAutoNum type="arabicPeriod"/>
            </a:pPr>
            <a:r>
              <a:t>Quiescent jet flows</a:t>
            </a:r>
          </a:p>
          <a:p>
            <a:pPr marL="476250" indent="-476250" algn="l">
              <a:lnSpc>
                <a:spcPct val="150000"/>
              </a:lnSpc>
              <a:buSzPct val="100000"/>
              <a:buAutoNum type="arabicPeriod"/>
            </a:pPr>
            <a:r>
              <a:t>Eruptive jet flows</a:t>
            </a:r>
          </a:p>
        </p:txBody>
      </p:sp>
      <p:sp>
        <p:nvSpPr>
          <p:cNvPr id="272" name="Is it a complex combination of magnetic field and plasma moving together?"/>
          <p:cNvSpPr txBox="1"/>
          <p:nvPr/>
        </p:nvSpPr>
        <p:spPr>
          <a:xfrm>
            <a:off x="2702417" y="3144727"/>
            <a:ext cx="7599965" cy="92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/>
            </a:lvl1pPr>
          </a:lstStyle>
          <a:p>
            <a:r>
              <a:t>Is it a complex combination of magnetic field and plasma moving together?</a:t>
            </a:r>
          </a:p>
        </p:txBody>
      </p:sp>
      <p:grpSp>
        <p:nvGrpSpPr>
          <p:cNvPr id="275" name="Grupo"/>
          <p:cNvGrpSpPr/>
          <p:nvPr/>
        </p:nvGrpSpPr>
        <p:grpSpPr>
          <a:xfrm>
            <a:off x="1172394" y="4169657"/>
            <a:ext cx="10869209" cy="2487808"/>
            <a:chOff x="0" y="0"/>
            <a:chExt cx="10869207" cy="2487806"/>
          </a:xfrm>
        </p:grpSpPr>
        <p:sp>
          <p:nvSpPr>
            <p:cNvPr id="273" name="Rectángulo redondeado"/>
            <p:cNvSpPr/>
            <p:nvPr/>
          </p:nvSpPr>
          <p:spPr>
            <a:xfrm>
              <a:off x="0" y="0"/>
              <a:ext cx="10840304" cy="2487807"/>
            </a:xfrm>
            <a:prstGeom prst="roundRect">
              <a:avLst>
                <a:gd name="adj" fmla="val 440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74" name="initialconfiguration-eps-converted-to.pdf" descr="initialconfiguration-eps-converted-to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28960" y="107054"/>
              <a:ext cx="10840248" cy="23752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6" name="clipart-explosion-13.png" descr="clipart-explosion-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27571" y="5362186"/>
            <a:ext cx="815116" cy="756428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Línea"/>
          <p:cNvSpPr/>
          <p:nvPr/>
        </p:nvSpPr>
        <p:spPr>
          <a:xfrm flipV="1">
            <a:off x="3461686" y="4816636"/>
            <a:ext cx="516590" cy="516589"/>
          </a:xfrm>
          <a:prstGeom prst="line">
            <a:avLst/>
          </a:prstGeom>
          <a:ln w="635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8" name="Línea"/>
          <p:cNvSpPr/>
          <p:nvPr/>
        </p:nvSpPr>
        <p:spPr>
          <a:xfrm flipV="1">
            <a:off x="3632555" y="5151417"/>
            <a:ext cx="643060" cy="305265"/>
          </a:xfrm>
          <a:prstGeom prst="line">
            <a:avLst/>
          </a:prstGeom>
          <a:ln w="635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9" name="Línea"/>
          <p:cNvSpPr/>
          <p:nvPr/>
        </p:nvSpPr>
        <p:spPr>
          <a:xfrm flipV="1">
            <a:off x="3739980" y="5503234"/>
            <a:ext cx="626572" cy="133909"/>
          </a:xfrm>
          <a:prstGeom prst="line">
            <a:avLst/>
          </a:prstGeom>
          <a:ln w="635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0" name="?"/>
          <p:cNvSpPr txBox="1"/>
          <p:nvPr/>
        </p:nvSpPr>
        <p:spPr>
          <a:xfrm>
            <a:off x="4476848" y="4427844"/>
            <a:ext cx="573279" cy="1080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>
                <a:solidFill>
                  <a:srgbClr val="FF0000"/>
                </a:solidFill>
              </a:defRPr>
            </a:lvl1pPr>
          </a:lstStyle>
          <a:p>
            <a: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2" animBg="1" advAuto="0"/>
      <p:bldP spid="272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logo_iac_500x500_shadow_trans.png" descr="logo_iac_500x500_shadow_tran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14445" y="8175003"/>
            <a:ext cx="1465941" cy="146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338734_logo-uib-vertical-color_300.png" descr="338734_logo-uib-vertical-color_3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600" y="8175003"/>
            <a:ext cx="1144184" cy="146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1- Alfvénic front"/>
          <p:cNvSpPr txBox="1"/>
          <p:nvPr/>
        </p:nvSpPr>
        <p:spPr>
          <a:xfrm>
            <a:off x="1082248" y="469791"/>
            <a:ext cx="10840304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t>1- Alfvénic front</a:t>
            </a:r>
          </a:p>
        </p:txBody>
      </p:sp>
      <p:pic>
        <p:nvPicPr>
          <p:cNvPr id="285" name="f8.mp4" descr="f8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759261" y="1680691"/>
            <a:ext cx="4918465" cy="6155766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The magnetic field changes propagate along the FC.…"/>
          <p:cNvSpPr txBox="1"/>
          <p:nvPr/>
        </p:nvSpPr>
        <p:spPr>
          <a:xfrm>
            <a:off x="6013911" y="1478914"/>
            <a:ext cx="6358103" cy="156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l">
              <a:buSzPct val="145000"/>
              <a:buChar char="•"/>
            </a:pPr>
            <a:r>
              <a:t>The magnetic field changes propagate along the FC.</a:t>
            </a:r>
          </a:p>
          <a:p>
            <a:pPr marL="333375" indent="-333375" algn="l">
              <a:buSzPct val="145000"/>
              <a:buChar char="•"/>
            </a:pPr>
            <a:r>
              <a:t>Fast Alfvénic front propagating slightly above Alfvén speed: </a:t>
            </a:r>
            <a:r>
              <a:rPr>
                <a:solidFill>
                  <a:srgbClr val="9437FF"/>
                </a:solidFill>
              </a:rPr>
              <a:t>switch-on front</a:t>
            </a:r>
          </a:p>
        </p:txBody>
      </p:sp>
      <p:grpSp>
        <p:nvGrpSpPr>
          <p:cNvPr id="319" name="Grupo"/>
          <p:cNvGrpSpPr/>
          <p:nvPr/>
        </p:nvGrpSpPr>
        <p:grpSpPr>
          <a:xfrm>
            <a:off x="7851351" y="3239663"/>
            <a:ext cx="3283270" cy="2760457"/>
            <a:chOff x="0" y="0"/>
            <a:chExt cx="3283268" cy="2760456"/>
          </a:xfrm>
        </p:grpSpPr>
        <p:sp>
          <p:nvSpPr>
            <p:cNvPr id="287" name="Rectángulo"/>
            <p:cNvSpPr/>
            <p:nvPr/>
          </p:nvSpPr>
          <p:spPr>
            <a:xfrm>
              <a:off x="0" y="0"/>
              <a:ext cx="3283269" cy="2696811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315" name="Grupo"/>
            <p:cNvGrpSpPr/>
            <p:nvPr/>
          </p:nvGrpSpPr>
          <p:grpSpPr>
            <a:xfrm>
              <a:off x="282920" y="427652"/>
              <a:ext cx="1574893" cy="1781526"/>
              <a:chOff x="0" y="0"/>
              <a:chExt cx="1574891" cy="1781525"/>
            </a:xfrm>
          </p:grpSpPr>
          <p:grpSp>
            <p:nvGrpSpPr>
              <p:cNvPr id="300" name="Grupo"/>
              <p:cNvGrpSpPr/>
              <p:nvPr/>
            </p:nvGrpSpPr>
            <p:grpSpPr>
              <a:xfrm>
                <a:off x="809292" y="93176"/>
                <a:ext cx="765600" cy="1385379"/>
                <a:chOff x="0" y="0"/>
                <a:chExt cx="765598" cy="1385378"/>
              </a:xfrm>
            </p:grpSpPr>
            <p:grpSp>
              <p:nvGrpSpPr>
                <p:cNvPr id="290" name="Grupo"/>
                <p:cNvGrpSpPr/>
                <p:nvPr/>
              </p:nvGrpSpPr>
              <p:grpSpPr>
                <a:xfrm>
                  <a:off x="-1" y="0"/>
                  <a:ext cx="765600" cy="0"/>
                  <a:chOff x="0" y="0"/>
                  <a:chExt cx="765598" cy="0"/>
                </a:xfrm>
              </p:grpSpPr>
              <p:sp>
                <p:nvSpPr>
                  <p:cNvPr id="288" name="Línea"/>
                  <p:cNvSpPr/>
                  <p:nvPr/>
                </p:nvSpPr>
                <p:spPr>
                  <a:xfrm>
                    <a:off x="0" y="0"/>
                    <a:ext cx="765599" cy="0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89" name="Línea"/>
                  <p:cNvSpPr/>
                  <p:nvPr/>
                </p:nvSpPr>
                <p:spPr>
                  <a:xfrm>
                    <a:off x="103338" y="0"/>
                    <a:ext cx="411804" cy="0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FFFF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293" name="Grupo"/>
                <p:cNvGrpSpPr/>
                <p:nvPr/>
              </p:nvGrpSpPr>
              <p:grpSpPr>
                <a:xfrm>
                  <a:off x="-1" y="470134"/>
                  <a:ext cx="765600" cy="1"/>
                  <a:chOff x="0" y="0"/>
                  <a:chExt cx="765598" cy="0"/>
                </a:xfrm>
              </p:grpSpPr>
              <p:sp>
                <p:nvSpPr>
                  <p:cNvPr id="291" name="Línea"/>
                  <p:cNvSpPr/>
                  <p:nvPr/>
                </p:nvSpPr>
                <p:spPr>
                  <a:xfrm>
                    <a:off x="0" y="0"/>
                    <a:ext cx="765599" cy="0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92" name="Línea"/>
                  <p:cNvSpPr/>
                  <p:nvPr/>
                </p:nvSpPr>
                <p:spPr>
                  <a:xfrm>
                    <a:off x="103338" y="0"/>
                    <a:ext cx="411804" cy="0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FFFF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296" name="Grupo"/>
                <p:cNvGrpSpPr/>
                <p:nvPr/>
              </p:nvGrpSpPr>
              <p:grpSpPr>
                <a:xfrm>
                  <a:off x="-1" y="940268"/>
                  <a:ext cx="765600" cy="1"/>
                  <a:chOff x="0" y="0"/>
                  <a:chExt cx="765598" cy="0"/>
                </a:xfrm>
              </p:grpSpPr>
              <p:sp>
                <p:nvSpPr>
                  <p:cNvPr id="294" name="Línea"/>
                  <p:cNvSpPr/>
                  <p:nvPr/>
                </p:nvSpPr>
                <p:spPr>
                  <a:xfrm>
                    <a:off x="0" y="0"/>
                    <a:ext cx="765599" cy="0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95" name="Línea"/>
                  <p:cNvSpPr/>
                  <p:nvPr/>
                </p:nvSpPr>
                <p:spPr>
                  <a:xfrm>
                    <a:off x="103338" y="0"/>
                    <a:ext cx="411804" cy="0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FFFF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299" name="Grupo"/>
                <p:cNvGrpSpPr/>
                <p:nvPr/>
              </p:nvGrpSpPr>
              <p:grpSpPr>
                <a:xfrm>
                  <a:off x="-1" y="1385378"/>
                  <a:ext cx="765600" cy="1"/>
                  <a:chOff x="0" y="0"/>
                  <a:chExt cx="765598" cy="0"/>
                </a:xfrm>
              </p:grpSpPr>
              <p:sp>
                <p:nvSpPr>
                  <p:cNvPr id="297" name="Línea"/>
                  <p:cNvSpPr/>
                  <p:nvPr/>
                </p:nvSpPr>
                <p:spPr>
                  <a:xfrm>
                    <a:off x="0" y="0"/>
                    <a:ext cx="765599" cy="0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98" name="Línea"/>
                  <p:cNvSpPr/>
                  <p:nvPr/>
                </p:nvSpPr>
                <p:spPr>
                  <a:xfrm>
                    <a:off x="103338" y="0"/>
                    <a:ext cx="411804" cy="0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FFFF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</p:grpSp>
          </p:grpSp>
          <p:grpSp>
            <p:nvGrpSpPr>
              <p:cNvPr id="313" name="Grupo"/>
              <p:cNvGrpSpPr/>
              <p:nvPr/>
            </p:nvGrpSpPr>
            <p:grpSpPr>
              <a:xfrm>
                <a:off x="0" y="72591"/>
                <a:ext cx="694379" cy="1708935"/>
                <a:chOff x="0" y="0"/>
                <a:chExt cx="694378" cy="1708934"/>
              </a:xfrm>
            </p:grpSpPr>
            <p:grpSp>
              <p:nvGrpSpPr>
                <p:cNvPr id="303" name="Grupo"/>
                <p:cNvGrpSpPr/>
                <p:nvPr/>
              </p:nvGrpSpPr>
              <p:grpSpPr>
                <a:xfrm rot="20100000">
                  <a:off x="-35355" y="161777"/>
                  <a:ext cx="765599" cy="1"/>
                  <a:chOff x="0" y="0"/>
                  <a:chExt cx="765598" cy="0"/>
                </a:xfrm>
              </p:grpSpPr>
              <p:sp>
                <p:nvSpPr>
                  <p:cNvPr id="301" name="Línea"/>
                  <p:cNvSpPr/>
                  <p:nvPr/>
                </p:nvSpPr>
                <p:spPr>
                  <a:xfrm>
                    <a:off x="-1" y="0"/>
                    <a:ext cx="765600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02" name="Línea"/>
                  <p:cNvSpPr/>
                  <p:nvPr/>
                </p:nvSpPr>
                <p:spPr>
                  <a:xfrm>
                    <a:off x="103338" y="0"/>
                    <a:ext cx="411804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FFFF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306" name="Grupo"/>
                <p:cNvGrpSpPr/>
                <p:nvPr/>
              </p:nvGrpSpPr>
              <p:grpSpPr>
                <a:xfrm rot="20100000">
                  <a:off x="-35355" y="631912"/>
                  <a:ext cx="754698" cy="1"/>
                  <a:chOff x="0" y="0"/>
                  <a:chExt cx="754696" cy="0"/>
                </a:xfrm>
              </p:grpSpPr>
              <p:sp>
                <p:nvSpPr>
                  <p:cNvPr id="304" name="Línea"/>
                  <p:cNvSpPr/>
                  <p:nvPr/>
                </p:nvSpPr>
                <p:spPr>
                  <a:xfrm>
                    <a:off x="-1" y="0"/>
                    <a:ext cx="754698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05" name="Línea"/>
                  <p:cNvSpPr/>
                  <p:nvPr/>
                </p:nvSpPr>
                <p:spPr>
                  <a:xfrm>
                    <a:off x="101867" y="0"/>
                    <a:ext cx="405940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FFFF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309" name="Grupo"/>
                <p:cNvGrpSpPr/>
                <p:nvPr/>
              </p:nvGrpSpPr>
              <p:grpSpPr>
                <a:xfrm rot="20100000">
                  <a:off x="-35355" y="1102046"/>
                  <a:ext cx="765599" cy="1"/>
                  <a:chOff x="0" y="0"/>
                  <a:chExt cx="765598" cy="0"/>
                </a:xfrm>
              </p:grpSpPr>
              <p:sp>
                <p:nvSpPr>
                  <p:cNvPr id="307" name="Línea"/>
                  <p:cNvSpPr/>
                  <p:nvPr/>
                </p:nvSpPr>
                <p:spPr>
                  <a:xfrm>
                    <a:off x="-1" y="0"/>
                    <a:ext cx="765600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08" name="Línea"/>
                  <p:cNvSpPr/>
                  <p:nvPr/>
                </p:nvSpPr>
                <p:spPr>
                  <a:xfrm>
                    <a:off x="103338" y="0"/>
                    <a:ext cx="411804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FFFF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312" name="Grupo"/>
                <p:cNvGrpSpPr/>
                <p:nvPr/>
              </p:nvGrpSpPr>
              <p:grpSpPr>
                <a:xfrm rot="20100000">
                  <a:off x="-35355" y="1547156"/>
                  <a:ext cx="765599" cy="1"/>
                  <a:chOff x="0" y="0"/>
                  <a:chExt cx="765598" cy="0"/>
                </a:xfrm>
              </p:grpSpPr>
              <p:sp>
                <p:nvSpPr>
                  <p:cNvPr id="310" name="Línea"/>
                  <p:cNvSpPr/>
                  <p:nvPr/>
                </p:nvSpPr>
                <p:spPr>
                  <a:xfrm>
                    <a:off x="-1" y="0"/>
                    <a:ext cx="765600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311" name="Línea"/>
                  <p:cNvSpPr/>
                  <p:nvPr/>
                </p:nvSpPr>
                <p:spPr>
                  <a:xfrm>
                    <a:off x="103338" y="0"/>
                    <a:ext cx="411804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FFFF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</p:grpSp>
          </p:grpSp>
          <p:sp>
            <p:nvSpPr>
              <p:cNvPr id="314" name="Rectángulo"/>
              <p:cNvSpPr/>
              <p:nvPr/>
            </p:nvSpPr>
            <p:spPr>
              <a:xfrm>
                <a:off x="646728" y="0"/>
                <a:ext cx="162159" cy="1571731"/>
              </a:xfrm>
              <a:prstGeom prst="rect">
                <a:avLst/>
              </a:prstGeom>
              <a:solidFill>
                <a:schemeClr val="accent2">
                  <a:hueOff val="-177681"/>
                  <a:satOff val="-17391"/>
                  <a:lumOff val="1666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316" name="Behind      Ahead"/>
            <p:cNvSpPr txBox="1"/>
            <p:nvPr/>
          </p:nvSpPr>
          <p:spPr>
            <a:xfrm>
              <a:off x="63601" y="0"/>
              <a:ext cx="2013531" cy="397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500">
                  <a:solidFill>
                    <a:schemeClr val="accent3">
                      <a:hueOff val="-365725"/>
                      <a:satOff val="-32500"/>
                      <a:lumOff val="18235"/>
                    </a:schemeClr>
                  </a:solidFill>
                </a:defRPr>
              </a:lvl1pPr>
            </a:lstStyle>
            <a:p>
              <a:r>
                <a:t>Behind      Ahead</a:t>
              </a:r>
            </a:p>
          </p:txBody>
        </p:sp>
        <p:sp>
          <p:nvSpPr>
            <p:cNvPr id="317" name="Switch-on shock"/>
            <p:cNvSpPr txBox="1"/>
            <p:nvPr/>
          </p:nvSpPr>
          <p:spPr>
            <a:xfrm>
              <a:off x="65932" y="2363176"/>
              <a:ext cx="2008868" cy="397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500">
                  <a:solidFill>
                    <a:schemeClr val="accent3">
                      <a:hueOff val="-365725"/>
                      <a:satOff val="-32500"/>
                      <a:lumOff val="18235"/>
                    </a:schemeClr>
                  </a:solidFill>
                </a:defRPr>
              </a:lvl1pPr>
            </a:lstStyle>
            <a:p>
              <a:r>
                <a:t>Switch-on shock</a:t>
              </a:r>
            </a:p>
          </p:txBody>
        </p:sp>
        <p:sp>
          <p:nvSpPr>
            <p:cNvPr id="318" name="See Priest (2014)"/>
            <p:cNvSpPr txBox="1"/>
            <p:nvPr/>
          </p:nvSpPr>
          <p:spPr>
            <a:xfrm rot="16200000">
              <a:off x="1699419" y="1187816"/>
              <a:ext cx="2609493" cy="503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/>
              </a:pPr>
              <a:r>
                <a:t>See </a:t>
              </a:r>
              <a:r>
                <a:rPr>
                  <a:solidFill>
                    <a:schemeClr val="accent3">
                      <a:hueOff val="-365725"/>
                      <a:satOff val="-32500"/>
                      <a:lumOff val="18235"/>
                    </a:schemeClr>
                  </a:solidFill>
                </a:rPr>
                <a:t>Priest (2014)</a:t>
              </a:r>
            </a:p>
          </p:txBody>
        </p:sp>
      </p:grpSp>
      <p:sp>
        <p:nvSpPr>
          <p:cNvPr id="320" name="The Alfvénic front reaches prominence earlier than the jet.…"/>
          <p:cNvSpPr txBox="1"/>
          <p:nvPr/>
        </p:nvSpPr>
        <p:spPr>
          <a:xfrm>
            <a:off x="6013911" y="6032563"/>
            <a:ext cx="6358103" cy="1934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l">
              <a:buSzPct val="145000"/>
              <a:buChar char="•"/>
            </a:pPr>
            <a:r>
              <a:t>The Alfvénic front reaches prominence earlier than the jet.</a:t>
            </a:r>
          </a:p>
          <a:p>
            <a:pPr marL="333375" indent="-333375" algn="l">
              <a:buSzPct val="145000"/>
              <a:buChar char="•"/>
            </a:pPr>
            <a:r>
              <a:t>It excites string or hybrid modes (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Roberts 1991; 463  Joarder &amp; Roberts 1992; Oliver et al. 1993</a:t>
            </a:r>
            <a:r>
              <a:t>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3" fill="hold"/>
                                        <p:tgtEl>
                                          <p:spTgt spid="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8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708</Words>
  <Application>Microsoft Macintosh PowerPoint</Application>
  <PresentationFormat>Personalizado</PresentationFormat>
  <Paragraphs>92</Paragraphs>
  <Slides>13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Helvetica Neue</vt:lpstr>
      <vt:lpstr>Helvetica Neue Light</vt:lpstr>
      <vt:lpstr>Helvetica Neue Medium</vt:lpstr>
      <vt:lpstr>Black</vt:lpstr>
      <vt:lpstr>Large-amplitude prominence oscillations following the impact by a coronal jet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Large-amplitude prominence oscillations following the impact by a coronal jet </dc:title>
  <cp:lastModifiedBy>Manuel</cp:lastModifiedBy>
  <cp:revision>20</cp:revision>
  <dcterms:modified xsi:type="dcterms:W3CDTF">2021-09-08T07:47:03Z</dcterms:modified>
</cp:coreProperties>
</file>