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1" r:id="rId10"/>
    <p:sldId id="262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Leitner" initials="ML" lastIdx="2" clrIdx="0">
    <p:extLst>
      <p:ext uri="{19B8F6BF-5375-455C-9EA6-DF929625EA0E}">
        <p15:presenceInfo xmlns:p15="http://schemas.microsoft.com/office/powerpoint/2012/main" userId="Maria Leit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6" autoAdjust="0"/>
    <p:restoredTop sz="88934" autoAdjust="0"/>
  </p:normalViewPr>
  <p:slideViewPr>
    <p:cSldViewPr snapToGrid="0">
      <p:cViewPr varScale="1">
        <p:scale>
          <a:sx n="106" d="100"/>
          <a:sy n="106" d="100"/>
        </p:scale>
        <p:origin x="8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1280A-ED4C-45F7-AD12-7E2FD283FA77}" type="datetimeFigureOut">
              <a:rPr lang="de-AT" smtClean="0"/>
              <a:t>07.09.2021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BD554-4575-4D87-A790-0442731C86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8140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BD554-4575-4D87-A790-0442731C86D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5988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BD554-4575-4D87-A790-0442731C86D7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346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BD554-4575-4D87-A790-0442731C86D7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8080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8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71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62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8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2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51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4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78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8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3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9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58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  <p:sldLayoutId id="2147483687" r:id="rId7"/>
    <p:sldLayoutId id="2147483688" r:id="rId8"/>
    <p:sldLayoutId id="2147483689" r:id="rId9"/>
    <p:sldLayoutId id="2147483690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14C34-F582-4EEF-86CE-F88761E5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0EF87C8-1D46-4A24-B45F-58D044A37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8251"/>
            <a:ext cx="12191999" cy="516254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DED00A-616D-4333-A0EC-9BB00B3FF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763" y="3641417"/>
            <a:ext cx="6470692" cy="179638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AT" sz="3100" b="1" dirty="0">
                <a:solidFill>
                  <a:schemeClr val="tx1"/>
                </a:solidFill>
              </a:rPr>
              <a:t>Multi-instrument </a:t>
            </a:r>
            <a:r>
              <a:rPr lang="de-AT" sz="3100" b="1" dirty="0" err="1">
                <a:solidFill>
                  <a:schemeClr val="tx1"/>
                </a:solidFill>
              </a:rPr>
              <a:t>microflare</a:t>
            </a:r>
            <a:r>
              <a:rPr lang="de-AT" sz="3100" b="1" dirty="0">
                <a:solidFill>
                  <a:schemeClr val="tx1"/>
                </a:solidFill>
              </a:rPr>
              <a:t> </a:t>
            </a:r>
            <a:r>
              <a:rPr lang="de-AT" sz="3100" b="1" dirty="0" err="1">
                <a:solidFill>
                  <a:schemeClr val="tx1"/>
                </a:solidFill>
              </a:rPr>
              <a:t>study</a:t>
            </a:r>
            <a:br>
              <a:rPr lang="de-AT" sz="3100" b="1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rgbClr val="FFFFCC"/>
                </a:solidFill>
                <a:cs typeface="Times New Roman" pitchFamily="18" charset="0"/>
              </a:rPr>
              <a:t>J. Saqri</a:t>
            </a:r>
            <a: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  <a:t>1</a:t>
            </a:r>
            <a:r>
              <a:rPr lang="en-US" sz="2400" i="1" dirty="0">
                <a:solidFill>
                  <a:srgbClr val="FFFFCC"/>
                </a:solidFill>
                <a:cs typeface="Times New Roman" pitchFamily="18" charset="0"/>
              </a:rPr>
              <a:t>, A. Veronig</a:t>
            </a:r>
            <a: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  <a:t>1</a:t>
            </a:r>
            <a:r>
              <a:rPr lang="en-US" sz="2400" i="1" dirty="0">
                <a:solidFill>
                  <a:srgbClr val="FFFFCC"/>
                </a:solidFill>
                <a:cs typeface="Times New Roman" pitchFamily="18" charset="0"/>
              </a:rPr>
              <a:t>, E.C.M. Dickson</a:t>
            </a:r>
            <a: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  <a:t>1,2</a:t>
            </a:r>
            <a:r>
              <a:rPr lang="en-US" sz="2400" i="1" dirty="0">
                <a:solidFill>
                  <a:srgbClr val="FFFFCC"/>
                </a:solidFill>
                <a:cs typeface="Times New Roman" pitchFamily="18" charset="0"/>
              </a:rPr>
              <a:t> A. Warmuth</a:t>
            </a:r>
            <a: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  <a:t>3</a:t>
            </a:r>
            <a:r>
              <a:rPr lang="en-US" sz="2400" i="1" dirty="0">
                <a:solidFill>
                  <a:srgbClr val="FFFFCC"/>
                </a:solidFill>
                <a:cs typeface="Times New Roman" pitchFamily="18" charset="0"/>
              </a:rPr>
              <a:t> , A. F. Battaglia</a:t>
            </a:r>
            <a: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  <a:t>2,4</a:t>
            </a:r>
            <a:r>
              <a:rPr lang="en-US" sz="2400" i="1" dirty="0">
                <a:solidFill>
                  <a:srgbClr val="FFFFCC"/>
                </a:solidFill>
                <a:cs typeface="Times New Roman" pitchFamily="18" charset="0"/>
              </a:rPr>
              <a:t>, S. Krucker</a:t>
            </a:r>
            <a: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  <a:t>2,5</a:t>
            </a:r>
            <a:r>
              <a:rPr lang="en-US" sz="2400" i="1" dirty="0">
                <a:solidFill>
                  <a:srgbClr val="FFFFCC"/>
                </a:solidFill>
                <a:cs typeface="Times New Roman" pitchFamily="18" charset="0"/>
              </a:rPr>
              <a:t>, M. Battaglia</a:t>
            </a:r>
            <a: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  <a:t>2</a:t>
            </a:r>
            <a:r>
              <a:rPr lang="en-US" sz="2400" i="1" dirty="0">
                <a:solidFill>
                  <a:srgbClr val="FFFFCC"/>
                </a:solidFill>
                <a:cs typeface="Times New Roman" pitchFamily="18" charset="0"/>
              </a:rPr>
              <a:t>, H. Xiao</a:t>
            </a:r>
            <a: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  <a:t>2 </a:t>
            </a:r>
            <a:r>
              <a:rPr lang="en-US" sz="2400" i="1" dirty="0">
                <a:solidFill>
                  <a:srgbClr val="FFFFCC"/>
                </a:solidFill>
                <a:cs typeface="Times New Roman" pitchFamily="18" charset="0"/>
              </a:rPr>
              <a:t>, G. Hurford</a:t>
            </a:r>
            <a: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  <a:t>2  </a:t>
            </a:r>
            <a:r>
              <a:rPr lang="en-US" sz="2400" i="1" dirty="0">
                <a:solidFill>
                  <a:srgbClr val="FFFFCC"/>
                </a:solidFill>
                <a:cs typeface="Times New Roman" pitchFamily="18" charset="0"/>
              </a:rPr>
              <a:t>and  the  STIX Team</a:t>
            </a:r>
            <a:b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</a:br>
            <a:br>
              <a:rPr lang="de-AT" sz="3100" dirty="0">
                <a:solidFill>
                  <a:schemeClr val="tx1"/>
                </a:solidFill>
              </a:rPr>
            </a:br>
            <a:endParaRPr lang="de-AT" sz="2600" dirty="0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9015749-AA00-4D93-AB4C-28BC4E99F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791" y="4735799"/>
            <a:ext cx="6470693" cy="605256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en-US" sz="1600" i="1" baseline="30000" dirty="0">
                <a:solidFill>
                  <a:srgbClr val="FFFFCC"/>
                </a:solidFill>
                <a:cs typeface="Times New Roman" pitchFamily="18" charset="0"/>
              </a:rPr>
              <a:t>1</a:t>
            </a:r>
            <a:r>
              <a:rPr lang="en-US" sz="1600" i="1" dirty="0">
                <a:solidFill>
                  <a:srgbClr val="FFFFCC"/>
                </a:solidFill>
                <a:cs typeface="Times New Roman" pitchFamily="18" charset="0"/>
              </a:rPr>
              <a:t>Institute of Physics, University of Graz;</a:t>
            </a:r>
            <a:r>
              <a:rPr lang="en-US" sz="1600" i="1" baseline="30000" dirty="0">
                <a:solidFill>
                  <a:srgbClr val="FFFFCC"/>
                </a:solidFill>
                <a:cs typeface="Times New Roman" pitchFamily="18" charset="0"/>
              </a:rPr>
              <a:t>2</a:t>
            </a:r>
            <a:r>
              <a:rPr lang="en-US" sz="1600" i="1" dirty="0">
                <a:solidFill>
                  <a:srgbClr val="FFFFCC"/>
                </a:solidFill>
                <a:cs typeface="Times New Roman" pitchFamily="18" charset="0"/>
              </a:rPr>
              <a:t>University of Applied Sciences and Arts Northwestern Switzerland;</a:t>
            </a:r>
            <a:r>
              <a:rPr lang="en-US" sz="1600" i="1" baseline="30000" dirty="0">
                <a:solidFill>
                  <a:srgbClr val="FFFFCC"/>
                </a:solidFill>
                <a:cs typeface="Times New Roman" pitchFamily="18" charset="0"/>
              </a:rPr>
              <a:t>3</a:t>
            </a:r>
            <a:r>
              <a:rPr lang="en-US" sz="1600" i="1" dirty="0">
                <a:solidFill>
                  <a:srgbClr val="FFFFCC"/>
                </a:solidFill>
                <a:cs typeface="Times New Roman" pitchFamily="18" charset="0"/>
              </a:rPr>
              <a:t>Leibniz-Institut </a:t>
            </a:r>
            <a:r>
              <a:rPr lang="en-US" sz="1600" i="1" dirty="0" err="1">
                <a:solidFill>
                  <a:srgbClr val="FFFFCC"/>
                </a:solidFill>
                <a:cs typeface="Times New Roman" pitchFamily="18" charset="0"/>
              </a:rPr>
              <a:t>für</a:t>
            </a:r>
            <a:r>
              <a:rPr lang="en-US" sz="1600" i="1" dirty="0">
                <a:solidFill>
                  <a:srgbClr val="FFFFCC"/>
                </a:solidFill>
                <a:cs typeface="Times New Roman" pitchFamily="18" charset="0"/>
              </a:rPr>
              <a:t> </a:t>
            </a:r>
            <a:r>
              <a:rPr lang="en-US" sz="1600" i="1" dirty="0" err="1">
                <a:solidFill>
                  <a:srgbClr val="FFFFCC"/>
                </a:solidFill>
                <a:cs typeface="Times New Roman" pitchFamily="18" charset="0"/>
              </a:rPr>
              <a:t>Astrophysik</a:t>
            </a:r>
            <a:r>
              <a:rPr lang="en-US" sz="1600" i="1" dirty="0">
                <a:solidFill>
                  <a:srgbClr val="FFFFCC"/>
                </a:solidFill>
                <a:cs typeface="Times New Roman" pitchFamily="18" charset="0"/>
              </a:rPr>
              <a:t> Potsdam (AIP);</a:t>
            </a:r>
            <a:r>
              <a:rPr lang="en-US" sz="1600" i="1" baseline="30000" dirty="0">
                <a:solidFill>
                  <a:srgbClr val="FFFFCC"/>
                </a:solidFill>
                <a:cs typeface="Times New Roman" pitchFamily="18" charset="0"/>
              </a:rPr>
              <a:t>4</a:t>
            </a:r>
            <a:r>
              <a:rPr lang="en-US" sz="1600" i="1" dirty="0">
                <a:solidFill>
                  <a:srgbClr val="FFFFCC"/>
                </a:solidFill>
                <a:cs typeface="Times New Roman" pitchFamily="18" charset="0"/>
              </a:rPr>
              <a:t>ETH Zürich;</a:t>
            </a:r>
            <a:r>
              <a:rPr lang="en-US" sz="1600" i="1" baseline="30000" dirty="0">
                <a:solidFill>
                  <a:srgbClr val="FFFFCC"/>
                </a:solidFill>
                <a:cs typeface="Times New Roman" pitchFamily="18" charset="0"/>
              </a:rPr>
              <a:t>5</a:t>
            </a:r>
            <a:r>
              <a:rPr lang="en-US" sz="1600" i="1" dirty="0">
                <a:solidFill>
                  <a:srgbClr val="FFFFCC"/>
                </a:solidFill>
                <a:cs typeface="Times New Roman" pitchFamily="18" charset="0"/>
              </a:rPr>
              <a:t>Space Sciences Laboratory, University of California</a:t>
            </a:r>
            <a:endParaRPr lang="en-US" sz="1600" i="1" baseline="30000" dirty="0">
              <a:solidFill>
                <a:srgbClr val="FFFFCC"/>
              </a:solidFill>
              <a:cs typeface="Times New Roman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!!footer rectangle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304700-3B4D-4D89-AD7D-3BBDFCD39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7F7DA10-6C11-4A60-9DF8-D88545FBF815}"/>
              </a:ext>
            </a:extLst>
          </p:cNvPr>
          <p:cNvSpPr/>
          <p:nvPr/>
        </p:nvSpPr>
        <p:spPr>
          <a:xfrm>
            <a:off x="7982193" y="6400800"/>
            <a:ext cx="4209807" cy="328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de-AT" sz="1100" b="1" dirty="0"/>
              <a:t>https://pub023.cs.technik.fhnw.ch/static/images/so1.jpg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5E98BDB-8E88-434C-A624-9BA350F2AA8F}"/>
              </a:ext>
            </a:extLst>
          </p:cNvPr>
          <p:cNvSpPr/>
          <p:nvPr/>
        </p:nvSpPr>
        <p:spPr>
          <a:xfrm>
            <a:off x="2323723" y="6337161"/>
            <a:ext cx="6096000" cy="4795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de-AT" b="1" dirty="0"/>
              <a:t>jonas.saqri@uni-graz.at</a:t>
            </a:r>
          </a:p>
        </p:txBody>
      </p:sp>
    </p:spTree>
    <p:extLst>
      <p:ext uri="{BB962C8B-B14F-4D97-AF65-F5344CB8AC3E}">
        <p14:creationId xmlns:p14="http://schemas.microsoft.com/office/powerpoint/2010/main" val="3177723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1066-D9C1-47F4-9A9D-CE8C9070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3E141-0548-4BEF-9063-74E28F1B3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800" b="1" dirty="0"/>
              <a:t> STIX </a:t>
            </a:r>
            <a:r>
              <a:rPr lang="de-AT" sz="2800" b="1" dirty="0" err="1"/>
              <a:t>spectra</a:t>
            </a:r>
            <a:r>
              <a:rPr lang="de-AT" sz="2800" b="1" dirty="0"/>
              <a:t> </a:t>
            </a:r>
            <a:r>
              <a:rPr lang="de-AT" sz="2800" b="1" dirty="0" err="1"/>
              <a:t>show</a:t>
            </a:r>
            <a:r>
              <a:rPr lang="de-AT" sz="2800" b="1" dirty="0"/>
              <a:t> </a:t>
            </a:r>
            <a:r>
              <a:rPr lang="de-AT" sz="2800" b="1" dirty="0" err="1"/>
              <a:t>nonthermal</a:t>
            </a:r>
            <a:r>
              <a:rPr lang="de-AT" sz="2800" b="1" dirty="0"/>
              <a:t> + thermal </a:t>
            </a:r>
            <a:r>
              <a:rPr lang="de-AT" sz="2800" b="1" dirty="0" err="1"/>
              <a:t>emission</a:t>
            </a:r>
            <a:endParaRPr lang="de-AT" sz="2800" b="1" dirty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800" b="1" dirty="0"/>
              <a:t>~ Neupert </a:t>
            </a:r>
            <a:r>
              <a:rPr lang="de-AT" sz="2800" b="1" dirty="0" err="1"/>
              <a:t>effect</a:t>
            </a:r>
            <a:r>
              <a:rPr lang="de-AT" sz="2800" b="1" dirty="0"/>
              <a:t>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800" b="1" dirty="0" err="1"/>
              <a:t>Spatially</a:t>
            </a:r>
            <a:r>
              <a:rPr lang="de-AT" sz="2800" b="1" dirty="0"/>
              <a:t> </a:t>
            </a:r>
            <a:r>
              <a:rPr lang="de-AT" sz="2800" b="1" dirty="0" err="1"/>
              <a:t>resolved</a:t>
            </a:r>
            <a:r>
              <a:rPr lang="de-AT" sz="2800" b="1" dirty="0"/>
              <a:t> thermal </a:t>
            </a:r>
            <a:r>
              <a:rPr lang="de-AT" sz="2800" b="1" dirty="0" err="1"/>
              <a:t>plasma</a:t>
            </a:r>
            <a:r>
              <a:rPr lang="de-AT" sz="2800" b="1" dirty="0"/>
              <a:t> </a:t>
            </a:r>
            <a:r>
              <a:rPr lang="de-AT" sz="2800" b="1" dirty="0" err="1"/>
              <a:t>diagnostics</a:t>
            </a:r>
            <a:r>
              <a:rPr lang="de-AT" sz="2800" b="1" dirty="0"/>
              <a:t> </a:t>
            </a:r>
            <a:r>
              <a:rPr lang="de-AT" sz="2800" b="1" dirty="0" err="1"/>
              <a:t>from</a:t>
            </a:r>
            <a:r>
              <a:rPr lang="de-AT" sz="2800" b="1" dirty="0"/>
              <a:t> DEM Analysis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800" b="1" dirty="0"/>
              <a:t>T, EM </a:t>
            </a:r>
            <a:r>
              <a:rPr lang="de-AT" sz="2800" b="1" dirty="0" err="1"/>
              <a:t>values</a:t>
            </a:r>
            <a:r>
              <a:rPr lang="de-AT" sz="2800" b="1" dirty="0"/>
              <a:t> </a:t>
            </a:r>
            <a:r>
              <a:rPr lang="de-AT" sz="2800" b="1" dirty="0" err="1"/>
              <a:t>roughly</a:t>
            </a:r>
            <a:r>
              <a:rPr lang="de-AT" sz="2800" b="1" dirty="0"/>
              <a:t> </a:t>
            </a:r>
            <a:r>
              <a:rPr lang="de-AT" sz="2800" b="1" dirty="0" err="1"/>
              <a:t>agree</a:t>
            </a:r>
            <a:r>
              <a:rPr lang="de-AT" sz="2800" b="1" dirty="0"/>
              <a:t> </a:t>
            </a:r>
            <a:r>
              <a:rPr lang="de-AT" sz="2800" b="1" dirty="0" err="1"/>
              <a:t>with</a:t>
            </a:r>
            <a:r>
              <a:rPr lang="de-AT" sz="2800" b="1" dirty="0"/>
              <a:t> </a:t>
            </a:r>
            <a:r>
              <a:rPr lang="de-AT" sz="2800" b="1" dirty="0" err="1"/>
              <a:t>previous</a:t>
            </a:r>
            <a:r>
              <a:rPr lang="de-AT" sz="2800" b="1" dirty="0"/>
              <a:t> </a:t>
            </a:r>
            <a:r>
              <a:rPr lang="de-AT" sz="2800" b="1" dirty="0" err="1"/>
              <a:t>flare</a:t>
            </a:r>
            <a:r>
              <a:rPr lang="de-AT" sz="2800" b="1" dirty="0"/>
              <a:t> </a:t>
            </a:r>
            <a:r>
              <a:rPr lang="de-AT" sz="2800" b="1" dirty="0" err="1"/>
              <a:t>studies</a:t>
            </a:r>
            <a:endParaRPr lang="de-AT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C144CF-F757-43CE-B86B-3D1A6344E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68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14C34-F582-4EEF-86CE-F88761E5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0EF87C8-1D46-4A24-B45F-58D044A37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8251"/>
            <a:ext cx="12191999" cy="516254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DED00A-616D-4333-A0EC-9BB00B3FF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763" y="3823362"/>
            <a:ext cx="6470692" cy="17963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de-AT" sz="6000" b="1" dirty="0" err="1">
                <a:solidFill>
                  <a:schemeClr val="tx1"/>
                </a:solidFill>
              </a:rPr>
              <a:t>Thank</a:t>
            </a:r>
            <a:r>
              <a:rPr lang="de-AT" sz="6000" b="1" dirty="0">
                <a:solidFill>
                  <a:schemeClr val="tx1"/>
                </a:solidFill>
              </a:rPr>
              <a:t> </a:t>
            </a:r>
            <a:r>
              <a:rPr lang="de-AT" sz="6000" b="1" dirty="0" err="1">
                <a:solidFill>
                  <a:schemeClr val="tx1"/>
                </a:solidFill>
              </a:rPr>
              <a:t>you</a:t>
            </a:r>
            <a:br>
              <a:rPr lang="de-AT" sz="3100" b="1" dirty="0">
                <a:solidFill>
                  <a:schemeClr val="tx1"/>
                </a:solidFill>
              </a:rPr>
            </a:br>
            <a:br>
              <a:rPr lang="en-US" sz="2400" i="1" baseline="30000" dirty="0">
                <a:solidFill>
                  <a:srgbClr val="FFFFCC"/>
                </a:solidFill>
                <a:cs typeface="Times New Roman" pitchFamily="18" charset="0"/>
              </a:rPr>
            </a:br>
            <a:br>
              <a:rPr lang="de-AT" sz="3100" dirty="0">
                <a:solidFill>
                  <a:schemeClr val="tx1"/>
                </a:solidFill>
              </a:rPr>
            </a:br>
            <a:endParaRPr lang="de-AT" sz="2600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!!footer rectangle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304700-3B4D-4D89-AD7D-3BBDFCD39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7F7DA10-6C11-4A60-9DF8-D88545FBF815}"/>
              </a:ext>
            </a:extLst>
          </p:cNvPr>
          <p:cNvSpPr/>
          <p:nvPr/>
        </p:nvSpPr>
        <p:spPr>
          <a:xfrm>
            <a:off x="7982193" y="6400800"/>
            <a:ext cx="4209807" cy="328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de-AT" sz="1100" b="1" dirty="0"/>
              <a:t>https://pub023.cs.technik.fhnw.ch/static/images/so1.jpg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5E98BDB-8E88-434C-A624-9BA350F2AA8F}"/>
              </a:ext>
            </a:extLst>
          </p:cNvPr>
          <p:cNvSpPr/>
          <p:nvPr/>
        </p:nvSpPr>
        <p:spPr>
          <a:xfrm>
            <a:off x="2323723" y="6337161"/>
            <a:ext cx="6096000" cy="4795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de-AT" b="1" dirty="0"/>
              <a:t>jonas.saqri@uni-graz.at</a:t>
            </a:r>
          </a:p>
        </p:txBody>
      </p:sp>
    </p:spTree>
    <p:extLst>
      <p:ext uri="{BB962C8B-B14F-4D97-AF65-F5344CB8AC3E}">
        <p14:creationId xmlns:p14="http://schemas.microsoft.com/office/powerpoint/2010/main" val="1076977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1066-D9C1-47F4-9A9D-CE8C9070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Introduction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3E141-0548-4BEF-9063-74E28F1B3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800" b="1" dirty="0"/>
              <a:t> Event </a:t>
            </a:r>
            <a:r>
              <a:rPr lang="de-AT" sz="2800" b="1" dirty="0" err="1"/>
              <a:t>with</a:t>
            </a:r>
            <a:r>
              <a:rPr lang="de-AT" sz="2800" b="1" dirty="0"/>
              <a:t> </a:t>
            </a:r>
            <a:r>
              <a:rPr lang="de-AT" sz="2800" b="1" dirty="0" err="1"/>
              <a:t>highest</a:t>
            </a:r>
            <a:r>
              <a:rPr lang="de-AT" sz="2800" b="1" dirty="0"/>
              <a:t> countrate </a:t>
            </a:r>
            <a:r>
              <a:rPr lang="de-AT" sz="2800" b="1" dirty="0" err="1"/>
              <a:t>during</a:t>
            </a:r>
            <a:r>
              <a:rPr lang="de-AT" sz="2800" b="1" dirty="0"/>
              <a:t> </a:t>
            </a:r>
            <a:r>
              <a:rPr lang="de-AT" sz="2800" b="1" dirty="0" err="1"/>
              <a:t>STIX‘s</a:t>
            </a:r>
            <a:r>
              <a:rPr lang="de-AT" sz="2800" b="1" dirty="0"/>
              <a:t> </a:t>
            </a:r>
            <a:r>
              <a:rPr lang="de-AT" sz="2800" b="1" dirty="0" err="1"/>
              <a:t>comissioning</a:t>
            </a:r>
            <a:r>
              <a:rPr lang="de-AT" sz="2800" b="1" dirty="0"/>
              <a:t> </a:t>
            </a:r>
            <a:r>
              <a:rPr lang="de-AT" sz="2800" b="1" dirty="0" err="1"/>
              <a:t>phase</a:t>
            </a:r>
            <a:r>
              <a:rPr lang="de-AT" sz="2800" b="1" dirty="0"/>
              <a:t>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800" b="1" dirty="0"/>
              <a:t>GOES B6 </a:t>
            </a:r>
            <a:r>
              <a:rPr lang="de-AT" sz="2800" b="1" dirty="0" err="1"/>
              <a:t>flare</a:t>
            </a:r>
            <a:r>
              <a:rPr lang="de-AT" sz="2800" b="1" dirty="0"/>
              <a:t> on June 7th, 2021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800" b="1" dirty="0"/>
              <a:t>Solar Orbiter was 0.53 AU </a:t>
            </a:r>
            <a:r>
              <a:rPr lang="de-AT" sz="2800" b="1" dirty="0" err="1"/>
              <a:t>from</a:t>
            </a:r>
            <a:r>
              <a:rPr lang="de-AT" sz="2800" b="1" dirty="0"/>
              <a:t> </a:t>
            </a:r>
            <a:r>
              <a:rPr lang="de-AT" sz="2800" b="1" dirty="0" err="1"/>
              <a:t>the</a:t>
            </a:r>
            <a:r>
              <a:rPr lang="de-AT" sz="2800" b="1" dirty="0"/>
              <a:t> </a:t>
            </a:r>
            <a:r>
              <a:rPr lang="de-AT" sz="2800" b="1" dirty="0" err="1"/>
              <a:t>sun</a:t>
            </a:r>
            <a:endParaRPr lang="de-AT" sz="2800" b="1" dirty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800" b="1" dirty="0" err="1"/>
              <a:t>Simultaneously</a:t>
            </a:r>
            <a:r>
              <a:rPr lang="de-AT" sz="2800" b="1" dirty="0"/>
              <a:t> </a:t>
            </a:r>
            <a:r>
              <a:rPr lang="de-AT" sz="2800" b="1" dirty="0" err="1"/>
              <a:t>seen</a:t>
            </a:r>
            <a:r>
              <a:rPr lang="de-AT" sz="2800" b="1" dirty="0"/>
              <a:t> </a:t>
            </a:r>
            <a:r>
              <a:rPr lang="de-AT" sz="2800" b="1" dirty="0" err="1"/>
              <a:t>from</a:t>
            </a:r>
            <a:r>
              <a:rPr lang="de-AT" sz="2800" b="1" dirty="0"/>
              <a:t> </a:t>
            </a:r>
            <a:r>
              <a:rPr lang="de-AT" sz="2800" b="1" dirty="0" err="1"/>
              <a:t>earth</a:t>
            </a:r>
            <a:endParaRPr lang="de-AT" sz="2800" b="1" dirty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800" b="1" dirty="0"/>
              <a:t>STIX, GOES, AIA </a:t>
            </a:r>
            <a:r>
              <a:rPr lang="de-AT" sz="2800" b="1" dirty="0" err="1"/>
              <a:t>observations</a:t>
            </a:r>
            <a:r>
              <a:rPr lang="de-AT" sz="2800" b="1" dirty="0"/>
              <a:t> </a:t>
            </a:r>
            <a:r>
              <a:rPr lang="de-AT" sz="2800" b="1" dirty="0" err="1"/>
              <a:t>available</a:t>
            </a:r>
            <a:endParaRPr lang="de-AT" sz="2800" b="1" dirty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endParaRPr lang="de-AT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C144CF-F757-43CE-B86B-3D1A6344E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FA053F2-682A-4BB3-92BC-150F46A17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96" y="2619504"/>
            <a:ext cx="3958904" cy="273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94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1066-D9C1-47F4-9A9D-CE8C9070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AIA </a:t>
            </a:r>
            <a:r>
              <a:rPr lang="de-AT" dirty="0" err="1"/>
              <a:t>imaging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C144CF-F757-43CE-B86B-3D1A6344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  <p:pic>
        <p:nvPicPr>
          <p:cNvPr id="7" name="movie94A">
            <a:hlinkClick r:id="" action="ppaction://media"/>
            <a:extLst>
              <a:ext uri="{FF2B5EF4-FFF2-40B4-BE49-F238E27FC236}">
                <a16:creationId xmlns:a16="http://schemas.microsoft.com/office/drawing/2014/main" id="{0B60632C-10E9-4FEB-9F47-6DFF347970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678" y="2017481"/>
            <a:ext cx="3803900" cy="38039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932097-3E37-40C4-A2ED-467A2219A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88" y="2280567"/>
            <a:ext cx="7324798" cy="338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94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1066-D9C1-47F4-9A9D-CE8C9070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SXR, HXR </a:t>
            </a:r>
            <a:r>
              <a:rPr lang="de-AT" dirty="0" err="1"/>
              <a:t>observations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C144CF-F757-43CE-B86B-3D1A6344E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CC36DA0-986C-4009-823A-4D1DEF349B3A}"/>
              </a:ext>
            </a:extLst>
          </p:cNvPr>
          <p:cNvSpPr/>
          <p:nvPr/>
        </p:nvSpPr>
        <p:spPr>
          <a:xfrm>
            <a:off x="4795619" y="2614976"/>
            <a:ext cx="7317917" cy="2190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200" b="1" dirty="0"/>
              <a:t>Neupert </a:t>
            </a:r>
            <a:r>
              <a:rPr lang="de-AT" sz="2200" b="1" dirty="0" err="1"/>
              <a:t>effect</a:t>
            </a:r>
            <a:r>
              <a:rPr lang="de-AT" sz="2200" b="1" dirty="0"/>
              <a:t> </a:t>
            </a:r>
            <a:r>
              <a:rPr lang="de-AT" sz="2200" b="1" dirty="0" err="1"/>
              <a:t>expected</a:t>
            </a:r>
            <a:r>
              <a:rPr lang="de-AT" sz="2200" b="1" dirty="0"/>
              <a:t> in </a:t>
            </a:r>
            <a:r>
              <a:rPr lang="de-AT" sz="2200" b="1" dirty="0" err="1"/>
              <a:t>standard</a:t>
            </a:r>
            <a:r>
              <a:rPr lang="de-AT" sz="2200" b="1" dirty="0"/>
              <a:t> </a:t>
            </a:r>
            <a:r>
              <a:rPr lang="de-AT" sz="2200" b="1" dirty="0" err="1"/>
              <a:t>flare</a:t>
            </a:r>
            <a:r>
              <a:rPr lang="de-AT" sz="2200" b="1" dirty="0"/>
              <a:t> </a:t>
            </a:r>
            <a:r>
              <a:rPr lang="de-AT" sz="2200" b="1" dirty="0" err="1"/>
              <a:t>model</a:t>
            </a:r>
            <a:r>
              <a:rPr lang="de-AT" sz="2200" b="1" dirty="0"/>
              <a:t>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200" b="1" dirty="0"/>
              <a:t> </a:t>
            </a:r>
            <a:r>
              <a:rPr lang="de-AT" sz="2200" b="1" dirty="0" err="1"/>
              <a:t>Comparison</a:t>
            </a:r>
            <a:r>
              <a:rPr lang="de-AT" sz="2200" b="1" dirty="0"/>
              <a:t> </a:t>
            </a:r>
            <a:r>
              <a:rPr lang="de-AT" sz="2200" b="1" dirty="0" err="1"/>
              <a:t>of</a:t>
            </a:r>
            <a:r>
              <a:rPr lang="de-AT" sz="2200" b="1" dirty="0"/>
              <a:t> STIX 12-18 </a:t>
            </a:r>
            <a:r>
              <a:rPr lang="de-AT" sz="2200" b="1" dirty="0" err="1"/>
              <a:t>keV</a:t>
            </a:r>
            <a:r>
              <a:rPr lang="de-AT" sz="2200" b="1" dirty="0"/>
              <a:t> </a:t>
            </a:r>
            <a:r>
              <a:rPr lang="de-AT" sz="2200" b="1" dirty="0" err="1"/>
              <a:t>with</a:t>
            </a:r>
            <a:r>
              <a:rPr lang="de-AT" sz="2200" b="1" dirty="0"/>
              <a:t> </a:t>
            </a:r>
            <a:r>
              <a:rPr lang="de-AT" sz="2200" b="1" dirty="0" err="1"/>
              <a:t>smoothed</a:t>
            </a:r>
            <a:r>
              <a:rPr lang="de-AT" sz="2200" b="1" dirty="0"/>
              <a:t> GOES </a:t>
            </a:r>
            <a:r>
              <a:rPr lang="de-AT" sz="2200" b="1" dirty="0" err="1"/>
              <a:t>data</a:t>
            </a:r>
            <a:r>
              <a:rPr lang="de-AT" sz="2200" b="1" dirty="0"/>
              <a:t> </a:t>
            </a:r>
            <a:r>
              <a:rPr lang="de-AT" sz="2200" b="1" dirty="0" err="1"/>
              <a:t>roughly</a:t>
            </a:r>
            <a:r>
              <a:rPr lang="de-AT" sz="2200" b="1" dirty="0"/>
              <a:t> </a:t>
            </a:r>
            <a:r>
              <a:rPr lang="de-AT" sz="2200" b="1" dirty="0" err="1"/>
              <a:t>shows</a:t>
            </a:r>
            <a:r>
              <a:rPr lang="de-AT" sz="2200" b="1" dirty="0"/>
              <a:t>  </a:t>
            </a:r>
            <a:r>
              <a:rPr lang="de-AT" sz="2200" b="1" dirty="0" err="1"/>
              <a:t>neupert</a:t>
            </a:r>
            <a:r>
              <a:rPr lang="de-AT" sz="2200" b="1" dirty="0"/>
              <a:t> </a:t>
            </a:r>
            <a:r>
              <a:rPr lang="de-AT" sz="2200" b="1" dirty="0" err="1"/>
              <a:t>effect</a:t>
            </a:r>
            <a:endParaRPr lang="de-AT" sz="2200" b="1" dirty="0"/>
          </a:p>
          <a:p>
            <a:pPr>
              <a:lnSpc>
                <a:spcPct val="160000"/>
              </a:lnSpc>
            </a:pPr>
            <a:endParaRPr lang="de-AT" sz="22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BFA9D74-68E9-467E-BB2C-8FE1E6441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581439"/>
            <a:ext cx="3434280" cy="47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67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1066-D9C1-47F4-9A9D-CE8C9070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Stix </a:t>
            </a:r>
            <a:r>
              <a:rPr lang="de-AT" dirty="0" err="1"/>
              <a:t>Spectroscopy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C144CF-F757-43CE-B86B-3D1A6344E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47A6602-96AD-486C-9B40-1EB3EABE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1" y="2222626"/>
            <a:ext cx="6737882" cy="389751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913E5B6-F31D-4C9E-BEF0-0BD6C539A5DE}"/>
              </a:ext>
            </a:extLst>
          </p:cNvPr>
          <p:cNvSpPr/>
          <p:nvPr/>
        </p:nvSpPr>
        <p:spPr>
          <a:xfrm>
            <a:off x="6857543" y="3198698"/>
            <a:ext cx="5083978" cy="2190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200" b="1" dirty="0"/>
              <a:t> Impulsive </a:t>
            </a:r>
            <a:r>
              <a:rPr lang="de-AT" sz="2200" b="1" dirty="0" err="1"/>
              <a:t>phase</a:t>
            </a:r>
            <a:r>
              <a:rPr lang="de-AT" sz="2200" b="1" dirty="0"/>
              <a:t>: </a:t>
            </a:r>
            <a:r>
              <a:rPr lang="de-AT" sz="2200" b="1" dirty="0" err="1"/>
              <a:t>thick</a:t>
            </a:r>
            <a:r>
              <a:rPr lang="de-AT" sz="2200" b="1" dirty="0"/>
              <a:t> </a:t>
            </a:r>
            <a:r>
              <a:rPr lang="de-AT" sz="2200" b="1" dirty="0" err="1"/>
              <a:t>target</a:t>
            </a:r>
            <a:r>
              <a:rPr lang="de-AT" sz="2200" b="1" dirty="0"/>
              <a:t> </a:t>
            </a:r>
            <a:r>
              <a:rPr lang="de-AT" sz="2200" b="1" dirty="0" err="1"/>
              <a:t>emission</a:t>
            </a:r>
            <a:r>
              <a:rPr lang="de-AT" sz="2200" b="1" dirty="0"/>
              <a:t> </a:t>
            </a:r>
            <a:r>
              <a:rPr lang="de-AT" sz="2200" b="1" dirty="0" err="1"/>
              <a:t>above</a:t>
            </a:r>
            <a:r>
              <a:rPr lang="de-AT" sz="2200" b="1" dirty="0"/>
              <a:t> </a:t>
            </a:r>
            <a:r>
              <a:rPr lang="de-AT" sz="2200" b="1" dirty="0" err="1"/>
              <a:t>background</a:t>
            </a:r>
            <a:endParaRPr lang="de-AT" sz="2200" b="1" dirty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sz="2200" b="1" dirty="0" err="1"/>
              <a:t>Followed</a:t>
            </a:r>
            <a:r>
              <a:rPr lang="de-AT" sz="2200" b="1" dirty="0"/>
              <a:t> </a:t>
            </a:r>
            <a:r>
              <a:rPr lang="de-AT" sz="2200" b="1" dirty="0" err="1"/>
              <a:t>by</a:t>
            </a:r>
            <a:r>
              <a:rPr lang="de-AT" sz="2200" b="1" dirty="0"/>
              <a:t> thermal </a:t>
            </a:r>
            <a:r>
              <a:rPr lang="de-AT" sz="2200" b="1" dirty="0" err="1"/>
              <a:t>decay</a:t>
            </a:r>
            <a:r>
              <a:rPr lang="de-AT" sz="2200" b="1" dirty="0"/>
              <a:t> </a:t>
            </a:r>
            <a:r>
              <a:rPr lang="de-AT" sz="2200" b="1" dirty="0" err="1"/>
              <a:t>phase</a:t>
            </a:r>
            <a:r>
              <a:rPr lang="de-AT" sz="2200" b="1" dirty="0"/>
              <a:t>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endParaRPr lang="de-AT" sz="2200" dirty="0"/>
          </a:p>
        </p:txBody>
      </p:sp>
    </p:spTree>
    <p:extLst>
      <p:ext uri="{BB962C8B-B14F-4D97-AF65-F5344CB8AC3E}">
        <p14:creationId xmlns:p14="http://schemas.microsoft.com/office/powerpoint/2010/main" val="29954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1066-D9C1-47F4-9A9D-CE8C9070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68" y="-725379"/>
            <a:ext cx="10058400" cy="1450757"/>
          </a:xfrm>
        </p:spPr>
        <p:txBody>
          <a:bodyPr/>
          <a:lstStyle/>
          <a:p>
            <a:r>
              <a:rPr lang="de-AT" dirty="0"/>
              <a:t>DEM Analysis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C144CF-F757-43CE-B86B-3D1A6344E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AFE2D0D-B451-4DD7-8DCC-D3678B730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1" y="1407814"/>
            <a:ext cx="5488160" cy="494771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36370DB-D634-405E-A595-B656D7EA3B58}"/>
              </a:ext>
            </a:extLst>
          </p:cNvPr>
          <p:cNvSpPr/>
          <p:nvPr/>
        </p:nvSpPr>
        <p:spPr>
          <a:xfrm>
            <a:off x="6096000" y="2633066"/>
            <a:ext cx="4958281" cy="1809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b="1" dirty="0"/>
              <a:t> Western </a:t>
            </a:r>
            <a:r>
              <a:rPr lang="de-AT" b="1" dirty="0" err="1"/>
              <a:t>kernel</a:t>
            </a:r>
            <a:r>
              <a:rPr lang="de-AT" b="1" dirty="0"/>
              <a:t>: DEM </a:t>
            </a:r>
            <a:r>
              <a:rPr lang="de-AT" b="1" dirty="0" err="1"/>
              <a:t>centered</a:t>
            </a:r>
            <a:r>
              <a:rPr lang="de-AT" b="1" dirty="0"/>
              <a:t> </a:t>
            </a:r>
            <a:r>
              <a:rPr lang="de-AT" b="1" dirty="0" err="1"/>
              <a:t>around</a:t>
            </a:r>
            <a:r>
              <a:rPr lang="de-AT" b="1" dirty="0"/>
              <a:t> 3 MK</a:t>
            </a:r>
          </a:p>
          <a:p>
            <a:pPr>
              <a:lnSpc>
                <a:spcPct val="160000"/>
              </a:lnSpc>
            </a:pPr>
            <a:endParaRPr lang="de-AT" b="1" dirty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9BC7A5-9C31-4147-B46B-DAE290F9E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041" y="3480325"/>
            <a:ext cx="2818648" cy="10373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3196660-152C-4582-884C-5E58FDD95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041" y="4517709"/>
            <a:ext cx="4142589" cy="99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0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1066-D9C1-47F4-9A9D-CE8C9070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68" y="-725379"/>
            <a:ext cx="10058400" cy="1450757"/>
          </a:xfrm>
        </p:spPr>
        <p:txBody>
          <a:bodyPr/>
          <a:lstStyle/>
          <a:p>
            <a:r>
              <a:rPr lang="de-AT" dirty="0"/>
              <a:t>DEM Analysis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C144CF-F757-43CE-B86B-3D1A6344E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AFE2D0D-B451-4DD7-8DCC-D3678B730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1" y="1407814"/>
            <a:ext cx="5488160" cy="494771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FC7965-D617-4644-805B-F17847C1B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1" y="1407814"/>
            <a:ext cx="5488160" cy="494771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C809568-C1FC-4E9E-980B-A9BF29E58C08}"/>
              </a:ext>
            </a:extLst>
          </p:cNvPr>
          <p:cNvSpPr/>
          <p:nvPr/>
        </p:nvSpPr>
        <p:spPr>
          <a:xfrm>
            <a:off x="6096000" y="2633066"/>
            <a:ext cx="4958281" cy="922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b="1" dirty="0"/>
              <a:t>Flare loop: </a:t>
            </a:r>
            <a:r>
              <a:rPr lang="de-AT" b="1" dirty="0" err="1"/>
              <a:t>rising</a:t>
            </a:r>
            <a:r>
              <a:rPr lang="de-AT" b="1" dirty="0"/>
              <a:t> 8 MK </a:t>
            </a:r>
            <a:r>
              <a:rPr lang="de-AT" b="1" dirty="0" err="1"/>
              <a:t>plasma</a:t>
            </a:r>
            <a:endParaRPr lang="de-AT" b="1" dirty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b="1" dirty="0"/>
              <a:t>Subsequent </a:t>
            </a:r>
            <a:r>
              <a:rPr lang="de-AT" b="1" dirty="0" err="1"/>
              <a:t>cooling</a:t>
            </a: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31B2F1E-1FE7-4798-9FC2-D73B41AAD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041" y="3480325"/>
            <a:ext cx="2818648" cy="103738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3C160B1-23E9-42C4-992C-E6CDB6162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041" y="4517709"/>
            <a:ext cx="4142589" cy="99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51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1066-D9C1-47F4-9A9D-CE8C9070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68" y="-725379"/>
            <a:ext cx="10058400" cy="1450757"/>
          </a:xfrm>
        </p:spPr>
        <p:txBody>
          <a:bodyPr/>
          <a:lstStyle/>
          <a:p>
            <a:r>
              <a:rPr lang="de-AT" dirty="0"/>
              <a:t>DEM Analysis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C144CF-F757-43CE-B86B-3D1A6344E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AFE2D0D-B451-4DD7-8DCC-D3678B730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1" y="1407814"/>
            <a:ext cx="5488160" cy="494771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FC7965-D617-4644-805B-F17847C1B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1" y="1407814"/>
            <a:ext cx="5488160" cy="49477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5DEDF6-F75B-43DF-9016-D2E3383DA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7" y="1407814"/>
            <a:ext cx="5488162" cy="494771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CEA47D5-70AD-401B-810A-D27C0FE01EDB}"/>
              </a:ext>
            </a:extLst>
          </p:cNvPr>
          <p:cNvSpPr/>
          <p:nvPr/>
        </p:nvSpPr>
        <p:spPr>
          <a:xfrm>
            <a:off x="6096000" y="2633066"/>
            <a:ext cx="4958281" cy="922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b="1" dirty="0" err="1"/>
              <a:t>Combination</a:t>
            </a:r>
            <a:r>
              <a:rPr lang="de-AT" b="1" dirty="0"/>
              <a:t> </a:t>
            </a:r>
            <a:r>
              <a:rPr lang="de-AT" b="1" dirty="0" err="1"/>
              <a:t>of</a:t>
            </a:r>
            <a:r>
              <a:rPr lang="de-AT" b="1" dirty="0"/>
              <a:t> </a:t>
            </a:r>
            <a:r>
              <a:rPr lang="de-AT" b="1" dirty="0" err="1"/>
              <a:t>previously</a:t>
            </a:r>
            <a:r>
              <a:rPr lang="de-AT" b="1" dirty="0"/>
              <a:t> </a:t>
            </a:r>
            <a:r>
              <a:rPr lang="de-AT" b="1" dirty="0" err="1"/>
              <a:t>shown</a:t>
            </a:r>
            <a:r>
              <a:rPr lang="de-AT" b="1" dirty="0"/>
              <a:t> </a:t>
            </a:r>
            <a:r>
              <a:rPr lang="de-AT" b="1" dirty="0" err="1"/>
              <a:t>behaviours</a:t>
            </a:r>
            <a:r>
              <a:rPr lang="de-AT" b="1" dirty="0"/>
              <a:t> due </a:t>
            </a:r>
            <a:r>
              <a:rPr lang="de-AT" b="1" dirty="0" err="1"/>
              <a:t>to</a:t>
            </a:r>
            <a:r>
              <a:rPr lang="de-AT" b="1" dirty="0"/>
              <a:t> </a:t>
            </a:r>
            <a:r>
              <a:rPr lang="de-AT" b="1" dirty="0" err="1"/>
              <a:t>LoS</a:t>
            </a:r>
            <a:r>
              <a:rPr lang="de-AT" b="1" dirty="0"/>
              <a:t> </a:t>
            </a:r>
            <a:r>
              <a:rPr lang="de-AT" b="1" dirty="0" err="1"/>
              <a:t>effects</a:t>
            </a:r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647E53B-F6F0-4E93-AF84-B00B05F12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041" y="3480325"/>
            <a:ext cx="2818648" cy="10373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1691267-52B2-42BD-BD0F-D32D4AAAD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041" y="4517709"/>
            <a:ext cx="4142589" cy="99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7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1066-D9C1-47F4-9A9D-CE8C9070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plasma and spectral fit parameters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C144CF-F757-43CE-B86B-3D1A6344E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92" y="0"/>
            <a:ext cx="1511808" cy="12923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93C879F-03A8-4468-84D5-13530AF69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" y="2207888"/>
            <a:ext cx="7336424" cy="385456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9EFB2B7-4814-4163-9AC0-4C52E216AA1B}"/>
              </a:ext>
            </a:extLst>
          </p:cNvPr>
          <p:cNvSpPr/>
          <p:nvPr/>
        </p:nvSpPr>
        <p:spPr>
          <a:xfrm>
            <a:off x="7230495" y="2326019"/>
            <a:ext cx="5224152" cy="2991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b="1" dirty="0"/>
              <a:t> </a:t>
            </a:r>
            <a:r>
              <a:rPr lang="de-AT" b="1" dirty="0" err="1"/>
              <a:t>Discrepancies</a:t>
            </a:r>
            <a:r>
              <a:rPr lang="de-AT" b="1" dirty="0"/>
              <a:t> </a:t>
            </a:r>
            <a:r>
              <a:rPr lang="de-AT" b="1" dirty="0" err="1"/>
              <a:t>between</a:t>
            </a:r>
            <a:r>
              <a:rPr lang="de-AT" b="1" dirty="0"/>
              <a:t> </a:t>
            </a:r>
            <a:r>
              <a:rPr lang="de-AT" b="1" dirty="0" err="1"/>
              <a:t>instruments</a:t>
            </a:r>
            <a:r>
              <a:rPr lang="de-AT" b="1" dirty="0"/>
              <a:t> due </a:t>
            </a:r>
            <a:r>
              <a:rPr lang="de-AT" b="1" dirty="0" err="1"/>
              <a:t>to</a:t>
            </a:r>
            <a:r>
              <a:rPr lang="de-AT" b="1" dirty="0"/>
              <a:t> different </a:t>
            </a:r>
            <a:r>
              <a:rPr lang="de-AT" b="1" dirty="0" err="1"/>
              <a:t>response</a:t>
            </a:r>
            <a:r>
              <a:rPr lang="de-AT" b="1" dirty="0"/>
              <a:t> </a:t>
            </a:r>
            <a:r>
              <a:rPr lang="de-AT" b="1" dirty="0" err="1"/>
              <a:t>functions</a:t>
            </a:r>
            <a:endParaRPr lang="de-AT" b="1" dirty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b="1" dirty="0"/>
              <a:t>3 </a:t>
            </a:r>
            <a:r>
              <a:rPr lang="de-AT" b="1" dirty="0" err="1"/>
              <a:t>minutes</a:t>
            </a:r>
            <a:r>
              <a:rPr lang="de-AT" b="1" dirty="0"/>
              <a:t> </a:t>
            </a:r>
            <a:r>
              <a:rPr lang="de-AT" b="1" dirty="0" err="1"/>
              <a:t>of</a:t>
            </a:r>
            <a:r>
              <a:rPr lang="de-AT" b="1" dirty="0"/>
              <a:t> </a:t>
            </a:r>
            <a:r>
              <a:rPr lang="de-AT" b="1" dirty="0" err="1"/>
              <a:t>nonthermal</a:t>
            </a:r>
            <a:r>
              <a:rPr lang="de-AT" b="1" dirty="0"/>
              <a:t> </a:t>
            </a:r>
            <a:r>
              <a:rPr lang="de-AT" b="1" dirty="0" err="1"/>
              <a:t>emission</a:t>
            </a:r>
            <a:endParaRPr lang="de-AT" b="1" dirty="0"/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de-AT" b="1" dirty="0"/>
              <a:t>EM, T, </a:t>
            </a:r>
            <a:r>
              <a:rPr lang="el-GR" b="1" dirty="0"/>
              <a:t>δ</a:t>
            </a:r>
            <a:r>
              <a:rPr lang="de-AT" b="1" dirty="0"/>
              <a:t> in </a:t>
            </a:r>
            <a:r>
              <a:rPr lang="de-AT" b="1" dirty="0" err="1"/>
              <a:t>agreement</a:t>
            </a:r>
            <a:r>
              <a:rPr lang="de-AT" b="1" dirty="0"/>
              <a:t> </a:t>
            </a:r>
            <a:r>
              <a:rPr lang="de-AT" b="1" dirty="0" err="1"/>
              <a:t>with</a:t>
            </a:r>
            <a:r>
              <a:rPr lang="de-AT" b="1" dirty="0"/>
              <a:t> </a:t>
            </a:r>
            <a:r>
              <a:rPr lang="de-AT" b="1" dirty="0" err="1"/>
              <a:t>previous</a:t>
            </a:r>
            <a:r>
              <a:rPr lang="de-AT" b="1" dirty="0"/>
              <a:t> </a:t>
            </a:r>
            <a:r>
              <a:rPr lang="de-AT" b="1" dirty="0" err="1"/>
              <a:t>studies</a:t>
            </a:r>
            <a:r>
              <a:rPr lang="de-AT" b="1" dirty="0"/>
              <a:t> </a:t>
            </a:r>
            <a:r>
              <a:rPr lang="de-AT" b="1" dirty="0" err="1"/>
              <a:t>from</a:t>
            </a:r>
            <a:r>
              <a:rPr lang="de-AT" b="1" dirty="0"/>
              <a:t> RHESSI </a:t>
            </a:r>
            <a:r>
              <a:rPr lang="de-AT" b="1" dirty="0" err="1"/>
              <a:t>era</a:t>
            </a:r>
            <a:r>
              <a:rPr lang="de-AT" b="1" dirty="0"/>
              <a:t> </a:t>
            </a:r>
            <a:r>
              <a:rPr lang="de-AT" sz="1200" b="1" dirty="0"/>
              <a:t>( Hannah et al.,2008, </a:t>
            </a:r>
            <a:r>
              <a:rPr lang="de-AT" sz="1200" b="1" dirty="0" err="1"/>
              <a:t>ApJ</a:t>
            </a:r>
            <a:r>
              <a:rPr lang="de-AT" sz="1200" b="1" dirty="0"/>
              <a:t>, 677, 704)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3CA87D-C688-4ED8-90C7-FB013146C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007" y="4842058"/>
            <a:ext cx="2943636" cy="67636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76018DF-9A95-45D3-B236-3D77C794D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779" y="5488098"/>
            <a:ext cx="3686689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139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RegularSeedRightStep">
      <a:dk1>
        <a:srgbClr val="000000"/>
      </a:dk1>
      <a:lt1>
        <a:srgbClr val="FFFFFF"/>
      </a:lt1>
      <a:dk2>
        <a:srgbClr val="412D24"/>
      </a:dk2>
      <a:lt2>
        <a:srgbClr val="E2E8E7"/>
      </a:lt2>
      <a:accent1>
        <a:srgbClr val="E7293C"/>
      </a:accent1>
      <a:accent2>
        <a:srgbClr val="D55317"/>
      </a:accent2>
      <a:accent3>
        <a:srgbClr val="C99D24"/>
      </a:accent3>
      <a:accent4>
        <a:srgbClr val="96AE13"/>
      </a:accent4>
      <a:accent5>
        <a:srgbClr val="62B821"/>
      </a:accent5>
      <a:accent6>
        <a:srgbClr val="17BE15"/>
      </a:accent6>
      <a:hlink>
        <a:srgbClr val="309288"/>
      </a:hlink>
      <a:folHlink>
        <a:srgbClr val="7F7F7F"/>
      </a:folHlink>
    </a:clrScheme>
    <a:fontScheme name="Retrospect">
      <a:majorFont>
        <a:latin typeface="Sagona Extra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agona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336</Words>
  <Application>Microsoft Office PowerPoint</Application>
  <PresentationFormat>Breitbild</PresentationFormat>
  <Paragraphs>39</Paragraphs>
  <Slides>11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Calibri</vt:lpstr>
      <vt:lpstr>Sagona Book</vt:lpstr>
      <vt:lpstr>Sagona ExtraLight</vt:lpstr>
      <vt:lpstr>Times New Roman</vt:lpstr>
      <vt:lpstr>Wingdings</vt:lpstr>
      <vt:lpstr>RetrospectVTI</vt:lpstr>
      <vt:lpstr>Multi-instrument microflare study J. Saqri1, A. Veronig1, E.C.M. Dickson1,2 A. Warmuth3 , A. F. Battaglia2,4, S. Krucker2,5, M. Battaglia2, H. Xiao2 , G. Hurford2  and  the  STIX Team  </vt:lpstr>
      <vt:lpstr>Introduction</vt:lpstr>
      <vt:lpstr>AIA imaging</vt:lpstr>
      <vt:lpstr>SXR, HXR observations</vt:lpstr>
      <vt:lpstr>Stix Spectroscopy</vt:lpstr>
      <vt:lpstr>DEM Analysis</vt:lpstr>
      <vt:lpstr>DEM Analysis</vt:lpstr>
      <vt:lpstr>DEM Analysis</vt:lpstr>
      <vt:lpstr>Evolution of plasma and spectral fit parameters</vt:lpstr>
      <vt:lpstr>Summary</vt:lpstr>
      <vt:lpstr>Thank you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Maria Leitner</dc:creator>
  <cp:lastModifiedBy>Saqri, Jonas (jonas.saqri@uni-graz.at)</cp:lastModifiedBy>
  <cp:revision>139</cp:revision>
  <dcterms:created xsi:type="dcterms:W3CDTF">2021-09-01T19:45:56Z</dcterms:created>
  <dcterms:modified xsi:type="dcterms:W3CDTF">2021-09-07T13:16:37Z</dcterms:modified>
</cp:coreProperties>
</file>