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  <p:sldMasterId id="2147483760" r:id="rId2"/>
  </p:sldMasterIdLst>
  <p:notesMasterIdLst>
    <p:notesMasterId r:id="rId13"/>
  </p:notesMasterIdLst>
  <p:handoutMasterIdLst>
    <p:handoutMasterId r:id="rId14"/>
  </p:handoutMasterIdLst>
  <p:sldIdLst>
    <p:sldId id="281" r:id="rId3"/>
    <p:sldId id="302" r:id="rId4"/>
    <p:sldId id="320" r:id="rId5"/>
    <p:sldId id="321" r:id="rId6"/>
    <p:sldId id="322" r:id="rId7"/>
    <p:sldId id="330" r:id="rId8"/>
    <p:sldId id="324" r:id="rId9"/>
    <p:sldId id="325" r:id="rId10"/>
    <p:sldId id="327" r:id="rId11"/>
    <p:sldId id="329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1BB82E-31A4-428E-A3B0-79ED20EF7640}">
          <p14:sldIdLst>
            <p14:sldId id="281"/>
            <p14:sldId id="302"/>
            <p14:sldId id="320"/>
            <p14:sldId id="321"/>
            <p14:sldId id="322"/>
            <p14:sldId id="330"/>
            <p14:sldId id="324"/>
          </p14:sldIdLst>
        </p14:section>
        <p14:section name="Extra" id="{F27FFB23-9E1A-4C43-8900-5B458C09F6C8}">
          <p14:sldIdLst>
            <p14:sldId id="325"/>
            <p14:sldId id="327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Dolla" initials="LD" lastIdx="33" clrIdx="0">
    <p:extLst>
      <p:ext uri="{19B8F6BF-5375-455C-9EA6-DF929625EA0E}">
        <p15:presenceInfo xmlns:p15="http://schemas.microsoft.com/office/powerpoint/2012/main" userId="407a0ce0b0b6d287" providerId="Windows Live"/>
      </p:ext>
    </p:extLst>
  </p:cmAuthor>
  <p:cmAuthor id="2" name="Alexandros Koukras" initials="O" lastIdx="3" clrIdx="1">
    <p:extLst>
      <p:ext uri="{19B8F6BF-5375-455C-9EA6-DF929625EA0E}">
        <p15:presenceInfo xmlns:p15="http://schemas.microsoft.com/office/powerpoint/2012/main" userId="Alexandros Koukr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556" autoAdjust="0"/>
  </p:normalViewPr>
  <p:slideViewPr>
    <p:cSldViewPr snapToGrid="0">
      <p:cViewPr>
        <p:scale>
          <a:sx n="80" d="100"/>
          <a:sy n="80" d="100"/>
        </p:scale>
        <p:origin x="1200" y="58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3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09E2B-E96E-4D39-BF04-CB01C131D1F0}" type="datetimeFigureOut">
              <a:rPr lang="el-GR" smtClean="0"/>
              <a:t>5/9/2021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400" dirty="0"/>
              <a:t>SDO Workshop 2018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42058-F773-46D0-B3FE-AF1E9122D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21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D1B6-8084-4C38-96B3-FEB027432411}" type="datetimeFigureOut">
              <a:rPr lang="el-GR" smtClean="0"/>
              <a:t>5/9/2021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7C511-26FF-4A0E-B351-C0E42BC551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C511-26FF-4A0E-B351-C0E42BC551B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15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C511-26FF-4A0E-B351-C0E42BC551B0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24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effects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C511-26FF-4A0E-B351-C0E42BC551B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78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“</a:t>
            </a:r>
            <a:r>
              <a:rPr lang="en-US" baseline="0" dirty="0"/>
              <a:t>V profile that agrees with observations and provides the longest travel time</a:t>
            </a:r>
            <a:r>
              <a:rPr lang="en-US" baseline="0" dirty="0" smtClean="0"/>
              <a:t>”</a:t>
            </a:r>
          </a:p>
          <a:p>
            <a:r>
              <a:rPr lang="en-US" baseline="0" dirty="0" smtClean="0"/>
              <a:t>Based on the distribution of the differences in position for the 2 extreme cases, we can derive an estimate for the average uncertainty.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C511-26FF-4A0E-B351-C0E42BC551B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91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C511-26FF-4A0E-B351-C0E42BC551B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69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C511-26FF-4A0E-B351-C0E42BC551B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43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C511-26FF-4A0E-B351-C0E42BC551B0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72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C511-26FF-4A0E-B351-C0E42BC551B0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91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_B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1873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D4A55DBA-811B-46BE-A72C-4335EEE15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442" y="240632"/>
            <a:ext cx="973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l-GR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5652" y="835637"/>
            <a:ext cx="108775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7280" y="283602"/>
            <a:ext cx="10058400" cy="51340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97280" y="1326751"/>
            <a:ext cx="10058400" cy="4406784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dirty="0"/>
              <a:t>PRESENTATION 24/04/2020</a:t>
            </a:r>
          </a:p>
        </p:txBody>
      </p:sp>
    </p:spTree>
    <p:extLst>
      <p:ext uri="{BB962C8B-B14F-4D97-AF65-F5344CB8AC3E}">
        <p14:creationId xmlns:p14="http://schemas.microsoft.com/office/powerpoint/2010/main" val="146879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7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7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7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y_Backup_Slide_Desig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6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24/04/2020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75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1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24/04/2020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C4773A-A75B-4816-A9CA-FE850A3E71B8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9" r:id="rId2"/>
    <p:sldLayoutId id="2147483772" r:id="rId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7A93-465B-4B10-A3A3-2222C5CB31F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5DBA-811B-46BE-A72C-4335EEE1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682" y="264576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/>
              <a:t>Estimating uncertainties in the back-mapping of the fast solar wind</a:t>
            </a:r>
            <a:endParaRPr lang="el-GR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7485" y="6459784"/>
            <a:ext cx="4822804" cy="365125"/>
          </a:xfrm>
        </p:spPr>
        <p:txBody>
          <a:bodyPr/>
          <a:lstStyle/>
          <a:p>
            <a:r>
              <a:rPr lang="en-US" sz="1600" dirty="0"/>
              <a:t>ESPM - 16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400" smtClean="0"/>
              <a:t>1</a:t>
            </a:fld>
            <a:endParaRPr lang="el-GR" sz="1400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857"/>
            <a:ext cx="3554127" cy="926193"/>
          </a:xfrm>
        </p:spPr>
      </p:pic>
      <p:sp>
        <p:nvSpPr>
          <p:cNvPr id="8" name="TextBox 7"/>
          <p:cNvSpPr txBox="1"/>
          <p:nvPr/>
        </p:nvSpPr>
        <p:spPr>
          <a:xfrm>
            <a:off x="1125682" y="1926256"/>
            <a:ext cx="10115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cap="all" spc="200" dirty="0">
                <a:solidFill>
                  <a:srgbClr val="344068"/>
                </a:solidFill>
                <a:latin typeface="Calibri Light" panose="020F0302020204030204"/>
              </a:rPr>
              <a:t>Alexandros Koukras, Rony Keppens, Laurent Dolla</a:t>
            </a:r>
            <a:endParaRPr lang="en-US" sz="2200" dirty="0">
              <a:ln w="0"/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93" y="3919188"/>
            <a:ext cx="1276307" cy="22893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6" y="4783491"/>
            <a:ext cx="3627690" cy="720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59784"/>
            <a:ext cx="5876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Contact details: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alexandros.koukras@kuleuven.be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200" smtClean="0"/>
              <a:t>10</a:t>
            </a:fld>
            <a:endParaRPr lang="el-GR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7316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Additional material for slide 6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ESPM - 16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623" y="1132018"/>
            <a:ext cx="10058400" cy="44067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First results show that the extrapolation is very </a:t>
            </a:r>
            <a:br>
              <a:rPr lang="en-US" dirty="0" smtClean="0"/>
            </a:br>
            <a:r>
              <a:rPr lang="en-US" dirty="0" smtClean="0"/>
              <a:t>sensitive to the initial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Tested multiple noise levels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2" r="5953" b="2349"/>
          <a:stretch/>
        </p:blipFill>
        <p:spPr>
          <a:xfrm>
            <a:off x="6944111" y="799038"/>
            <a:ext cx="5159835" cy="5072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6680" r="13228" b="3637"/>
          <a:stretch/>
        </p:blipFill>
        <p:spPr>
          <a:xfrm>
            <a:off x="3710373" y="2235199"/>
            <a:ext cx="3064526" cy="39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228" y="1319494"/>
            <a:ext cx="6117771" cy="40630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400" smtClean="0"/>
              <a:t>2</a:t>
            </a:fld>
            <a:endParaRPr lang="el-GR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2262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623" y="1065570"/>
            <a:ext cx="10058400" cy="4569677"/>
          </a:xfrm>
        </p:spPr>
        <p:txBody>
          <a:bodyPr>
            <a:normAutofit lnSpcReduction="10000"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100" dirty="0"/>
              <a:t>What is solar wind back-mapping? 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From S/C to solar surface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Ballistic mapping + Magnetic mapping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Magnetic topology from PFSS </a:t>
            </a:r>
            <a:br>
              <a:rPr lang="en-US" sz="1900" dirty="0"/>
            </a:br>
            <a:r>
              <a:rPr lang="en-US" sz="1900" dirty="0"/>
              <a:t>extrapolation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100" dirty="0"/>
              <a:t>Why we want to </a:t>
            </a:r>
            <a:r>
              <a:rPr lang="en-US" sz="2100" dirty="0" smtClean="0"/>
              <a:t>back-map </a:t>
            </a:r>
            <a:r>
              <a:rPr lang="en-US" sz="2100" dirty="0"/>
              <a:t>the solar wind?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Locate the source region</a:t>
            </a:r>
            <a:r>
              <a:rPr lang="en-US" sz="1900" b="1" dirty="0"/>
              <a:t> </a:t>
            </a:r>
            <a:r>
              <a:rPr lang="en-US" sz="1900" dirty="0"/>
              <a:t>of the solar wind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Linkage analysis: </a:t>
            </a:r>
            <a:br>
              <a:rPr lang="en-US" sz="1900" dirty="0"/>
            </a:br>
            <a:r>
              <a:rPr lang="en-US" sz="1900" dirty="0"/>
              <a:t>combine in-situ and remote sensing observations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100" dirty="0"/>
              <a:t>4 “Events” of  fast solar wind stream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Coronal holes at low latitudes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CHs with different morphologies 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Sampling over different phases of the solar cycle 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ESPM - 16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7044" y="5074776"/>
            <a:ext cx="15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Peleikis</a:t>
            </a:r>
            <a:r>
              <a:rPr lang="en-US" sz="1400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35747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400" smtClean="0"/>
              <a:t>3</a:t>
            </a:fld>
            <a:endParaRPr lang="el-GR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7316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Sources of uncertainty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623" y="1178503"/>
            <a:ext cx="10058400" cy="4406784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dirty="0" smtClean="0"/>
              <a:t> Radial </a:t>
            </a:r>
            <a:r>
              <a:rPr lang="en-US" sz="2200" dirty="0"/>
              <a:t>velocity </a:t>
            </a:r>
            <a:r>
              <a:rPr lang="en-US" sz="2200" dirty="0" smtClean="0"/>
              <a:t>profile in </a:t>
            </a:r>
            <a:r>
              <a:rPr lang="en-US" sz="2200" dirty="0"/>
              <a:t>ballistic mapping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 Source surface height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 Magnetogram noise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 Uncertainty in measured solar wind velocity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200" dirty="0"/>
              <a:t> Uncertainty in spacecraft position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ESPM - 16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14613" y="1114356"/>
            <a:ext cx="5281387" cy="144034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4613" y="3074535"/>
            <a:ext cx="5606144" cy="9027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7085746" y="1670336"/>
            <a:ext cx="192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Significant effect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7048862" y="3341248"/>
            <a:ext cx="192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Small effect</a:t>
            </a:r>
          </a:p>
        </p:txBody>
      </p:sp>
      <p:cxnSp>
        <p:nvCxnSpPr>
          <p:cNvPr id="8" name="Straight Arrow Connector 7"/>
          <p:cNvCxnSpPr>
            <a:cxnSpLocks/>
            <a:stCxn id="3" idx="3"/>
          </p:cNvCxnSpPr>
          <p:nvPr/>
        </p:nvCxnSpPr>
        <p:spPr>
          <a:xfrm>
            <a:off x="6096000" y="1834530"/>
            <a:ext cx="893943" cy="0"/>
          </a:xfrm>
          <a:prstGeom prst="straightConnector1">
            <a:avLst/>
          </a:prstGeom>
          <a:ln w="28575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20757" y="3525913"/>
            <a:ext cx="56918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89" y="1403490"/>
            <a:ext cx="4807711" cy="48077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400" smtClean="0"/>
              <a:t>4</a:t>
            </a:fld>
            <a:endParaRPr lang="el-GR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7316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Velocity in ballistic mapping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623" y="1065940"/>
            <a:ext cx="7350034" cy="4406784"/>
          </a:xfrm>
        </p:spPr>
        <p:txBody>
          <a:bodyPr>
            <a:normAutofit fontScale="85000" lnSpcReduction="10000"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500" dirty="0"/>
              <a:t>Typical </a:t>
            </a:r>
            <a:r>
              <a:rPr lang="en-US" sz="2500" dirty="0" smtClean="0"/>
              <a:t>approach in literature: radial solar wind velocity = constant</a:t>
            </a:r>
            <a:endParaRPr lang="en-US" sz="2500" b="1" strike="sngStrike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500" dirty="0"/>
              <a:t> We create custom velocity profiles based on a parametrization </a:t>
            </a:r>
            <a:r>
              <a:rPr lang="en-US" sz="2500" dirty="0" smtClean="0"/>
              <a:t>of analytical approximations of the Parker transonic solution (</a:t>
            </a:r>
            <a:r>
              <a:rPr lang="en-US" sz="2500" dirty="0"/>
              <a:t>small/large distances)</a:t>
            </a:r>
          </a:p>
          <a:p>
            <a:pPr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/>
              <a:t> Constrained by the measured velocity at 1 AU and by UVCS observations near the Sun</a:t>
            </a:r>
            <a:br>
              <a:rPr lang="en-US" sz="2500" dirty="0" smtClean="0"/>
            </a:br>
            <a:r>
              <a:rPr lang="en-US" sz="2100" i="1" dirty="0" smtClean="0"/>
              <a:t>(</a:t>
            </a:r>
            <a:r>
              <a:rPr lang="en-US" sz="2100" i="1" dirty="0" err="1" smtClean="0"/>
              <a:t>Miralles</a:t>
            </a:r>
            <a:r>
              <a:rPr lang="en-US" sz="2100" i="1" dirty="0" smtClean="0"/>
              <a:t> et al. 2004, </a:t>
            </a:r>
            <a:r>
              <a:rPr lang="en-US" sz="2100" i="1" dirty="0" err="1" smtClean="0"/>
              <a:t>Dolei</a:t>
            </a:r>
            <a:r>
              <a:rPr lang="en-US" sz="2100" i="1" dirty="0" smtClean="0"/>
              <a:t> et al. 2017, </a:t>
            </a:r>
            <a:r>
              <a:rPr lang="en-US" sz="2100" i="1" dirty="0" err="1" smtClean="0"/>
              <a:t>B</a:t>
            </a:r>
            <a:r>
              <a:rPr lang="en-US" sz="2100" i="1" dirty="0" err="1" smtClean="0"/>
              <a:t>emporad</a:t>
            </a:r>
            <a:r>
              <a:rPr lang="en-US" sz="2100" i="1" dirty="0" smtClean="0"/>
              <a:t> 2017)</a:t>
            </a:r>
            <a:endParaRPr lang="en-US" sz="2100" b="1" i="1" dirty="0">
              <a:solidFill>
                <a:srgbClr val="FF0000"/>
              </a:solidFill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500" dirty="0"/>
              <a:t> This way we can </a:t>
            </a:r>
            <a:r>
              <a:rPr lang="en-US" sz="2500" dirty="0" smtClean="0"/>
              <a:t>examine the </a:t>
            </a:r>
            <a:r>
              <a:rPr lang="en-US" sz="2500" dirty="0"/>
              <a:t>2 extreme cases: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2500" dirty="0"/>
              <a:t> </a:t>
            </a:r>
            <a:r>
              <a:rPr lang="en-US" sz="2100" dirty="0"/>
              <a:t>v = constant -&gt; shortest travel time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2100" dirty="0"/>
              <a:t> v = velocity profile -&gt; longest travel time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endParaRPr lang="en-US" sz="25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/>
              <a:t> Average uncertainty (Source Surface Height=2.5 </a:t>
            </a:r>
            <a:r>
              <a:rPr lang="en-US" sz="2500" dirty="0" err="1" smtClean="0"/>
              <a:t>Rs</a:t>
            </a:r>
            <a:r>
              <a:rPr lang="en-US" sz="2500" dirty="0" smtClean="0"/>
              <a:t>):</a:t>
            </a:r>
            <a:endParaRPr lang="en-US" sz="2500" b="1" dirty="0" smtClean="0">
              <a:solidFill>
                <a:srgbClr val="FF0000"/>
              </a:solidFill>
            </a:endParaRP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sz="2100" dirty="0" smtClean="0"/>
              <a:t>Lon: 0.30 ± 0.33 (</a:t>
            </a:r>
            <a:r>
              <a:rPr lang="en-US" sz="2100" dirty="0" err="1" smtClean="0"/>
              <a:t>deg</a:t>
            </a:r>
            <a:r>
              <a:rPr lang="en-US" sz="2100" dirty="0" smtClean="0"/>
              <a:t>)</a:t>
            </a: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sz="2100" dirty="0" err="1" smtClean="0"/>
              <a:t>Lat</a:t>
            </a:r>
            <a:r>
              <a:rPr lang="en-US" sz="2100" dirty="0"/>
              <a:t>: </a:t>
            </a:r>
            <a:r>
              <a:rPr lang="en-US" sz="2100" dirty="0"/>
              <a:t>0.48 ± 0.61 </a:t>
            </a:r>
            <a:r>
              <a:rPr lang="en-US" sz="2100" dirty="0"/>
              <a:t>(</a:t>
            </a:r>
            <a:r>
              <a:rPr lang="en-US" sz="2100" dirty="0" err="1"/>
              <a:t>deg</a:t>
            </a:r>
            <a:r>
              <a:rPr lang="en-US" sz="21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ESPM - 16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9886" y="1403490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4</a:t>
            </a:r>
          </a:p>
        </p:txBody>
      </p:sp>
      <p:sp>
        <p:nvSpPr>
          <p:cNvPr id="8" name="Right Brace 7"/>
          <p:cNvSpPr/>
          <p:nvPr/>
        </p:nvSpPr>
        <p:spPr>
          <a:xfrm>
            <a:off x="3159471" y="5533159"/>
            <a:ext cx="326571" cy="35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86042" y="5519427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4</a:t>
            </a:r>
          </a:p>
        </p:txBody>
      </p:sp>
    </p:spTree>
    <p:extLst>
      <p:ext uri="{BB962C8B-B14F-4D97-AF65-F5344CB8AC3E}">
        <p14:creationId xmlns:p14="http://schemas.microsoft.com/office/powerpoint/2010/main" val="19953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400" smtClean="0"/>
              <a:t>5</a:t>
            </a:fld>
            <a:endParaRPr lang="el-GR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7316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Source Surface height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623" y="1056878"/>
            <a:ext cx="7731034" cy="440678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100" dirty="0"/>
              <a:t>Compute the solar surface position (</a:t>
            </a:r>
            <a:r>
              <a:rPr lang="en-US" sz="2100" dirty="0" err="1"/>
              <a:t>lon-lat</a:t>
            </a:r>
            <a:r>
              <a:rPr lang="en-US" sz="2100" dirty="0"/>
              <a:t>) for </a:t>
            </a:r>
            <a:r>
              <a:rPr lang="en-US" sz="2100" dirty="0" smtClean="0"/>
              <a:t>every back-mapped point in the fast solar wind stream, </a:t>
            </a:r>
            <a:r>
              <a:rPr lang="en-US" sz="2100" dirty="0"/>
              <a:t>for SS height: 1.5-3.5 Rs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Select only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dirty="0"/>
              <a:t>the points that </a:t>
            </a:r>
            <a:r>
              <a:rPr lang="en-US" sz="2100" dirty="0" smtClean="0"/>
              <a:t>connect </a:t>
            </a:r>
            <a:r>
              <a:rPr lang="en-US" sz="2100" dirty="0"/>
              <a:t>to the coronal </a:t>
            </a:r>
            <a:r>
              <a:rPr lang="en-US" sz="2100" dirty="0" smtClean="0"/>
              <a:t>hole</a:t>
            </a:r>
          </a:p>
          <a:p>
            <a:pPr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100" dirty="0" smtClean="0"/>
              <a:t> The standard deviation of the positions of the selected points provides the associated uncertainty</a:t>
            </a:r>
            <a:endParaRPr lang="en-US" sz="2100" dirty="0" smtClean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100" dirty="0" smtClean="0"/>
              <a:t> Average uncertainty:</a:t>
            </a:r>
            <a:endParaRPr lang="en-US" sz="2100" b="1" dirty="0">
              <a:solidFill>
                <a:srgbClr val="FF0000"/>
              </a:solidFill>
            </a:endParaRP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sz="1900" dirty="0"/>
              <a:t>Lon: </a:t>
            </a:r>
            <a:r>
              <a:rPr lang="en-US" sz="1900" dirty="0" smtClean="0"/>
              <a:t>1.99 </a:t>
            </a:r>
            <a:r>
              <a:rPr lang="en-US" sz="2000" dirty="0" smtClean="0"/>
              <a:t>± 0.34</a:t>
            </a:r>
            <a:r>
              <a:rPr lang="en-US" sz="1900" dirty="0" smtClean="0"/>
              <a:t> </a:t>
            </a:r>
            <a:r>
              <a:rPr lang="en-US" sz="1900" dirty="0"/>
              <a:t>(</a:t>
            </a:r>
            <a:r>
              <a:rPr lang="en-US" sz="1900" dirty="0" err="1"/>
              <a:t>deg</a:t>
            </a:r>
            <a:r>
              <a:rPr lang="en-US" sz="1900" dirty="0"/>
              <a:t>)</a:t>
            </a:r>
          </a:p>
          <a:p>
            <a:pPr lvl="1">
              <a:buSzPct val="90000"/>
              <a:buFont typeface="Wingdings" panose="05000000000000000000" pitchFamily="2" charset="2"/>
              <a:buChar char="Ø"/>
            </a:pPr>
            <a:r>
              <a:rPr lang="en-US" sz="1900" dirty="0" err="1"/>
              <a:t>Lat</a:t>
            </a:r>
            <a:r>
              <a:rPr lang="en-US" sz="1900" dirty="0"/>
              <a:t>: </a:t>
            </a:r>
            <a:r>
              <a:rPr lang="en-US" sz="1900" dirty="0" smtClean="0"/>
              <a:t>3.07</a:t>
            </a:r>
            <a:r>
              <a:rPr lang="en-US" sz="1900" dirty="0" smtClean="0"/>
              <a:t> </a:t>
            </a:r>
            <a:r>
              <a:rPr lang="en-US" sz="2000" dirty="0" smtClean="0"/>
              <a:t>± 0.42 </a:t>
            </a:r>
            <a:r>
              <a:rPr lang="en-US" sz="1900" dirty="0" smtClean="0"/>
              <a:t>(</a:t>
            </a:r>
            <a:r>
              <a:rPr lang="en-US" sz="1900" dirty="0" err="1" smtClean="0"/>
              <a:t>deg</a:t>
            </a:r>
            <a:r>
              <a:rPr lang="en-US" sz="19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ESPM - 16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8039" r="40738" b="6115"/>
          <a:stretch/>
        </p:blipFill>
        <p:spPr>
          <a:xfrm>
            <a:off x="8502716" y="304800"/>
            <a:ext cx="3317469" cy="6014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75898" y="-7435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4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389087" y="3563257"/>
            <a:ext cx="326571" cy="35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15658" y="3549525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4</a:t>
            </a:r>
          </a:p>
        </p:txBody>
      </p:sp>
    </p:spTree>
    <p:extLst>
      <p:ext uri="{BB962C8B-B14F-4D97-AF65-F5344CB8AC3E}">
        <p14:creationId xmlns:p14="http://schemas.microsoft.com/office/powerpoint/2010/main" val="16510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400" smtClean="0"/>
              <a:t>6</a:t>
            </a:fld>
            <a:endParaRPr lang="el-GR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7316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Magnetogram Noise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623" y="1110343"/>
            <a:ext cx="6885577" cy="4456277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100" dirty="0"/>
              <a:t>Disturb input magnetogram by adding Gaussian noise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100" dirty="0"/>
              <a:t> 50 noise realizations per </a:t>
            </a:r>
            <a:r>
              <a:rPr lang="en-US" sz="2100" dirty="0" smtClean="0"/>
              <a:t>back-mapped point (SS height=2.5Rs)</a:t>
            </a:r>
            <a:endParaRPr lang="en-US" sz="21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100" dirty="0"/>
              <a:t> For </a:t>
            </a:r>
            <a:r>
              <a:rPr lang="en-US" sz="2100" dirty="0" smtClean="0"/>
              <a:t>every back-mapped point,</a:t>
            </a:r>
            <a:r>
              <a:rPr lang="en-US" sz="2100" b="1" dirty="0" smtClean="0">
                <a:solidFill>
                  <a:srgbClr val="FF0000"/>
                </a:solidFill>
              </a:rPr>
              <a:t> </a:t>
            </a:r>
            <a:r>
              <a:rPr lang="en-US" sz="2100" dirty="0"/>
              <a:t>calculate the difference with the ‘no-noise’ </a:t>
            </a:r>
            <a:r>
              <a:rPr lang="en-US" sz="2100" dirty="0" smtClean="0"/>
              <a:t>position. </a:t>
            </a:r>
            <a:r>
              <a:rPr lang="en-US" sz="2100" dirty="0" smtClean="0"/>
              <a:t>The standard deviation of these differences is the associated uncertainty.</a:t>
            </a:r>
            <a:endParaRPr lang="en-US" sz="21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Average uncertainty:</a:t>
            </a:r>
            <a:endParaRPr lang="en-US" sz="2100" strike="sngStrike" dirty="0"/>
          </a:p>
          <a:p>
            <a:pPr lvl="1">
              <a:lnSpc>
                <a:spcPct val="11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sz="1900" dirty="0"/>
              <a:t>Lon: </a:t>
            </a:r>
            <a:r>
              <a:rPr lang="en-US" sz="1900" dirty="0" smtClean="0"/>
              <a:t>7.91 </a:t>
            </a:r>
            <a:r>
              <a:rPr lang="en-US" dirty="0"/>
              <a:t>± </a:t>
            </a:r>
            <a:r>
              <a:rPr lang="en-US" sz="1900" dirty="0" smtClean="0"/>
              <a:t>3.49 </a:t>
            </a:r>
            <a:r>
              <a:rPr lang="en-US" sz="1900" dirty="0"/>
              <a:t>(</a:t>
            </a:r>
            <a:r>
              <a:rPr lang="en-US" sz="1900" dirty="0" err="1"/>
              <a:t>deg</a:t>
            </a:r>
            <a:r>
              <a:rPr lang="en-US" sz="1900" dirty="0"/>
              <a:t>)</a:t>
            </a:r>
          </a:p>
          <a:p>
            <a:pPr lvl="1">
              <a:lnSpc>
                <a:spcPct val="11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sz="1900" dirty="0" err="1"/>
              <a:t>Lat</a:t>
            </a:r>
            <a:r>
              <a:rPr lang="en-US" sz="1900" dirty="0"/>
              <a:t>: </a:t>
            </a:r>
            <a:r>
              <a:rPr lang="en-US" sz="1900" dirty="0" smtClean="0"/>
              <a:t>13.3 </a:t>
            </a:r>
            <a:r>
              <a:rPr lang="en-US" dirty="0"/>
              <a:t>± </a:t>
            </a:r>
            <a:r>
              <a:rPr lang="en-US" sz="1900" dirty="0" smtClean="0"/>
              <a:t>4.83 </a:t>
            </a:r>
            <a:r>
              <a:rPr lang="en-US" sz="1900" dirty="0"/>
              <a:t>(</a:t>
            </a:r>
            <a:r>
              <a:rPr lang="en-US" sz="1900" dirty="0" err="1"/>
              <a:t>deg</a:t>
            </a:r>
            <a:r>
              <a:rPr lang="en-US" sz="19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ESPM - 16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4704" r="15873"/>
          <a:stretch/>
        </p:blipFill>
        <p:spPr>
          <a:xfrm>
            <a:off x="7569200" y="486413"/>
            <a:ext cx="4216399" cy="5753174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3301421" y="4195411"/>
            <a:ext cx="326571" cy="369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7992" y="4195411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Sigma=10 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9886" y="247316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4</a:t>
            </a:r>
          </a:p>
        </p:txBody>
      </p:sp>
    </p:spTree>
    <p:extLst>
      <p:ext uri="{BB962C8B-B14F-4D97-AF65-F5344CB8AC3E}">
        <p14:creationId xmlns:p14="http://schemas.microsoft.com/office/powerpoint/2010/main" val="5675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400" smtClean="0"/>
              <a:t>7</a:t>
            </a:fld>
            <a:endParaRPr lang="el-GR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7316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623" y="1123551"/>
            <a:ext cx="10058400" cy="4406784"/>
          </a:xfrm>
        </p:spPr>
        <p:txBody>
          <a:bodyPr>
            <a:normAutofit fontScale="92500" lnSpcReduction="10000"/>
          </a:bodyPr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300" dirty="0"/>
              <a:t>Analysis still in progress…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300" dirty="0"/>
              <a:t> Flexible framework that can investigate in depth multiple sources of uncertainty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300" dirty="0"/>
              <a:t> Initial evidence </a:t>
            </a:r>
            <a:r>
              <a:rPr lang="en-US" sz="2300" dirty="0" smtClean="0"/>
              <a:t>show </a:t>
            </a:r>
            <a:r>
              <a:rPr lang="en-US" sz="2300" dirty="0"/>
              <a:t>case </a:t>
            </a:r>
            <a:r>
              <a:rPr lang="en-US" sz="2300" dirty="0" smtClean="0"/>
              <a:t>dependence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300" dirty="0"/>
              <a:t>D</a:t>
            </a:r>
            <a:r>
              <a:rPr lang="en-US" sz="2300" dirty="0" smtClean="0"/>
              <a:t>ifferent uncertainty estimates for longitude and latitude</a:t>
            </a:r>
            <a:endParaRPr lang="en-US" sz="23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300" dirty="0"/>
              <a:t> A ‘general’ uncertainty estimate (per source) can be derived from all events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Example for ballistic velocity</a:t>
            </a:r>
          </a:p>
          <a:p>
            <a:pPr marL="201168" lvl="1" indent="0">
              <a:buSzPct val="120000"/>
              <a:buNone/>
            </a:pPr>
            <a:endParaRPr lang="en-US" sz="2300" dirty="0"/>
          </a:p>
          <a:p>
            <a:pPr marL="0" indent="0">
              <a:buSzPct val="120000"/>
              <a:buNone/>
            </a:pPr>
            <a:endParaRPr lang="en-US" sz="23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0" indent="0">
              <a:buSzPct val="120000"/>
              <a:buNone/>
            </a:pPr>
            <a:endParaRPr lang="en-US" sz="2300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300" dirty="0"/>
              <a:t>S</a:t>
            </a:r>
            <a:r>
              <a:rPr lang="en-US" sz="2300" dirty="0" smtClean="0"/>
              <a:t>imilar accuracy with the Magnetic Connectivity Tool (</a:t>
            </a:r>
            <a:r>
              <a:rPr lang="en-US" sz="2300" i="1" dirty="0" smtClean="0"/>
              <a:t>IRAP, Rouillard et al. 2020</a:t>
            </a:r>
            <a:r>
              <a:rPr lang="en-US" sz="2300" dirty="0" smtClean="0"/>
              <a:t>), but </a:t>
            </a:r>
            <a:r>
              <a:rPr lang="en-US" sz="2300" dirty="0" smtClean="0"/>
              <a:t>with </a:t>
            </a:r>
            <a:r>
              <a:rPr lang="en-US" sz="2300" dirty="0" smtClean="0"/>
              <a:t>ability to estimate uncertainty per source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ESPM - 16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007948"/>
              </p:ext>
            </p:extLst>
          </p:nvPr>
        </p:nvGraphicFramePr>
        <p:xfrm>
          <a:off x="1052285" y="3530142"/>
          <a:ext cx="59073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553">
                  <a:extLst>
                    <a:ext uri="{9D8B030D-6E8A-4147-A177-3AD203B41FA5}">
                      <a16:colId xmlns:a16="http://schemas.microsoft.com/office/drawing/2014/main" val="644560981"/>
                    </a:ext>
                  </a:extLst>
                </a:gridCol>
                <a:gridCol w="984553">
                  <a:extLst>
                    <a:ext uri="{9D8B030D-6E8A-4147-A177-3AD203B41FA5}">
                      <a16:colId xmlns:a16="http://schemas.microsoft.com/office/drawing/2014/main" val="748774147"/>
                    </a:ext>
                  </a:extLst>
                </a:gridCol>
                <a:gridCol w="984553">
                  <a:extLst>
                    <a:ext uri="{9D8B030D-6E8A-4147-A177-3AD203B41FA5}">
                      <a16:colId xmlns:a16="http://schemas.microsoft.com/office/drawing/2014/main" val="292152242"/>
                    </a:ext>
                  </a:extLst>
                </a:gridCol>
                <a:gridCol w="984553">
                  <a:extLst>
                    <a:ext uri="{9D8B030D-6E8A-4147-A177-3AD203B41FA5}">
                      <a16:colId xmlns:a16="http://schemas.microsoft.com/office/drawing/2014/main" val="2252588653"/>
                    </a:ext>
                  </a:extLst>
                </a:gridCol>
                <a:gridCol w="984553">
                  <a:extLst>
                    <a:ext uri="{9D8B030D-6E8A-4147-A177-3AD203B41FA5}">
                      <a16:colId xmlns:a16="http://schemas.microsoft.com/office/drawing/2014/main" val="2586021013"/>
                    </a:ext>
                  </a:extLst>
                </a:gridCol>
                <a:gridCol w="984553">
                  <a:extLst>
                    <a:ext uri="{9D8B030D-6E8A-4147-A177-3AD203B41FA5}">
                      <a16:colId xmlns:a16="http://schemas.microsoft.com/office/drawing/2014/main" val="75141101"/>
                    </a:ext>
                  </a:extLst>
                </a:gridCol>
              </a:tblGrid>
              <a:tr h="33135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Event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Event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Event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Event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General Estimate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416032"/>
                  </a:ext>
                </a:extLst>
              </a:tr>
              <a:tr h="3313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Longitude (</a:t>
                      </a:r>
                      <a:r>
                        <a:rPr lang="en-US" sz="1200" dirty="0" err="1"/>
                        <a:t>deg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0.42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dirty="0" smtClean="0"/>
                        <a:t>± </a:t>
                      </a:r>
                      <a:r>
                        <a:rPr lang="en-US" sz="1200" b="1" baseline="0" dirty="0" smtClean="0"/>
                        <a:t>0.24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729330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Latitude</a:t>
                      </a:r>
                      <a:r>
                        <a:rPr lang="en-US" sz="1200" baseline="0" dirty="0"/>
                        <a:t> (</a:t>
                      </a:r>
                      <a:r>
                        <a:rPr lang="en-US" sz="1200" baseline="0" dirty="0" err="1"/>
                        <a:t>deg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0.63 </a:t>
                      </a:r>
                      <a:r>
                        <a:rPr lang="en-US" sz="1200" dirty="0" smtClean="0"/>
                        <a:t>± </a:t>
                      </a:r>
                      <a:r>
                        <a:rPr lang="en-US" sz="1200" b="1" dirty="0" smtClean="0"/>
                        <a:t>0.35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89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400" smtClean="0"/>
              <a:t>8</a:t>
            </a:fld>
            <a:endParaRPr lang="el-GR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7316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Comparison with Connectivity Tool (IRAP)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623" y="1319494"/>
            <a:ext cx="10058400" cy="44067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Similar </a:t>
            </a:r>
            <a:r>
              <a:rPr lang="en-US" dirty="0" smtClean="0"/>
              <a:t>accuracy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Potentially better precision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Identification of uncertainty </a:t>
            </a:r>
            <a:r>
              <a:rPr lang="en-US" dirty="0"/>
              <a:t>per source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ESPM - 16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57" y="731629"/>
            <a:ext cx="5421086" cy="5421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72" y="812343"/>
            <a:ext cx="5421086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773A-A75B-4816-A9CA-FE850A3E71B8}" type="slidenum">
              <a:rPr lang="el-GR" sz="1200" smtClean="0"/>
              <a:t>9</a:t>
            </a:fld>
            <a:endParaRPr lang="el-GR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3" y="247316"/>
            <a:ext cx="10058400" cy="587255"/>
          </a:xfrm>
        </p:spPr>
        <p:txBody>
          <a:bodyPr>
            <a:normAutofit/>
          </a:bodyPr>
          <a:lstStyle/>
          <a:p>
            <a:r>
              <a:rPr lang="en-US" dirty="0"/>
              <a:t>Additional material for slide 4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01421" y="644257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05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ESPM - 16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0138" r="8542" b="4167"/>
          <a:stretch/>
        </p:blipFill>
        <p:spPr>
          <a:xfrm>
            <a:off x="4589658" y="2429933"/>
            <a:ext cx="7602342" cy="388620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3623" y="1081218"/>
            <a:ext cx="10058400" cy="44067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custom velocity profiles are controlled from 2 free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is the measured velocity in-situ (1AU or Earth), which imposes that they should reach this speed at this distance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next is the </a:t>
            </a:r>
            <a:r>
              <a:rPr lang="en-US" dirty="0" err="1" smtClean="0"/>
              <a:t>rs</a:t>
            </a:r>
            <a:r>
              <a:rPr lang="en-US" dirty="0" smtClean="0"/>
              <a:t> variable, which controls the shape of the velocity profile close to the Sun, and essentially the location of the sonic point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_General_Costum_Design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Retrospect" id="{5741D215-6E25-4631-9316-4F54DA0077D7}" vid="{CC4B2E2E-C87C-4861-A0C8-A52DD246E8F0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5599</TotalTime>
  <Words>729</Words>
  <Application>Microsoft Office PowerPoint</Application>
  <PresentationFormat>Widescreen</PresentationFormat>
  <Paragraphs>135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My_General_Costum_Design</vt:lpstr>
      <vt:lpstr>1_Custom Design</vt:lpstr>
      <vt:lpstr>Estimating uncertainties in the back-mapping of the fast solar wind</vt:lpstr>
      <vt:lpstr>Introduction</vt:lpstr>
      <vt:lpstr>Sources of uncertainty</vt:lpstr>
      <vt:lpstr>Velocity in ballistic mapping</vt:lpstr>
      <vt:lpstr>Source Surface height</vt:lpstr>
      <vt:lpstr>Magnetogram Noise</vt:lpstr>
      <vt:lpstr>Conclusions</vt:lpstr>
      <vt:lpstr>Comparison with Connectivity Tool (IRAP)</vt:lpstr>
      <vt:lpstr>Additional material for slide 4</vt:lpstr>
      <vt:lpstr>Additional material for 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the kinematics of EUV waves by combining simulations and multi-instrument observations</dc:title>
  <dc:creator>Alexandros Koukras</dc:creator>
  <cp:lastModifiedBy>Alexandros Koukras</cp:lastModifiedBy>
  <cp:revision>347</cp:revision>
  <dcterms:created xsi:type="dcterms:W3CDTF">2018-10-24T14:00:10Z</dcterms:created>
  <dcterms:modified xsi:type="dcterms:W3CDTF">2021-09-05T22:21:36Z</dcterms:modified>
</cp:coreProperties>
</file>