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448" r:id="rId5"/>
    <p:sldId id="2518" r:id="rId6"/>
    <p:sldId id="2510" r:id="rId7"/>
    <p:sldId id="2515" r:id="rId8"/>
    <p:sldId id="2516" r:id="rId9"/>
    <p:sldId id="2517" r:id="rId10"/>
    <p:sldId id="2463" r:id="rId11"/>
    <p:sldId id="24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3B"/>
    <a:srgbClr val="898989"/>
    <a:srgbClr val="2F3342"/>
    <a:srgbClr val="A53F5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5" autoAdjust="0"/>
    <p:restoredTop sz="95033" autoAdjust="0"/>
  </p:normalViewPr>
  <p:slideViewPr>
    <p:cSldViewPr snapToGrid="0">
      <p:cViewPr>
        <p:scale>
          <a:sx n="78" d="100"/>
          <a:sy n="78" d="100"/>
        </p:scale>
        <p:origin x="1464" y="856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73A3A-E807-4514-9730-E3325F74B8D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308B9D-F49E-442F-9D35-BB33835E39BF}">
      <dgm:prSet/>
      <dgm:spPr/>
      <dgm:t>
        <a:bodyPr/>
        <a:lstStyle/>
        <a:p>
          <a:r>
            <a:rPr lang="en-US" dirty="0"/>
            <a:t>Quiescent prominences display a wide range of dynamic processes over an equally wide range of scales.</a:t>
          </a:r>
        </a:p>
      </dgm:t>
    </dgm:pt>
    <dgm:pt modelId="{82DCCC89-6F70-431E-ABEF-2840F38CFD0F}" type="parTrans" cxnId="{60675C86-68C3-4C33-9CEB-DF05183CC017}">
      <dgm:prSet/>
      <dgm:spPr/>
      <dgm:t>
        <a:bodyPr/>
        <a:lstStyle/>
        <a:p>
          <a:endParaRPr lang="en-US"/>
        </a:p>
      </dgm:t>
    </dgm:pt>
    <dgm:pt modelId="{C35AF2B0-B3B6-4224-9E80-FAFC636B60C3}" type="sibTrans" cxnId="{60675C86-68C3-4C33-9CEB-DF05183CC017}">
      <dgm:prSet/>
      <dgm:spPr/>
      <dgm:t>
        <a:bodyPr/>
        <a:lstStyle/>
        <a:p>
          <a:endParaRPr lang="en-US"/>
        </a:p>
      </dgm:t>
    </dgm:pt>
    <dgm:pt modelId="{7358CB6B-9519-4D42-BE87-B2E7B8EB433F}">
      <dgm:prSet/>
      <dgm:spPr/>
      <dgm:t>
        <a:bodyPr/>
        <a:lstStyle/>
        <a:p>
          <a:r>
            <a:rPr lang="en-US" dirty="0"/>
            <a:t>Magnetic Rayleigh-Taylor Instability (RTI) is one of the fundamental processes driven by gravity which drives </a:t>
          </a:r>
          <a:r>
            <a:rPr lang="en-US" dirty="0" err="1"/>
            <a:t>upflow</a:t>
          </a:r>
          <a:r>
            <a:rPr lang="en-US" dirty="0"/>
            <a:t> plumes and descending pillars.</a:t>
          </a:r>
        </a:p>
      </dgm:t>
    </dgm:pt>
    <dgm:pt modelId="{DFED15AA-A53C-4FB5-9E14-1974FC32DE2B}" type="parTrans" cxnId="{214B1191-FC4D-4CE6-B74B-EF090BD4C838}">
      <dgm:prSet/>
      <dgm:spPr/>
      <dgm:t>
        <a:bodyPr/>
        <a:lstStyle/>
        <a:p>
          <a:endParaRPr lang="en-US"/>
        </a:p>
      </dgm:t>
    </dgm:pt>
    <dgm:pt modelId="{01EFD129-E9AC-4F20-AA1C-74E09869BB19}" type="sibTrans" cxnId="{214B1191-FC4D-4CE6-B74B-EF090BD4C838}">
      <dgm:prSet/>
      <dgm:spPr/>
      <dgm:t>
        <a:bodyPr/>
        <a:lstStyle/>
        <a:p>
          <a:endParaRPr lang="en-US"/>
        </a:p>
      </dgm:t>
    </dgm:pt>
    <dgm:pt modelId="{5D3E2283-EC93-47A9-8F81-140542C6378E}">
      <dgm:prSet/>
      <dgm:spPr/>
      <dgm:t>
        <a:bodyPr/>
        <a:lstStyle/>
        <a:p>
          <a:r>
            <a:rPr lang="en-US"/>
            <a:t>Turbulence is one of the key mechanism responsible for efficiently mixing and transporting matter and energy across the wide range of scales in prominences.</a:t>
          </a:r>
        </a:p>
      </dgm:t>
    </dgm:pt>
    <dgm:pt modelId="{8D1FC17F-A509-4F9B-9B19-92A9BF10C255}" type="parTrans" cxnId="{A3D8B4FE-1BA4-48B2-B221-025272717DD5}">
      <dgm:prSet/>
      <dgm:spPr/>
      <dgm:t>
        <a:bodyPr/>
        <a:lstStyle/>
        <a:p>
          <a:endParaRPr lang="en-US"/>
        </a:p>
      </dgm:t>
    </dgm:pt>
    <dgm:pt modelId="{0F099350-A60F-4D23-86C1-DF6EBC872589}" type="sibTrans" cxnId="{A3D8B4FE-1BA4-48B2-B221-025272717DD5}">
      <dgm:prSet/>
      <dgm:spPr/>
      <dgm:t>
        <a:bodyPr/>
        <a:lstStyle/>
        <a:p>
          <a:endParaRPr lang="en-US"/>
        </a:p>
      </dgm:t>
    </dgm:pt>
    <dgm:pt modelId="{6D77D439-A481-4E0F-9A3C-22CEB2C49EA5}">
      <dgm:prSet/>
      <dgm:spPr/>
      <dgm:t>
        <a:bodyPr/>
        <a:lstStyle/>
        <a:p>
          <a:r>
            <a:rPr lang="en-US"/>
            <a:t>Study of turbulent signatures in solar prominences- Leonardis et al. (2012), Freed et al. (2016), and Hillier et al. (2017)</a:t>
          </a:r>
        </a:p>
      </dgm:t>
    </dgm:pt>
    <dgm:pt modelId="{9F1D15F1-09B4-49FD-9B96-5A386CE8F15D}" type="parTrans" cxnId="{940A7729-5DF3-42DA-A37A-30B4C83F0DC9}">
      <dgm:prSet/>
      <dgm:spPr/>
      <dgm:t>
        <a:bodyPr/>
        <a:lstStyle/>
        <a:p>
          <a:endParaRPr lang="en-US"/>
        </a:p>
      </dgm:t>
    </dgm:pt>
    <dgm:pt modelId="{4EE58377-E944-4AAF-9A0C-3AD0135D6064}" type="sibTrans" cxnId="{940A7729-5DF3-42DA-A37A-30B4C83F0DC9}">
      <dgm:prSet/>
      <dgm:spPr/>
      <dgm:t>
        <a:bodyPr/>
        <a:lstStyle/>
        <a:p>
          <a:endParaRPr lang="en-US"/>
        </a:p>
      </dgm:t>
    </dgm:pt>
    <dgm:pt modelId="{E0849BD3-DBEB-A942-B183-B5A3B171AA2F}" type="pres">
      <dgm:prSet presAssocID="{70373A3A-E807-4514-9730-E3325F74B8D5}" presName="linear" presStyleCnt="0">
        <dgm:presLayoutVars>
          <dgm:animLvl val="lvl"/>
          <dgm:resizeHandles val="exact"/>
        </dgm:presLayoutVars>
      </dgm:prSet>
      <dgm:spPr/>
    </dgm:pt>
    <dgm:pt modelId="{9474BE61-0809-DE4C-A4B5-2E44EEE8458D}" type="pres">
      <dgm:prSet presAssocID="{A5308B9D-F49E-442F-9D35-BB33835E39B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B39F08-3E6E-A44D-85C0-C26A174F0218}" type="pres">
      <dgm:prSet presAssocID="{C35AF2B0-B3B6-4224-9E80-FAFC636B60C3}" presName="spacer" presStyleCnt="0"/>
      <dgm:spPr/>
    </dgm:pt>
    <dgm:pt modelId="{F8E9AE65-416D-D148-AE0F-F23664584506}" type="pres">
      <dgm:prSet presAssocID="{7358CB6B-9519-4D42-BE87-B2E7B8EB43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A41DE1F-3513-F644-BFE2-00101E7DB8B6}" type="pres">
      <dgm:prSet presAssocID="{01EFD129-E9AC-4F20-AA1C-74E09869BB19}" presName="spacer" presStyleCnt="0"/>
      <dgm:spPr/>
    </dgm:pt>
    <dgm:pt modelId="{F7F0B676-01AA-FF4E-9397-52A09E282F75}" type="pres">
      <dgm:prSet presAssocID="{5D3E2283-EC93-47A9-8F81-140542C6378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6C80EFB-FC0E-BB4F-AE42-FDC6C35DC7CC}" type="pres">
      <dgm:prSet presAssocID="{0F099350-A60F-4D23-86C1-DF6EBC872589}" presName="spacer" presStyleCnt="0"/>
      <dgm:spPr/>
    </dgm:pt>
    <dgm:pt modelId="{F56811F8-DB5C-1A42-9EC4-C246F9A256FA}" type="pres">
      <dgm:prSet presAssocID="{6D77D439-A481-4E0F-9A3C-22CEB2C49EA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2A4EC06-BFDD-CD4C-8608-F42C16E01C00}" type="presOf" srcId="{70373A3A-E807-4514-9730-E3325F74B8D5}" destId="{E0849BD3-DBEB-A942-B183-B5A3B171AA2F}" srcOrd="0" destOrd="0" presId="urn:microsoft.com/office/officeart/2005/8/layout/vList2"/>
    <dgm:cxn modelId="{71321E16-2745-EB4A-9D79-DD52F4890DBC}" type="presOf" srcId="{5D3E2283-EC93-47A9-8F81-140542C6378E}" destId="{F7F0B676-01AA-FF4E-9397-52A09E282F75}" srcOrd="0" destOrd="0" presId="urn:microsoft.com/office/officeart/2005/8/layout/vList2"/>
    <dgm:cxn modelId="{940A7729-5DF3-42DA-A37A-30B4C83F0DC9}" srcId="{70373A3A-E807-4514-9730-E3325F74B8D5}" destId="{6D77D439-A481-4E0F-9A3C-22CEB2C49EA5}" srcOrd="3" destOrd="0" parTransId="{9F1D15F1-09B4-49FD-9B96-5A386CE8F15D}" sibTransId="{4EE58377-E944-4AAF-9A0C-3AD0135D6064}"/>
    <dgm:cxn modelId="{60675C86-68C3-4C33-9CEB-DF05183CC017}" srcId="{70373A3A-E807-4514-9730-E3325F74B8D5}" destId="{A5308B9D-F49E-442F-9D35-BB33835E39BF}" srcOrd="0" destOrd="0" parTransId="{82DCCC89-6F70-431E-ABEF-2840F38CFD0F}" sibTransId="{C35AF2B0-B3B6-4224-9E80-FAFC636B60C3}"/>
    <dgm:cxn modelId="{214B1191-FC4D-4CE6-B74B-EF090BD4C838}" srcId="{70373A3A-E807-4514-9730-E3325F74B8D5}" destId="{7358CB6B-9519-4D42-BE87-B2E7B8EB433F}" srcOrd="1" destOrd="0" parTransId="{DFED15AA-A53C-4FB5-9E14-1974FC32DE2B}" sibTransId="{01EFD129-E9AC-4F20-AA1C-74E09869BB19}"/>
    <dgm:cxn modelId="{79566792-5D88-E84E-9FF7-29C89C154BE7}" type="presOf" srcId="{A5308B9D-F49E-442F-9D35-BB33835E39BF}" destId="{9474BE61-0809-DE4C-A4B5-2E44EEE8458D}" srcOrd="0" destOrd="0" presId="urn:microsoft.com/office/officeart/2005/8/layout/vList2"/>
    <dgm:cxn modelId="{356324B8-AF43-B34F-88C2-AA0AE27090A7}" type="presOf" srcId="{6D77D439-A481-4E0F-9A3C-22CEB2C49EA5}" destId="{F56811F8-DB5C-1A42-9EC4-C246F9A256FA}" srcOrd="0" destOrd="0" presId="urn:microsoft.com/office/officeart/2005/8/layout/vList2"/>
    <dgm:cxn modelId="{AAAF8DC0-C5BE-1443-A781-AB593376E7CC}" type="presOf" srcId="{7358CB6B-9519-4D42-BE87-B2E7B8EB433F}" destId="{F8E9AE65-416D-D148-AE0F-F23664584506}" srcOrd="0" destOrd="0" presId="urn:microsoft.com/office/officeart/2005/8/layout/vList2"/>
    <dgm:cxn modelId="{A3D8B4FE-1BA4-48B2-B221-025272717DD5}" srcId="{70373A3A-E807-4514-9730-E3325F74B8D5}" destId="{5D3E2283-EC93-47A9-8F81-140542C6378E}" srcOrd="2" destOrd="0" parTransId="{8D1FC17F-A509-4F9B-9B19-92A9BF10C255}" sibTransId="{0F099350-A60F-4D23-86C1-DF6EBC872589}"/>
    <dgm:cxn modelId="{1F79C78D-9AAF-4244-A306-31636FD795DE}" type="presParOf" srcId="{E0849BD3-DBEB-A942-B183-B5A3B171AA2F}" destId="{9474BE61-0809-DE4C-A4B5-2E44EEE8458D}" srcOrd="0" destOrd="0" presId="urn:microsoft.com/office/officeart/2005/8/layout/vList2"/>
    <dgm:cxn modelId="{13A3B4B9-1A15-304C-95BF-4C5F08D9C3A9}" type="presParOf" srcId="{E0849BD3-DBEB-A942-B183-B5A3B171AA2F}" destId="{35B39F08-3E6E-A44D-85C0-C26A174F0218}" srcOrd="1" destOrd="0" presId="urn:microsoft.com/office/officeart/2005/8/layout/vList2"/>
    <dgm:cxn modelId="{9AD176ED-9103-3F43-B3DE-937632CCFFDC}" type="presParOf" srcId="{E0849BD3-DBEB-A942-B183-B5A3B171AA2F}" destId="{F8E9AE65-416D-D148-AE0F-F23664584506}" srcOrd="2" destOrd="0" presId="urn:microsoft.com/office/officeart/2005/8/layout/vList2"/>
    <dgm:cxn modelId="{4979182B-090C-8442-B4D8-393F0C28B61A}" type="presParOf" srcId="{E0849BD3-DBEB-A942-B183-B5A3B171AA2F}" destId="{9A41DE1F-3513-F644-BFE2-00101E7DB8B6}" srcOrd="3" destOrd="0" presId="urn:microsoft.com/office/officeart/2005/8/layout/vList2"/>
    <dgm:cxn modelId="{FFBD1033-E013-634B-A9D2-803BECF64887}" type="presParOf" srcId="{E0849BD3-DBEB-A942-B183-B5A3B171AA2F}" destId="{F7F0B676-01AA-FF4E-9397-52A09E282F75}" srcOrd="4" destOrd="0" presId="urn:microsoft.com/office/officeart/2005/8/layout/vList2"/>
    <dgm:cxn modelId="{39E31BD0-4A65-4240-899B-F9843360DCB3}" type="presParOf" srcId="{E0849BD3-DBEB-A942-B183-B5A3B171AA2F}" destId="{26C80EFB-FC0E-BB4F-AE42-FDC6C35DC7CC}" srcOrd="5" destOrd="0" presId="urn:microsoft.com/office/officeart/2005/8/layout/vList2"/>
    <dgm:cxn modelId="{80FCF5E8-62D5-8B48-8C92-CC5C66DA13A5}" type="presParOf" srcId="{E0849BD3-DBEB-A942-B183-B5A3B171AA2F}" destId="{F56811F8-DB5C-1A42-9EC4-C246F9A256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4BE61-0809-DE4C-A4B5-2E44EEE8458D}">
      <dsp:nvSpPr>
        <dsp:cNvPr id="0" name=""/>
        <dsp:cNvSpPr/>
      </dsp:nvSpPr>
      <dsp:spPr>
        <a:xfrm>
          <a:off x="0" y="103973"/>
          <a:ext cx="5853112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Quiescent prominences display a wide range of dynamic processes over an equally wide range of scales.</a:t>
          </a:r>
        </a:p>
      </dsp:txBody>
      <dsp:txXfrm>
        <a:off x="49154" y="153127"/>
        <a:ext cx="5754804" cy="908623"/>
      </dsp:txXfrm>
    </dsp:sp>
    <dsp:sp modelId="{F8E9AE65-416D-D148-AE0F-F23664584506}">
      <dsp:nvSpPr>
        <dsp:cNvPr id="0" name=""/>
        <dsp:cNvSpPr/>
      </dsp:nvSpPr>
      <dsp:spPr>
        <a:xfrm>
          <a:off x="0" y="1162744"/>
          <a:ext cx="5853112" cy="1006931"/>
        </a:xfrm>
        <a:prstGeom prst="roundRect">
          <a:avLst/>
        </a:prstGeom>
        <a:solidFill>
          <a:schemeClr val="accent5">
            <a:hueOff val="-4778875"/>
            <a:satOff val="-32235"/>
            <a:lumOff val="1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Magnetic Rayleigh-Taylor Instability (RTI) is one of the fundamental processes driven by gravity which drives </a:t>
          </a:r>
          <a:r>
            <a:rPr lang="en-US" sz="1800" kern="1200" dirty="0" err="1"/>
            <a:t>upflow</a:t>
          </a:r>
          <a:r>
            <a:rPr lang="en-US" sz="1800" kern="1200" dirty="0"/>
            <a:t> plumes and descending pillars.</a:t>
          </a:r>
        </a:p>
      </dsp:txBody>
      <dsp:txXfrm>
        <a:off x="49154" y="1211898"/>
        <a:ext cx="5754804" cy="908623"/>
      </dsp:txXfrm>
    </dsp:sp>
    <dsp:sp modelId="{F7F0B676-01AA-FF4E-9397-52A09E282F75}">
      <dsp:nvSpPr>
        <dsp:cNvPr id="0" name=""/>
        <dsp:cNvSpPr/>
      </dsp:nvSpPr>
      <dsp:spPr>
        <a:xfrm>
          <a:off x="0" y="2221516"/>
          <a:ext cx="5853112" cy="1006931"/>
        </a:xfrm>
        <a:prstGeom prst="roundRect">
          <a:avLst/>
        </a:prstGeom>
        <a:solidFill>
          <a:schemeClr val="accent5">
            <a:hueOff val="-9557750"/>
            <a:satOff val="-64470"/>
            <a:lumOff val="25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Turbulence is one of the key mechanism responsible for efficiently mixing and transporting matter and energy across the wide range of scales in prominences.</a:t>
          </a:r>
        </a:p>
      </dsp:txBody>
      <dsp:txXfrm>
        <a:off x="49154" y="2270670"/>
        <a:ext cx="5754804" cy="908623"/>
      </dsp:txXfrm>
    </dsp:sp>
    <dsp:sp modelId="{F56811F8-DB5C-1A42-9EC4-C246F9A256FA}">
      <dsp:nvSpPr>
        <dsp:cNvPr id="0" name=""/>
        <dsp:cNvSpPr/>
      </dsp:nvSpPr>
      <dsp:spPr>
        <a:xfrm>
          <a:off x="0" y="3280287"/>
          <a:ext cx="5853112" cy="1006931"/>
        </a:xfrm>
        <a:prstGeom prst="roundRect">
          <a:avLst/>
        </a:prstGeom>
        <a:solidFill>
          <a:schemeClr val="accent5">
            <a:hueOff val="-14336624"/>
            <a:satOff val="-96705"/>
            <a:lumOff val="380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Study of turbulent signatures in solar prominences- Leonardis et al. (2012), Freed et al. (2016), and Hillier et al. (2017)</a:t>
          </a:r>
        </a:p>
      </dsp:txBody>
      <dsp:txXfrm>
        <a:off x="49154" y="3329441"/>
        <a:ext cx="5754804" cy="908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9/7/21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9/7/21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r>
              <a:rPr lang="en-US" spc="300" dirty="0"/>
              <a:t>ANNUAL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>
            <a:noAutofit/>
          </a:bodyPr>
          <a:lstStyle/>
          <a:p>
            <a:r>
              <a:rPr lang="en-US" sz="4000" spc="300"/>
              <a:t>Click to edit Master title style</a:t>
            </a:r>
            <a:endParaRPr lang="en-US" sz="4000" spc="3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Online Image Placeholder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Online Image Placeholder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Online Image Placeholder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anchor="b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>
            <a:noAutofit/>
          </a:bodyPr>
          <a:lstStyle>
            <a:lvl1pPr>
              <a:defRPr sz="4800"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2.mp4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10" Type="http://schemas.microsoft.com/office/2007/relationships/diagramDrawing" Target="../diagrams/drawing1.xml"/><Relationship Id="rId4" Type="http://schemas.openxmlformats.org/officeDocument/2006/relationships/video" Target="../media/media2.mp4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7754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07.09.2021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7554" y="940459"/>
            <a:ext cx="5776888" cy="518795"/>
          </a:xfrm>
        </p:spPr>
        <p:txBody>
          <a:bodyPr/>
          <a:lstStyle/>
          <a:p>
            <a:r>
              <a:rPr lang="en-US" sz="2000" dirty="0"/>
              <a:t>16</a:t>
            </a:r>
            <a:r>
              <a:rPr lang="en-US" sz="2000" baseline="30000" dirty="0"/>
              <a:t>th</a:t>
            </a:r>
            <a:r>
              <a:rPr lang="en-US" sz="2000" dirty="0"/>
              <a:t> European Solar Physics meeting,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13E8E-706A-4DC7-9122-3126451B0094}"/>
              </a:ext>
            </a:extLst>
          </p:cNvPr>
          <p:cNvSpPr txBox="1"/>
          <p:nvPr/>
        </p:nvSpPr>
        <p:spPr>
          <a:xfrm>
            <a:off x="356060" y="1948799"/>
            <a:ext cx="11479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600" dirty="0">
                <a:solidFill>
                  <a:schemeClr val="bg1"/>
                </a:solidFill>
                <a:latin typeface="+mj-lt"/>
              </a:rPr>
              <a:t>Simulating Rayleigh-Taylor induced magnetohydrodynamic turbulence in Solar Prominences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05854C4-F1C5-4BF1-9D7D-813D8107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605" y="3956131"/>
            <a:ext cx="2833395" cy="18889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85CAF43D-EA43-46D4-81C2-E465AF5D3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602" y="5845061"/>
            <a:ext cx="2833397" cy="101293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39A07C-7AD6-4546-8769-070EDD18EED7}"/>
              </a:ext>
            </a:extLst>
          </p:cNvPr>
          <p:cNvSpPr txBox="1"/>
          <p:nvPr/>
        </p:nvSpPr>
        <p:spPr>
          <a:xfrm>
            <a:off x="1099630" y="3540632"/>
            <a:ext cx="6183086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sz="2400" b="1" spc="300" dirty="0" err="1">
                <a:solidFill>
                  <a:schemeClr val="accent1"/>
                </a:solidFill>
                <a:latin typeface="+mj-lt"/>
              </a:rPr>
              <a:t>Madhurjya</a:t>
            </a:r>
            <a:r>
              <a:rPr lang="en-US" sz="2400" b="1" spc="300" dirty="0">
                <a:solidFill>
                  <a:schemeClr val="accent1"/>
                </a:solidFill>
                <a:latin typeface="+mj-lt"/>
              </a:rPr>
              <a:t> Changmai</a:t>
            </a:r>
            <a:r>
              <a:rPr lang="en-US" sz="2400" b="1" spc="300" baseline="30000" dirty="0">
                <a:solidFill>
                  <a:schemeClr val="accent1"/>
                </a:solidFill>
                <a:latin typeface="+mj-lt"/>
              </a:rPr>
              <a:t>1</a:t>
            </a:r>
            <a:r>
              <a:rPr lang="en-US" sz="2400" b="1" spc="3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400" b="1" spc="300" dirty="0">
                <a:solidFill>
                  <a:schemeClr val="bg1"/>
                </a:solidFill>
                <a:latin typeface="+mj-lt"/>
              </a:rPr>
              <a:t>,</a:t>
            </a:r>
            <a:r>
              <a:rPr lang="en-US" sz="2400" b="1" spc="3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BE" sz="2400" b="1" dirty="0">
                <a:solidFill>
                  <a:schemeClr val="bg1"/>
                </a:solidFill>
              </a:rPr>
              <a:t>Rony Keppens</a:t>
            </a:r>
            <a:r>
              <a:rPr lang="en-BE" sz="2400" b="1" baseline="30000" dirty="0">
                <a:solidFill>
                  <a:schemeClr val="bg1"/>
                </a:solidFill>
              </a:rPr>
              <a:t>1</a:t>
            </a:r>
            <a:endParaRPr lang="en-BE" sz="2400" b="1" dirty="0">
              <a:solidFill>
                <a:schemeClr val="bg1"/>
              </a:solidFill>
            </a:endParaRPr>
          </a:p>
          <a:p>
            <a:r>
              <a:rPr lang="en-US" sz="2400" b="1" spc="3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sz="2400" b="1" spc="300" dirty="0" err="1">
                <a:solidFill>
                  <a:schemeClr val="accent1"/>
                </a:solidFill>
                <a:latin typeface="+mj-lt"/>
              </a:rPr>
              <a:t>madhurjya.changmai@kuleuven.be</a:t>
            </a:r>
            <a:r>
              <a:rPr lang="en-US" sz="2400" b="1" spc="300" dirty="0">
                <a:solidFill>
                  <a:schemeClr val="accent1"/>
                </a:solidFill>
                <a:latin typeface="+mj-lt"/>
              </a:rPr>
              <a:t>)</a:t>
            </a:r>
            <a:endParaRPr lang="en-US" sz="2400" b="1" spc="3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9" name="Graphic 18" descr="Lecturer with solid fill">
            <a:extLst>
              <a:ext uri="{FF2B5EF4-FFF2-40B4-BE49-F238E27FC236}">
                <a16:creationId xmlns:a16="http://schemas.microsoft.com/office/drawing/2014/main" id="{F0A8D54A-7572-47AD-805F-146FB7ECF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130" y="3647667"/>
            <a:ext cx="586800" cy="586800"/>
          </a:xfrm>
          <a:prstGeom prst="rect">
            <a:avLst/>
          </a:prstGeom>
        </p:spPr>
      </p:pic>
      <p:pic>
        <p:nvPicPr>
          <p:cNvPr id="21" name="Graphic 20" descr="Cycle with people with solid fill">
            <a:extLst>
              <a:ext uri="{FF2B5EF4-FFF2-40B4-BE49-F238E27FC236}">
                <a16:creationId xmlns:a16="http://schemas.microsoft.com/office/drawing/2014/main" id="{B10847F1-735E-4A04-80F3-9299F5088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704" y="4982306"/>
            <a:ext cx="720102" cy="7201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9A41F4-EF4E-4646-B320-4288882F3D65}"/>
              </a:ext>
            </a:extLst>
          </p:cNvPr>
          <p:cNvSpPr txBox="1"/>
          <p:nvPr/>
        </p:nvSpPr>
        <p:spPr>
          <a:xfrm>
            <a:off x="1199807" y="4909201"/>
            <a:ext cx="7617622" cy="83099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2400" b="1" spc="3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400" b="1" spc="300" dirty="0">
                <a:solidFill>
                  <a:schemeClr val="bg1"/>
                </a:solidFill>
                <a:effectLst/>
                <a:latin typeface="+mj-lt"/>
              </a:rPr>
              <a:t>Centre for mathematical Plasma-Astrophysics, KU Leuven, </a:t>
            </a:r>
            <a:endParaRPr lang="en-US" sz="2400" b="1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Picture 24" descr="Shape, background pattern&#10;&#10;Description automatically generated">
            <a:extLst>
              <a:ext uri="{FF2B5EF4-FFF2-40B4-BE49-F238E27FC236}">
                <a16:creationId xmlns:a16="http://schemas.microsoft.com/office/drawing/2014/main" id="{DFC622B7-26FC-482C-9A20-2E0B8054C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763" y="5312090"/>
            <a:ext cx="519404" cy="3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C00CF2-9389-884C-8C75-3DB68B4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6" y="34801"/>
            <a:ext cx="10414546" cy="128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 Prominences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1963-2B65-EA41-BC4E-369DB32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8C6E6-79F9-3A4A-9F5E-2F7A91D35EA7}"/>
              </a:ext>
            </a:extLst>
          </p:cNvPr>
          <p:cNvSpPr/>
          <p:nvPr/>
        </p:nvSpPr>
        <p:spPr>
          <a:xfrm>
            <a:off x="779425" y="466627"/>
            <a:ext cx="10379752" cy="78571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14FA-C283-334B-A8B8-E507FC1F5453}"/>
              </a:ext>
            </a:extLst>
          </p:cNvPr>
          <p:cNvSpPr txBox="1"/>
          <p:nvPr/>
        </p:nvSpPr>
        <p:spPr>
          <a:xfrm>
            <a:off x="811923" y="546454"/>
            <a:ext cx="1037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E" sz="2800" dirty="0"/>
              <a:t>FROM OBSERVATIONS TO SIMULATIONS</a:t>
            </a:r>
          </a:p>
        </p:txBody>
      </p:sp>
      <p:graphicFrame>
        <p:nvGraphicFramePr>
          <p:cNvPr id="39" name="TextBox 14">
            <a:extLst>
              <a:ext uri="{FF2B5EF4-FFF2-40B4-BE49-F238E27FC236}">
                <a16:creationId xmlns:a16="http://schemas.microsoft.com/office/drawing/2014/main" id="{0CE15603-6576-A443-8365-A1AF97C0B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660778"/>
              </p:ext>
            </p:extLst>
          </p:nvPr>
        </p:nvGraphicFramePr>
        <p:xfrm>
          <a:off x="779425" y="1414994"/>
          <a:ext cx="5853112" cy="4391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HINODE_BFI_20071003_prominence.mpeg.mp4" descr="HINODE_BFI_20071003_prominence.mpeg.mp4">
            <a:hlinkClick r:id="" action="ppaction://media"/>
            <a:extLst>
              <a:ext uri="{FF2B5EF4-FFF2-40B4-BE49-F238E27FC236}">
                <a16:creationId xmlns:a16="http://schemas.microsoft.com/office/drawing/2014/main" id="{BA0E2A21-3C5A-4C41-87A9-07D5E11C2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0345" y="1296088"/>
            <a:ext cx="2909728" cy="2818972"/>
          </a:xfrm>
          <a:prstGeom prst="rect">
            <a:avLst/>
          </a:prstGeom>
        </p:spPr>
      </p:pic>
      <p:pic>
        <p:nvPicPr>
          <p:cNvPr id="4" name="ezgif.com-gif-maker.mp4" descr="ezgif.com-gif-maker.mp4">
            <a:hlinkClick r:id="" action="ppaction://media"/>
            <a:extLst>
              <a:ext uri="{FF2B5EF4-FFF2-40B4-BE49-F238E27FC236}">
                <a16:creationId xmlns:a16="http://schemas.microsoft.com/office/drawing/2014/main" id="{DC911E9B-3499-0F40-90A5-72DCBB94C9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04289" y="4096783"/>
            <a:ext cx="3213637" cy="2726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DBB2AB-ADA1-1B49-BD87-14C09935B0AD}"/>
              </a:ext>
            </a:extLst>
          </p:cNvPr>
          <p:cNvSpPr txBox="1"/>
          <p:nvPr/>
        </p:nvSpPr>
        <p:spPr>
          <a:xfrm>
            <a:off x="9904139" y="2419905"/>
            <a:ext cx="195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Hinode 2007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67F1B-4FFD-0B47-BF43-9DDF13DBB2E4}"/>
              </a:ext>
            </a:extLst>
          </p:cNvPr>
          <p:cNvSpPr txBox="1"/>
          <p:nvPr/>
        </p:nvSpPr>
        <p:spPr>
          <a:xfrm>
            <a:off x="6769068" y="5408613"/>
            <a:ext cx="22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2.5D RTI Simulation</a:t>
            </a:r>
          </a:p>
        </p:txBody>
      </p:sp>
    </p:spTree>
    <p:extLst>
      <p:ext uri="{BB962C8B-B14F-4D97-AF65-F5344CB8AC3E}">
        <p14:creationId xmlns:p14="http://schemas.microsoft.com/office/powerpoint/2010/main" val="1775972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C00CF2-9389-884C-8C75-3DB68B4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6" y="34801"/>
            <a:ext cx="10414546" cy="128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 Prominences Simulation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1963-2B65-EA41-BC4E-369DB32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8C6E6-79F9-3A4A-9F5E-2F7A91D35EA7}"/>
              </a:ext>
            </a:extLst>
          </p:cNvPr>
          <p:cNvSpPr/>
          <p:nvPr/>
        </p:nvSpPr>
        <p:spPr>
          <a:xfrm>
            <a:off x="779425" y="466627"/>
            <a:ext cx="10379752" cy="78571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14FA-C283-334B-A8B8-E507FC1F5453}"/>
              </a:ext>
            </a:extLst>
          </p:cNvPr>
          <p:cNvSpPr txBox="1"/>
          <p:nvPr/>
        </p:nvSpPr>
        <p:spPr>
          <a:xfrm>
            <a:off x="801090" y="490156"/>
            <a:ext cx="1037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E" sz="2000" b="1" dirty="0"/>
              <a:t>OBJECTIVE</a:t>
            </a:r>
            <a:r>
              <a:rPr lang="en-BE" sz="2000" dirty="0"/>
              <a:t>: To understand the turbulence that arises from the Rayleigh-Taylor Instability and leads to the formation and evolution of a quiescent prominence.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049977-D4CB-8944-B807-83FD2AE43DE7}"/>
                  </a:ext>
                </a:extLst>
              </p:cNvPr>
              <p:cNvSpPr txBox="1"/>
              <p:nvPr/>
            </p:nvSpPr>
            <p:spPr>
              <a:xfrm>
                <a:off x="784224" y="1294223"/>
                <a:ext cx="4968876" cy="151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BE" dirty="0"/>
                  <a:t>2.5 D Ideal MHD Simulation in </a:t>
                </a:r>
                <a:r>
                  <a:rPr lang="en-BE" b="1" dirty="0">
                    <a:latin typeface="Bell MT" panose="02020503060305020303" pitchFamily="18" charset="77"/>
                  </a:rPr>
                  <a:t>MPI- AMRVAC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BE" dirty="0"/>
                  <a:t>30 Mm x 30 Mm (Solar Prominence height x Solar Surface)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rgbClr val="FF0000"/>
                    </a:solidFill>
                  </a:rPr>
                  <a:t>Initial magnetic field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,0,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BE" dirty="0"/>
              </a:p>
              <a:p>
                <a:endParaRPr lang="en-BE" b="1" dirty="0">
                  <a:latin typeface="Bell MT" panose="02020503060305020303" pitchFamily="18" charset="7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049977-D4CB-8944-B807-83FD2AE43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24" y="1294223"/>
                <a:ext cx="4968876" cy="1512978"/>
              </a:xfrm>
              <a:prstGeom prst="rect">
                <a:avLst/>
              </a:prstGeom>
              <a:blipFill>
                <a:blip r:embed="rId2"/>
                <a:stretch>
                  <a:fillRect l="-763" t="-166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40109F7-D2E7-6440-983C-836C453360D2}"/>
              </a:ext>
            </a:extLst>
          </p:cNvPr>
          <p:cNvGrpSpPr/>
          <p:nvPr/>
        </p:nvGrpSpPr>
        <p:grpSpPr>
          <a:xfrm>
            <a:off x="810026" y="2572020"/>
            <a:ext cx="4681271" cy="3040579"/>
            <a:chOff x="6796603" y="3674701"/>
            <a:chExt cx="4006335" cy="2440449"/>
          </a:xfrm>
        </p:grpSpPr>
        <p:pic>
          <p:nvPicPr>
            <p:cNvPr id="133" name="Picture 132" descr="Chart, treemap chart&#10;&#10;Description automatically generated">
              <a:extLst>
                <a:ext uri="{FF2B5EF4-FFF2-40B4-BE49-F238E27FC236}">
                  <a16:creationId xmlns:a16="http://schemas.microsoft.com/office/drawing/2014/main" id="{26039308-F0AF-5A4D-BF4B-DB9125AE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6603" y="3674701"/>
              <a:ext cx="4006335" cy="244044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BB8542A-E184-C24B-93F4-881335352A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7579" y="4718140"/>
              <a:ext cx="2377665" cy="0"/>
            </a:xfrm>
            <a:prstGeom prst="line">
              <a:avLst/>
            </a:prstGeom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979AE05-9B89-F049-9F1E-3CE62A6CECBB}"/>
              </a:ext>
            </a:extLst>
          </p:cNvPr>
          <p:cNvSpPr txBox="1"/>
          <p:nvPr/>
        </p:nvSpPr>
        <p:spPr>
          <a:xfrm>
            <a:off x="762000" y="3802534"/>
            <a:ext cx="74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y</a:t>
            </a:r>
            <a:r>
              <a:rPr lang="en-BE" sz="800" baseline="-25000" dirty="0"/>
              <a:t>p </a:t>
            </a:r>
            <a:r>
              <a:rPr lang="en-BE" sz="800" dirty="0"/>
              <a:t>= 17.5 Mm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20D0988-4F02-1047-95B9-CCEBFF3E5D0F}"/>
              </a:ext>
            </a:extLst>
          </p:cNvPr>
          <p:cNvSpPr txBox="1"/>
          <p:nvPr/>
        </p:nvSpPr>
        <p:spPr>
          <a:xfrm>
            <a:off x="779425" y="4643935"/>
            <a:ext cx="785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y</a:t>
            </a:r>
            <a:r>
              <a:rPr lang="en-BE" sz="800" baseline="-25000" dirty="0"/>
              <a:t>b </a:t>
            </a:r>
            <a:r>
              <a:rPr lang="en-BE" sz="800" dirty="0"/>
              <a:t>= 11.25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B9A2B2-A2D4-7547-8E46-46603210F58F}"/>
              </a:ext>
            </a:extLst>
          </p:cNvPr>
          <p:cNvSpPr txBox="1"/>
          <p:nvPr/>
        </p:nvSpPr>
        <p:spPr>
          <a:xfrm>
            <a:off x="5697929" y="1252345"/>
            <a:ext cx="564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BE" dirty="0"/>
              <a:t>Setup follows </a:t>
            </a:r>
            <a:r>
              <a:rPr lang="en-GB" dirty="0" err="1"/>
              <a:t>Keppens</a:t>
            </a:r>
            <a:r>
              <a:rPr lang="en-GB" dirty="0"/>
              <a:t> et al. (2015), In </a:t>
            </a:r>
            <a:r>
              <a:rPr lang="en-GB" dirty="0" err="1"/>
              <a:t>ApJL</a:t>
            </a:r>
            <a:r>
              <a:rPr lang="en-GB" dirty="0"/>
              <a:t>, 806, L13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BE" dirty="0"/>
              <a:t>Resolution ≈(23 km x 23 km)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BE" dirty="0"/>
              <a:t>Mean magnetic field 4 G into the plane ≈ 88.5</a:t>
            </a:r>
            <a:r>
              <a:rPr lang="en-BE" baseline="30000" dirty="0"/>
              <a:t>o </a:t>
            </a:r>
            <a:r>
              <a:rPr lang="en-BE" dirty="0"/>
              <a:t>with horizontal x-axis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BE" dirty="0">
                <a:solidFill>
                  <a:srgbClr val="FF0000"/>
                </a:solidFill>
              </a:rPr>
              <a:t>Initial vertical equilibrium (</a:t>
            </a:r>
            <a:r>
              <a:rPr lang="en-GB" dirty="0">
                <a:solidFill>
                  <a:srgbClr val="FF0000"/>
                </a:solidFill>
              </a:rPr>
              <a:t>includes the chromosphere, a coronal part below the prominence, the prominence, and the corona above</a:t>
            </a:r>
            <a:r>
              <a:rPr lang="en-BE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22A87F-2260-2C45-A416-9AFA60F94871}"/>
              </a:ext>
            </a:extLst>
          </p:cNvPr>
          <p:cNvCxnSpPr>
            <a:cxnSpLocks/>
          </p:cNvCxnSpPr>
          <p:nvPr/>
        </p:nvCxnSpPr>
        <p:spPr>
          <a:xfrm flipH="1">
            <a:off x="1576388" y="4744789"/>
            <a:ext cx="2765903" cy="0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7" name="Picture 26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E3DAF65F-D098-B047-9CDE-CD1197ED9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296" y="5709245"/>
            <a:ext cx="3295434" cy="10474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1F7DF70-C67A-3943-A845-8ABE74319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193" y="3243344"/>
            <a:ext cx="3568148" cy="356814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3606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C00CF2-9389-884C-8C75-3DB68B4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6" y="34801"/>
            <a:ext cx="10414546" cy="128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 Prominences Simulation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1963-2B65-EA41-BC4E-369DB32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8C6E6-79F9-3A4A-9F5E-2F7A91D35EA7}"/>
              </a:ext>
            </a:extLst>
          </p:cNvPr>
          <p:cNvSpPr/>
          <p:nvPr/>
        </p:nvSpPr>
        <p:spPr>
          <a:xfrm>
            <a:off x="779425" y="466628"/>
            <a:ext cx="10379752" cy="4839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14FA-C283-334B-A8B8-E507FC1F5453}"/>
              </a:ext>
            </a:extLst>
          </p:cNvPr>
          <p:cNvSpPr txBox="1"/>
          <p:nvPr/>
        </p:nvSpPr>
        <p:spPr>
          <a:xfrm>
            <a:off x="779424" y="516803"/>
            <a:ext cx="1037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E" sz="2000" b="1" dirty="0"/>
              <a:t>TIME EVOLUTION OF 2.5D PROMINENCE</a:t>
            </a:r>
            <a:endParaRPr lang="en-BE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5E7040-8267-5146-9619-C45DCF2E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95" y="998879"/>
            <a:ext cx="7583487" cy="1978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500562-7BB3-EB49-8A3C-48C22389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8" y="4890689"/>
            <a:ext cx="7595258" cy="1978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D313A-1923-D94D-BA3C-934D4EB20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95" y="2951703"/>
            <a:ext cx="7583487" cy="1964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24105F3-436C-7647-97EF-CEE6E5D65D3D}"/>
              </a:ext>
            </a:extLst>
          </p:cNvPr>
          <p:cNvGrpSpPr/>
          <p:nvPr/>
        </p:nvGrpSpPr>
        <p:grpSpPr>
          <a:xfrm>
            <a:off x="8638246" y="2228850"/>
            <a:ext cx="3228316" cy="4155366"/>
            <a:chOff x="9615296" y="2834041"/>
            <a:chExt cx="2551203" cy="381532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A7B78E-8FF1-474A-967F-9019C7DA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5296" y="2834041"/>
              <a:ext cx="2546541" cy="19154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8B306B-9145-F745-8C16-57FD4A050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5296" y="4730415"/>
              <a:ext cx="2551203" cy="191894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437706-B1A8-4C47-BACF-5D4D8B457543}"/>
              </a:ext>
            </a:extLst>
          </p:cNvPr>
          <p:cNvSpPr txBox="1"/>
          <p:nvPr/>
        </p:nvSpPr>
        <p:spPr>
          <a:xfrm>
            <a:off x="8516454" y="1007070"/>
            <a:ext cx="3461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Linear to non-linear phase and then to turbulence evolution of the 2.5D Ideal MHD RTI simulation</a:t>
            </a:r>
          </a:p>
        </p:txBody>
      </p:sp>
    </p:spTree>
    <p:extLst>
      <p:ext uri="{BB962C8B-B14F-4D97-AF65-F5344CB8AC3E}">
        <p14:creationId xmlns:p14="http://schemas.microsoft.com/office/powerpoint/2010/main" val="322403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C00CF2-9389-884C-8C75-3DB68B4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6" y="34801"/>
            <a:ext cx="10414546" cy="128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 Prominences Simulation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1963-2B65-EA41-BC4E-369DB32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8C6E6-79F9-3A4A-9F5E-2F7A91D35EA7}"/>
              </a:ext>
            </a:extLst>
          </p:cNvPr>
          <p:cNvSpPr/>
          <p:nvPr/>
        </p:nvSpPr>
        <p:spPr>
          <a:xfrm>
            <a:off x="779425" y="466628"/>
            <a:ext cx="10379752" cy="4839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14FA-C283-334B-A8B8-E507FC1F5453}"/>
              </a:ext>
            </a:extLst>
          </p:cNvPr>
          <p:cNvSpPr txBox="1"/>
          <p:nvPr/>
        </p:nvSpPr>
        <p:spPr>
          <a:xfrm>
            <a:off x="779424" y="516803"/>
            <a:ext cx="1037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E" sz="2000" b="1" dirty="0"/>
              <a:t>Turbulence Statistics: Power Spectral Density (PSD), Probability Density Function (PDF)</a:t>
            </a:r>
            <a:endParaRPr lang="en-BE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98D39-249F-F946-ACCE-0DEA460D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07" y="1012268"/>
            <a:ext cx="5005513" cy="2403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DADDD-5ACD-C741-ADED-E3D9BB2C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38" y="3973286"/>
            <a:ext cx="2668632" cy="2518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8CE0BF-4895-7847-8504-A964DDB8F7D9}"/>
              </a:ext>
            </a:extLst>
          </p:cNvPr>
          <p:cNvSpPr txBox="1"/>
          <p:nvPr/>
        </p:nvSpPr>
        <p:spPr>
          <a:xfrm>
            <a:off x="740784" y="6504918"/>
            <a:ext cx="298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Observations (intensity maps)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D380B-E494-124B-BA64-30C77A6522A1}"/>
              </a:ext>
            </a:extLst>
          </p:cNvPr>
          <p:cNvSpPr txBox="1"/>
          <p:nvPr/>
        </p:nvSpPr>
        <p:spPr>
          <a:xfrm>
            <a:off x="5143789" y="6492579"/>
            <a:ext cx="555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2.5 D RTI Simulations (Velocity (V) and Magnetic (B) fields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9E1D9-7B9E-7D48-9472-8C1811E3219F}"/>
              </a:ext>
            </a:extLst>
          </p:cNvPr>
          <p:cNvSpPr txBox="1"/>
          <p:nvPr/>
        </p:nvSpPr>
        <p:spPr>
          <a:xfrm>
            <a:off x="3597252" y="986991"/>
            <a:ext cx="114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Energy Cascade</a:t>
            </a:r>
          </a:p>
          <a:p>
            <a:r>
              <a:rPr lang="en-BE" b="1" dirty="0"/>
              <a:t>(PSD)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BFCDE3-E670-B048-9FA5-0FA47E1F4DCC}"/>
              </a:ext>
            </a:extLst>
          </p:cNvPr>
          <p:cNvSpPr txBox="1"/>
          <p:nvPr/>
        </p:nvSpPr>
        <p:spPr>
          <a:xfrm>
            <a:off x="3678309" y="3865436"/>
            <a:ext cx="290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Intermittency </a:t>
            </a:r>
            <a:r>
              <a:rPr lang="en-BE" b="1" dirty="0"/>
              <a:t>(PDF)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6E9F7-5D07-7D4E-98B3-2F957A11D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57" y="1035368"/>
            <a:ext cx="2643910" cy="270103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4AE878-7C99-A242-99C0-2C9F5F0E24DF}"/>
              </a:ext>
            </a:extLst>
          </p:cNvPr>
          <p:cNvCxnSpPr>
            <a:cxnSpLocks/>
          </p:cNvCxnSpPr>
          <p:nvPr/>
        </p:nvCxnSpPr>
        <p:spPr>
          <a:xfrm>
            <a:off x="3647834" y="1012268"/>
            <a:ext cx="0" cy="581093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3DDE66-FAA8-024E-8DB3-063A5A90D027}"/>
              </a:ext>
            </a:extLst>
          </p:cNvPr>
          <p:cNvCxnSpPr/>
          <p:nvPr/>
        </p:nvCxnSpPr>
        <p:spPr>
          <a:xfrm>
            <a:off x="884238" y="3838502"/>
            <a:ext cx="1116921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51F26CB-4D31-8B42-8CC7-17F665211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926" y="4230037"/>
            <a:ext cx="4406646" cy="18755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38A0C4-7999-6B4B-BA52-4BEAD6B02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351" y="4220512"/>
            <a:ext cx="4537886" cy="1884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B673C-7365-8D4F-A4E8-26790A8037E1}"/>
              </a:ext>
            </a:extLst>
          </p:cNvPr>
          <p:cNvSpPr txBox="1"/>
          <p:nvPr/>
        </p:nvSpPr>
        <p:spPr>
          <a:xfrm>
            <a:off x="235680" y="1396305"/>
            <a:ext cx="461665" cy="407576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/>
              <a:t>Observation plots L</a:t>
            </a:r>
            <a:r>
              <a:rPr lang="en-BE" dirty="0"/>
              <a:t>eonardis et al. 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F14BB-0611-3444-AF46-32DA3D83F86A}"/>
              </a:ext>
            </a:extLst>
          </p:cNvPr>
          <p:cNvSpPr txBox="1"/>
          <p:nvPr/>
        </p:nvSpPr>
        <p:spPr>
          <a:xfrm>
            <a:off x="4708047" y="6088538"/>
            <a:ext cx="676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200" dirty="0"/>
              <a:t>Figure: </a:t>
            </a:r>
            <a:r>
              <a:rPr lang="en-GB" sz="1200" dirty="0"/>
              <a:t>PDF of velocity fluctuations for L3 in the longitudinal direction and T3 strip in the transverse direction (A and B respectively) with increasing lags, and magnetic field fluctuations (C and D respectively)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075F3-9FB3-6F43-9D52-FA1BC96796E8}"/>
              </a:ext>
            </a:extLst>
          </p:cNvPr>
          <p:cNvSpPr txBox="1"/>
          <p:nvPr/>
        </p:nvSpPr>
        <p:spPr>
          <a:xfrm>
            <a:off x="4024313" y="3416095"/>
            <a:ext cx="7961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Figure: PSD in the wavenumber domain for strips L3, L5, T3, and T5. Power-law spectra have slope scaling k</a:t>
            </a:r>
            <a:r>
              <a:rPr lang="en-GB" sz="1200" baseline="30000" dirty="0"/>
              <a:t>-</a:t>
            </a:r>
            <a:r>
              <a:rPr lang="en-BE" sz="1200" baseline="30000" dirty="0"/>
              <a:t>5/3 </a:t>
            </a:r>
            <a:r>
              <a:rPr lang="en-GB" sz="1200" dirty="0"/>
              <a:t>and k</a:t>
            </a:r>
            <a:r>
              <a:rPr lang="en-GB" sz="1200" baseline="30000" dirty="0"/>
              <a:t>-</a:t>
            </a:r>
            <a:r>
              <a:rPr lang="en-BE" sz="1200" baseline="30000" dirty="0"/>
              <a:t>2 </a:t>
            </a:r>
            <a:r>
              <a:rPr lang="en-GB" sz="1200" dirty="0"/>
              <a:t>for the velocity (left) and the magnetic fields (right) at smaller wavenumbers, going to k</a:t>
            </a:r>
            <a:r>
              <a:rPr lang="en-GB" sz="1200" baseline="30000" dirty="0"/>
              <a:t>-</a:t>
            </a:r>
            <a:r>
              <a:rPr lang="en-BE" sz="1200" baseline="30000" dirty="0"/>
              <a:t>3.5 </a:t>
            </a:r>
            <a:r>
              <a:rPr lang="en-GB" sz="1200" dirty="0"/>
              <a:t>at larger wavenumbers in the inertial range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01717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C00CF2-9389-884C-8C75-3DB68B4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6" y="34801"/>
            <a:ext cx="10414546" cy="128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 Prominences Simulation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1963-2B65-EA41-BC4E-369DB32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8C6E6-79F9-3A4A-9F5E-2F7A91D35EA7}"/>
              </a:ext>
            </a:extLst>
          </p:cNvPr>
          <p:cNvSpPr/>
          <p:nvPr/>
        </p:nvSpPr>
        <p:spPr>
          <a:xfrm>
            <a:off x="779425" y="466628"/>
            <a:ext cx="10379752" cy="4839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14FA-C283-334B-A8B8-E507FC1F5453}"/>
              </a:ext>
            </a:extLst>
          </p:cNvPr>
          <p:cNvSpPr txBox="1"/>
          <p:nvPr/>
        </p:nvSpPr>
        <p:spPr>
          <a:xfrm>
            <a:off x="779424" y="516803"/>
            <a:ext cx="1037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E" sz="2000" b="1" dirty="0"/>
              <a:t>Turbulence Statistics: Structure Functions (SF)</a:t>
            </a:r>
            <a:endParaRPr lang="en-B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249C7-0636-1D4D-A746-41430781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2" y="1649356"/>
            <a:ext cx="4849663" cy="36792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8A7428B-9F99-274F-B211-D2DA337D7C84}"/>
              </a:ext>
            </a:extLst>
          </p:cNvPr>
          <p:cNvGrpSpPr/>
          <p:nvPr/>
        </p:nvGrpSpPr>
        <p:grpSpPr>
          <a:xfrm>
            <a:off x="4997855" y="1634384"/>
            <a:ext cx="4030664" cy="4249823"/>
            <a:chOff x="4983162" y="1025440"/>
            <a:chExt cx="4194966" cy="41067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634B50-8BC0-E848-B6AB-CB7EF55A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3163" y="1025440"/>
              <a:ext cx="4194965" cy="20601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434BA2-4528-5A4C-A8B9-FD97CF98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3162" y="3085634"/>
              <a:ext cx="4194965" cy="204655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9C486C2-A424-454D-A608-0A46D38AD899}"/>
              </a:ext>
            </a:extLst>
          </p:cNvPr>
          <p:cNvSpPr txBox="1"/>
          <p:nvPr/>
        </p:nvSpPr>
        <p:spPr>
          <a:xfrm>
            <a:off x="1603131" y="6391372"/>
            <a:ext cx="298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(intensity maps)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6D83D7-C073-9D47-90B0-6F67C9A1C2B7}"/>
              </a:ext>
            </a:extLst>
          </p:cNvPr>
          <p:cNvSpPr txBox="1"/>
          <p:nvPr/>
        </p:nvSpPr>
        <p:spPr>
          <a:xfrm>
            <a:off x="5505451" y="6430169"/>
            <a:ext cx="555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2.5 D RTI Simulations (Velocity (V) and Magnetic (B) fields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20AE62-55B2-2E41-9104-8538DB26BA3D}"/>
              </a:ext>
            </a:extLst>
          </p:cNvPr>
          <p:cNvCxnSpPr>
            <a:cxnSpLocks/>
          </p:cNvCxnSpPr>
          <p:nvPr/>
        </p:nvCxnSpPr>
        <p:spPr>
          <a:xfrm>
            <a:off x="4928395" y="1608931"/>
            <a:ext cx="0" cy="518003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4E368-6E60-834E-BB11-199CE9342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398" y="3938698"/>
            <a:ext cx="2433464" cy="18303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50589D-0179-1343-9657-CB1BBCDC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175" y="1772415"/>
            <a:ext cx="2433637" cy="18305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851D70C-DB81-F34B-9199-EDCE2D56C254}"/>
              </a:ext>
            </a:extLst>
          </p:cNvPr>
          <p:cNvSpPr txBox="1"/>
          <p:nvPr/>
        </p:nvSpPr>
        <p:spPr>
          <a:xfrm>
            <a:off x="5557308" y="5832561"/>
            <a:ext cx="345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/>
              <a:t>Panel A and B: Velocity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/>
              <a:t>Panel C and D: Magnetic Fields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5352A57A-8AA2-D64A-BF6E-493961E53FB8}"/>
              </a:ext>
            </a:extLst>
          </p:cNvPr>
          <p:cNvSpPr/>
          <p:nvPr/>
        </p:nvSpPr>
        <p:spPr>
          <a:xfrm>
            <a:off x="8664401" y="2641653"/>
            <a:ext cx="332137" cy="117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4DFD0B16-4754-C546-9D76-4561A5087598}"/>
              </a:ext>
            </a:extLst>
          </p:cNvPr>
          <p:cNvSpPr/>
          <p:nvPr/>
        </p:nvSpPr>
        <p:spPr>
          <a:xfrm>
            <a:off x="8664401" y="4813953"/>
            <a:ext cx="332137" cy="117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08FE9E-688F-1B4E-A6FB-22434788E0A1}"/>
              </a:ext>
            </a:extLst>
          </p:cNvPr>
          <p:cNvSpPr txBox="1"/>
          <p:nvPr/>
        </p:nvSpPr>
        <p:spPr>
          <a:xfrm>
            <a:off x="772646" y="122527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Multifractality (SF)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56C6C5-6F88-0E40-B0E3-DD5C7F429227}"/>
              </a:ext>
            </a:extLst>
          </p:cNvPr>
          <p:cNvSpPr txBox="1"/>
          <p:nvPr/>
        </p:nvSpPr>
        <p:spPr>
          <a:xfrm>
            <a:off x="521801" y="5999580"/>
            <a:ext cx="406263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dirty="0"/>
              <a:t>Observation plots L</a:t>
            </a:r>
            <a:r>
              <a:rPr lang="en-BE" dirty="0"/>
              <a:t>eonardis et al. 2012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A717C-D69D-E44F-870C-355125F82CE6}"/>
              </a:ext>
            </a:extLst>
          </p:cNvPr>
          <p:cNvSpPr txBox="1"/>
          <p:nvPr/>
        </p:nvSpPr>
        <p:spPr>
          <a:xfrm>
            <a:off x="4119563" y="1023182"/>
            <a:ext cx="520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Figure: SF (log-log) third order for longitudinal, L1-L5 (left) and transverse strips, T1-T5 (right) of the velocity field (A and B), and for the magnetic field (C and D).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18CD0-5FFE-0946-B6E8-61B690B25DFC}"/>
              </a:ext>
            </a:extLst>
          </p:cNvPr>
          <p:cNvSpPr txBox="1"/>
          <p:nvPr/>
        </p:nvSpPr>
        <p:spPr>
          <a:xfrm>
            <a:off x="9213229" y="969223"/>
            <a:ext cx="2593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Figure: The scaling exponent 𝜁(p)/𝜁(3), inferred from the different slopes for the longitudinal and transverse strips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59303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volcano&#10;&#10;Description automatically generated with low confidence">
            <a:extLst>
              <a:ext uri="{FF2B5EF4-FFF2-40B4-BE49-F238E27FC236}">
                <a16:creationId xmlns:a16="http://schemas.microsoft.com/office/drawing/2014/main" id="{8F0B213F-64F8-4DCA-965C-ED262E3BF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8DCB3D-9160-9046-AF54-E9A13CC2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</a:rPr>
              <a:t>Summary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E320C0-9AC2-BE42-9B16-1ED5893517AC}"/>
              </a:ext>
            </a:extLst>
          </p:cNvPr>
          <p:cNvSpPr txBox="1"/>
          <p:nvPr/>
        </p:nvSpPr>
        <p:spPr>
          <a:xfrm>
            <a:off x="5155379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PSD has </a:t>
            </a:r>
            <a:r>
              <a:rPr lang="en-US" b="1" dirty="0">
                <a:solidFill>
                  <a:srgbClr val="FFFFFF"/>
                </a:solidFill>
              </a:rPr>
              <a:t>Kolmogorov -5/3 </a:t>
            </a:r>
            <a:r>
              <a:rPr lang="en-US" dirty="0">
                <a:solidFill>
                  <a:srgbClr val="FFFFFF"/>
                </a:solidFill>
              </a:rPr>
              <a:t>scaling for </a:t>
            </a:r>
            <a:r>
              <a:rPr lang="en-US" b="1" dirty="0">
                <a:solidFill>
                  <a:srgbClr val="FFFFFF"/>
                </a:solidFill>
              </a:rPr>
              <a:t>velocity fluctuations </a:t>
            </a:r>
            <a:r>
              <a:rPr lang="en-US" dirty="0">
                <a:solidFill>
                  <a:srgbClr val="FFFFFF"/>
                </a:solidFill>
              </a:rPr>
              <a:t>while magnetic fields shows -2 scaling for the same range of wavenumbers (0.32-3.2 Mm</a:t>
            </a:r>
            <a:r>
              <a:rPr lang="en-US" baseline="30000" dirty="0">
                <a:solidFill>
                  <a:srgbClr val="FFFFFF"/>
                </a:solidFill>
              </a:rPr>
              <a:t>-1</a:t>
            </a:r>
            <a:r>
              <a:rPr lang="en-US" dirty="0">
                <a:solidFill>
                  <a:srgbClr val="FFFFFF"/>
                </a:solidFill>
              </a:rPr>
              <a:t>). Presence of a secondary scaling  -3.5  in the inertial range is seen.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Presence of intermittency </a:t>
            </a:r>
            <a:r>
              <a:rPr lang="en-US" dirty="0">
                <a:solidFill>
                  <a:srgbClr val="FFFFFF"/>
                </a:solidFill>
              </a:rPr>
              <a:t>evident from the PDFs of velocity and magnetic field fluctuations which departs from Gaussian. Increase in lag/</a:t>
            </a:r>
            <a:r>
              <a:rPr lang="en-US" dirty="0" err="1">
                <a:solidFill>
                  <a:srgbClr val="FFFFFF"/>
                </a:solidFill>
              </a:rPr>
              <a:t>Δ</a:t>
            </a:r>
            <a:r>
              <a:rPr lang="en-US" dirty="0">
                <a:solidFill>
                  <a:srgbClr val="FFFFFF"/>
                </a:solidFill>
              </a:rPr>
              <a:t> (larger scale), approach Gaussian shape, less coherent. Smaller scales, more non-Gaussian, highly intermittent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SF gives a </a:t>
            </a:r>
            <a:r>
              <a:rPr lang="en-US" b="1" dirty="0">
                <a:solidFill>
                  <a:srgbClr val="FFFFFF"/>
                </a:solidFill>
              </a:rPr>
              <a:t>measure of correlation of fluctuations to length scale</a:t>
            </a:r>
            <a:r>
              <a:rPr lang="en-US" dirty="0">
                <a:solidFill>
                  <a:srgbClr val="FFFFFF"/>
                </a:solidFill>
              </a:rPr>
              <a:t>. Non-linearity of high order scaling exponents suggests </a:t>
            </a:r>
            <a:r>
              <a:rPr lang="en-US" b="1" dirty="0">
                <a:solidFill>
                  <a:srgbClr val="FFFFFF"/>
                </a:solidFill>
              </a:rPr>
              <a:t>multifractal behavior</a:t>
            </a:r>
            <a:r>
              <a:rPr lang="en-US" dirty="0">
                <a:solidFill>
                  <a:srgbClr val="FFFFFF"/>
                </a:solidFill>
              </a:rPr>
              <a:t> of turbulence.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4C397-DAFB-4F93-8AAA-CEF34F08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3254" y="6356350"/>
            <a:ext cx="900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235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7" descr="abstract image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67000" y="-2651546"/>
            <a:ext cx="6858000" cy="12192000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4" y="703701"/>
            <a:ext cx="10787270" cy="830649"/>
          </a:xfrm>
        </p:spPr>
        <p:txBody>
          <a:bodyPr>
            <a:normAutofit/>
          </a:bodyPr>
          <a:lstStyle/>
          <a:p>
            <a:r>
              <a:rPr lang="en-US" sz="4000" spc="300" dirty="0"/>
              <a:t>THANK YOU</a:t>
            </a:r>
          </a:p>
        </p:txBody>
      </p:sp>
      <p:pic>
        <p:nvPicPr>
          <p:cNvPr id="24" name="Online Image Placeholder 23" descr="User">
            <a:extLst>
              <a:ext uri="{FF2B5EF4-FFF2-40B4-BE49-F238E27FC236}">
                <a16:creationId xmlns:a16="http://schemas.microsoft.com/office/drawing/2014/main" id="{E896B487-8C07-495F-95BF-B8F4960E1E8D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4768" y="2976282"/>
            <a:ext cx="731520" cy="731520"/>
          </a:xfrm>
        </p:spPr>
      </p:pic>
      <p:pic>
        <p:nvPicPr>
          <p:cNvPr id="28" name="Online Image Placeholder 27" descr="Envelope">
            <a:extLst>
              <a:ext uri="{FF2B5EF4-FFF2-40B4-BE49-F238E27FC236}">
                <a16:creationId xmlns:a16="http://schemas.microsoft.com/office/drawing/2014/main" id="{D4D09222-33EB-4F99-9A89-51E2E1E97584}"/>
              </a:ext>
            </a:extLst>
          </p:cNvPr>
          <p:cNvPicPr>
            <a:picLocks noGrp="1" noChangeAspect="1"/>
          </p:cNvPicPr>
          <p:nvPr>
            <p:ph type="clipArt" sz="quarter" idx="2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8391" y="1769197"/>
            <a:ext cx="731520" cy="73152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070B25-2BBC-49AC-9CFA-1CD7195DF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364" y="2482407"/>
            <a:ext cx="3064668" cy="518795"/>
          </a:xfrm>
        </p:spPr>
        <p:txBody>
          <a:bodyPr/>
          <a:lstStyle/>
          <a:p>
            <a:r>
              <a:rPr lang="en-US" dirty="0"/>
              <a:t>Madhurjya Changmai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7A531-5B0F-485D-A015-BC78AD089B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96724" y="2476166"/>
            <a:ext cx="5793971" cy="518795"/>
          </a:xfrm>
        </p:spPr>
        <p:txBody>
          <a:bodyPr>
            <a:normAutofit/>
          </a:bodyPr>
          <a:lstStyle/>
          <a:p>
            <a:r>
              <a:rPr lang="en-US" dirty="0"/>
              <a:t>madhurjya.changmai@kuleuven.be</a:t>
            </a:r>
          </a:p>
        </p:txBody>
      </p:sp>
      <p:pic>
        <p:nvPicPr>
          <p:cNvPr id="26" name="Online Image Placeholder 23" descr="User">
            <a:extLst>
              <a:ext uri="{FF2B5EF4-FFF2-40B4-BE49-F238E27FC236}">
                <a16:creationId xmlns:a16="http://schemas.microsoft.com/office/drawing/2014/main" id="{48FEDC63-A9C4-48D9-8F24-04EFD2715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4768" y="2994961"/>
            <a:ext cx="731520" cy="731520"/>
          </a:xfrm>
          <a:prstGeom prst="rect">
            <a:avLst/>
          </a:prstGeom>
        </p:spPr>
      </p:pic>
      <p:pic>
        <p:nvPicPr>
          <p:cNvPr id="27" name="Online Image Placeholder 27" descr="Envelope">
            <a:extLst>
              <a:ext uri="{FF2B5EF4-FFF2-40B4-BE49-F238E27FC236}">
                <a16:creationId xmlns:a16="http://schemas.microsoft.com/office/drawing/2014/main" id="{FFD2B1B8-F1C4-49FF-9916-46ED638607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8391" y="3057597"/>
            <a:ext cx="731520" cy="731520"/>
          </a:xfrm>
          <a:prstGeom prst="rect">
            <a:avLst/>
          </a:prstGeom>
        </p:spPr>
      </p:pic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43768C54-F04A-4A35-A836-E1DEF4043DCB}"/>
              </a:ext>
            </a:extLst>
          </p:cNvPr>
          <p:cNvSpPr txBox="1">
            <a:spLocks/>
          </p:cNvSpPr>
          <p:nvPr/>
        </p:nvSpPr>
        <p:spPr>
          <a:xfrm>
            <a:off x="588194" y="3789117"/>
            <a:ext cx="3064668" cy="518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Rony </a:t>
            </a:r>
            <a:r>
              <a:rPr lang="en-US" dirty="0" err="1"/>
              <a:t>Keppens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5DAFC9D-51CC-4085-B06A-3BC216F7A98B}"/>
              </a:ext>
            </a:extLst>
          </p:cNvPr>
          <p:cNvSpPr txBox="1">
            <a:spLocks/>
          </p:cNvSpPr>
          <p:nvPr/>
        </p:nvSpPr>
        <p:spPr>
          <a:xfrm>
            <a:off x="6027165" y="3758937"/>
            <a:ext cx="5793971" cy="51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rony.keppens@kuleuven.be</a:t>
            </a:r>
          </a:p>
        </p:txBody>
      </p:sp>
      <p:pic>
        <p:nvPicPr>
          <p:cNvPr id="25" name="Graphic 24" descr="Lecturer outline">
            <a:extLst>
              <a:ext uri="{FF2B5EF4-FFF2-40B4-BE49-F238E27FC236}">
                <a16:creationId xmlns:a16="http://schemas.microsoft.com/office/drawing/2014/main" id="{69B0C27A-4061-4E37-9BD5-141FED7579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3328" y="15638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resentation_Win32_LW_v2.potx" id="{3AEEB70B-72AA-432B-B699-7833EBF4B1FE}" vid="{14A49A59-25D4-4203-BE02-DE6939C7C5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0A4F227-07B9-422F-9BA1-5F27B40FA5AD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D9F223-918A-45AF-9B53-56AB9E5E2182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71af3243-3dd4-4a8d-8c0d-dd76da1f02a5"/>
    <ds:schemaRef ds:uri="16c05727-aa75-4e4a-9b5f-8a80a116589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21670</TotalTime>
  <Words>702</Words>
  <Application>Microsoft Macintosh PowerPoint</Application>
  <PresentationFormat>Widescreen</PresentationFormat>
  <Paragraphs>66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Bell MT</vt:lpstr>
      <vt:lpstr>Calibri</vt:lpstr>
      <vt:lpstr>Calibri Light</vt:lpstr>
      <vt:lpstr>Cambria Math</vt:lpstr>
      <vt:lpstr>Wingdings</vt:lpstr>
      <vt:lpstr>Office Theme</vt:lpstr>
      <vt:lpstr>PowerPoint Presentation</vt:lpstr>
      <vt:lpstr>Solar Prominences </vt:lpstr>
      <vt:lpstr>Solar Prominences Simulation </vt:lpstr>
      <vt:lpstr>Solar Prominences Simulation </vt:lpstr>
      <vt:lpstr>Solar Prominences Simulation </vt:lpstr>
      <vt:lpstr>Solar Prominences Simulation 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Turbulent Characteristics</dc:title>
  <dc:creator>Madhurjya Changmai</dc:creator>
  <cp:lastModifiedBy>Madhurjya Changmai</cp:lastModifiedBy>
  <cp:revision>123</cp:revision>
  <dcterms:created xsi:type="dcterms:W3CDTF">2021-05-13T13:15:06Z</dcterms:created>
  <dcterms:modified xsi:type="dcterms:W3CDTF">2021-09-07T10:17:39Z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