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5143500" type="screen16x9"/>
  <p:notesSz cx="9144000" cy="6858000"/>
  <p:embeddedFontLst>
    <p:embeddedFont>
      <p:font typeface="Arial Narrow" panose="020B0606020202030204" pitchFamily="34" charset="0"/>
      <p:regular r:id="rId10"/>
      <p:bold r:id="rId11"/>
      <p:italic r:id="rId12"/>
      <p:boldItalic r:id="rId13"/>
    </p:embeddedFont>
    <p:embeddedFont>
      <p:font typeface="Average" panose="020B0604020202020204" charset="0"/>
      <p:regular r:id="rId14"/>
    </p:embeddedFon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940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2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0" name="Google Shape;14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4" name="Google Shape;16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825038" y="3341715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2" name="Google Shape;22;p2"/>
          <p:cNvCxnSpPr/>
          <p:nvPr/>
        </p:nvCxnSpPr>
        <p:spPr>
          <a:xfrm>
            <a:off x="905744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1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title"/>
          </p:nvPr>
        </p:nvSpPr>
        <p:spPr>
          <a:xfrm>
            <a:off x="822960" y="3806190"/>
            <a:ext cx="7584948" cy="617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2" name="Google Shape;82;p11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12" y="0"/>
            <a:ext cx="9143989" cy="3686307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" name="Google Shape;83;p11"/>
          <p:cNvSpPr txBox="1">
            <a:spLocks noGrp="1"/>
          </p:cNvSpPr>
          <p:nvPr>
            <p:ph type="body" idx="1"/>
          </p:nvPr>
        </p:nvSpPr>
        <p:spPr>
          <a:xfrm>
            <a:off x="822960" y="4430267"/>
            <a:ext cx="7584948" cy="445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84" name="Google Shape;84;p11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1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body" idx="1"/>
          </p:nvPr>
        </p:nvSpPr>
        <p:spPr>
          <a:xfrm rot="5400000">
            <a:off x="3086100" y="-878839"/>
            <a:ext cx="301752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2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3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3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/>
          </p:nvPr>
        </p:nvSpPr>
        <p:spPr>
          <a:xfrm rot="5400000">
            <a:off x="5370479" y="1484280"/>
            <a:ext cx="4318066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body" idx="1"/>
          </p:nvPr>
        </p:nvSpPr>
        <p:spPr>
          <a:xfrm rot="5400000">
            <a:off x="1369979" y="-430246"/>
            <a:ext cx="4318067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90000"/>
              </a:lnSpc>
              <a:spcBef>
                <a:spcPts val="1599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90000"/>
              </a:lnSpc>
              <a:spcBef>
                <a:spcPts val="1599"/>
              </a:spcBef>
              <a:spcAft>
                <a:spcPts val="1599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>
            <a:lvl1pPr marL="0" lvl="0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buClr>
                <a:srgbClr val="FFFFFF"/>
              </a:buClr>
              <a:buSzPts val="788"/>
              <a:buFont typeface="Calibri"/>
              <a:buNone/>
              <a:defRPr sz="788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6000"/>
              <a:buFont typeface="Calibri"/>
              <a:buNone/>
              <a:defRPr sz="6000" b="0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 cap="non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41" name="Google Shape;41;p5"/>
          <p:cNvCxnSpPr/>
          <p:nvPr/>
        </p:nvCxnSpPr>
        <p:spPr>
          <a:xfrm>
            <a:off x="905744" y="3257550"/>
            <a:ext cx="740664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22959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4663440" y="1384301"/>
            <a:ext cx="37033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2"/>
          </p:nvPr>
        </p:nvSpPr>
        <p:spPr>
          <a:xfrm>
            <a:off x="822960" y="1936751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3"/>
          </p:nvPr>
        </p:nvSpPr>
        <p:spPr>
          <a:xfrm>
            <a:off x="4663440" y="1384539"/>
            <a:ext cx="3703320" cy="552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 b="0" cap="none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350"/>
              <a:buNone/>
              <a:defRPr sz="1350" b="1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body" idx="4"/>
          </p:nvPr>
        </p:nvSpPr>
        <p:spPr>
          <a:xfrm>
            <a:off x="4663440" y="1936751"/>
            <a:ext cx="3703320" cy="253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9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700"/>
              <a:buFont typeface="Calibri"/>
              <a:buNone/>
              <a:defRPr sz="27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3600450" y="548640"/>
            <a:ext cx="4869180" cy="394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body" idx="2"/>
          </p:nvPr>
        </p:nvSpPr>
        <p:spPr>
          <a:xfrm>
            <a:off x="342900" y="2194560"/>
            <a:ext cx="2400300" cy="2534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SzPts val="1125"/>
              <a:buNone/>
              <a:defRPr sz="1125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SzPts val="900"/>
              <a:buNone/>
              <a:defRPr sz="900"/>
            </a:lvl2pPr>
            <a:lvl3pPr marL="1371600" lvl="2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750"/>
              <a:buNone/>
              <a:defRPr sz="750"/>
            </a:lvl3pPr>
            <a:lvl4pPr marL="1828800" lvl="3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5pPr>
            <a:lvl6pPr marL="2743200" lvl="5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6pPr>
            <a:lvl7pPr marL="3200400" lvl="6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7pPr>
            <a:lvl8pPr marL="3657600" lvl="7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SzPts val="675"/>
              <a:buNone/>
              <a:defRPr sz="675"/>
            </a:lvl8pPr>
            <a:lvl9pPr marL="4114800" lvl="8" indent="-228600" algn="l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349134" y="4844839"/>
            <a:ext cx="196388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3600450" y="4844839"/>
            <a:ext cx="34861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788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7;p1"/>
          <p:cNvSpPr/>
          <p:nvPr/>
        </p:nvSpPr>
        <p:spPr>
          <a:xfrm>
            <a:off x="0" y="4750737"/>
            <a:ext cx="9144001" cy="494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3600"/>
              <a:buFont typeface="Calibri"/>
              <a:buNone/>
              <a:defRPr sz="36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Calibri"/>
              <a:buChar char=" "/>
              <a:defRPr sz="15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150"/>
              </a:spcBef>
              <a:spcAft>
                <a:spcPts val="0"/>
              </a:spcAft>
              <a:buClr>
                <a:schemeClr val="accent1"/>
              </a:buClr>
              <a:buSzPts val="1350"/>
              <a:buFont typeface="Calibri"/>
              <a:buChar char="◦"/>
              <a:defRPr sz="13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5275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5275" algn="l" rtl="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SzPts val="1050"/>
              <a:buFont typeface="Calibri"/>
              <a:buChar char="◦"/>
              <a:defRPr sz="105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dt" idx="10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ftr" idx="11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75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788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3" name="Google Shape;13;p1"/>
          <p:cNvCxnSpPr/>
          <p:nvPr/>
        </p:nvCxnSpPr>
        <p:spPr>
          <a:xfrm>
            <a:off x="895149" y="1303384"/>
            <a:ext cx="747522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2.wmv"/><Relationship Id="rId7" Type="http://schemas.openxmlformats.org/officeDocument/2006/relationships/image" Target="../media/image6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4"/>
          <p:cNvSpPr txBox="1"/>
          <p:nvPr/>
        </p:nvSpPr>
        <p:spPr>
          <a:xfrm>
            <a:off x="3063238" y="3241134"/>
            <a:ext cx="3169920" cy="392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775" tIns="27775" rIns="27775" bIns="2777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1818"/>
              </a:buClr>
              <a:buSzPts val="800"/>
              <a:buFont typeface="Times New Roman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</a:t>
            </a:r>
            <a:r>
              <a:rPr lang="en-US" sz="1800" b="1" i="0" u="none" strike="noStrike" cap="none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Kamlesh Bora</a:t>
            </a:r>
            <a:endParaRPr sz="1800" b="1" i="0" u="none" strike="noStrike" cap="none">
              <a:solidFill>
                <a:srgbClr val="3F3F3F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1" i="0" u="none" strike="noStrike" cap="none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  </a:t>
            </a: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           </a:t>
            </a:r>
            <a:endParaRPr sz="17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 </a:t>
            </a:r>
            <a:r>
              <a:rPr lang="en-US" sz="16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      </a:t>
            </a:r>
            <a:endParaRPr sz="1600" b="1" i="1" u="none" strike="noStrike" cap="none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Arial"/>
              <a:buNone/>
            </a:pPr>
            <a:r>
              <a:rPr lang="en-US" sz="17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endParaRPr sz="1300" b="1" i="0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 </a:t>
            </a:r>
            <a:endParaRPr sz="1800" b="1" i="0" u="none" strike="noStrike" cap="none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     </a:t>
            </a:r>
            <a:r>
              <a:rPr lang="en-US" sz="18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                         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9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99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99"/>
                </a:solidFill>
                <a:latin typeface="Arial"/>
                <a:ea typeface="Arial"/>
                <a:cs typeface="Arial"/>
                <a:sym typeface="Arial"/>
              </a:rPr>
              <a:t>                                                                                                 </a:t>
            </a:r>
            <a: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9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1" i="0" u="none" strike="noStrike" cap="none">
              <a:solidFill>
                <a:srgbClr val="0000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Calibri"/>
              <a:buNone/>
            </a:pPr>
            <a:endParaRPr sz="2700" b="0" i="0" u="none" strike="noStrike" cap="none">
              <a:solidFill>
                <a:srgbClr val="CACACA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Calibri"/>
              <a:buNone/>
            </a:pPr>
            <a:endParaRPr sz="900" b="1" i="0" u="none" strike="noStrike" cap="none">
              <a:solidFill>
                <a:srgbClr val="00009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487"/>
              </a:spcAft>
              <a:buClr>
                <a:srgbClr val="002060"/>
              </a:buClr>
              <a:buSzPts val="1800"/>
              <a:buFont typeface="Arial"/>
              <a:buNone/>
            </a:pPr>
            <a:r>
              <a:rPr lang="en-US" sz="18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i="0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63238" y="1245488"/>
            <a:ext cx="2842262" cy="1824308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4"/>
          <p:cNvSpPr txBox="1"/>
          <p:nvPr/>
        </p:nvSpPr>
        <p:spPr>
          <a:xfrm>
            <a:off x="439750" y="3870399"/>
            <a:ext cx="76239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7EA9CA"/>
                </a:solidFill>
                <a:latin typeface="Average"/>
                <a:ea typeface="Average"/>
                <a:cs typeface="Average"/>
                <a:sym typeface="Average"/>
              </a:rPr>
              <a:t>               </a:t>
            </a:r>
            <a:r>
              <a:rPr lang="en-US" sz="1800" b="1" i="0" u="none" strike="noStrike" cap="none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In collaboration with:  </a:t>
            </a:r>
            <a:r>
              <a:rPr lang="en-US" sz="1800" b="1" i="1" u="none" strike="noStrike" cap="none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Ramit Bhattacharyya</a:t>
            </a:r>
            <a:r>
              <a:rPr lang="en-US" sz="1800" b="1" i="1" u="none" strike="noStrike" cap="none" baseline="30000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r>
              <a:rPr lang="en-US" sz="1800" b="1" i="1" u="none" strike="noStrike" cap="none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 and P.K. Smolarkiewicz</a:t>
            </a:r>
            <a:r>
              <a:rPr lang="en-US" sz="1800" b="1" i="1" u="none" strike="noStrike" cap="none" baseline="30000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endParaRPr sz="1800" b="1" i="1">
              <a:solidFill>
                <a:srgbClr val="5E2C16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800" b="1" i="1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                               </a:t>
            </a:r>
            <a:r>
              <a:rPr lang="en-US" sz="1400" b="1" baseline="30000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1</a:t>
            </a:r>
            <a:r>
              <a:rPr lang="en-US" sz="1400" b="1" u="none" strike="noStrike" cap="none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Udaipur Solar </a:t>
            </a:r>
            <a:r>
              <a:rPr lang="en-US" sz="1400" b="1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observatory, Physical Research Laboratory, India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1400" b="1" i="1" baseline="30000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                                                         </a:t>
            </a:r>
            <a:r>
              <a:rPr lang="en-US" sz="1400" b="1" i="1" baseline="30000">
                <a:solidFill>
                  <a:srgbClr val="5E2C16"/>
                </a:solidFill>
                <a:latin typeface="Average"/>
                <a:ea typeface="Average"/>
                <a:cs typeface="Average"/>
                <a:sym typeface="Average"/>
              </a:rPr>
              <a:t>         </a:t>
            </a:r>
            <a:r>
              <a:rPr lang="en-US" sz="1400" b="1" baseline="30000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2</a:t>
            </a:r>
            <a:r>
              <a:rPr lang="en-US" sz="1400" b="1">
                <a:solidFill>
                  <a:srgbClr val="3F3F3F"/>
                </a:solidFill>
                <a:latin typeface="Average"/>
                <a:ea typeface="Average"/>
                <a:cs typeface="Average"/>
                <a:sym typeface="Average"/>
              </a:rPr>
              <a:t>National Center of Atmospheric Research, Boulder, USA</a:t>
            </a:r>
            <a:endParaRPr/>
          </a:p>
        </p:txBody>
      </p:sp>
      <p:sp>
        <p:nvSpPr>
          <p:cNvPr id="108" name="Google Shape;108;p14"/>
          <p:cNvSpPr txBox="1"/>
          <p:nvPr/>
        </p:nvSpPr>
        <p:spPr>
          <a:xfrm>
            <a:off x="796290" y="243152"/>
            <a:ext cx="7499984" cy="830997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1F394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i="0">
                <a:solidFill>
                  <a:srgbClr val="002060"/>
                </a:solidFill>
                <a:latin typeface="Average"/>
                <a:ea typeface="Average"/>
                <a:cs typeface="Average"/>
                <a:sym typeface="Average"/>
              </a:rPr>
              <a:t>       </a:t>
            </a:r>
            <a:r>
              <a:rPr lang="en-US" sz="2400" b="1" i="0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Impact  of  Hall  MHD  on  the  evolution  of</a:t>
            </a:r>
            <a:r>
              <a:rPr lang="en-US" sz="2400" b="1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  3D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i="0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                     complex  magnetic  structures</a:t>
            </a:r>
            <a:endParaRPr/>
          </a:p>
        </p:txBody>
      </p:sp>
      <p:sp>
        <p:nvSpPr>
          <p:cNvPr id="109" name="Google Shape;109;p14"/>
          <p:cNvSpPr txBox="1"/>
          <p:nvPr/>
        </p:nvSpPr>
        <p:spPr>
          <a:xfrm>
            <a:off x="3063238" y="3464781"/>
            <a:ext cx="313182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Contact:</a:t>
            </a:r>
            <a:r>
              <a:rPr lang="en-US" sz="16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600" i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kamleshb@prl.res.in</a:t>
            </a:r>
            <a:endParaRPr sz="1600" i="1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63649" y="3664960"/>
            <a:ext cx="802765" cy="830997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4"/>
          <p:cNvSpPr txBox="1"/>
          <p:nvPr/>
        </p:nvSpPr>
        <p:spPr>
          <a:xfrm>
            <a:off x="6195050" y="4759350"/>
            <a:ext cx="284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700"/>
              <a:buFont typeface="Arial"/>
              <a:buNone/>
            </a:pPr>
            <a:r>
              <a:rPr lang="en-US" b="1" i="1">
                <a:solidFill>
                  <a:schemeClr val="dk1"/>
                </a:solidFill>
                <a:latin typeface="Average"/>
                <a:ea typeface="Average"/>
                <a:cs typeface="Average"/>
                <a:sym typeface="Average"/>
              </a:rPr>
              <a:t>    ESPM-16, 6-10 September 2021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>
            <a:off x="579121" y="3980467"/>
            <a:ext cx="7830242" cy="599400"/>
          </a:xfrm>
          <a:prstGeom prst="rect">
            <a:avLst/>
          </a:prstGeom>
          <a:solidFill>
            <a:srgbClr val="F4DBD0"/>
          </a:solidFill>
          <a:ln w="15875" cap="flat" cmpd="sng">
            <a:solidFill>
              <a:srgbClr val="A65F0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15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</a:rPr>
              <a:t>2</a:t>
            </a:fld>
            <a:endParaRPr sz="1400">
              <a:solidFill>
                <a:schemeClr val="dk1"/>
              </a:solidFill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404100" y="135525"/>
            <a:ext cx="2041920" cy="5994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Average"/>
              <a:buNone/>
            </a:pPr>
            <a:r>
              <a:rPr lang="en-US" sz="2400" b="1" i="0" u="none" strike="noStrike" cap="none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  Motivation:</a:t>
            </a:r>
            <a:endParaRPr sz="2400" b="1" i="0" u="none" strike="noStrike" cap="none">
              <a:solidFill>
                <a:srgbClr val="C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pic>
        <p:nvPicPr>
          <p:cNvPr id="119" name="Google Shape;119;p15"/>
          <p:cNvPicPr preferRelativeResize="0"/>
          <p:nvPr/>
        </p:nvPicPr>
        <p:blipFill rotWithShape="1">
          <a:blip r:embed="rId3">
            <a:alphaModFix/>
          </a:blip>
          <a:srcRect t="13314" b="62031"/>
          <a:stretch/>
        </p:blipFill>
        <p:spPr>
          <a:xfrm>
            <a:off x="1719343" y="903511"/>
            <a:ext cx="4887773" cy="599401"/>
          </a:xfrm>
          <a:prstGeom prst="rect">
            <a:avLst/>
          </a:prstGeom>
          <a:noFill/>
          <a:ln w="952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" name="Google Shape;120;p15"/>
          <p:cNvSpPr/>
          <p:nvPr/>
        </p:nvSpPr>
        <p:spPr>
          <a:xfrm rot="-5400000">
            <a:off x="2975478" y="1114072"/>
            <a:ext cx="137428" cy="922023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5"/>
          <p:cNvSpPr/>
          <p:nvPr/>
        </p:nvSpPr>
        <p:spPr>
          <a:xfrm rot="-5400000">
            <a:off x="4259319" y="1197441"/>
            <a:ext cx="137429" cy="762261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5"/>
          <p:cNvSpPr/>
          <p:nvPr/>
        </p:nvSpPr>
        <p:spPr>
          <a:xfrm rot="-5400000">
            <a:off x="5710834" y="946397"/>
            <a:ext cx="137429" cy="1257371"/>
          </a:xfrm>
          <a:prstGeom prst="leftBrace">
            <a:avLst>
              <a:gd name="adj1" fmla="val 8333"/>
              <a:gd name="adj2" fmla="val 50000"/>
            </a:avLst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2583180" y="1693219"/>
            <a:ext cx="402393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>
                <a:solidFill>
                  <a:srgbClr val="0000FF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r>
              <a:rPr lang="en-US" sz="1400" b="1">
                <a:solidFill>
                  <a:srgbClr val="002060"/>
                </a:solidFill>
                <a:latin typeface="Average"/>
                <a:ea typeface="Average"/>
                <a:cs typeface="Average"/>
                <a:sym typeface="Average"/>
              </a:rPr>
              <a:t>Advection      Resistive diffusion          Hall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632461" y="1990312"/>
            <a:ext cx="7650479" cy="250035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l="-317" b="-4621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 </a:t>
            </a:r>
            <a:endParaRPr/>
          </a:p>
        </p:txBody>
      </p:sp>
      <p:cxnSp>
        <p:nvCxnSpPr>
          <p:cNvPr id="125" name="Google Shape;125;p15"/>
          <p:cNvCxnSpPr/>
          <p:nvPr/>
        </p:nvCxnSpPr>
        <p:spPr>
          <a:xfrm>
            <a:off x="3436620" y="3633951"/>
            <a:ext cx="703753" cy="0"/>
          </a:xfrm>
          <a:prstGeom prst="straightConnector1">
            <a:avLst/>
          </a:prstGeom>
          <a:noFill/>
          <a:ln w="38100" cap="flat" cmpd="sng">
            <a:solidFill>
              <a:srgbClr val="8D412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6" name="Google Shape;126;p15"/>
          <p:cNvSpPr txBox="1"/>
          <p:nvPr/>
        </p:nvSpPr>
        <p:spPr>
          <a:xfrm>
            <a:off x="4163229" y="3341564"/>
            <a:ext cx="4246134" cy="5847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Hall term is important and effective when the magnetic reconnection is under consideration.   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title"/>
          </p:nvPr>
        </p:nvSpPr>
        <p:spPr>
          <a:xfrm>
            <a:off x="3215650" y="459125"/>
            <a:ext cx="2217300" cy="499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Calibri"/>
              <a:buNone/>
            </a:pPr>
            <a:r>
              <a:rPr lang="en-US" sz="2400"/>
              <a:t>                                                           </a:t>
            </a:r>
            <a:br>
              <a:rPr lang="en-US" sz="2400"/>
            </a:br>
            <a:r>
              <a:rPr lang="en-US" sz="2400"/>
              <a:t>   </a:t>
            </a:r>
            <a:r>
              <a:rPr lang="en-US" sz="3155" b="1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Objectives</a:t>
            </a:r>
            <a:r>
              <a:rPr lang="en-US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>
              <a:solidFill>
                <a:srgbClr val="C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32" name="Google Shape;132;p16"/>
          <p:cNvSpPr txBox="1">
            <a:spLocks noGrp="1"/>
          </p:cNvSpPr>
          <p:nvPr>
            <p:ph type="sldNum" idx="12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133" name="Google Shape;133;p16"/>
          <p:cNvSpPr txBox="1"/>
          <p:nvPr/>
        </p:nvSpPr>
        <p:spPr>
          <a:xfrm>
            <a:off x="369575" y="1458725"/>
            <a:ext cx="8550900" cy="48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r>
              <a:rPr lang="en-US" sz="23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 a Hall MHD module using EULAG numerical model of CFD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369575" y="2386963"/>
            <a:ext cx="819540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775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Benchmarking the extended 3D Hall EULAG MHD model</a:t>
            </a:r>
            <a:r>
              <a:rPr lang="en-US" sz="32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               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16"/>
          <p:cNvSpPr txBox="1"/>
          <p:nvPr/>
        </p:nvSpPr>
        <p:spPr>
          <a:xfrm>
            <a:off x="91775" y="3574500"/>
            <a:ext cx="9006600" cy="60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40000"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en-US" sz="6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Exploring a solar-like flux rope dynamics during Hall MHD evolution</a:t>
            </a:r>
            <a:r>
              <a:rPr lang="en-US" sz="60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             </a:t>
            </a:r>
            <a:r>
              <a:rPr lang="en-US" sz="24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" name="Google Shape;136;p16"/>
          <p:cNvCxnSpPr/>
          <p:nvPr/>
        </p:nvCxnSpPr>
        <p:spPr>
          <a:xfrm flipH="1">
            <a:off x="4321350" y="2108841"/>
            <a:ext cx="3000" cy="4629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7" name="Google Shape;137;p16"/>
          <p:cNvCxnSpPr/>
          <p:nvPr/>
        </p:nvCxnSpPr>
        <p:spPr>
          <a:xfrm>
            <a:off x="4322850" y="3141350"/>
            <a:ext cx="0" cy="4998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</a:rPr>
              <a:t>4</a:t>
            </a:fld>
            <a:endParaRPr sz="1400">
              <a:solidFill>
                <a:schemeClr val="dk1"/>
              </a:solidFill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182974" y="119205"/>
            <a:ext cx="7200805" cy="482342"/>
          </a:xfrm>
          <a:prstGeom prst="rect">
            <a:avLst/>
          </a:prstGeom>
          <a:noFill/>
          <a:ln w="12700" cap="flat" cmpd="sng">
            <a:solidFill>
              <a:srgbClr val="432B2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>
                <a:solidFill>
                  <a:srgbClr val="980000"/>
                </a:solidFill>
                <a:latin typeface="Average"/>
                <a:ea typeface="Average"/>
                <a:cs typeface="Average"/>
                <a:sym typeface="Average"/>
              </a:rPr>
              <a:t>  Benchmark  results : MHD  and  Hall MHD  simulations</a:t>
            </a:r>
            <a:endParaRPr sz="2200" b="1">
              <a:solidFill>
                <a:srgbClr val="98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5329765" y="4774168"/>
            <a:ext cx="31426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K. Bora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2021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ApJ </a:t>
            </a: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906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102</a:t>
            </a:r>
            <a:endParaRPr/>
          </a:p>
        </p:txBody>
      </p:sp>
      <p:sp>
        <p:nvSpPr>
          <p:cNvPr id="147" name="Google Shape;147;p17"/>
          <p:cNvSpPr txBox="1"/>
          <p:nvPr/>
        </p:nvSpPr>
        <p:spPr>
          <a:xfrm>
            <a:off x="182974" y="3941783"/>
            <a:ext cx="77799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Faster and complex reconnection in the Hall MHD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AutoNum type="arabicPeriod"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Generation of an out-of-plane magnetic field component along with the generation of magnetic islands.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1068867" y="3549920"/>
            <a:ext cx="13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MHD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5207284" y="3528942"/>
            <a:ext cx="13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Hall MHD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Figure2ANIMwmv">
            <a:hlinkClick r:id="" action="ppaction://media"/>
            <a:extLst>
              <a:ext uri="{FF2B5EF4-FFF2-40B4-BE49-F238E27FC236}">
                <a16:creationId xmlns:a16="http://schemas.microsoft.com/office/drawing/2014/main" id="{EF410ED4-6EB3-42B8-AFB8-0937491227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2974" y="842585"/>
            <a:ext cx="3297901" cy="2521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Figure4ANIMwmv">
            <a:hlinkClick r:id="" action="ppaction://media"/>
            <a:extLst>
              <a:ext uri="{FF2B5EF4-FFF2-40B4-BE49-F238E27FC236}">
                <a16:creationId xmlns:a16="http://schemas.microsoft.com/office/drawing/2014/main" id="{4A2198B3-BB55-4265-ADB8-1E98B07B26D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543300" y="842585"/>
            <a:ext cx="5417726" cy="25212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18" descr="Sine-overall.png"/>
          <p:cNvPicPr preferRelativeResize="0"/>
          <p:nvPr/>
        </p:nvPicPr>
        <p:blipFill rotWithShape="1">
          <a:blip r:embed="rId5">
            <a:alphaModFix/>
          </a:blip>
          <a:srcRect l="475" t="63515" r="4360" b="-2"/>
          <a:stretch/>
        </p:blipFill>
        <p:spPr>
          <a:xfrm>
            <a:off x="343947" y="671091"/>
            <a:ext cx="4936713" cy="1777357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343948" y="77152"/>
            <a:ext cx="4999576" cy="479201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200"/>
              <a:buFont typeface="Average"/>
              <a:buNone/>
            </a:pPr>
            <a:r>
              <a:rPr lang="en-US" sz="2200" b="1" i="0" u="none" strike="noStrike" cap="none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Benchmark  Results : cont…… </a:t>
            </a:r>
            <a:endParaRPr sz="2200" b="1" i="0" u="none" strike="noStrike" cap="none">
              <a:solidFill>
                <a:srgbClr val="C00000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verage"/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</a:t>
            </a:r>
            <a:endParaRPr sz="2000" b="0" i="0" u="none" strike="noStrike" cap="none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>
            <a:off x="343947" y="2563186"/>
            <a:ext cx="5134833" cy="635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verage"/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Figure :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 Domain average evolution for MHD (dash curve) and Hall MHD (solid curve) simulations </a:t>
            </a:r>
            <a:endParaRPr sz="1400" b="0" i="0" u="none" strike="noStrike" cap="none">
              <a:solidFill>
                <a:srgbClr val="00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57" name="Google Shape;157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158" name="Google Shape;158;p18"/>
          <p:cNvSpPr txBox="1"/>
          <p:nvPr/>
        </p:nvSpPr>
        <p:spPr>
          <a:xfrm>
            <a:off x="0" y="3369106"/>
            <a:ext cx="5158264" cy="719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57161" marR="0" lvl="0" indent="-31747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-"/>
            </a:pPr>
            <a:r>
              <a:rPr lang="en-US" sz="1600" b="0" i="0" u="none" strike="noStrike" cap="none">
                <a:solidFill>
                  <a:srgbClr val="000000"/>
                </a:solidFill>
                <a:latin typeface="Average"/>
                <a:ea typeface="Average"/>
                <a:cs typeface="Average"/>
                <a:sym typeface="Average"/>
              </a:rPr>
              <a:t>Greater degree of Impulsiveness ----sharp changes in the rate of change of current densities in Hall simulations.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8"/>
          <p:cNvSpPr txBox="1"/>
          <p:nvPr/>
        </p:nvSpPr>
        <p:spPr>
          <a:xfrm>
            <a:off x="5158264" y="4777955"/>
            <a:ext cx="377999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K. Bora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2021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ApJ </a:t>
            </a: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906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102</a:t>
            </a:r>
            <a:endParaRPr/>
          </a:p>
        </p:txBody>
      </p:sp>
      <p:sp>
        <p:nvSpPr>
          <p:cNvPr id="161" name="Google Shape;161;p18"/>
          <p:cNvSpPr txBox="1"/>
          <p:nvPr/>
        </p:nvSpPr>
        <p:spPr>
          <a:xfrm>
            <a:off x="5402580" y="3442632"/>
            <a:ext cx="354957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Animation: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Hall MHD evolution of MFLs on a 2D plane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Figure8ANIMwmv">
            <a:hlinkClick r:id="" action="ppaction://media"/>
            <a:extLst>
              <a:ext uri="{FF2B5EF4-FFF2-40B4-BE49-F238E27FC236}">
                <a16:creationId xmlns:a16="http://schemas.microsoft.com/office/drawing/2014/main" id="{B070BF83-2313-4D49-B850-F2CF22B687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78543" y="671091"/>
            <a:ext cx="3549574" cy="26810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</a:rPr>
              <a:t>6</a:t>
            </a:fld>
            <a:endParaRPr sz="1400">
              <a:solidFill>
                <a:schemeClr val="dk1"/>
              </a:solidFill>
            </a:endParaRPr>
          </a:p>
        </p:txBody>
      </p:sp>
      <p:sp>
        <p:nvSpPr>
          <p:cNvPr id="167" name="Google Shape;167;p19"/>
          <p:cNvSpPr txBox="1"/>
          <p:nvPr/>
        </p:nvSpPr>
        <p:spPr>
          <a:xfrm>
            <a:off x="203063" y="137855"/>
            <a:ext cx="5796344" cy="482342"/>
          </a:xfrm>
          <a:prstGeom prst="rect">
            <a:avLst/>
          </a:prstGeom>
          <a:noFill/>
          <a:ln w="28575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en-US" sz="2200" b="1">
                <a:solidFill>
                  <a:srgbClr val="980000"/>
                </a:solidFill>
                <a:latin typeface="Average"/>
                <a:ea typeface="Average"/>
                <a:cs typeface="Average"/>
                <a:sym typeface="Average"/>
              </a:rPr>
              <a:t>Flux  Rope  dynamics:  Hall MHD  and  MHD</a:t>
            </a:r>
            <a:endParaRPr sz="2200" b="1">
              <a:solidFill>
                <a:srgbClr val="98000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68" name="Google Shape;168;p19"/>
          <p:cNvSpPr txBox="1"/>
          <p:nvPr/>
        </p:nvSpPr>
        <p:spPr>
          <a:xfrm>
            <a:off x="904560" y="3696325"/>
            <a:ext cx="13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MHD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" name="Google Shape;169;p19"/>
          <p:cNvSpPr txBox="1"/>
          <p:nvPr/>
        </p:nvSpPr>
        <p:spPr>
          <a:xfrm>
            <a:off x="3451315" y="3696325"/>
            <a:ext cx="1375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Hall MHD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062" y="915133"/>
            <a:ext cx="5458597" cy="23540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85490" y="915133"/>
            <a:ext cx="3089798" cy="235404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19"/>
          <p:cNvSpPr txBox="1"/>
          <p:nvPr/>
        </p:nvSpPr>
        <p:spPr>
          <a:xfrm>
            <a:off x="5865019" y="3692123"/>
            <a:ext cx="2850356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Zoomed reconnection in HMHD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5091385" y="4774168"/>
            <a:ext cx="33234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K. Bora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et al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. 2021 </a:t>
            </a:r>
            <a:r>
              <a:rPr lang="en-US" sz="1800" i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ApJ </a:t>
            </a:r>
            <a:r>
              <a:rPr lang="en-US" sz="1800" b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906</a:t>
            </a:r>
            <a:r>
              <a:rPr lang="en-US"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102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>
            <a:spLocks noGrp="1"/>
          </p:cNvSpPr>
          <p:nvPr>
            <p:ph type="body" idx="1"/>
          </p:nvPr>
        </p:nvSpPr>
        <p:spPr>
          <a:xfrm>
            <a:off x="2759459" y="3810000"/>
            <a:ext cx="3706177" cy="976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46354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r>
              <a:rPr lang="en-US" b="1">
                <a:solidFill>
                  <a:srgbClr val="002060"/>
                </a:solidFill>
                <a:latin typeface="Average"/>
                <a:ea typeface="Average"/>
                <a:cs typeface="Average"/>
                <a:sym typeface="Average"/>
              </a:rPr>
              <a:t>         </a:t>
            </a:r>
            <a:r>
              <a:rPr lang="en-US" sz="4400" b="1">
                <a:solidFill>
                  <a:srgbClr val="002060"/>
                </a:solidFill>
                <a:latin typeface="Average"/>
                <a:ea typeface="Average"/>
                <a:cs typeface="Average"/>
                <a:sym typeface="Average"/>
              </a:rPr>
              <a:t>Thanks!</a:t>
            </a:r>
            <a:endParaRPr/>
          </a:p>
          <a:p>
            <a:pPr marL="463540" lvl="0" indent="-234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None/>
            </a:pPr>
            <a:endParaRPr b="1">
              <a:solidFill>
                <a:srgbClr val="00206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79" name="Google Shape;17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 sz="1400">
                <a:solidFill>
                  <a:schemeClr val="dk1"/>
                </a:solidFill>
              </a:rPr>
              <a:t>7</a:t>
            </a:fld>
            <a:endParaRPr sz="1400">
              <a:solidFill>
                <a:schemeClr val="dk1"/>
              </a:solidFill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407874" y="242356"/>
            <a:ext cx="2351585" cy="554100"/>
          </a:xfrm>
          <a:prstGeom prst="rect">
            <a:avLst/>
          </a:prstGeom>
          <a:noFill/>
          <a:ln w="38100" cap="flat" cmpd="sng">
            <a:solidFill>
              <a:srgbClr val="00206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4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400" b="1">
                <a:solidFill>
                  <a:srgbClr val="C00000"/>
                </a:solidFill>
                <a:latin typeface="Average"/>
                <a:ea typeface="Average"/>
                <a:cs typeface="Average"/>
                <a:sym typeface="Average"/>
              </a:rPr>
              <a:t>Summary :</a:t>
            </a:r>
            <a:endParaRPr sz="2400">
              <a:solidFill>
                <a:schemeClr val="dk1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407874" y="1448363"/>
            <a:ext cx="8545500" cy="22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C0C0C"/>
                </a:solidFill>
                <a:latin typeface="Average"/>
                <a:ea typeface="Average"/>
                <a:cs typeface="Average"/>
                <a:sym typeface="Average"/>
              </a:rPr>
              <a:t>-Faster reconnection and richer complexity in the magnetic field lines during the Hall MHD evolution.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C0C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C0C0C"/>
                </a:solidFill>
                <a:latin typeface="Average"/>
                <a:ea typeface="Average"/>
                <a:cs typeface="Average"/>
                <a:sym typeface="Average"/>
              </a:rPr>
              <a:t>-Small scale changes during magnetic reconnection affect the large scale dynamics in the Hall MHD evolution.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>
              <a:solidFill>
                <a:srgbClr val="0C0C0C"/>
              </a:solidFill>
              <a:latin typeface="Average"/>
              <a:ea typeface="Average"/>
              <a:cs typeface="Average"/>
              <a:sym typeface="Averag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0C0C0C"/>
                </a:solidFill>
                <a:latin typeface="Average"/>
                <a:ea typeface="Average"/>
                <a:cs typeface="Average"/>
                <a:sym typeface="Average"/>
              </a:rPr>
              <a:t>-Greater degree of impulsiveness is evident in the Hall MHD simulations.</a:t>
            </a:r>
            <a:endParaRPr sz="2000" b="1">
              <a:solidFill>
                <a:srgbClr val="002060"/>
              </a:solidFill>
              <a:latin typeface="Average"/>
              <a:ea typeface="Average"/>
              <a:cs typeface="Average"/>
              <a:sym typeface="Averag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On-screen Show (16:9)</PresentationFormat>
  <Paragraphs>61</Paragraphs>
  <Slides>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 Narrow</vt:lpstr>
      <vt:lpstr>Calibri</vt:lpstr>
      <vt:lpstr>Arial</vt:lpstr>
      <vt:lpstr>Times New Roman</vt:lpstr>
      <vt:lpstr>Average</vt:lpstr>
      <vt:lpstr>Retrospect</vt:lpstr>
      <vt:lpstr>PowerPoint Presentation</vt:lpstr>
      <vt:lpstr>PowerPoint Presentation</vt:lpstr>
      <vt:lpstr>                                                               Objectives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Satyam agarwal</cp:lastModifiedBy>
  <cp:revision>2</cp:revision>
  <dcterms:modified xsi:type="dcterms:W3CDTF">2021-09-07T05:39:19Z</dcterms:modified>
</cp:coreProperties>
</file>