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77" r:id="rId3"/>
    <p:sldId id="303" r:id="rId5"/>
    <p:sldId id="258" r:id="rId6"/>
    <p:sldId id="259" r:id="rId7"/>
    <p:sldId id="265" r:id="rId8"/>
    <p:sldId id="267" r:id="rId9"/>
    <p:sldId id="270" r:id="rId10"/>
    <p:sldId id="281" r:id="rId11"/>
    <p:sldId id="268" r:id="rId12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9FF"/>
    <a:srgbClr val="529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10s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>
                <a:latin typeface="Arial Unicode MS" panose="020B0604020202020204" charset="-122"/>
                <a:ea typeface="Arial Unicode MS" panose="020B0604020202020204" charset="-122"/>
              </a:rPr>
              <a:t>40s</a:t>
            </a:r>
            <a:endParaRPr lang="en-US" altLang="zh-CN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>
                <a:latin typeface="Arial Unicode MS" panose="020B0604020202020204" charset="-122"/>
                <a:ea typeface="Arial Unicode MS" panose="020B0604020202020204" charset="-122"/>
              </a:rPr>
              <a:t>20s</a:t>
            </a:r>
            <a:endParaRPr lang="en-US" altLang="zh-CN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>
                <a:latin typeface="Arial Unicode MS" panose="020B0604020202020204" charset="-122"/>
                <a:ea typeface="Arial Unicode MS" panose="020B0604020202020204" charset="-122"/>
              </a:rPr>
              <a:t>50s</a:t>
            </a:r>
            <a:endParaRPr lang="en-US" altLang="zh-CN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30s</a:t>
            </a:r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/>
              <a:t>1min20s</a:t>
            </a:r>
            <a:endParaRPr lang="en-US" alt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/>
              <a:t>1</a:t>
            </a:r>
            <a:r>
              <a:rPr lang="en-US" altLang="zh-CN" b="1"/>
              <a:t>min20s</a:t>
            </a:r>
            <a:endParaRPr lang="en-US" alt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/>
              <a:t>50s</a:t>
            </a:r>
            <a:endParaRPr lang="en-US" alt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/>
              <a:t>20s</a:t>
            </a:r>
            <a:endParaRPr lang="en-US" alt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4" Type="http://schemas.openxmlformats.org/officeDocument/2006/relationships/notesSlide" Target="../notesSlides/notesSlide2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5" Type="http://schemas.openxmlformats.org/officeDocument/2006/relationships/notesSlide" Target="../notesSlides/notesSlide7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2230" y="1050925"/>
            <a:ext cx="9526905" cy="593725"/>
          </a:xfrm>
        </p:spPr>
        <p:txBody>
          <a:bodyPr>
            <a:noAutofit/>
          </a:bodyPr>
          <a:p>
            <a:r>
              <a:rPr lang="en-US" altLang="zh-CN" sz="36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Babcock-Leighton type solar dynamo working in the bulk of the convection zone</a:t>
            </a:r>
            <a:endParaRPr lang="en-US" altLang="zh-CN" sz="3600" b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https://timgsa.baidu.com/timg?image&amp;quality=80&amp;size=b9999_10000&amp;sec=1502939555583&amp;di=030cae53b660063f78f6d95cf346d6fa&amp;imgtype=0&amp;src=http%3A%2F%2Fchinadmd.zyexhibition.com%2Fupload%2Faaordqjo2rqo72b2rooaxavj_1.png"/>
          <p:cNvPicPr>
            <a:picLocks noChangeAspect="1" noChangeArrowheads="1"/>
          </p:cNvPicPr>
          <p:nvPr/>
        </p:nvPicPr>
        <p:blipFill>
          <a:blip r:embed="rId1"/>
          <a:srcRect t="2192" r="45934" b="2922"/>
          <a:stretch>
            <a:fillRect/>
          </a:stretch>
        </p:blipFill>
        <p:spPr bwMode="auto">
          <a:xfrm>
            <a:off x="10962337" y="161267"/>
            <a:ext cx="1128818" cy="1122145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3953510" y="2795270"/>
            <a:ext cx="42856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>
                <a:latin typeface="Arial" panose="020B0604020202020204" pitchFamily="34" charset="0"/>
                <a:cs typeface="Arial" panose="020B0604020202020204" pitchFamily="34" charset="0"/>
              </a:rPr>
              <a:t>Beihang University, China</a:t>
            </a:r>
            <a:endParaRPr lang="en-US" altLang="zh-CN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72590" y="3536950"/>
            <a:ext cx="94964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Key points</a:t>
            </a:r>
            <a:r>
              <a:rPr lang="en-US" altLang="zh-CN" sz="2800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The toroidal fields are produced in the bulk of the convection zone by the latitudinal shear</a:t>
            </a:r>
            <a:endParaRPr lang="en-US" altLang="zh-CN" sz="28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The tachocline is unimportant in our model</a:t>
            </a:r>
            <a:endParaRPr lang="en-US" altLang="zh-CN" sz="28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36975" y="2093595"/>
            <a:ext cx="4717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>
                <a:latin typeface="Arial" panose="020B0604020202020204" pitchFamily="34" charset="0"/>
                <a:cs typeface="Arial" panose="020B0604020202020204" pitchFamily="34" charset="0"/>
              </a:rPr>
              <a:t>Zebin Zhang &amp; </a:t>
            </a:r>
            <a:r>
              <a:rPr lang="en-US" altLang="zh-CN" sz="3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Jie Jiang</a:t>
            </a:r>
            <a:endParaRPr lang="en-US" altLang="zh-CN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44025" y="6384925"/>
            <a:ext cx="2743200" cy="365125"/>
          </a:xfrm>
        </p:spPr>
        <p:txBody>
          <a:bodyPr/>
          <a:p>
            <a:fld id="{565CE74E-AB26-4998-AD42-012C4C1AD076}" type="slidenum">
              <a:rPr lang="zh-CN" altLang="en-US" sz="2400" b="1" smtClean="0"/>
            </a:fld>
            <a:endParaRPr lang="zh-CN" altLang="en-US" sz="2400" b="1" smtClean="0"/>
          </a:p>
        </p:txBody>
      </p:sp>
      <p:pic>
        <p:nvPicPr>
          <p:cNvPr id="6" name="图片 5" descr="屏幕截图 2021-09-07 2025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5601970"/>
            <a:ext cx="5888990" cy="10020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-62230" y="0"/>
            <a:ext cx="6762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buFont typeface="Arial" panose="020B0604020202020204" pitchFamily="34" charset="0"/>
              <a:buNone/>
            </a:pPr>
            <a:r>
              <a:rPr lang="en-US" altLang="zh-CN" sz="3200" b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How is the toroidal field produced </a:t>
            </a:r>
            <a:r>
              <a:rPr lang="en-US" altLang="zh-CN" sz="3200" b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92455"/>
            <a:ext cx="2388235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84190" y="535178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4190" y="535178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图片 34" descr="diff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395" y="1089660"/>
            <a:ext cx="2261235" cy="2410460"/>
          </a:xfrm>
          <a:prstGeom prst="rect">
            <a:avLst/>
          </a:prstGeom>
        </p:spPr>
      </p:pic>
      <p:graphicFrame>
        <p:nvGraphicFramePr>
          <p:cNvPr id="45" name="对象 4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46095" y="1156018"/>
          <a:ext cx="3065780" cy="70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714500" imgH="393700" progId="Equation.KSEE3">
                  <p:embed/>
                </p:oleObj>
              </mc:Choice>
              <mc:Fallback>
                <p:oleObj name="" r:id="rId4" imgW="1714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6095" y="1156018"/>
                        <a:ext cx="3065780" cy="705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文本框 45"/>
          <p:cNvSpPr txBox="1"/>
          <p:nvPr/>
        </p:nvSpPr>
        <p:spPr>
          <a:xfrm>
            <a:off x="66040" y="730250"/>
            <a:ext cx="79470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Source term of the toroidal field in dynamo equations</a:t>
            </a:r>
            <a:r>
              <a:rPr lang="zh-CN" altLang="en-US" sz="24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: </a:t>
            </a:r>
            <a:r>
              <a:rPr lang="en-US" altLang="zh-CN" sz="2400" b="1">
                <a:solidFill>
                  <a:srgbClr val="3339FF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</a:t>
            </a:r>
            <a:endParaRPr lang="zh-CN" altLang="en-US" sz="240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718550" y="690880"/>
            <a:ext cx="25501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 smtClean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Differential r</a:t>
            </a:r>
            <a:r>
              <a:rPr lang="en-US" altLang="zh-CN" sz="2000" b="1" dirty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otation</a:t>
            </a:r>
            <a:endParaRPr lang="zh-CN" altLang="en-US" sz="2000"/>
          </a:p>
        </p:txBody>
      </p:sp>
      <p:sp>
        <p:nvSpPr>
          <p:cNvPr id="49" name="下箭头 48"/>
          <p:cNvSpPr/>
          <p:nvPr/>
        </p:nvSpPr>
        <p:spPr>
          <a:xfrm>
            <a:off x="4384040" y="1724660"/>
            <a:ext cx="213360" cy="262890"/>
          </a:xfrm>
          <a:prstGeom prst="downArrow">
            <a:avLst/>
          </a:prstGeom>
          <a:solidFill>
            <a:srgbClr val="3339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下箭头 50"/>
          <p:cNvSpPr/>
          <p:nvPr/>
        </p:nvSpPr>
        <p:spPr>
          <a:xfrm>
            <a:off x="5584190" y="1724660"/>
            <a:ext cx="213360" cy="262890"/>
          </a:xfrm>
          <a:prstGeom prst="downArrow">
            <a:avLst/>
          </a:prstGeom>
          <a:solidFill>
            <a:srgbClr val="3339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3375025" y="2065020"/>
            <a:ext cx="1654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Radial shear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336540" y="2063750"/>
            <a:ext cx="20548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Latitudinal shear</a:t>
            </a:r>
            <a:endParaRPr lang="zh-CN" altLang="en-US" sz="2000"/>
          </a:p>
        </p:txBody>
      </p:sp>
      <p:sp>
        <p:nvSpPr>
          <p:cNvPr id="54" name="文本框 53"/>
          <p:cNvSpPr txBox="1"/>
          <p:nvPr/>
        </p:nvSpPr>
        <p:spPr>
          <a:xfrm>
            <a:off x="2268220" y="2804160"/>
            <a:ext cx="2950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In the tachocline and near surface shear layer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55" name="下箭头 54"/>
          <p:cNvSpPr/>
          <p:nvPr/>
        </p:nvSpPr>
        <p:spPr>
          <a:xfrm>
            <a:off x="4384040" y="2451100"/>
            <a:ext cx="213360" cy="262890"/>
          </a:xfrm>
          <a:prstGeom prst="downArrow">
            <a:avLst/>
          </a:prstGeom>
          <a:solidFill>
            <a:srgbClr val="3339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336540" y="2801620"/>
            <a:ext cx="24765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In the bulk of the convection zone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58" name="下箭头 57"/>
          <p:cNvSpPr/>
          <p:nvPr/>
        </p:nvSpPr>
        <p:spPr>
          <a:xfrm>
            <a:off x="5584190" y="2463800"/>
            <a:ext cx="213360" cy="262890"/>
          </a:xfrm>
          <a:prstGeom prst="downArrow">
            <a:avLst/>
          </a:prstGeom>
          <a:solidFill>
            <a:srgbClr val="3339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877560" y="3638550"/>
            <a:ext cx="4648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u"/>
            </a:pPr>
            <a:r>
              <a:rPr lang="en-US" altLang="zh-CN" sz="2400" b="1">
                <a:latin typeface="Arial Unicode MS" panose="020B0604020202020204" charset="-122"/>
                <a:ea typeface="Arial Unicode MS" panose="020B0604020202020204" charset="-122"/>
              </a:rPr>
              <a:t>Original Babcock’s scenario</a:t>
            </a:r>
            <a:endParaRPr lang="en-US" altLang="zh-CN" sz="24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63" name="图片 62" descr="BL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710" y="4133215"/>
            <a:ext cx="2681605" cy="2360295"/>
          </a:xfrm>
          <a:prstGeom prst="rect">
            <a:avLst/>
          </a:prstGeom>
        </p:spPr>
      </p:pic>
      <p:pic>
        <p:nvPicPr>
          <p:cNvPr id="64" name="图片 63" descr="BL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4230" y="4136390"/>
            <a:ext cx="2689860" cy="2348230"/>
          </a:xfrm>
          <a:prstGeom prst="rect">
            <a:avLst/>
          </a:prstGeom>
        </p:spPr>
      </p:pic>
      <p:graphicFrame>
        <p:nvGraphicFramePr>
          <p:cNvPr id="68" name="对象 67"/>
          <p:cNvGraphicFramePr/>
          <p:nvPr/>
        </p:nvGraphicFramePr>
        <p:xfrm>
          <a:off x="8488680" y="4722495"/>
          <a:ext cx="448945" cy="2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" name="" r:id="rId8" imgW="448945" imgH="297180" progId="Equation.KSEE3">
                  <p:embed/>
                </p:oleObj>
              </mc:Choice>
              <mc:Fallback>
                <p:oleObj name="" r:id="rId8" imgW="448945" imgH="297180" progId="Equation.KSEE3">
                  <p:embed/>
                  <p:pic>
                    <p:nvPicPr>
                      <p:cNvPr id="0" name="图片 6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88680" y="4722495"/>
                        <a:ext cx="448945" cy="29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文本框 70"/>
          <p:cNvSpPr txBox="1"/>
          <p:nvPr/>
        </p:nvSpPr>
        <p:spPr>
          <a:xfrm>
            <a:off x="8810625" y="4678045"/>
            <a:ext cx="847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effect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72" name="右箭头 71"/>
          <p:cNvSpPr/>
          <p:nvPr/>
        </p:nvSpPr>
        <p:spPr>
          <a:xfrm>
            <a:off x="8080375" y="5103495"/>
            <a:ext cx="2035175" cy="175895"/>
          </a:xfrm>
          <a:prstGeom prst="rightArrow">
            <a:avLst/>
          </a:prstGeom>
          <a:solidFill>
            <a:srgbClr val="333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8060690" y="5274945"/>
            <a:ext cx="20548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Latitudinal shear</a:t>
            </a:r>
            <a:endParaRPr lang="en-US" altLang="zh-CN" sz="20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6040" y="3627755"/>
            <a:ext cx="2680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u"/>
            </a:pPr>
            <a:r>
              <a:rPr lang="en-US" altLang="zh-CN" sz="2400" b="1">
                <a:effectLst/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Popular opinion  </a:t>
            </a:r>
            <a:endParaRPr lang="en-US" altLang="zh-CN" sz="2400" b="1">
              <a:effectLst/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293735" y="6012815"/>
            <a:ext cx="17919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Babcock (1960)</a:t>
            </a:r>
            <a:endParaRPr lang="zh-CN" altLang="en-US"/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2250" y="4241800"/>
            <a:ext cx="2129790" cy="2378075"/>
          </a:xfrm>
          <a:prstGeom prst="rect">
            <a:avLst/>
          </a:prstGeom>
        </p:spPr>
      </p:pic>
      <p:sp>
        <p:nvSpPr>
          <p:cNvPr id="80" name="文本框 79"/>
          <p:cNvSpPr txBox="1"/>
          <p:nvPr/>
        </p:nvSpPr>
        <p:spPr>
          <a:xfrm>
            <a:off x="51435" y="4069715"/>
            <a:ext cx="40620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The toroidal field is produced in the tachocline </a:t>
            </a:r>
            <a:r>
              <a:rPr lang="en-US" altLang="zh-CN" sz="20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by the radial shear. </a:t>
            </a:r>
            <a:r>
              <a:rPr lang="en-US" altLang="zh-CN" sz="20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E.g.</a:t>
            </a:r>
            <a:r>
              <a:rPr lang="en-US" altLang="zh-CN" sz="20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,</a:t>
            </a:r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flux transport dyanmo (FTD) model.</a:t>
            </a:r>
            <a:endParaRPr lang="en-US" altLang="zh-CN" sz="20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84" name="左右箭头 83"/>
          <p:cNvSpPr/>
          <p:nvPr/>
        </p:nvSpPr>
        <p:spPr>
          <a:xfrm>
            <a:off x="4547235" y="3778885"/>
            <a:ext cx="758825" cy="17399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4769485" y="3528695"/>
            <a:ext cx="391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?</a:t>
            </a:r>
            <a:endParaRPr lang="en-US" altLang="zh-CN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899795" y="5351780"/>
            <a:ext cx="31222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Scenario of FTD</a:t>
            </a:r>
            <a:r>
              <a:rPr lang="en-US" altLang="zh-CN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endParaRPr lang="zh-CN" altLang="en-US"/>
          </a:p>
        </p:txBody>
      </p:sp>
      <p:graphicFrame>
        <p:nvGraphicFramePr>
          <p:cNvPr id="88" name="对象 87"/>
          <p:cNvGraphicFramePr/>
          <p:nvPr/>
        </p:nvGraphicFramePr>
        <p:xfrm>
          <a:off x="1577340" y="1350645"/>
          <a:ext cx="448945" cy="2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" name="" r:id="rId11" imgW="448945" imgH="297180" progId="Equation.KSEE3">
                  <p:embed/>
                </p:oleObj>
              </mc:Choice>
              <mc:Fallback>
                <p:oleObj name="" r:id="rId11" imgW="448945" imgH="297180" progId="Equation.KSEE3">
                  <p:embed/>
                  <p:pic>
                    <p:nvPicPr>
                      <p:cNvPr id="0" name="图片 6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77340" y="1350645"/>
                        <a:ext cx="448945" cy="29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文本框 89"/>
          <p:cNvSpPr txBox="1"/>
          <p:nvPr/>
        </p:nvSpPr>
        <p:spPr>
          <a:xfrm>
            <a:off x="1899285" y="1306195"/>
            <a:ext cx="847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effect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92" name="右箭头 91"/>
          <p:cNvSpPr/>
          <p:nvPr/>
        </p:nvSpPr>
        <p:spPr>
          <a:xfrm>
            <a:off x="3211195" y="5487670"/>
            <a:ext cx="427990" cy="127000"/>
          </a:xfrm>
          <a:prstGeom prst="rightArrow">
            <a:avLst/>
          </a:prstGeom>
          <a:solidFill>
            <a:srgbClr val="333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灯片编号占位符 92"/>
          <p:cNvSpPr>
            <a:spLocks noGrp="1"/>
          </p:cNvSpPr>
          <p:nvPr>
            <p:ph type="sldNum" sz="quarter" idx="12"/>
          </p:nvPr>
        </p:nvSpPr>
        <p:spPr>
          <a:xfrm>
            <a:off x="9361805" y="6384925"/>
            <a:ext cx="2743200" cy="365125"/>
          </a:xfrm>
        </p:spPr>
        <p:txBody>
          <a:bodyPr/>
          <a:p>
            <a:fld id="{565CE74E-AB26-4998-AD42-012C4C1AD076}" type="slidenum">
              <a:rPr lang="zh-CN" altLang="en-US" sz="2400" b="1" smtClean="0"/>
            </a:fld>
            <a:endParaRPr lang="zh-CN" altLang="en-US" sz="2400" b="1" smtClean="0"/>
          </a:p>
        </p:txBody>
      </p:sp>
      <p:sp>
        <p:nvSpPr>
          <p:cNvPr id="97" name="文本框 96"/>
          <p:cNvSpPr txBox="1"/>
          <p:nvPr/>
        </p:nvSpPr>
        <p:spPr>
          <a:xfrm>
            <a:off x="509270" y="6042660"/>
            <a:ext cx="33820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Thin flux tube simulations (for reviews, see Fan 2009) </a:t>
            </a:r>
            <a:endParaRPr lang="zh-CN" altLang="en-US" sz="2000"/>
          </a:p>
        </p:txBody>
      </p:sp>
      <p:sp>
        <p:nvSpPr>
          <p:cNvPr id="98" name="下箭头 97"/>
          <p:cNvSpPr/>
          <p:nvPr/>
        </p:nvSpPr>
        <p:spPr>
          <a:xfrm>
            <a:off x="2132330" y="5731510"/>
            <a:ext cx="135890" cy="353695"/>
          </a:xfrm>
          <a:prstGeom prst="downArrow">
            <a:avLst/>
          </a:prstGeom>
          <a:solidFill>
            <a:srgbClr val="3339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586740" y="5721985"/>
            <a:ext cx="14268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latin typeface="Arial Unicode MS" panose="020B0604020202020204" charset="-122"/>
                <a:ea typeface="Arial Unicode MS" panose="020B0604020202020204" charset="-122"/>
              </a:rPr>
              <a:t>supported by</a:t>
            </a:r>
            <a:endParaRPr lang="en-US" altLang="zh-CN" sz="16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2" name="右箭头 101"/>
          <p:cNvSpPr/>
          <p:nvPr/>
        </p:nvSpPr>
        <p:spPr>
          <a:xfrm>
            <a:off x="2748280" y="1438275"/>
            <a:ext cx="227965" cy="146050"/>
          </a:xfrm>
          <a:prstGeom prst="rightArrow">
            <a:avLst/>
          </a:prstGeom>
          <a:solidFill>
            <a:srgbClr val="333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Fig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6510" y="4683125"/>
            <a:ext cx="5871210" cy="17221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697595" y="6214110"/>
            <a:ext cx="21253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b="1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Nelson</a:t>
            </a:r>
            <a:r>
              <a:rPr lang="en-US" altLang="zh-CN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et al.(2013)</a:t>
            </a:r>
            <a:endParaRPr lang="en-US" altLang="zh-CN" b="1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3045" y="4819650"/>
            <a:ext cx="48634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Nelson et al. (2013): Rope-like structures of</a:t>
            </a:r>
            <a:r>
              <a:rPr lang="en-US" altLang="zh-CN" sz="20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 magnetic flux could be produced in the bulk of the convection zone</a:t>
            </a:r>
            <a:endParaRPr lang="en-US" altLang="zh-CN" sz="20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44025" y="6384925"/>
            <a:ext cx="2743200" cy="365125"/>
          </a:xfrm>
        </p:spPr>
        <p:txBody>
          <a:bodyPr/>
          <a:p>
            <a:fld id="{565CE74E-AB26-4998-AD42-012C4C1AD076}" type="slidenum">
              <a:rPr lang="zh-CN" altLang="en-US" sz="2400" b="1" smtClean="0"/>
            </a:fld>
            <a:endParaRPr lang="zh-CN" altLang="en-US" sz="2400" b="1" smtClean="0"/>
          </a:p>
        </p:txBody>
      </p:sp>
      <p:sp>
        <p:nvSpPr>
          <p:cNvPr id="7" name="文本框 6"/>
          <p:cNvSpPr txBox="1"/>
          <p:nvPr/>
        </p:nvSpPr>
        <p:spPr>
          <a:xfrm>
            <a:off x="0" y="1270"/>
            <a:ext cx="1140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buFont typeface="Arial" panose="020B0604020202020204" pitchFamily="34" charset="0"/>
              <a:buNone/>
            </a:pPr>
            <a:r>
              <a:rPr lang="en-US" altLang="zh-CN" sz="3200" b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92455"/>
            <a:ext cx="2388235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fig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88935" y="774700"/>
            <a:ext cx="3441065" cy="26866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3045" y="1002665"/>
            <a:ext cx="7695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Fullly convective stars have the same rotation-activity relationship with the partially convective stars.</a:t>
            </a:r>
            <a:endParaRPr lang="en-US" altLang="zh-CN" sz="2000" b="1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08125" y="2743200"/>
            <a:ext cx="4965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Dynamo may not operate in the tachocline</a:t>
            </a:r>
            <a:endParaRPr lang="en-US" altLang="zh-CN" sz="20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31250" y="481330"/>
            <a:ext cx="24269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Wright &amp; Drake(2016)</a:t>
            </a:r>
            <a:endParaRPr lang="en-US" altLang="zh-CN" b="1" dirty="0" smtClean="0"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3703320" y="2310130"/>
            <a:ext cx="391795" cy="39052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717290" y="2262505"/>
            <a:ext cx="37782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2820" y="1775460"/>
            <a:ext cx="2268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If the tachocline  is important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3557905" y="2023110"/>
            <a:ext cx="682625" cy="200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02175" y="1778000"/>
            <a:ext cx="25596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Such relationship should not exist</a:t>
            </a:r>
            <a:endParaRPr lang="zh-CN" altLang="en-US" sz="2000"/>
          </a:p>
        </p:txBody>
      </p:sp>
      <p:sp>
        <p:nvSpPr>
          <p:cNvPr id="20" name="文本框 19"/>
          <p:cNvSpPr txBox="1"/>
          <p:nvPr/>
        </p:nvSpPr>
        <p:spPr>
          <a:xfrm>
            <a:off x="125730" y="623570"/>
            <a:ext cx="5615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4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In the tachocline by the radial shear ?</a:t>
            </a:r>
            <a:endParaRPr lang="en-US" altLang="zh-CN" sz="2400" b="1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5730" y="3768725"/>
            <a:ext cx="8237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In the bulk of the convection zone by the latitudinal shear</a:t>
            </a:r>
            <a:endParaRPr lang="en-US" altLang="zh-CN" sz="2400" b="1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33045" y="4206240"/>
            <a:ext cx="112312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The latitudinal shear is the dominant generator of net toroidal flux (Cameron &amp; Schüssler 2015)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-90170" y="0"/>
            <a:ext cx="6764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buFont typeface="Arial" panose="020B0604020202020204" pitchFamily="34" charset="0"/>
              <a:buNone/>
            </a:pPr>
            <a:r>
              <a:rPr lang="en-US" altLang="zh-CN" sz="3200" b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How is the toroidal field produced </a:t>
            </a:r>
            <a:r>
              <a:rPr lang="en-US" altLang="zh-CN" sz="3200" b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/>
        </p:nvSpPr>
        <p:spPr>
          <a:xfrm>
            <a:off x="852805" y="841375"/>
            <a:ext cx="26136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Aims of our work</a:t>
            </a:r>
            <a:endParaRPr lang="en-US" altLang="zh-CN" sz="2200" b="1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34740" y="831850"/>
            <a:ext cx="6571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Developing a </a:t>
            </a:r>
            <a:r>
              <a:rPr lang="en-US" altLang="zh-CN" sz="2200" b="1">
                <a:effectLst/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Babcock-Leighton type solar</a:t>
            </a:r>
            <a:r>
              <a:rPr lang="en-US" altLang="zh-CN" sz="22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dynamo </a:t>
            </a:r>
            <a:r>
              <a:rPr lang="en-US" altLang="zh-CN" sz="22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working in the bulk of the convection zone</a:t>
            </a:r>
            <a:endParaRPr lang="en-US" altLang="zh-CN" sz="22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3201035" y="991870"/>
            <a:ext cx="447040" cy="1289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9344025" y="6384925"/>
            <a:ext cx="2743200" cy="365125"/>
          </a:xfrm>
        </p:spPr>
        <p:txBody>
          <a:bodyPr/>
          <a:p>
            <a:fld id="{565CE74E-AB26-4998-AD42-012C4C1AD076}" type="slidenum">
              <a:rPr lang="zh-CN" altLang="en-US" sz="2400" b="1" smtClean="0"/>
            </a:fld>
            <a:endParaRPr lang="zh-CN" altLang="en-US" sz="2400" b="1" smtClean="0"/>
          </a:p>
        </p:txBody>
      </p:sp>
      <p:pic>
        <p:nvPicPr>
          <p:cNvPr id="20" name="图片 19" descr="BL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3185" y="2267585"/>
            <a:ext cx="2596515" cy="2284095"/>
          </a:xfrm>
          <a:prstGeom prst="rect">
            <a:avLst/>
          </a:prstGeom>
        </p:spPr>
      </p:pic>
      <p:pic>
        <p:nvPicPr>
          <p:cNvPr id="21" name="图片 20" descr="BL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70" y="2327910"/>
            <a:ext cx="2616835" cy="228346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56615" y="5083810"/>
            <a:ext cx="102196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Global dipolar poloidal fields are stretched by the latitudinal shear to produce the toroidal fields in the bulk of the convection zone</a:t>
            </a:r>
            <a:endParaRPr lang="en-US" altLang="zh-CN" sz="22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5193030" y="3485515"/>
            <a:ext cx="1424940" cy="183515"/>
          </a:xfrm>
          <a:prstGeom prst="rightArrow">
            <a:avLst/>
          </a:prstGeom>
          <a:solidFill>
            <a:srgbClr val="333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944110" y="2379345"/>
            <a:ext cx="2044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Babcock (1960)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0320" y="9525"/>
            <a:ext cx="2022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buFont typeface="Arial" panose="020B0604020202020204" pitchFamily="34" charset="0"/>
              <a:buNone/>
            </a:pPr>
            <a:r>
              <a:rPr lang="en-US" altLang="zh-CN" sz="3200" b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Objective </a:t>
            </a:r>
            <a:r>
              <a:rPr lang="en-US" altLang="zh-CN" sz="3200" b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592455"/>
            <a:ext cx="2388235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852805" y="1787525"/>
            <a:ext cx="109994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</a:rPr>
              <a:t>Regeneration process of the toroidal field is consistent with original </a:t>
            </a: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Babcock’s scenario</a:t>
            </a: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</a:rPr>
              <a:t>   </a:t>
            </a:r>
            <a:endParaRPr lang="en-US" altLang="zh-CN" sz="22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389505" y="4589780"/>
            <a:ext cx="3063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Arial Unicode MS" panose="020B0604020202020204" charset="-122"/>
                <a:ea typeface="Arial Unicode MS" panose="020B0604020202020204" charset="-122"/>
              </a:rPr>
              <a:t>Global dipolar poloidal fields</a:t>
            </a:r>
            <a:endParaRPr lang="en-US" altLang="zh-CN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25060" y="3074035"/>
            <a:ext cx="194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latitudinal shear</a:t>
            </a:r>
            <a:endParaRPr lang="en-US" altLang="zh-CN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106285" y="4589780"/>
            <a:ext cx="1640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Arial Unicode MS" panose="020B0604020202020204" charset="-122"/>
                <a:ea typeface="Arial Unicode MS" panose="020B0604020202020204" charset="-122"/>
              </a:rPr>
              <a:t>Toroidal fields</a:t>
            </a:r>
            <a:endParaRPr lang="en-US" altLang="zh-CN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graphicFrame>
        <p:nvGraphicFramePr>
          <p:cNvPr id="44" name="对象 4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44808" y="3662998"/>
          <a:ext cx="908685" cy="70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3" imgW="508000" imgH="393700" progId="Equation.KSEE3">
                  <p:embed/>
                </p:oleObj>
              </mc:Choice>
              <mc:Fallback>
                <p:oleObj name="" r:id="rId3" imgW="5080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4808" y="3662998"/>
                        <a:ext cx="908685" cy="705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02260" y="157480"/>
            <a:ext cx="1578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Model</a:t>
            </a:r>
            <a:endParaRPr lang="en-US" altLang="zh-CN" sz="32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5240" y="882650"/>
            <a:ext cx="2388235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260" y="1036320"/>
            <a:ext cx="35820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 dirty="0" smtClean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Dynamo equations:</a:t>
            </a:r>
            <a:endParaRPr lang="en-US" altLang="zh-CN" sz="2600" b="1" dirty="0" smtClean="0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2260" y="3658870"/>
            <a:ext cx="76923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Differential </a:t>
            </a:r>
            <a:r>
              <a:rPr lang="en-US" altLang="zh-CN" sz="2200" b="1" dirty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rotation and </a:t>
            </a:r>
            <a:r>
              <a:rPr lang="en-US" altLang="zh-CN" sz="2200" b="1" dirty="0" smtClean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meridional c</a:t>
            </a:r>
            <a:r>
              <a:rPr lang="en-US" altLang="zh-CN" sz="2200" b="1" dirty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irculation</a:t>
            </a:r>
            <a:endParaRPr lang="zh-CN" altLang="en-US" sz="2200" b="1" dirty="0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2020" y="4176852"/>
            <a:ext cx="2890520" cy="429895"/>
          </a:xfrm>
          <a:prstGeom prst="rect">
            <a:avLst/>
          </a:prstGeom>
        </p:spPr>
        <p:txBody>
          <a:bodyPr wrap="none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Turbulent </a:t>
            </a:r>
            <a:r>
              <a:rPr lang="en-US" altLang="zh-CN" sz="2200" b="1" dirty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diffusivity</a:t>
            </a:r>
            <a:endParaRPr lang="zh-CN" altLang="en-US" sz="2200" b="1" dirty="0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2105" y="2484623"/>
            <a:ext cx="2997835" cy="429895"/>
          </a:xfrm>
          <a:prstGeom prst="rect">
            <a:avLst/>
          </a:prstGeom>
        </p:spPr>
        <p:txBody>
          <a:bodyPr wrap="none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BL-type source term</a:t>
            </a:r>
            <a:endParaRPr lang="en-US" altLang="zh-CN" sz="2200" b="1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6" name="图片 15" descr="gongshi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1350" y="1041400"/>
            <a:ext cx="7426960" cy="14401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2260" y="4658360"/>
            <a:ext cx="3248660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Near-surface</a:t>
            </a:r>
            <a:r>
              <a:rPr lang="en-US" altLang="zh-CN" sz="2200" b="1" dirty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pumping</a:t>
            </a:r>
            <a:endParaRPr lang="zh-CN" altLang="en-US" sz="220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260" y="5173980"/>
            <a:ext cx="4577715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Vertical outer boundary condition</a:t>
            </a:r>
            <a:endParaRPr lang="en-US" altLang="zh-CN" sz="2200" b="1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5661025" y="5139055"/>
            <a:ext cx="1019810" cy="209550"/>
          </a:xfrm>
          <a:prstGeom prst="rightArrow">
            <a:avLst/>
          </a:prstGeom>
          <a:solidFill>
            <a:srgbClr val="333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69225" y="4432300"/>
            <a:ext cx="328231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BL-type dynamo model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10780" y="5151120"/>
            <a:ext cx="37007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Surface flux transport model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上下箭头 9"/>
          <p:cNvSpPr/>
          <p:nvPr/>
        </p:nvSpPr>
        <p:spPr>
          <a:xfrm>
            <a:off x="8921115" y="4849495"/>
            <a:ext cx="191135" cy="273685"/>
          </a:xfrm>
          <a:prstGeom prst="upDownArrow">
            <a:avLst/>
          </a:prstGeom>
          <a:solidFill>
            <a:srgbClr val="333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879975" y="4775200"/>
            <a:ext cx="2755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</a:rPr>
              <a:t>Cameron et al. (2012)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12250" y="4801870"/>
            <a:ext cx="1392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3339FF"/>
                </a:solidFill>
                <a:latin typeface="Arial Unicode MS" panose="020B0604020202020204" charset="-122"/>
                <a:ea typeface="Arial Unicode MS" panose="020B0604020202020204" charset="-122"/>
              </a:rPr>
              <a:t>consistent</a:t>
            </a:r>
            <a:endParaRPr lang="en-US" altLang="zh-CN" sz="2000" b="1">
              <a:solidFill>
                <a:srgbClr val="3339FF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>
          <a:xfrm>
            <a:off x="9344025" y="6384925"/>
            <a:ext cx="2743200" cy="365125"/>
          </a:xfrm>
        </p:spPr>
        <p:txBody>
          <a:bodyPr/>
          <a:p>
            <a:fld id="{565CE74E-AB26-4998-AD42-012C4C1AD076}" type="slidenum">
              <a:rPr lang="zh-CN" altLang="en-US" sz="2400" b="1" smtClean="0"/>
            </a:fld>
            <a:endParaRPr lang="zh-CN" altLang="en-US" sz="2400" b="1" smtClean="0"/>
          </a:p>
        </p:txBody>
      </p:sp>
      <p:pic>
        <p:nvPicPr>
          <p:cNvPr id="18" name="图片 17" descr="sourc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55" y="2896870"/>
            <a:ext cx="3098800" cy="673735"/>
          </a:xfrm>
          <a:prstGeom prst="rect">
            <a:avLst/>
          </a:prstGeom>
        </p:spPr>
      </p:pic>
      <p:pic>
        <p:nvPicPr>
          <p:cNvPr id="20" name="图片 19" descr="gongshi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0" y="3044190"/>
            <a:ext cx="3827145" cy="378460"/>
          </a:xfrm>
          <a:prstGeom prst="rect">
            <a:avLst/>
          </a:prstGeom>
        </p:spPr>
      </p:pic>
      <p:sp>
        <p:nvSpPr>
          <p:cNvPr id="21" name="五角星 20"/>
          <p:cNvSpPr/>
          <p:nvPr/>
        </p:nvSpPr>
        <p:spPr>
          <a:xfrm>
            <a:off x="9209405" y="3119755"/>
            <a:ext cx="290195" cy="227965"/>
          </a:xfrm>
          <a:prstGeom prst="star5">
            <a:avLst/>
          </a:prstGeom>
          <a:solidFill>
            <a:srgbClr val="333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02260" y="6043295"/>
            <a:ext cx="11301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(More details in Zebin Zhang, and Jie Jiang, </a:t>
            </a:r>
            <a:r>
              <a:rPr lang="en-US" altLang="zh-CN" sz="2000" b="1">
                <a:effectLst/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A Babcock-Leighton type solar dynamo working in the bulk of the convection zone, to be submitted)</a:t>
            </a:r>
            <a:endParaRPr lang="en-US" altLang="zh-CN" sz="2000" b="1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15240" y="598170"/>
            <a:ext cx="2388235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4295" y="31115"/>
            <a:ext cx="5137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Reference solution</a:t>
            </a:r>
            <a:endParaRPr lang="en-US" altLang="zh-CN" sz="3200" b="1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14" name="图片 13" descr="standar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1455" y="626745"/>
            <a:ext cx="4586605" cy="3058160"/>
          </a:xfrm>
          <a:prstGeom prst="rect">
            <a:avLst/>
          </a:prstGeom>
        </p:spPr>
      </p:pic>
      <p:pic>
        <p:nvPicPr>
          <p:cNvPr id="15" name="图片 14" descr="standar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5" y="594360"/>
            <a:ext cx="4683125" cy="3122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975" y="861695"/>
            <a:ext cx="5029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</a:rPr>
              <a:t>A</a:t>
            </a:r>
            <a:endParaRPr lang="en-US" altLang="zh-CN" sz="22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0650" y="861695"/>
            <a:ext cx="5029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</a:rPr>
              <a:t>B</a:t>
            </a:r>
            <a:endParaRPr lang="en-US" altLang="zh-CN" sz="22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24010" y="690880"/>
            <a:ext cx="246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9" name="灯片编号占位符 2"/>
          <p:cNvSpPr>
            <a:spLocks noGrp="1"/>
          </p:cNvSpPr>
          <p:nvPr/>
        </p:nvSpPr>
        <p:spPr>
          <a:xfrm>
            <a:off x="93440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z="2400" b="1" smtClean="0"/>
            </a:fld>
            <a:endParaRPr lang="zh-CN" altLang="en-US" sz="2400" b="1" smtClean="0"/>
          </a:p>
        </p:txBody>
      </p:sp>
      <p:pic>
        <p:nvPicPr>
          <p:cNvPr id="5" name="图片 4" descr="微信图片_202109072017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" y="3554730"/>
            <a:ext cx="3838575" cy="2499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78430" y="6128385"/>
            <a:ext cx="19202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K, Harvey </a:t>
            </a:r>
            <a:r>
              <a:rPr lang="en-US" altLang="zh-CN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(2000)</a:t>
            </a:r>
            <a:endParaRPr lang="en-US" altLang="zh-CN" b="1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47818" y="5269218"/>
            <a:ext cx="2138680" cy="368300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none" anchor="ctr">
            <a:spAutoFit/>
          </a:bodyPr>
          <a:p>
            <a:pPr eaLnBrk="0" hangingPunct="0">
              <a:spcBef>
                <a:spcPct val="50000"/>
              </a:spcBef>
            </a:pPr>
            <a:r>
              <a:rPr lang="de-DE" altLang="zh-CN" dirty="0">
                <a:solidFill>
                  <a:srgbClr val="FF3300"/>
                </a:solidFill>
                <a:latin typeface="Arial Unicode MS" panose="020B0604020202020204" charset="-122"/>
                <a:ea typeface="Arial Unicode MS" panose="020B0604020202020204" charset="-122"/>
              </a:rPr>
              <a:t>ephemeral  regions</a:t>
            </a:r>
            <a:endParaRPr lang="de-DE" altLang="zh-CN" dirty="0">
              <a:solidFill>
                <a:srgbClr val="33CC33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rot="11160000" flipH="1">
            <a:off x="1911698" y="5110913"/>
            <a:ext cx="187960" cy="26225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ffectLst/>
        </p:spPr>
        <p:txBody>
          <a:bodyPr wrap="none" anchor="ctr"/>
          <a:p>
            <a:endParaRPr lang="zh-CN" alt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112358" y="3752076"/>
            <a:ext cx="1592580" cy="368300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none" anchor="ctr">
            <a:spAutoFit/>
          </a:bodyPr>
          <a:p>
            <a:pPr eaLnBrk="0" hangingPunct="0">
              <a:spcBef>
                <a:spcPct val="50000"/>
              </a:spcBef>
            </a:pPr>
            <a:r>
              <a:rPr lang="de-DE" altLang="zh-CN">
                <a:solidFill>
                  <a:srgbClr val="0000FF"/>
                </a:solidFill>
                <a:latin typeface="Arial Unicode MS" panose="020B0604020202020204" charset="-122"/>
                <a:ea typeface="Arial Unicode MS" panose="020B0604020202020204" charset="-122"/>
              </a:rPr>
              <a:t>active regions</a:t>
            </a:r>
            <a:endParaRPr lang="de-DE" altLang="zh-CN">
              <a:solidFill>
                <a:srgbClr val="0000FF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rot="16200000" flipH="1" flipV="1">
            <a:off x="2654300" y="4179570"/>
            <a:ext cx="256540" cy="20828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lg" len="lg"/>
          </a:ln>
          <a:effectLst/>
        </p:spPr>
        <p:txBody>
          <a:bodyPr wrap="none" anchor="ctr"/>
          <a:p>
            <a:endParaRPr lang="zh-CN" altLang="en-US"/>
          </a:p>
        </p:txBody>
      </p:sp>
      <p:pic>
        <p:nvPicPr>
          <p:cNvPr id="21" name="图片 20" descr="微信图片_20210908112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155" y="3684905"/>
            <a:ext cx="3366770" cy="3045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1043305"/>
            <a:ext cx="2388235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6685" y="1779270"/>
            <a:ext cx="636905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Purely radial fields </a:t>
            </a: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at the surface, </a:t>
            </a: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B</a:t>
            </a:r>
            <a:r>
              <a:rPr lang="en-US" altLang="zh-CN" sz="2200" b="1" baseline="-25000">
                <a:solidFill>
                  <a:schemeClr val="tx1"/>
                </a:solidFill>
                <a:uFillTx/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θ</a:t>
            </a: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cs typeface="Cambria Math" panose="02040503050406030204" charset="0"/>
                <a:sym typeface="+mn-ea"/>
              </a:rPr>
              <a:t>≈</a:t>
            </a: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0.</a:t>
            </a:r>
            <a:endParaRPr lang="en-US" altLang="zh-CN" sz="2200" b="1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   (consistent with SFT simulations)</a:t>
            </a:r>
            <a:r>
              <a:rPr lang="en-US" altLang="zh-CN" sz="24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 </a:t>
            </a:r>
            <a:endParaRPr lang="en-US" altLang="zh-CN" sz="2400" b="1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685" y="2612390"/>
            <a:ext cx="59588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Purely latitudinal</a:t>
            </a: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 fields in the bulk of the convection zone, Br</a:t>
            </a: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cs typeface="Cambria Math" panose="02040503050406030204" charset="0"/>
                <a:sym typeface="+mn-ea"/>
              </a:rPr>
              <a:t>≈</a:t>
            </a:r>
            <a:r>
              <a:rPr lang="en-US" altLang="zh-CN" sz="2200" b="1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0.</a:t>
            </a:r>
            <a:endParaRPr lang="en-US" altLang="zh-CN" sz="2200" b="1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6685" y="5405755"/>
            <a:ext cx="600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The toroidal fields are generated in the bulk of the convection zone by the latitudinal shear</a:t>
            </a:r>
            <a:endParaRPr lang="en-US" altLang="zh-CN" sz="22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" y="-12065"/>
            <a:ext cx="66230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Evolution of the poloidal and toroidal fields</a:t>
            </a:r>
            <a:endParaRPr lang="en-US" altLang="zh-CN" sz="3200" b="1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2833370" y="3399790"/>
            <a:ext cx="318770" cy="427990"/>
          </a:xfrm>
          <a:prstGeom prst="downArrow">
            <a:avLst/>
          </a:prstGeom>
          <a:solidFill>
            <a:srgbClr val="333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S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2750" y="4778375"/>
            <a:ext cx="5092700" cy="1595755"/>
          </a:xfrm>
          <a:prstGeom prst="rect">
            <a:avLst/>
          </a:prstGeom>
        </p:spPr>
      </p:pic>
      <p:pic>
        <p:nvPicPr>
          <p:cNvPr id="14" name="图片 13" descr="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45" y="111760"/>
            <a:ext cx="4841240" cy="1562735"/>
          </a:xfrm>
          <a:prstGeom prst="rect">
            <a:avLst/>
          </a:prstGeom>
        </p:spPr>
      </p:pic>
      <p:pic>
        <p:nvPicPr>
          <p:cNvPr id="15" name="图片 14" descr="S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1692275"/>
            <a:ext cx="5092700" cy="1539240"/>
          </a:xfrm>
          <a:prstGeom prst="rect">
            <a:avLst/>
          </a:prstGeom>
        </p:spPr>
      </p:pic>
      <p:pic>
        <p:nvPicPr>
          <p:cNvPr id="16" name="图片 15" descr="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3218180"/>
            <a:ext cx="5092700" cy="1576705"/>
          </a:xfrm>
          <a:prstGeom prst="rect">
            <a:avLst/>
          </a:prstGeom>
        </p:spPr>
      </p:pic>
      <p:pic>
        <p:nvPicPr>
          <p:cNvPr id="17" name="图片 16" descr="t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285" y="876935"/>
            <a:ext cx="259080" cy="153035"/>
          </a:xfrm>
          <a:prstGeom prst="rect">
            <a:avLst/>
          </a:prstGeom>
        </p:spPr>
      </p:pic>
      <p:pic>
        <p:nvPicPr>
          <p:cNvPr id="18" name="图片 17" descr="t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225" y="832485"/>
            <a:ext cx="276860" cy="205105"/>
          </a:xfrm>
          <a:prstGeom prst="rect">
            <a:avLst/>
          </a:prstGeom>
        </p:spPr>
      </p:pic>
      <p:pic>
        <p:nvPicPr>
          <p:cNvPr id="19" name="图片 18" descr="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075" y="855980"/>
            <a:ext cx="265430" cy="176530"/>
          </a:xfrm>
          <a:prstGeom prst="rect">
            <a:avLst/>
          </a:prstGeom>
        </p:spPr>
      </p:pic>
      <p:pic>
        <p:nvPicPr>
          <p:cNvPr id="20" name="图片 19" descr="t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8145" y="860425"/>
            <a:ext cx="338455" cy="173990"/>
          </a:xfrm>
          <a:prstGeom prst="rect">
            <a:avLst/>
          </a:prstGeom>
        </p:spPr>
      </p:pic>
      <p:pic>
        <p:nvPicPr>
          <p:cNvPr id="21" name="图片 20" descr="t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225" y="2417445"/>
            <a:ext cx="276860" cy="205105"/>
          </a:xfrm>
          <a:prstGeom prst="rect">
            <a:avLst/>
          </a:prstGeom>
        </p:spPr>
      </p:pic>
      <p:pic>
        <p:nvPicPr>
          <p:cNvPr id="22" name="图片 21" descr="t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225" y="5546090"/>
            <a:ext cx="276860" cy="205105"/>
          </a:xfrm>
          <a:prstGeom prst="rect">
            <a:avLst/>
          </a:prstGeom>
        </p:spPr>
      </p:pic>
      <p:pic>
        <p:nvPicPr>
          <p:cNvPr id="23" name="图片 22" descr="t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225" y="3935095"/>
            <a:ext cx="276860" cy="205105"/>
          </a:xfrm>
          <a:prstGeom prst="rect">
            <a:avLst/>
          </a:prstGeom>
        </p:spPr>
      </p:pic>
      <p:pic>
        <p:nvPicPr>
          <p:cNvPr id="24" name="图片 23" descr="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075" y="2440305"/>
            <a:ext cx="265430" cy="176530"/>
          </a:xfrm>
          <a:prstGeom prst="rect">
            <a:avLst/>
          </a:prstGeom>
        </p:spPr>
      </p:pic>
      <p:pic>
        <p:nvPicPr>
          <p:cNvPr id="25" name="图片 24" descr="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075" y="5562600"/>
            <a:ext cx="265430" cy="176530"/>
          </a:xfrm>
          <a:prstGeom prst="rect">
            <a:avLst/>
          </a:prstGeom>
        </p:spPr>
      </p:pic>
      <p:pic>
        <p:nvPicPr>
          <p:cNvPr id="26" name="图片 25" descr="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075" y="3964305"/>
            <a:ext cx="265430" cy="176530"/>
          </a:xfrm>
          <a:prstGeom prst="rect">
            <a:avLst/>
          </a:prstGeom>
        </p:spPr>
      </p:pic>
      <p:pic>
        <p:nvPicPr>
          <p:cNvPr id="27" name="图片 26" descr="t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8145" y="2444750"/>
            <a:ext cx="338455" cy="173990"/>
          </a:xfrm>
          <a:prstGeom prst="rect">
            <a:avLst/>
          </a:prstGeom>
        </p:spPr>
      </p:pic>
      <p:pic>
        <p:nvPicPr>
          <p:cNvPr id="28" name="图片 27" descr="t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8145" y="5567045"/>
            <a:ext cx="338455" cy="173990"/>
          </a:xfrm>
          <a:prstGeom prst="rect">
            <a:avLst/>
          </a:prstGeom>
        </p:spPr>
      </p:pic>
      <p:pic>
        <p:nvPicPr>
          <p:cNvPr id="29" name="图片 28" descr="t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8145" y="3968750"/>
            <a:ext cx="338455" cy="173990"/>
          </a:xfrm>
          <a:prstGeom prst="rect">
            <a:avLst/>
          </a:prstGeom>
        </p:spPr>
      </p:pic>
      <p:pic>
        <p:nvPicPr>
          <p:cNvPr id="30" name="图片 29" descr="t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065" y="2435860"/>
            <a:ext cx="259080" cy="153035"/>
          </a:xfrm>
          <a:prstGeom prst="rect">
            <a:avLst/>
          </a:prstGeom>
        </p:spPr>
      </p:pic>
      <p:pic>
        <p:nvPicPr>
          <p:cNvPr id="31" name="图片 30" descr="t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5582285"/>
            <a:ext cx="259080" cy="153035"/>
          </a:xfrm>
          <a:prstGeom prst="rect">
            <a:avLst/>
          </a:prstGeom>
        </p:spPr>
      </p:pic>
      <p:pic>
        <p:nvPicPr>
          <p:cNvPr id="32" name="图片 31" descr="t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3968750"/>
            <a:ext cx="259080" cy="153035"/>
          </a:xfrm>
          <a:prstGeom prst="rect">
            <a:avLst/>
          </a:prstGeom>
        </p:spPr>
      </p:pic>
      <p:pic>
        <p:nvPicPr>
          <p:cNvPr id="33" name="图片 32" descr="diff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2420" y="3329305"/>
            <a:ext cx="1443355" cy="15227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5740" y="3905885"/>
            <a:ext cx="5574030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200" b="1">
                <a:solidFill>
                  <a:srgbClr val="3339FF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Latitudinal shear works on the global dipole</a:t>
            </a:r>
            <a:endParaRPr lang="en-US" altLang="zh-CN" sz="2200" b="1">
              <a:solidFill>
                <a:srgbClr val="3339FF"/>
              </a:solidFill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685" y="1226185"/>
            <a:ext cx="605409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b="1">
                <a:latin typeface="Arial Unicode MS" panose="020B0604020202020204" charset="-122"/>
                <a:ea typeface="Arial Unicode MS" panose="020B0604020202020204" charset="-122"/>
              </a:rPr>
              <a:t>Simple configuration of the poloidal field</a:t>
            </a:r>
            <a:endParaRPr lang="en-US" altLang="zh-CN" sz="26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2" name="灯片编号占位符 2"/>
          <p:cNvSpPr>
            <a:spLocks noGrp="1"/>
          </p:cNvSpPr>
          <p:nvPr/>
        </p:nvSpPr>
        <p:spPr>
          <a:xfrm>
            <a:off x="934402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z="2400" b="1" smtClean="0"/>
            </a:fld>
            <a:endParaRPr lang="zh-CN" altLang="en-US" sz="2400" b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/>
              <p:cNvSpPr txBox="1"/>
              <p:nvPr/>
            </p:nvSpPr>
            <p:spPr>
              <a:xfrm>
                <a:off x="146685" y="4662805"/>
                <a:ext cx="2663190" cy="42989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 sz="2200" b="1">
                    <a:solidFill>
                      <a:schemeClr val="tx1"/>
                    </a:solidFill>
                    <a:latin typeface="Arial Unicode MS" panose="020B0604020202020204" charset="-122"/>
                    <a:ea typeface="Arial Unicode MS" panose="020B0604020202020204" charset="-122"/>
                    <a:cs typeface="Arial Unicode MS" panose="020B0604020202020204" charset="-122"/>
                    <a:sym typeface="+mn-ea"/>
                  </a:rPr>
                  <a:t>Source term of B</a:t>
                </a:r>
                <a14:m>
                  <m:oMath xmlns:m="http://schemas.openxmlformats.org/officeDocument/2006/math">
                    <m:r>
                      <a:rPr lang="en-US" altLang="zh-CN" sz="2200" b="1" baseline="-2500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𝛗</m:t>
                    </m:r>
                  </m:oMath>
                </a14:m>
                <a:r>
                  <a:rPr lang="zh-CN" altLang="en-US" sz="2200" b="1">
                    <a:solidFill>
                      <a:schemeClr val="tx1"/>
                    </a:solidFill>
                    <a:latin typeface="Arial Unicode MS" panose="020B0604020202020204" charset="-122"/>
                    <a:ea typeface="Arial Unicode MS" panose="020B0604020202020204" charset="-122"/>
                    <a:cs typeface="Arial Unicode MS" panose="020B0604020202020204" charset="-122"/>
                    <a:sym typeface="+mn-ea"/>
                  </a:rPr>
                  <a:t>: </a:t>
                </a:r>
                <a:r>
                  <a:rPr lang="en-US" altLang="zh-CN" sz="2200" b="1">
                    <a:solidFill>
                      <a:srgbClr val="3339FF"/>
                    </a:solidFill>
                    <a:latin typeface="Arial Unicode MS" panose="020B0604020202020204" charset="-122"/>
                    <a:ea typeface="Arial Unicode MS" panose="020B0604020202020204" charset="-122"/>
                    <a:cs typeface="Arial Unicode MS" panose="020B0604020202020204" charset="-122"/>
                    <a:sym typeface="+mn-ea"/>
                  </a:rPr>
                  <a:t> </a:t>
                </a:r>
                <a:endParaRPr lang="zh-CN" altLang="en-US" sz="220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endParaRPr>
              </a:p>
            </p:txBody>
          </p:sp>
        </mc:Choice>
        <mc:Fallback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" y="4662805"/>
                <a:ext cx="2663190" cy="429895"/>
              </a:xfrm>
              <a:prstGeom prst="rect">
                <a:avLst/>
              </a:prstGeom>
              <a:blipFill rotWithShape="1">
                <a:blip r:embed="rId10"/>
                <a:stretch>
                  <a:fillRect r="-7678" b="-1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右箭头 33"/>
          <p:cNvSpPr/>
          <p:nvPr/>
        </p:nvSpPr>
        <p:spPr>
          <a:xfrm rot="2100000">
            <a:off x="6230620" y="5023485"/>
            <a:ext cx="273050" cy="191135"/>
          </a:xfrm>
          <a:prstGeom prst="rightArrow">
            <a:avLst/>
          </a:prstGeom>
          <a:solidFill>
            <a:srgbClr val="333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 rot="19920000">
            <a:off x="6232525" y="4544695"/>
            <a:ext cx="273050" cy="191135"/>
          </a:xfrm>
          <a:prstGeom prst="rightArrow">
            <a:avLst/>
          </a:prstGeom>
          <a:solidFill>
            <a:srgbClr val="333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45" name="对象 4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22880" y="4526598"/>
          <a:ext cx="3065780" cy="70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11" imgW="1714500" imgH="393700" progId="Equation.KSEE3">
                  <p:embed/>
                </p:oleObj>
              </mc:Choice>
              <mc:Fallback>
                <p:oleObj name="" r:id="rId11" imgW="1714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2880" y="4526598"/>
                        <a:ext cx="3065780" cy="705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44025" y="6384925"/>
            <a:ext cx="2743200" cy="365125"/>
          </a:xfrm>
        </p:spPr>
        <p:txBody>
          <a:bodyPr/>
          <a:p>
            <a:fld id="{565CE74E-AB26-4998-AD42-012C4C1AD076}" type="slidenum">
              <a:rPr lang="zh-CN" altLang="en-US" sz="2400" b="1" smtClean="0"/>
            </a:fld>
            <a:endParaRPr lang="zh-CN" altLang="en-US" sz="2400" b="1" smtClean="0"/>
          </a:p>
        </p:txBody>
      </p:sp>
      <p:pic>
        <p:nvPicPr>
          <p:cNvPr id="4" name="图片 3" descr="cine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1119505"/>
            <a:ext cx="4095115" cy="2657475"/>
          </a:xfrm>
          <a:prstGeom prst="rect">
            <a:avLst/>
          </a:prstGeom>
        </p:spPr>
      </p:pic>
      <p:pic>
        <p:nvPicPr>
          <p:cNvPr id="7" name="图片 6" descr="fenli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4070985"/>
            <a:ext cx="4107815" cy="2679065"/>
          </a:xfrm>
          <a:prstGeom prst="rect">
            <a:avLst/>
          </a:prstGeom>
        </p:spPr>
      </p:pic>
      <p:pic>
        <p:nvPicPr>
          <p:cNvPr id="16" name="图片 15" descr="CN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285" y="3382645"/>
            <a:ext cx="5177155" cy="1714500"/>
          </a:xfrm>
          <a:prstGeom prst="rect">
            <a:avLst/>
          </a:prstGeom>
        </p:spPr>
      </p:pic>
      <p:pic>
        <p:nvPicPr>
          <p:cNvPr id="17" name="图片 16" descr="CN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5057140"/>
            <a:ext cx="5581650" cy="1785620"/>
          </a:xfrm>
          <a:prstGeom prst="rect">
            <a:avLst/>
          </a:prstGeom>
        </p:spPr>
      </p:pic>
      <p:pic>
        <p:nvPicPr>
          <p:cNvPr id="18" name="图片 17" descr="DC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070" y="52070"/>
            <a:ext cx="5189220" cy="1714500"/>
          </a:xfrm>
          <a:prstGeom prst="rect">
            <a:avLst/>
          </a:prstGeom>
        </p:spPr>
      </p:pic>
      <p:pic>
        <p:nvPicPr>
          <p:cNvPr id="19" name="图片 18" descr="D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285" y="1724025"/>
            <a:ext cx="5581650" cy="169037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785475" y="234315"/>
            <a:ext cx="13436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 dirty="0" err="1" smtClean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Dikpati</a:t>
            </a:r>
            <a:r>
              <a:rPr lang="en-US" altLang="zh-CN" sz="2000" b="1" dirty="0" smtClean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et al.(1999)</a:t>
            </a:r>
            <a:endParaRPr lang="en-US" altLang="zh-CN" sz="2000" b="1" dirty="0" smtClean="0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785475" y="3458845"/>
            <a:ext cx="14351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 dirty="0" err="1" smtClean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Chatterjee</a:t>
            </a:r>
            <a:r>
              <a:rPr lang="en-US" altLang="zh-CN" sz="2000" b="1" dirty="0" smtClean="0"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 et al.(2004)</a:t>
            </a:r>
            <a:endParaRPr lang="en-US" altLang="zh-CN" sz="2000" b="1" dirty="0" smtClean="0"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043305"/>
            <a:ext cx="2388235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430" y="-12065"/>
            <a:ext cx="57365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  <a:sym typeface="+mn-ea"/>
              </a:rPr>
              <a:t>Comparison with previous representative models</a:t>
            </a:r>
            <a:endParaRPr lang="en-US" altLang="zh-CN" sz="3200" b="1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55270" y="194310"/>
            <a:ext cx="10142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en-US" altLang="zh-CN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5240" y="882650"/>
            <a:ext cx="2388235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83005" y="1383030"/>
            <a:ext cx="1038669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  <a:sym typeface="+mn-ea"/>
              </a:rPr>
              <a:t>We </a:t>
            </a:r>
            <a:r>
              <a:rPr lang="en-US" altLang="zh-CN" sz="26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  <a:sym typeface="+mn-ea"/>
              </a:rPr>
              <a:t>develop a new BL-type dynamo model which is independent of the tachocline</a:t>
            </a:r>
            <a:endParaRPr lang="en-US" altLang="zh-CN" sz="2600" b="1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600" b="1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b="1"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  <a:sym typeface="+mn-ea"/>
              </a:rPr>
              <a:t>The poloidal field has a simple dipolar</a:t>
            </a:r>
            <a:r>
              <a:rPr lang="en-US" altLang="zh-CN" sz="2600" b="1"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  <a:sym typeface="+mn-ea"/>
              </a:rPr>
              <a:t> configuration</a:t>
            </a:r>
            <a:r>
              <a:rPr lang="en-US" altLang="zh-CN" sz="26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. </a:t>
            </a:r>
            <a:endParaRPr lang="en-US" altLang="zh-CN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44025" y="6384925"/>
            <a:ext cx="2743200" cy="365125"/>
          </a:xfrm>
        </p:spPr>
        <p:txBody>
          <a:bodyPr/>
          <a:p>
            <a:fld id="{565CE74E-AB26-4998-AD42-012C4C1AD076}" type="slidenum">
              <a:rPr lang="zh-CN" altLang="en-US" sz="2400" b="1" smtClean="0"/>
            </a:fld>
            <a:endParaRPr lang="zh-CN" altLang="en-US" sz="2400" b="1" smtClean="0"/>
          </a:p>
        </p:txBody>
      </p:sp>
      <p:sp>
        <p:nvSpPr>
          <p:cNvPr id="4" name="文本框 3"/>
          <p:cNvSpPr txBox="1"/>
          <p:nvPr/>
        </p:nvSpPr>
        <p:spPr>
          <a:xfrm>
            <a:off x="1183005" y="3664585"/>
            <a:ext cx="1047813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b="1"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  <a:sym typeface="+mn-ea"/>
              </a:rPr>
              <a:t>Latitudinal </a:t>
            </a:r>
            <a:r>
              <a:rPr lang="en-US" altLang="zh-CN" sz="2600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shear works on the global dipole to produce </a:t>
            </a:r>
            <a:r>
              <a:rPr lang="en-US" altLang="zh-CN" sz="2600" b="1"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  <a:sym typeface="+mn-ea"/>
              </a:rPr>
              <a:t>the toroidal fields in the bulk of the convection zone.</a:t>
            </a:r>
            <a:endParaRPr lang="zh-CN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996,&quot;width&quot;:896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2985</Words>
  <Application>WPS 演示</Application>
  <PresentationFormat>宽屏</PresentationFormat>
  <Paragraphs>175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Arial Unicode MS</vt:lpstr>
      <vt:lpstr>Wingdings</vt:lpstr>
      <vt:lpstr>Times New Roman</vt:lpstr>
      <vt:lpstr>Cambria Math</vt:lpstr>
      <vt:lpstr>MS Mincho</vt:lpstr>
      <vt:lpstr>Segoe Print</vt:lpstr>
      <vt:lpstr>Calibri</vt:lpstr>
      <vt:lpstr>微软雅黑</vt:lpstr>
      <vt:lpstr>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A Babcock-Leighton type solar dynamo working in the bulk of the convection zone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307</cp:revision>
  <dcterms:created xsi:type="dcterms:W3CDTF">2021-08-19T06:41:00Z</dcterms:created>
  <dcterms:modified xsi:type="dcterms:W3CDTF">2021-09-08T03:33:18Z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A5969C708F2A4CF69E99E5F678B3F615</vt:lpwstr>
  </property>
  <property fmtid="{D5CDD505-2E9C-101B-9397-08002B2CF9AE}" pid="3" name="KSOProductBuildVer">
    <vt:lpwstr>2052-11.1.0.10700</vt:lpwstr>
  </property>
</Properties>
</file>