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7"/>
  </p:notesMasterIdLst>
  <p:sldIdLst>
    <p:sldId id="256" r:id="rId5"/>
    <p:sldId id="266" r:id="rId6"/>
    <p:sldId id="374" r:id="rId7"/>
    <p:sldId id="408" r:id="rId8"/>
    <p:sldId id="391" r:id="rId9"/>
    <p:sldId id="375" r:id="rId10"/>
    <p:sldId id="377" r:id="rId11"/>
    <p:sldId id="260" r:id="rId12"/>
    <p:sldId id="382" r:id="rId13"/>
    <p:sldId id="384" r:id="rId14"/>
    <p:sldId id="393" r:id="rId15"/>
    <p:sldId id="394" r:id="rId16"/>
    <p:sldId id="399" r:id="rId17"/>
    <p:sldId id="395" r:id="rId18"/>
    <p:sldId id="396" r:id="rId19"/>
    <p:sldId id="397" r:id="rId20"/>
    <p:sldId id="398" r:id="rId21"/>
    <p:sldId id="400" r:id="rId22"/>
    <p:sldId id="401" r:id="rId23"/>
    <p:sldId id="403" r:id="rId24"/>
    <p:sldId id="404" r:id="rId25"/>
    <p:sldId id="268" r:id="rId26"/>
    <p:sldId id="409" r:id="rId27"/>
    <p:sldId id="407" r:id="rId28"/>
    <p:sldId id="406" r:id="rId29"/>
    <p:sldId id="410" r:id="rId30"/>
    <p:sldId id="390" r:id="rId31"/>
    <p:sldId id="373" r:id="rId32"/>
    <p:sldId id="379" r:id="rId33"/>
    <p:sldId id="411" r:id="rId34"/>
    <p:sldId id="389" r:id="rId35"/>
    <p:sldId id="3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4"/>
    <a:srgbClr val="FFD804"/>
    <a:srgbClr val="FFD82A"/>
    <a:srgbClr val="CE4AFC"/>
    <a:srgbClr val="FF8410"/>
    <a:srgbClr val="20FF11"/>
    <a:srgbClr val="53FB21"/>
    <a:srgbClr val="FF6600"/>
    <a:srgbClr val="22FF48"/>
    <a:srgbClr val="AB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4" autoAdjust="0"/>
    <p:restoredTop sz="75048" autoAdjust="0"/>
  </p:normalViewPr>
  <p:slideViewPr>
    <p:cSldViewPr snapToGrid="0" snapToObjects="1">
      <p:cViewPr varScale="1">
        <p:scale>
          <a:sx n="136" d="100"/>
          <a:sy n="136" d="100"/>
        </p:scale>
        <p:origin x="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E8F87-97B7-4D41-8737-B35DF7119C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61AF-24D9-9245-B636-FAA72672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6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8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9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3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1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1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2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0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2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7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6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0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12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2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47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5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0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2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52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7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82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3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2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D61AF-24D9-9245-B636-FAA7267252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1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3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1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0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27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6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6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0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0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2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42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0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52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5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8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96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1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99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35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2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CA3D-D61D-6644-95D6-E0EA425D727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ADBA-B188-9645-8546-6CABB1E84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B229-2DC3-724C-96A5-F365922D0232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4924-9516-8446-91DC-06A991231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59F1-36D9-F04E-A54B-486B55C1D109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828C-A1AA-8745-ACE6-723A4BF5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2C8C-2440-334E-8283-E08D6EA9DE46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7A2B-E98D-8F48-A9F5-3AA5548B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124359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8410"/>
                </a:solidFill>
                <a:latin typeface="Helvetica"/>
                <a:cs typeface="Helvetica"/>
              </a:rPr>
              <a:t>Paolo Franzetti</a:t>
            </a:r>
          </a:p>
          <a:p>
            <a:pPr algn="ctr"/>
            <a:r>
              <a:rPr lang="en-US" b="1" dirty="0">
                <a:solidFill>
                  <a:srgbClr val="FF8410"/>
                </a:solidFill>
                <a:latin typeface="Helvetica"/>
                <a:cs typeface="Helvetica"/>
              </a:rPr>
              <a:t>&amp; the PANDORA team</a:t>
            </a:r>
          </a:p>
          <a:p>
            <a:pPr algn="ctr"/>
            <a:endParaRPr lang="en-US" sz="1600" b="1" dirty="0">
              <a:solidFill>
                <a:srgbClr val="FF8410"/>
              </a:solidFill>
              <a:latin typeface="Helvetica"/>
              <a:cs typeface="Helvetica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"/>
                <a:cs typeface="Helvetica"/>
              </a:rPr>
              <a:t>INAF - IASF Milano</a:t>
            </a:r>
          </a:p>
          <a:p>
            <a:pPr algn="ctr"/>
            <a:endParaRPr lang="en-US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A6B1A44-0081-294F-98E8-0138FD35C893}"/>
              </a:ext>
            </a:extLst>
          </p:cNvPr>
          <p:cNvSpPr/>
          <p:nvPr/>
        </p:nvSpPr>
        <p:spPr>
          <a:xfrm>
            <a:off x="293914" y="2071364"/>
            <a:ext cx="8556172" cy="2580405"/>
          </a:xfrm>
          <a:prstGeom prst="roundRect">
            <a:avLst>
              <a:gd name="adj" fmla="val 12237"/>
            </a:avLst>
          </a:prstGeom>
          <a:solidFill>
            <a:srgbClr val="FF8410"/>
          </a:solidFill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071363"/>
            <a:ext cx="9144000" cy="2580405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Helvetica" pitchFamily="2" charset="0"/>
              </a:rPr>
              <a:t>Large-scale </a:t>
            </a:r>
            <a:r>
              <a:rPr lang="it-IT" sz="4800" b="1" dirty="0" err="1">
                <a:solidFill>
                  <a:schemeClr val="bg1"/>
                </a:solidFill>
                <a:latin typeface="Helvetica" pitchFamily="2" charset="0"/>
              </a:rPr>
              <a:t>spectroscopic</a:t>
            </a:r>
            <a:r>
              <a:rPr lang="it-IT" sz="48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sz="4800" b="1" dirty="0" err="1">
                <a:solidFill>
                  <a:schemeClr val="bg1"/>
                </a:solidFill>
                <a:latin typeface="Helvetica" pitchFamily="2" charset="0"/>
              </a:rPr>
              <a:t>surveys</a:t>
            </a:r>
            <a:r>
              <a:rPr lang="it-IT" sz="4800" b="1" dirty="0">
                <a:solidFill>
                  <a:schemeClr val="bg1"/>
                </a:solidFill>
                <a:latin typeface="Helvetica" pitchFamily="2" charset="0"/>
              </a:rPr>
              <a:t> management</a:t>
            </a:r>
            <a:endParaRPr lang="en-US" sz="4800" b="1" dirty="0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9080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2CA3110-9CB2-0748-BFBE-C340474B1C30}"/>
              </a:ext>
            </a:extLst>
          </p:cNvPr>
          <p:cNvSpPr txBox="1">
            <a:spLocks/>
          </p:cNvSpPr>
          <p:nvPr/>
        </p:nvSpPr>
        <p:spPr>
          <a:xfrm>
            <a:off x="3710865" y="13495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5D5B1C-362A-2140-8376-6090DCD58AF2}"/>
              </a:ext>
            </a:extLst>
          </p:cNvPr>
          <p:cNvSpPr txBox="1">
            <a:spLocks/>
          </p:cNvSpPr>
          <p:nvPr/>
        </p:nvSpPr>
        <p:spPr>
          <a:xfrm>
            <a:off x="8190009" y="146616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84437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111C633-EADB-5D4C-9D5C-FD3E8E510931}"/>
              </a:ext>
            </a:extLst>
          </p:cNvPr>
          <p:cNvSpPr/>
          <p:nvPr/>
        </p:nvSpPr>
        <p:spPr>
          <a:xfrm>
            <a:off x="3581052" y="1647918"/>
            <a:ext cx="2854384" cy="1049866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C0E60-2885-8948-9A61-7E7F6CD869F2}"/>
              </a:ext>
            </a:extLst>
          </p:cNvPr>
          <p:cNvSpPr txBox="1"/>
          <p:nvPr/>
        </p:nvSpPr>
        <p:spPr>
          <a:xfrm>
            <a:off x="4976911" y="1734896"/>
            <a:ext cx="13692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FF8410"/>
                </a:solidFill>
                <a:latin typeface="Helvetica" pitchFamily="2" charset="0"/>
              </a:rPr>
              <a:t>contacts</a:t>
            </a:r>
            <a:endParaRPr lang="it-IT" sz="1400" b="1" dirty="0">
              <a:solidFill>
                <a:srgbClr val="FF841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8410"/>
                </a:solidFill>
                <a:latin typeface="Helvetica" pitchFamily="2" charset="0"/>
              </a:rPr>
              <a:t>team </a:t>
            </a:r>
            <a:r>
              <a:rPr lang="it-IT" sz="1400" b="1" dirty="0" err="1">
                <a:solidFill>
                  <a:srgbClr val="FF8410"/>
                </a:solidFill>
                <a:latin typeface="Helvetica" pitchFamily="2" charset="0"/>
              </a:rPr>
              <a:t>roles</a:t>
            </a:r>
            <a:endParaRPr lang="it-IT" sz="1400" b="1" dirty="0">
              <a:solidFill>
                <a:srgbClr val="FF841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8410"/>
                </a:solidFill>
                <a:latin typeface="Helvetica" pitchFamily="2" charset="0"/>
              </a:rPr>
              <a:t>public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6B7FCA-8BA4-C443-B06D-3B4E5344F678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5B7ACAC-5E72-D648-8246-078499D3A1C1}"/>
              </a:ext>
            </a:extLst>
          </p:cNvPr>
          <p:cNvSpPr txBox="1">
            <a:spLocks/>
          </p:cNvSpPr>
          <p:nvPr/>
        </p:nvSpPr>
        <p:spPr>
          <a:xfrm>
            <a:off x="8190009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1385759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8A9797-817C-1B4A-B835-6C615AF68208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376CD1-07D7-C546-B365-3A6EED748B97}"/>
              </a:ext>
            </a:extLst>
          </p:cNvPr>
          <p:cNvSpPr txBox="1">
            <a:spLocks/>
          </p:cNvSpPr>
          <p:nvPr/>
        </p:nvSpPr>
        <p:spPr>
          <a:xfrm>
            <a:off x="8190009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7330185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C86055-460B-9C40-ABD5-3E2ACED7C6B8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657D4-BE6D-074F-AD45-583D486ABD4B}"/>
              </a:ext>
            </a:extLst>
          </p:cNvPr>
          <p:cNvSpPr txBox="1">
            <a:spLocks/>
          </p:cNvSpPr>
          <p:nvPr/>
        </p:nvSpPr>
        <p:spPr>
          <a:xfrm>
            <a:off x="8190009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8668934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502772A-8E17-0B4B-A509-147F58CCD1A1}"/>
              </a:ext>
            </a:extLst>
          </p:cNvPr>
          <p:cNvSpPr/>
          <p:nvPr/>
        </p:nvSpPr>
        <p:spPr>
          <a:xfrm>
            <a:off x="3581052" y="3442087"/>
            <a:ext cx="2854384" cy="735058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3581052" y="344208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856BC-1C2A-4549-BA73-D07CFDB19E49}"/>
              </a:ext>
            </a:extLst>
          </p:cNvPr>
          <p:cNvSpPr txBox="1"/>
          <p:nvPr/>
        </p:nvSpPr>
        <p:spPr>
          <a:xfrm>
            <a:off x="4976911" y="3529065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8410"/>
                </a:solidFill>
                <a:latin typeface="Helvetica" pitchFamily="2" charset="0"/>
              </a:rPr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FF8410"/>
                </a:solidFill>
                <a:latin typeface="Helvetica" pitchFamily="2" charset="0"/>
              </a:rPr>
              <a:t>OBs</a:t>
            </a:r>
            <a:endParaRPr lang="it-IT" sz="1400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7EBAA4-9A40-5141-936D-931ED5D5AB49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520DD1-ABA8-D94A-A1F1-F234F81117E3}"/>
              </a:ext>
            </a:extLst>
          </p:cNvPr>
          <p:cNvSpPr txBox="1">
            <a:spLocks/>
          </p:cNvSpPr>
          <p:nvPr/>
        </p:nvSpPr>
        <p:spPr>
          <a:xfrm>
            <a:off x="8190009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9170791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3581052" y="344208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E9C53-3053-104C-9A80-457879FAAC49}"/>
              </a:ext>
            </a:extLst>
          </p:cNvPr>
          <p:cNvSpPr/>
          <p:nvPr/>
        </p:nvSpPr>
        <p:spPr>
          <a:xfrm>
            <a:off x="3581052" y="4074753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observations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47BB7D8-0088-864F-AA29-DB96103E1EED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core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5C1EC64-F122-A24F-B5A2-8E223818BA3A}"/>
              </a:ext>
            </a:extLst>
          </p:cNvPr>
          <p:cNvSpPr txBox="1">
            <a:spLocks/>
          </p:cNvSpPr>
          <p:nvPr/>
        </p:nvSpPr>
        <p:spPr>
          <a:xfrm>
            <a:off x="8190009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7680547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3581052" y="344208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E9C53-3053-104C-9A80-457879FAAC49}"/>
              </a:ext>
            </a:extLst>
          </p:cNvPr>
          <p:cNvSpPr/>
          <p:nvPr/>
        </p:nvSpPr>
        <p:spPr>
          <a:xfrm>
            <a:off x="3581052" y="4074753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observations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F8B816C-392D-224E-BD5A-81E63C63B21F}"/>
              </a:ext>
            </a:extLst>
          </p:cNvPr>
          <p:cNvSpPr/>
          <p:nvPr/>
        </p:nvSpPr>
        <p:spPr>
          <a:xfrm>
            <a:off x="3581052" y="4707419"/>
            <a:ext cx="2854384" cy="735058"/>
          </a:xfrm>
          <a:prstGeom prst="roundRect">
            <a:avLst>
              <a:gd name="adj" fmla="val 1021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A7ED520-98B1-944D-954E-3CACB0C78149}"/>
              </a:ext>
            </a:extLst>
          </p:cNvPr>
          <p:cNvSpPr/>
          <p:nvPr/>
        </p:nvSpPr>
        <p:spPr>
          <a:xfrm>
            <a:off x="3581052" y="4707419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spectra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91C990-77EC-8840-B3A6-364518198899}"/>
              </a:ext>
            </a:extLst>
          </p:cNvPr>
          <p:cNvSpPr txBox="1"/>
          <p:nvPr/>
        </p:nvSpPr>
        <p:spPr>
          <a:xfrm>
            <a:off x="5143168" y="4816865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8410"/>
                </a:solidFill>
                <a:latin typeface="Helvetica" pitchFamily="2" charset="0"/>
              </a:rPr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FF8410"/>
                </a:solidFill>
                <a:latin typeface="Helvetica" pitchFamily="2" charset="0"/>
              </a:rPr>
              <a:t>measures</a:t>
            </a:r>
            <a:endParaRPr lang="it-IT" sz="1400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C839A26-280E-EA44-9D58-827AD6E3957E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core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54973AE-6D4C-6A43-8616-A18BB0781620}"/>
              </a:ext>
            </a:extLst>
          </p:cNvPr>
          <p:cNvSpPr txBox="1">
            <a:spLocks/>
          </p:cNvSpPr>
          <p:nvPr/>
        </p:nvSpPr>
        <p:spPr>
          <a:xfrm>
            <a:off x="8190009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9114842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3581052" y="344208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E9C53-3053-104C-9A80-457879FAAC49}"/>
              </a:ext>
            </a:extLst>
          </p:cNvPr>
          <p:cNvSpPr/>
          <p:nvPr/>
        </p:nvSpPr>
        <p:spPr>
          <a:xfrm>
            <a:off x="3581052" y="4074753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observations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A7ED520-98B1-944D-954E-3CACB0C78149}"/>
              </a:ext>
            </a:extLst>
          </p:cNvPr>
          <p:cNvSpPr/>
          <p:nvPr/>
        </p:nvSpPr>
        <p:spPr>
          <a:xfrm>
            <a:off x="3581052" y="4707419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spectra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89F788-BC50-754E-90C1-7C040579D678}"/>
              </a:ext>
            </a:extLst>
          </p:cNvPr>
          <p:cNvSpPr/>
          <p:nvPr/>
        </p:nvSpPr>
        <p:spPr>
          <a:xfrm>
            <a:off x="3581052" y="5340085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derived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476F3F-6B37-AE45-946A-A69CCC41F487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0157ED2-F170-814E-8575-471F93661579}"/>
              </a:ext>
            </a:extLst>
          </p:cNvPr>
          <p:cNvSpPr txBox="1">
            <a:spLocks/>
          </p:cNvSpPr>
          <p:nvPr/>
        </p:nvSpPr>
        <p:spPr>
          <a:xfrm>
            <a:off x="8190009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50106885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D391D97-CC4C-E248-AB69-97DAE767EA6C}"/>
              </a:ext>
            </a:extLst>
          </p:cNvPr>
          <p:cNvSpPr/>
          <p:nvPr/>
        </p:nvSpPr>
        <p:spPr>
          <a:xfrm>
            <a:off x="3073364" y="814612"/>
            <a:ext cx="5572615" cy="5455559"/>
          </a:xfrm>
          <a:prstGeom prst="roundRect">
            <a:avLst>
              <a:gd name="adj" fmla="val 7728"/>
            </a:avLst>
          </a:prstGeom>
          <a:solidFill>
            <a:srgbClr val="CE4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latin typeface="Helvetica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882561-63E4-F943-8C67-64D99ECE284F}"/>
              </a:ext>
            </a:extLst>
          </p:cNvPr>
          <p:cNvSpPr/>
          <p:nvPr/>
        </p:nvSpPr>
        <p:spPr>
          <a:xfrm>
            <a:off x="6499881" y="1647918"/>
            <a:ext cx="1443969" cy="12126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public</a:t>
            </a:r>
          </a:p>
          <a:p>
            <a:pPr algn="ctr"/>
            <a:r>
              <a:rPr lang="it-IT" sz="1400" b="1" dirty="0">
                <a:solidFill>
                  <a:srgbClr val="CE4AFC"/>
                </a:solidFill>
                <a:latin typeface="Helvetica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info</a:t>
            </a:r>
          </a:p>
          <a:p>
            <a:pPr algn="ctr"/>
            <a:endParaRPr lang="it-IT" b="1" dirty="0">
              <a:solidFill>
                <a:srgbClr val="CE4AFC"/>
              </a:solidFill>
              <a:latin typeface="Helvetica" pitchFamily="2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85E2C45-8752-3246-87E8-43DAEE3935BB}"/>
              </a:ext>
            </a:extLst>
          </p:cNvPr>
          <p:cNvSpPr/>
          <p:nvPr/>
        </p:nvSpPr>
        <p:spPr>
          <a:xfrm>
            <a:off x="6499880" y="2997465"/>
            <a:ext cx="1443969" cy="2286001"/>
          </a:xfrm>
          <a:prstGeom prst="roundRect">
            <a:avLst>
              <a:gd name="adj" fmla="val 87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internal</a:t>
            </a:r>
            <a:br>
              <a:rPr lang="it-IT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200" b="1" dirty="0">
                <a:solidFill>
                  <a:srgbClr val="CE4AFC"/>
                </a:solidFill>
                <a:latin typeface="Helvetica" pitchFamily="2" charset="0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wiki</a:t>
            </a: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 /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workgroups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team info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mailing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lists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measurements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assignments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releases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abstracts</a:t>
            </a: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 /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papers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DF972A-85C7-5F48-9132-CAC5C1968874}"/>
              </a:ext>
            </a:extLst>
          </p:cNvPr>
          <p:cNvSpPr txBox="1"/>
          <p:nvPr/>
        </p:nvSpPr>
        <p:spPr>
          <a:xfrm>
            <a:off x="6439911" y="1077105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website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3581052" y="344208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E9C53-3053-104C-9A80-457879FAAC49}"/>
              </a:ext>
            </a:extLst>
          </p:cNvPr>
          <p:cNvSpPr/>
          <p:nvPr/>
        </p:nvSpPr>
        <p:spPr>
          <a:xfrm>
            <a:off x="3581052" y="4074753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observations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A7ED520-98B1-944D-954E-3CACB0C78149}"/>
              </a:ext>
            </a:extLst>
          </p:cNvPr>
          <p:cNvSpPr/>
          <p:nvPr/>
        </p:nvSpPr>
        <p:spPr>
          <a:xfrm>
            <a:off x="3581052" y="4707419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spectra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89F788-BC50-754E-90C1-7C040579D678}"/>
              </a:ext>
            </a:extLst>
          </p:cNvPr>
          <p:cNvSpPr/>
          <p:nvPr/>
        </p:nvSpPr>
        <p:spPr>
          <a:xfrm>
            <a:off x="3581052" y="5340085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derived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8D05ECB-188A-3148-84BF-3ECB91BE1692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website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D4FAACA-9893-FB43-BFED-EF9EDEFE45AA}"/>
              </a:ext>
            </a:extLst>
          </p:cNvPr>
          <p:cNvSpPr txBox="1">
            <a:spLocks/>
          </p:cNvSpPr>
          <p:nvPr/>
        </p:nvSpPr>
        <p:spPr>
          <a:xfrm>
            <a:off x="8190009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4BA9D12-2768-7849-AE6E-06CC2EB9F0AF}"/>
              </a:ext>
            </a:extLst>
          </p:cNvPr>
          <p:cNvSpPr/>
          <p:nvPr/>
        </p:nvSpPr>
        <p:spPr>
          <a:xfrm>
            <a:off x="6529866" y="5420331"/>
            <a:ext cx="1443969" cy="6226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test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76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A85542-9055-9245-956B-12D39477C613}"/>
              </a:ext>
            </a:extLst>
          </p:cNvPr>
          <p:cNvSpPr/>
          <p:nvPr/>
        </p:nvSpPr>
        <p:spPr>
          <a:xfrm>
            <a:off x="301570" y="835726"/>
            <a:ext cx="5740001" cy="16701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latin typeface="Helvetica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3581052" y="344208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E9C53-3053-104C-9A80-457879FAAC49}"/>
              </a:ext>
            </a:extLst>
          </p:cNvPr>
          <p:cNvSpPr/>
          <p:nvPr/>
        </p:nvSpPr>
        <p:spPr>
          <a:xfrm>
            <a:off x="3581052" y="4074753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observations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A7ED520-98B1-944D-954E-3CACB0C78149}"/>
              </a:ext>
            </a:extLst>
          </p:cNvPr>
          <p:cNvSpPr/>
          <p:nvPr/>
        </p:nvSpPr>
        <p:spPr>
          <a:xfrm>
            <a:off x="3581052" y="4707419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spectra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89F788-BC50-754E-90C1-7C040579D678}"/>
              </a:ext>
            </a:extLst>
          </p:cNvPr>
          <p:cNvSpPr/>
          <p:nvPr/>
        </p:nvSpPr>
        <p:spPr>
          <a:xfrm>
            <a:off x="3581052" y="5340085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derived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DCE5FA3-4816-2C49-A3B2-0F9AD64D5304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data processing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AA7DBE8-27FC-9C46-B2B4-70145F5C8BF3}"/>
              </a:ext>
            </a:extLst>
          </p:cNvPr>
          <p:cNvSpPr/>
          <p:nvPr/>
        </p:nvSpPr>
        <p:spPr>
          <a:xfrm>
            <a:off x="599102" y="1579651"/>
            <a:ext cx="1983235" cy="513186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AE14BAD-FEE6-4240-A4FE-61B7BC98B405}"/>
              </a:ext>
            </a:extLst>
          </p:cNvPr>
          <p:cNvSpPr txBox="1">
            <a:spLocks/>
          </p:cNvSpPr>
          <p:nvPr/>
        </p:nvSpPr>
        <p:spPr>
          <a:xfrm>
            <a:off x="8190009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930FC5-05C0-9C44-8A41-036BDE810721}"/>
              </a:ext>
            </a:extLst>
          </p:cNvPr>
          <p:cNvSpPr txBox="1"/>
          <p:nvPr/>
        </p:nvSpPr>
        <p:spPr>
          <a:xfrm>
            <a:off x="599102" y="969453"/>
            <a:ext cx="1983235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pipeline(</a:t>
            </a:r>
            <a:r>
              <a:rPr lang="it-IT" sz="2800" b="1" dirty="0" err="1">
                <a:solidFill>
                  <a:schemeClr val="bg1"/>
                </a:solidFill>
                <a:latin typeface="Helvetica" pitchFamily="2" charset="0"/>
              </a:rPr>
              <a:t>s</a:t>
            </a:r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)</a:t>
            </a:r>
            <a:br>
              <a:rPr lang="it-IT" sz="2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it-IT" sz="1100" b="1" dirty="0">
                <a:solidFill>
                  <a:schemeClr val="bg1"/>
                </a:solidFill>
                <a:latin typeface="Helvetica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B0F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00B0F0"/>
                </a:solidFill>
                <a:latin typeface="Helvetica" pitchFamily="2" charset="0"/>
              </a:rPr>
              <a:t>organization</a:t>
            </a:r>
            <a:endParaRPr lang="it-IT" sz="1400" b="1" dirty="0">
              <a:solidFill>
                <a:srgbClr val="00B0F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B0F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00B0F0"/>
                </a:solidFill>
                <a:latin typeface="Helvetica" pitchFamily="2" charset="0"/>
              </a:rPr>
              <a:t>reduction</a:t>
            </a:r>
            <a:endParaRPr lang="it-IT" sz="1400" b="1" dirty="0">
              <a:solidFill>
                <a:srgbClr val="00B0F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8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134951"/>
            <a:ext cx="9144000" cy="179175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E4AFC"/>
                </a:solidFill>
                <a:latin typeface="Helvetica"/>
                <a:cs typeface="Helvetica"/>
              </a:rPr>
              <a:t>background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9143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5FD42D-C18A-A449-8106-2DF00AC9B15F}"/>
              </a:ext>
            </a:extLst>
          </p:cNvPr>
          <p:cNvSpPr/>
          <p:nvPr/>
        </p:nvSpPr>
        <p:spPr>
          <a:xfrm>
            <a:off x="324668" y="2655741"/>
            <a:ext cx="5716903" cy="3575470"/>
          </a:xfrm>
          <a:prstGeom prst="roundRect">
            <a:avLst>
              <a:gd name="adj" fmla="val 8903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latin typeface="Helvetica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A85542-9055-9245-956B-12D39477C613}"/>
              </a:ext>
            </a:extLst>
          </p:cNvPr>
          <p:cNvSpPr/>
          <p:nvPr/>
        </p:nvSpPr>
        <p:spPr>
          <a:xfrm>
            <a:off x="301570" y="835726"/>
            <a:ext cx="5740001" cy="16701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latin typeface="Helvetica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3581052" y="344208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E9C53-3053-104C-9A80-457879FAAC49}"/>
              </a:ext>
            </a:extLst>
          </p:cNvPr>
          <p:cNvSpPr/>
          <p:nvPr/>
        </p:nvSpPr>
        <p:spPr>
          <a:xfrm>
            <a:off x="3581052" y="4074753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observations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A7ED520-98B1-944D-954E-3CACB0C78149}"/>
              </a:ext>
            </a:extLst>
          </p:cNvPr>
          <p:cNvSpPr/>
          <p:nvPr/>
        </p:nvSpPr>
        <p:spPr>
          <a:xfrm>
            <a:off x="3581052" y="4707419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spectra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89F788-BC50-754E-90C1-7C040579D678}"/>
              </a:ext>
            </a:extLst>
          </p:cNvPr>
          <p:cNvSpPr/>
          <p:nvPr/>
        </p:nvSpPr>
        <p:spPr>
          <a:xfrm>
            <a:off x="3581052" y="5340085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derived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6ED45F9-13C6-CA47-84A1-FBFD96B257B6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management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4B3999E-B1E3-B343-A02E-DB0EE17BE651}"/>
              </a:ext>
            </a:extLst>
          </p:cNvPr>
          <p:cNvSpPr txBox="1">
            <a:spLocks/>
          </p:cNvSpPr>
          <p:nvPr/>
        </p:nvSpPr>
        <p:spPr>
          <a:xfrm>
            <a:off x="8190009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6A59BA-A481-0B41-A1DA-F123A4924F58}"/>
              </a:ext>
            </a:extLst>
          </p:cNvPr>
          <p:cNvSpPr/>
          <p:nvPr/>
        </p:nvSpPr>
        <p:spPr>
          <a:xfrm>
            <a:off x="599103" y="3377612"/>
            <a:ext cx="2523639" cy="2438334"/>
          </a:xfrm>
          <a:prstGeom prst="roundRect">
            <a:avLst>
              <a:gd name="adj" fmla="val 7564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8E369-987C-554D-B824-0F410D34EA69}"/>
              </a:ext>
            </a:extLst>
          </p:cNvPr>
          <p:cNvSpPr txBox="1"/>
          <p:nvPr/>
        </p:nvSpPr>
        <p:spPr>
          <a:xfrm>
            <a:off x="613600" y="2867164"/>
            <a:ext cx="2533066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management</a:t>
            </a:r>
            <a:br>
              <a:rPr lang="it-IT" sz="16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it-IT" sz="1600" b="1" dirty="0">
                <a:solidFill>
                  <a:schemeClr val="bg1"/>
                </a:solidFill>
                <a:latin typeface="Helvetica" pitchFamily="2" charset="0"/>
              </a:rPr>
              <a:t>   </a:t>
            </a:r>
            <a:br>
              <a:rPr lang="it-IT" sz="2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it-IT" sz="1100" b="1" dirty="0">
                <a:solidFill>
                  <a:schemeClr val="bg1"/>
                </a:solidFill>
                <a:latin typeface="Helvetica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masks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/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OBs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preparation</a:t>
            </a:r>
            <a:endParaRPr lang="it-IT" sz="1400" b="1" dirty="0">
              <a:solidFill>
                <a:srgbClr val="92D05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observations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</a:t>
            </a:r>
            <a:b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</a:b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monitoring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and 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raw</a:t>
            </a:r>
            <a:b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</a:b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retrival</a:t>
            </a:r>
            <a:endParaRPr lang="it-IT" sz="1400" b="1" dirty="0">
              <a:solidFill>
                <a:srgbClr val="92D05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distribution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for</a:t>
            </a:r>
            <a:b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</a:b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measurements</a:t>
            </a:r>
            <a:endParaRPr lang="it-IT" sz="1400" b="1" dirty="0">
              <a:solidFill>
                <a:srgbClr val="92D05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distribution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for </a:t>
            </a:r>
            <a:b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</a:b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analysis</a:t>
            </a:r>
            <a:endParaRPr lang="it-IT" sz="1400" b="1" dirty="0">
              <a:solidFill>
                <a:srgbClr val="92D05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50860F8-41E4-1843-8053-5C73526C8F82}"/>
              </a:ext>
            </a:extLst>
          </p:cNvPr>
          <p:cNvSpPr/>
          <p:nvPr/>
        </p:nvSpPr>
        <p:spPr>
          <a:xfrm>
            <a:off x="599102" y="1579651"/>
            <a:ext cx="1983235" cy="513186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2A09FA-9CC8-E443-8B03-241BF3C19388}"/>
              </a:ext>
            </a:extLst>
          </p:cNvPr>
          <p:cNvSpPr txBox="1"/>
          <p:nvPr/>
        </p:nvSpPr>
        <p:spPr>
          <a:xfrm>
            <a:off x="599102" y="969453"/>
            <a:ext cx="1983235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pipeline(</a:t>
            </a:r>
            <a:r>
              <a:rPr lang="it-IT" sz="2800" b="1" dirty="0" err="1">
                <a:solidFill>
                  <a:schemeClr val="bg1"/>
                </a:solidFill>
                <a:latin typeface="Helvetica" pitchFamily="2" charset="0"/>
              </a:rPr>
              <a:t>s</a:t>
            </a:r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)</a:t>
            </a:r>
            <a:br>
              <a:rPr lang="it-IT" sz="2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it-IT" sz="1100" b="1" dirty="0">
                <a:solidFill>
                  <a:schemeClr val="bg1"/>
                </a:solidFill>
                <a:latin typeface="Helvetica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B0F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00B0F0"/>
                </a:solidFill>
                <a:latin typeface="Helvetica" pitchFamily="2" charset="0"/>
              </a:rPr>
              <a:t>organization</a:t>
            </a:r>
            <a:endParaRPr lang="it-IT" sz="1400" b="1" dirty="0">
              <a:solidFill>
                <a:srgbClr val="00B0F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B0F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00B0F0"/>
                </a:solidFill>
                <a:latin typeface="Helvetica" pitchFamily="2" charset="0"/>
              </a:rPr>
              <a:t>reduction</a:t>
            </a:r>
            <a:endParaRPr lang="it-IT" sz="1400" b="1" dirty="0">
              <a:solidFill>
                <a:srgbClr val="00B0F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0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5C79451-DB3F-DF47-8624-74C8847F0243}"/>
              </a:ext>
            </a:extLst>
          </p:cNvPr>
          <p:cNvSpPr/>
          <p:nvPr/>
        </p:nvSpPr>
        <p:spPr>
          <a:xfrm>
            <a:off x="3073364" y="835726"/>
            <a:ext cx="5572615" cy="5395485"/>
          </a:xfrm>
          <a:prstGeom prst="roundRect">
            <a:avLst>
              <a:gd name="adj" fmla="val 7728"/>
            </a:avLst>
          </a:prstGeom>
          <a:solidFill>
            <a:srgbClr val="CE4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latin typeface="Helvetica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1D40A3-D1CD-E344-A77B-2426DD8069DB}"/>
              </a:ext>
            </a:extLst>
          </p:cNvPr>
          <p:cNvSpPr/>
          <p:nvPr/>
        </p:nvSpPr>
        <p:spPr>
          <a:xfrm>
            <a:off x="6499881" y="1647918"/>
            <a:ext cx="1443969" cy="12126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public</a:t>
            </a:r>
          </a:p>
          <a:p>
            <a:pPr algn="ctr"/>
            <a:r>
              <a:rPr lang="it-IT" sz="1400" b="1" dirty="0">
                <a:solidFill>
                  <a:srgbClr val="CE4AFC"/>
                </a:solidFill>
                <a:latin typeface="Helvetica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info</a:t>
            </a:r>
          </a:p>
          <a:p>
            <a:pPr algn="ctr"/>
            <a:endParaRPr lang="it-IT" b="1" dirty="0">
              <a:solidFill>
                <a:srgbClr val="CE4AFC"/>
              </a:solidFill>
              <a:latin typeface="Helvetica" pitchFamily="2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E988641-118B-5A4F-AB85-DA963CD8485F}"/>
              </a:ext>
            </a:extLst>
          </p:cNvPr>
          <p:cNvSpPr/>
          <p:nvPr/>
        </p:nvSpPr>
        <p:spPr>
          <a:xfrm>
            <a:off x="6499880" y="2997465"/>
            <a:ext cx="1443969" cy="2286001"/>
          </a:xfrm>
          <a:prstGeom prst="roundRect">
            <a:avLst>
              <a:gd name="adj" fmla="val 87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internal</a:t>
            </a:r>
            <a:br>
              <a:rPr lang="it-IT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200" b="1" dirty="0">
                <a:solidFill>
                  <a:srgbClr val="CE4AFC"/>
                </a:solidFill>
                <a:latin typeface="Helvetica" pitchFamily="2" charset="0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wiki</a:t>
            </a: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 /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workgroups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team info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mailing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lists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measurements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assignments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releases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abstracts</a:t>
            </a: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 /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papers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9BDFD6-ACC2-664E-A1A6-30E603C270A4}"/>
              </a:ext>
            </a:extLst>
          </p:cNvPr>
          <p:cNvSpPr txBox="1"/>
          <p:nvPr/>
        </p:nvSpPr>
        <p:spPr>
          <a:xfrm>
            <a:off x="6439911" y="1077105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website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5FD42D-C18A-A449-8106-2DF00AC9B15F}"/>
              </a:ext>
            </a:extLst>
          </p:cNvPr>
          <p:cNvSpPr/>
          <p:nvPr/>
        </p:nvSpPr>
        <p:spPr>
          <a:xfrm>
            <a:off x="324668" y="2655741"/>
            <a:ext cx="5716903" cy="3575470"/>
          </a:xfrm>
          <a:prstGeom prst="roundRect">
            <a:avLst>
              <a:gd name="adj" fmla="val 8903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latin typeface="Helvetica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A85542-9055-9245-956B-12D39477C613}"/>
              </a:ext>
            </a:extLst>
          </p:cNvPr>
          <p:cNvSpPr/>
          <p:nvPr/>
        </p:nvSpPr>
        <p:spPr>
          <a:xfrm>
            <a:off x="301570" y="835726"/>
            <a:ext cx="5740001" cy="16701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latin typeface="Helvetica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3254481" y="995542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3674358" y="108252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3581052" y="164791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3587983" y="2229814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3581052" y="284674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3581052" y="344208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E9C53-3053-104C-9A80-457879FAAC49}"/>
              </a:ext>
            </a:extLst>
          </p:cNvPr>
          <p:cNvSpPr/>
          <p:nvPr/>
        </p:nvSpPr>
        <p:spPr>
          <a:xfrm>
            <a:off x="3581052" y="4074753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observations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A7ED520-98B1-944D-954E-3CACB0C78149}"/>
              </a:ext>
            </a:extLst>
          </p:cNvPr>
          <p:cNvSpPr/>
          <p:nvPr/>
        </p:nvSpPr>
        <p:spPr>
          <a:xfrm>
            <a:off x="3581052" y="4707419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spectra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89F788-BC50-754E-90C1-7C040579D678}"/>
              </a:ext>
            </a:extLst>
          </p:cNvPr>
          <p:cNvSpPr/>
          <p:nvPr/>
        </p:nvSpPr>
        <p:spPr>
          <a:xfrm>
            <a:off x="3581052" y="5340085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derived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6ED45F9-13C6-CA47-84A1-FBFD96B257B6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err="1">
                <a:solidFill>
                  <a:schemeClr val="bg1"/>
                </a:solidFill>
                <a:latin typeface="Helvetica"/>
                <a:cs typeface="Helvetica"/>
              </a:rPr>
              <a:t>easylife</a:t>
            </a:r>
            <a:endParaRPr lang="en-US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4B3999E-B1E3-B343-A02E-DB0EE17BE651}"/>
              </a:ext>
            </a:extLst>
          </p:cNvPr>
          <p:cNvSpPr txBox="1">
            <a:spLocks/>
          </p:cNvSpPr>
          <p:nvPr/>
        </p:nvSpPr>
        <p:spPr>
          <a:xfrm>
            <a:off x="8190009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6A59BA-A481-0B41-A1DA-F123A4924F58}"/>
              </a:ext>
            </a:extLst>
          </p:cNvPr>
          <p:cNvSpPr/>
          <p:nvPr/>
        </p:nvSpPr>
        <p:spPr>
          <a:xfrm>
            <a:off x="599103" y="3377612"/>
            <a:ext cx="2523639" cy="2438334"/>
          </a:xfrm>
          <a:prstGeom prst="roundRect">
            <a:avLst>
              <a:gd name="adj" fmla="val 7564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50860F8-41E4-1843-8053-5C73526C8F82}"/>
              </a:ext>
            </a:extLst>
          </p:cNvPr>
          <p:cNvSpPr/>
          <p:nvPr/>
        </p:nvSpPr>
        <p:spPr>
          <a:xfrm>
            <a:off x="599102" y="1579651"/>
            <a:ext cx="1983235" cy="513186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2A09FA-9CC8-E443-8B03-241BF3C19388}"/>
              </a:ext>
            </a:extLst>
          </p:cNvPr>
          <p:cNvSpPr txBox="1"/>
          <p:nvPr/>
        </p:nvSpPr>
        <p:spPr>
          <a:xfrm>
            <a:off x="599102" y="969453"/>
            <a:ext cx="1983235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pipeline(</a:t>
            </a:r>
            <a:r>
              <a:rPr lang="it-IT" sz="2800" b="1" dirty="0" err="1">
                <a:solidFill>
                  <a:schemeClr val="bg1"/>
                </a:solidFill>
                <a:latin typeface="Helvetica" pitchFamily="2" charset="0"/>
              </a:rPr>
              <a:t>s</a:t>
            </a:r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)</a:t>
            </a:r>
            <a:br>
              <a:rPr lang="it-IT" sz="2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it-IT" sz="1100" b="1" dirty="0">
                <a:solidFill>
                  <a:schemeClr val="bg1"/>
                </a:solidFill>
                <a:latin typeface="Helvetica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B0F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00B0F0"/>
                </a:solidFill>
                <a:latin typeface="Helvetica" pitchFamily="2" charset="0"/>
              </a:rPr>
              <a:t>organization</a:t>
            </a:r>
            <a:endParaRPr lang="it-IT" sz="1400" b="1" dirty="0">
              <a:solidFill>
                <a:srgbClr val="00B0F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B0F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00B0F0"/>
                </a:solidFill>
                <a:latin typeface="Helvetica" pitchFamily="2" charset="0"/>
              </a:rPr>
              <a:t>reduction</a:t>
            </a:r>
            <a:endParaRPr lang="it-IT" sz="1400" b="1" dirty="0">
              <a:solidFill>
                <a:srgbClr val="00B0F0"/>
              </a:solidFill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40041C-7BCB-F74A-BBD0-5C18AD4067F7}"/>
              </a:ext>
            </a:extLst>
          </p:cNvPr>
          <p:cNvSpPr txBox="1"/>
          <p:nvPr/>
        </p:nvSpPr>
        <p:spPr>
          <a:xfrm>
            <a:off x="613600" y="2867164"/>
            <a:ext cx="2533066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management</a:t>
            </a:r>
            <a:br>
              <a:rPr lang="it-IT" sz="16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it-IT" sz="1600" b="1" dirty="0">
                <a:solidFill>
                  <a:schemeClr val="bg1"/>
                </a:solidFill>
                <a:latin typeface="Helvetica" pitchFamily="2" charset="0"/>
              </a:rPr>
              <a:t>   </a:t>
            </a:r>
            <a:br>
              <a:rPr lang="it-IT" sz="28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it-IT" sz="1100" b="1" dirty="0">
                <a:solidFill>
                  <a:schemeClr val="bg1"/>
                </a:solidFill>
                <a:latin typeface="Helvetica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masks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/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OBs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preparation</a:t>
            </a:r>
            <a:endParaRPr lang="it-IT" sz="1400" b="1" dirty="0">
              <a:solidFill>
                <a:srgbClr val="92D05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observations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</a:t>
            </a:r>
            <a:b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</a:b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monitoring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and 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raw</a:t>
            </a:r>
            <a:b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</a:b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retrival</a:t>
            </a:r>
            <a:endParaRPr lang="it-IT" sz="1400" b="1" dirty="0">
              <a:solidFill>
                <a:srgbClr val="92D05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distribution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for</a:t>
            </a:r>
            <a:b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</a:b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measurements</a:t>
            </a:r>
            <a:endParaRPr lang="it-IT" sz="1400" b="1" dirty="0">
              <a:solidFill>
                <a:srgbClr val="92D05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data </a:t>
            </a: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distribution</a:t>
            </a:r>
            <a: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  <a:t> for </a:t>
            </a:r>
            <a:br>
              <a:rPr lang="it-IT" sz="1400" b="1" dirty="0">
                <a:solidFill>
                  <a:srgbClr val="92D050"/>
                </a:solidFill>
                <a:latin typeface="Helvetica" pitchFamily="2" charset="0"/>
              </a:rPr>
            </a:br>
            <a:r>
              <a:rPr lang="it-IT" sz="1400" b="1" dirty="0" err="1">
                <a:solidFill>
                  <a:srgbClr val="92D050"/>
                </a:solidFill>
                <a:latin typeface="Helvetica" pitchFamily="2" charset="0"/>
              </a:rPr>
              <a:t>analysis</a:t>
            </a:r>
            <a:endParaRPr lang="it-IT" sz="1400" b="1" dirty="0">
              <a:solidFill>
                <a:srgbClr val="92D05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C0D5D3C-B7C3-854E-89BB-F413BBC657FA}"/>
              </a:ext>
            </a:extLst>
          </p:cNvPr>
          <p:cNvSpPr/>
          <p:nvPr/>
        </p:nvSpPr>
        <p:spPr>
          <a:xfrm>
            <a:off x="6469895" y="5427184"/>
            <a:ext cx="1443969" cy="6226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test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2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C9EC77-0E97-5542-BF5D-248C90581E76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workflow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6D9B12-7AFC-8F48-A8B8-346BD6FB196C}"/>
              </a:ext>
            </a:extLst>
          </p:cNvPr>
          <p:cNvSpPr txBox="1">
            <a:spLocks/>
          </p:cNvSpPr>
          <p:nvPr/>
        </p:nvSpPr>
        <p:spPr>
          <a:xfrm>
            <a:off x="8190009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F2B806-7362-9841-BB92-58A950BB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58" y="733927"/>
            <a:ext cx="2875737" cy="2615063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463C4E-7DEB-4140-91D0-3F04D3500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9" y="4241852"/>
            <a:ext cx="2931474" cy="2078938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703C56-B415-884F-B8C3-607924D15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17" y="773032"/>
            <a:ext cx="2322024" cy="1847738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E0D4D0A-8B5A-6A4B-AF15-47AD27570696}"/>
              </a:ext>
            </a:extLst>
          </p:cNvPr>
          <p:cNvSpPr/>
          <p:nvPr/>
        </p:nvSpPr>
        <p:spPr>
          <a:xfrm>
            <a:off x="3337560" y="3021597"/>
            <a:ext cx="2091689" cy="960120"/>
          </a:xfrm>
          <a:prstGeom prst="roundRect">
            <a:avLst/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latin typeface="Helvetica" pitchFamily="2" charset="0"/>
              </a:rPr>
              <a:t>database</a:t>
            </a:r>
            <a:endParaRPr lang="it-IT" b="1" dirty="0">
              <a:latin typeface="Helvetica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2CC5CD-A77D-2E47-9ED4-FEA2A97A02A6}"/>
              </a:ext>
            </a:extLst>
          </p:cNvPr>
          <p:cNvCxnSpPr>
            <a:cxnSpLocks/>
          </p:cNvCxnSpPr>
          <p:nvPr/>
        </p:nvCxnSpPr>
        <p:spPr>
          <a:xfrm flipV="1">
            <a:off x="4997308" y="1825427"/>
            <a:ext cx="722934" cy="1128773"/>
          </a:xfrm>
          <a:prstGeom prst="straightConnector1">
            <a:avLst/>
          </a:prstGeom>
          <a:ln w="44450">
            <a:solidFill>
              <a:srgbClr val="CE4AF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B7D0FB-270E-AB40-AB9E-21B1BC2456DA}"/>
              </a:ext>
            </a:extLst>
          </p:cNvPr>
          <p:cNvCxnSpPr/>
          <p:nvPr/>
        </p:nvCxnSpPr>
        <p:spPr>
          <a:xfrm>
            <a:off x="2840002" y="1825427"/>
            <a:ext cx="807645" cy="1103449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152199-F37D-8443-8675-FAF86FE4758D}"/>
              </a:ext>
            </a:extLst>
          </p:cNvPr>
          <p:cNvCxnSpPr>
            <a:cxnSpLocks/>
          </p:cNvCxnSpPr>
          <p:nvPr/>
        </p:nvCxnSpPr>
        <p:spPr>
          <a:xfrm>
            <a:off x="7486650" y="3501657"/>
            <a:ext cx="0" cy="633644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EE9F61-AE93-1C45-8288-29222371929E}"/>
              </a:ext>
            </a:extLst>
          </p:cNvPr>
          <p:cNvCxnSpPr>
            <a:cxnSpLocks/>
          </p:cNvCxnSpPr>
          <p:nvPr/>
        </p:nvCxnSpPr>
        <p:spPr>
          <a:xfrm>
            <a:off x="4846320" y="4127552"/>
            <a:ext cx="862492" cy="1254798"/>
          </a:xfrm>
          <a:prstGeom prst="straightConnector1">
            <a:avLst/>
          </a:prstGeom>
          <a:ln w="44450">
            <a:solidFill>
              <a:srgbClr val="CE4AF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021641F-0062-4142-9265-AD33FC1F3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17" y="4135301"/>
            <a:ext cx="2550623" cy="2472518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8CE26E9-D79D-5048-BBB1-355DCE73A454}"/>
              </a:ext>
            </a:extLst>
          </p:cNvPr>
          <p:cNvCxnSpPr>
            <a:cxnSpLocks/>
          </p:cNvCxnSpPr>
          <p:nvPr/>
        </p:nvCxnSpPr>
        <p:spPr>
          <a:xfrm flipH="1">
            <a:off x="3038317" y="5646421"/>
            <a:ext cx="2681925" cy="0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1967CFA-3B99-954B-B885-22B1D78225BF}"/>
              </a:ext>
            </a:extLst>
          </p:cNvPr>
          <p:cNvCxnSpPr>
            <a:cxnSpLocks/>
          </p:cNvCxnSpPr>
          <p:nvPr/>
        </p:nvCxnSpPr>
        <p:spPr>
          <a:xfrm flipH="1">
            <a:off x="3108960" y="4135301"/>
            <a:ext cx="570296" cy="1146020"/>
          </a:xfrm>
          <a:prstGeom prst="straightConnector1">
            <a:avLst/>
          </a:prstGeom>
          <a:ln w="44450">
            <a:solidFill>
              <a:srgbClr val="CE4AF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C9EC77-0E97-5542-BF5D-248C90581E76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workflow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6D9B12-7AFC-8F48-A8B8-346BD6FB196C}"/>
              </a:ext>
            </a:extLst>
          </p:cNvPr>
          <p:cNvSpPr txBox="1">
            <a:spLocks/>
          </p:cNvSpPr>
          <p:nvPr/>
        </p:nvSpPr>
        <p:spPr>
          <a:xfrm>
            <a:off x="8190009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3388FD-8FE8-C74B-B788-D69C7410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86" y="1474688"/>
            <a:ext cx="5236674" cy="4405856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</p:spTree>
    <p:extLst>
      <p:ext uri="{BB962C8B-B14F-4D97-AF65-F5344CB8AC3E}">
        <p14:creationId xmlns:p14="http://schemas.microsoft.com/office/powerpoint/2010/main" val="10922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DC5E62-5F87-4748-B0C1-2BBDB4292E28}"/>
              </a:ext>
            </a:extLst>
          </p:cNvPr>
          <p:cNvSpPr txBox="1"/>
          <p:nvPr/>
        </p:nvSpPr>
        <p:spPr>
          <a:xfrm>
            <a:off x="851783" y="1444832"/>
            <a:ext cx="307648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database: </a:t>
            </a: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database </a:t>
            </a:r>
            <a:r>
              <a:rPr lang="it-IT" sz="2400" b="1" dirty="0" err="1">
                <a:solidFill>
                  <a:schemeClr val="bg1"/>
                </a:solidFill>
                <a:latin typeface="Helvetica" pitchFamily="2" charset="0"/>
              </a:rPr>
              <a:t>interface</a:t>
            </a:r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: </a:t>
            </a: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website:  </a:t>
            </a:r>
            <a:endParaRPr lang="it-IT" sz="1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it-IT" sz="2400" b="1" dirty="0" err="1">
                <a:solidFill>
                  <a:schemeClr val="bg1"/>
                </a:solidFill>
                <a:latin typeface="Helvetica" pitchFamily="2" charset="0"/>
              </a:rPr>
              <a:t>pipelines</a:t>
            </a:r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: C  / </a:t>
            </a: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management: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C9EC77-0E97-5542-BF5D-248C90581E76}"/>
              </a:ext>
            </a:extLst>
          </p:cNvPr>
          <p:cNvSpPr txBox="1">
            <a:spLocks/>
          </p:cNvSpPr>
          <p:nvPr/>
        </p:nvSpPr>
        <p:spPr>
          <a:xfrm>
            <a:off x="3710865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6D9B12-7AFC-8F48-A8B8-346BD6FB196C}"/>
              </a:ext>
            </a:extLst>
          </p:cNvPr>
          <p:cNvSpPr txBox="1">
            <a:spLocks/>
          </p:cNvSpPr>
          <p:nvPr/>
        </p:nvSpPr>
        <p:spPr>
          <a:xfrm>
            <a:off x="8190009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81C22-A354-AF4C-9AE7-473530C79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20" y="1300898"/>
            <a:ext cx="1356967" cy="727828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2BF40D-4180-7A45-80EE-4D74E8A30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387" y="2395724"/>
            <a:ext cx="1302753" cy="725455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8A8504-E9DA-094E-AC43-4BF56E99D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941" y="3554243"/>
            <a:ext cx="1843922" cy="59332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047AC8-B0D1-A447-ADAA-BE3D30111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902" y="4649699"/>
            <a:ext cx="1843922" cy="59332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A67754-D63F-5E4B-A4D1-7C6D0E808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902" y="5745155"/>
            <a:ext cx="1843922" cy="59332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29288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134951"/>
            <a:ext cx="9144000" cy="179175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D82A"/>
                </a:solidFill>
                <a:latin typeface="Helvetica"/>
                <a:cs typeface="Helvetica"/>
              </a:rPr>
              <a:t>spectra format</a:t>
            </a:r>
            <a:endParaRPr lang="en-US" sz="2400" i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28479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C964F2-D8FF-1547-B59C-0C492F770BBF}"/>
              </a:ext>
            </a:extLst>
          </p:cNvPr>
          <p:cNvGrpSpPr/>
          <p:nvPr/>
        </p:nvGrpSpPr>
        <p:grpSpPr>
          <a:xfrm>
            <a:off x="5542962" y="1903349"/>
            <a:ext cx="3223966" cy="3303720"/>
            <a:chOff x="5542962" y="1903349"/>
            <a:chExt cx="3223966" cy="330372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D5FD42D-C18A-A449-8106-2DF00AC9B15F}"/>
                </a:ext>
              </a:extLst>
            </p:cNvPr>
            <p:cNvSpPr/>
            <p:nvPr/>
          </p:nvSpPr>
          <p:spPr>
            <a:xfrm>
              <a:off x="5542962" y="1903349"/>
              <a:ext cx="3223966" cy="3303720"/>
            </a:xfrm>
            <a:prstGeom prst="roundRect">
              <a:avLst>
                <a:gd name="adj" fmla="val 8903"/>
              </a:avLst>
            </a:prstGeom>
            <a:solidFill>
              <a:srgbClr val="FFCF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 b="1" dirty="0">
                <a:latin typeface="Helvetica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CBC9C6-2225-1842-AAE4-35C7ED4938C8}"/>
                </a:ext>
              </a:extLst>
            </p:cNvPr>
            <p:cNvSpPr txBox="1"/>
            <p:nvPr/>
          </p:nvSpPr>
          <p:spPr>
            <a:xfrm>
              <a:off x="7250788" y="2024362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err="1">
                  <a:solidFill>
                    <a:schemeClr val="bg1"/>
                  </a:solidFill>
                  <a:latin typeface="Helvetica" pitchFamily="2" charset="0"/>
                </a:rPr>
                <a:t>user</a:t>
              </a:r>
              <a:endParaRPr lang="it-IT" sz="28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68D82F8-2E2F-3247-A33C-13EF5A3BFA6E}"/>
                </a:ext>
              </a:extLst>
            </p:cNvPr>
            <p:cNvSpPr/>
            <p:nvPr/>
          </p:nvSpPr>
          <p:spPr>
            <a:xfrm>
              <a:off x="6982294" y="2686473"/>
              <a:ext cx="1443969" cy="12126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rgbClr val="CE4AFC"/>
                  </a:solidFill>
                  <a:latin typeface="Helvetica" pitchFamily="2" charset="0"/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rgbClr val="FFCF04"/>
                  </a:solidFill>
                  <a:latin typeface="Helvetica" pitchFamily="2" charset="0"/>
                </a:rPr>
                <a:t>FITS </a:t>
              </a:r>
              <a:r>
                <a:rPr lang="it-IT" sz="1400" b="1" dirty="0" err="1">
                  <a:solidFill>
                    <a:srgbClr val="FFCF04"/>
                  </a:solidFill>
                  <a:latin typeface="Helvetica" pitchFamily="2" charset="0"/>
                </a:rPr>
                <a:t>files</a:t>
              </a:r>
              <a:endParaRPr lang="it-IT" sz="1400" b="1" dirty="0">
                <a:solidFill>
                  <a:srgbClr val="FFCF04"/>
                </a:solidFill>
                <a:latin typeface="Helvetica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400" b="1" dirty="0" err="1">
                  <a:solidFill>
                    <a:srgbClr val="FFCF04"/>
                  </a:solidFill>
                  <a:latin typeface="Helvetica" pitchFamily="2" charset="0"/>
                </a:rPr>
                <a:t>programs</a:t>
              </a:r>
              <a:endParaRPr lang="it-IT" sz="1400" b="1" dirty="0">
                <a:solidFill>
                  <a:srgbClr val="FFCF04"/>
                </a:solidFill>
                <a:latin typeface="Helvetica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rgbClr val="FFCF04"/>
                  </a:solidFill>
                  <a:latin typeface="Helvetica" pitchFamily="2" charset="0"/>
                </a:rPr>
                <a:t>scripts</a:t>
              </a:r>
            </a:p>
            <a:p>
              <a:pPr algn="ctr"/>
              <a:endParaRPr lang="it-IT" b="1" dirty="0">
                <a:solidFill>
                  <a:srgbClr val="CE4AFC"/>
                </a:solidFill>
                <a:latin typeface="Helvetica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9B2D5E2-7F7A-7C44-BC3E-A158CE57B34E}"/>
              </a:ext>
            </a:extLst>
          </p:cNvPr>
          <p:cNvSpPr/>
          <p:nvPr/>
        </p:nvSpPr>
        <p:spPr>
          <a:xfrm>
            <a:off x="-226243" y="603315"/>
            <a:ext cx="2083323" cy="60520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5C79451-DB3F-DF47-8624-74C8847F0243}"/>
              </a:ext>
            </a:extLst>
          </p:cNvPr>
          <p:cNvSpPr/>
          <p:nvPr/>
        </p:nvSpPr>
        <p:spPr>
          <a:xfrm>
            <a:off x="301882" y="948848"/>
            <a:ext cx="5572615" cy="5395485"/>
          </a:xfrm>
          <a:prstGeom prst="roundRect">
            <a:avLst>
              <a:gd name="adj" fmla="val 7728"/>
            </a:avLst>
          </a:prstGeom>
          <a:solidFill>
            <a:srgbClr val="CE4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latin typeface="Helvetica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61D40A3-D1CD-E344-A77B-2426DD8069DB}"/>
              </a:ext>
            </a:extLst>
          </p:cNvPr>
          <p:cNvSpPr/>
          <p:nvPr/>
        </p:nvSpPr>
        <p:spPr>
          <a:xfrm>
            <a:off x="3728399" y="1761040"/>
            <a:ext cx="1443969" cy="12126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public</a:t>
            </a:r>
          </a:p>
          <a:p>
            <a:pPr algn="ctr"/>
            <a:r>
              <a:rPr lang="it-IT" sz="1400" b="1" dirty="0">
                <a:solidFill>
                  <a:srgbClr val="CE4AFC"/>
                </a:solidFill>
                <a:latin typeface="Helvetica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info</a:t>
            </a:r>
          </a:p>
          <a:p>
            <a:pPr algn="ctr"/>
            <a:endParaRPr lang="it-IT" b="1" dirty="0">
              <a:solidFill>
                <a:srgbClr val="CE4AFC"/>
              </a:solidFill>
              <a:latin typeface="Helvetica" pitchFamily="2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E988641-118B-5A4F-AB85-DA963CD8485F}"/>
              </a:ext>
            </a:extLst>
          </p:cNvPr>
          <p:cNvSpPr/>
          <p:nvPr/>
        </p:nvSpPr>
        <p:spPr>
          <a:xfrm>
            <a:off x="3728398" y="3110587"/>
            <a:ext cx="1443969" cy="2286001"/>
          </a:xfrm>
          <a:prstGeom prst="roundRect">
            <a:avLst>
              <a:gd name="adj" fmla="val 87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internal</a:t>
            </a:r>
            <a:br>
              <a:rPr lang="it-IT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200" b="1" dirty="0">
                <a:solidFill>
                  <a:srgbClr val="CE4AFC"/>
                </a:solidFill>
                <a:latin typeface="Helvetica" pitchFamily="2" charset="0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wiki</a:t>
            </a: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 /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workgroups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team info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mailing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lists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measurements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assignments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data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releases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abstracts</a:t>
            </a:r>
            <a: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  <a:t> / </a:t>
            </a:r>
            <a:r>
              <a:rPr lang="it-IT" sz="1050" b="1" dirty="0" err="1">
                <a:solidFill>
                  <a:srgbClr val="CE4AFC"/>
                </a:solidFill>
                <a:latin typeface="Helvetica" pitchFamily="2" charset="0"/>
              </a:rPr>
              <a:t>papers</a:t>
            </a:r>
            <a:br>
              <a:rPr lang="it-IT" sz="1050" b="1" dirty="0">
                <a:solidFill>
                  <a:srgbClr val="CE4AFC"/>
                </a:solidFill>
                <a:latin typeface="Helvetica" pitchFamily="2" charset="0"/>
              </a:rPr>
            </a:b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9BDFD6-ACC2-664E-A1A6-30E603C270A4}"/>
              </a:ext>
            </a:extLst>
          </p:cNvPr>
          <p:cNvSpPr txBox="1"/>
          <p:nvPr/>
        </p:nvSpPr>
        <p:spPr>
          <a:xfrm>
            <a:off x="3668429" y="1190227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website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BE07B8-B743-AA48-8E4F-94DD0E3056BC}"/>
              </a:ext>
            </a:extLst>
          </p:cNvPr>
          <p:cNvSpPr/>
          <p:nvPr/>
        </p:nvSpPr>
        <p:spPr>
          <a:xfrm>
            <a:off x="482999" y="1108664"/>
            <a:ext cx="2603241" cy="5075853"/>
          </a:xfrm>
          <a:prstGeom prst="roundRect">
            <a:avLst>
              <a:gd name="adj" fmla="val 9499"/>
            </a:avLst>
          </a:prstGeom>
          <a:solidFill>
            <a:srgbClr val="FF84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r>
              <a:rPr lang="it-IT" b="1" dirty="0">
                <a:latin typeface="Helvetica" pitchFamily="2" charset="0"/>
              </a:rPr>
              <a:t>   </a:t>
            </a:r>
            <a:endParaRPr lang="it-IT" sz="20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3600" b="1" dirty="0">
              <a:latin typeface="Helvetica" pitchFamily="2" charset="0"/>
            </a:endParaRPr>
          </a:p>
          <a:p>
            <a:pPr algn="ctr"/>
            <a:endParaRPr lang="it-IT" sz="4400" b="1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668C0-60F5-5044-8EA7-2F9FFA59FA31}"/>
              </a:ext>
            </a:extLst>
          </p:cNvPr>
          <p:cNvSpPr txBox="1"/>
          <p:nvPr/>
        </p:nvSpPr>
        <p:spPr>
          <a:xfrm>
            <a:off x="902876" y="1195642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Helvetica" pitchFamily="2" charset="0"/>
              </a:rPr>
              <a:t>database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60160D-0FBA-1648-851B-1F813BC2BF3E}"/>
              </a:ext>
            </a:extLst>
          </p:cNvPr>
          <p:cNvSpPr/>
          <p:nvPr/>
        </p:nvSpPr>
        <p:spPr>
          <a:xfrm>
            <a:off x="809570" y="1761040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users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940794-0BA8-6B40-A1FE-1D830DA87575}"/>
              </a:ext>
            </a:extLst>
          </p:cNvPr>
          <p:cNvSpPr/>
          <p:nvPr/>
        </p:nvSpPr>
        <p:spPr>
          <a:xfrm>
            <a:off x="816501" y="2342936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parent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catalog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(</a:t>
            </a:r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66957-EA9F-D94F-A4F2-20A4C775E5E2}"/>
              </a:ext>
            </a:extLst>
          </p:cNvPr>
          <p:cNvSpPr/>
          <p:nvPr/>
        </p:nvSpPr>
        <p:spPr>
          <a:xfrm>
            <a:off x="809570" y="2959868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ancillary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977057-C78A-1748-9B2D-9A9BB53E6045}"/>
              </a:ext>
            </a:extLst>
          </p:cNvPr>
          <p:cNvSpPr/>
          <p:nvPr/>
        </p:nvSpPr>
        <p:spPr>
          <a:xfrm>
            <a:off x="809570" y="3555209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masks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9E9C53-3053-104C-9A80-457879FAAC49}"/>
              </a:ext>
            </a:extLst>
          </p:cNvPr>
          <p:cNvSpPr/>
          <p:nvPr/>
        </p:nvSpPr>
        <p:spPr>
          <a:xfrm>
            <a:off x="809570" y="4187875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observations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A7ED520-98B1-944D-954E-3CACB0C78149}"/>
              </a:ext>
            </a:extLst>
          </p:cNvPr>
          <p:cNvSpPr/>
          <p:nvPr/>
        </p:nvSpPr>
        <p:spPr>
          <a:xfrm>
            <a:off x="809570" y="4820541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spectra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89F788-BC50-754E-90C1-7C040579D678}"/>
              </a:ext>
            </a:extLst>
          </p:cNvPr>
          <p:cNvSpPr/>
          <p:nvPr/>
        </p:nvSpPr>
        <p:spPr>
          <a:xfrm>
            <a:off x="809570" y="5453207"/>
            <a:ext cx="1950098" cy="4758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rgbClr val="FF8410"/>
                </a:solidFill>
                <a:latin typeface="Helvetica" pitchFamily="2" charset="0"/>
              </a:rPr>
              <a:t>derived</a:t>
            </a:r>
            <a:r>
              <a:rPr lang="it-IT" sz="1600" b="1" dirty="0">
                <a:solidFill>
                  <a:srgbClr val="FF8410"/>
                </a:solidFill>
                <a:latin typeface="Helvetica" pitchFamily="2" charset="0"/>
              </a:rPr>
              <a:t> data</a:t>
            </a:r>
            <a:endParaRPr lang="it-IT" b="1" dirty="0">
              <a:solidFill>
                <a:srgbClr val="FF8410"/>
              </a:solidFill>
              <a:latin typeface="Helvetica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C0D5D3C-B7C3-854E-89BB-F413BBC657FA}"/>
              </a:ext>
            </a:extLst>
          </p:cNvPr>
          <p:cNvSpPr/>
          <p:nvPr/>
        </p:nvSpPr>
        <p:spPr>
          <a:xfrm>
            <a:off x="3698413" y="5540306"/>
            <a:ext cx="1443969" cy="6226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test</a:t>
            </a:r>
            <a:endParaRPr lang="it-IT" sz="1050" b="1" dirty="0">
              <a:solidFill>
                <a:srgbClr val="CE4AFC"/>
              </a:solidFill>
              <a:latin typeface="Helvetica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1958376-63FC-1D41-9CE6-BFBE5DA84FCD}"/>
              </a:ext>
            </a:extLst>
          </p:cNvPr>
          <p:cNvSpPr txBox="1">
            <a:spLocks/>
          </p:cNvSpPr>
          <p:nvPr/>
        </p:nvSpPr>
        <p:spPr>
          <a:xfrm>
            <a:off x="2831104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final user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604BBA4-7C81-2F48-A005-54852456DE8B}"/>
              </a:ext>
            </a:extLst>
          </p:cNvPr>
          <p:cNvSpPr txBox="1">
            <a:spLocks/>
          </p:cNvSpPr>
          <p:nvPr/>
        </p:nvSpPr>
        <p:spPr>
          <a:xfrm>
            <a:off x="7310248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FFD82A"/>
                </a:solidFill>
                <a:latin typeface="Helvetica"/>
                <a:cs typeface="Helvetica"/>
              </a:rPr>
              <a:t>spectra format</a:t>
            </a:r>
          </a:p>
        </p:txBody>
      </p:sp>
    </p:spTree>
    <p:extLst>
      <p:ext uri="{BB962C8B-B14F-4D97-AF65-F5344CB8AC3E}">
        <p14:creationId xmlns:p14="http://schemas.microsoft.com/office/powerpoint/2010/main" val="4581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1104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VO 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0248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FFD82A"/>
                </a:solidFill>
                <a:latin typeface="Helvetica"/>
                <a:cs typeface="Helvetica"/>
              </a:rPr>
              <a:t>spectra format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1719A-DDAF-734B-B555-73526771C16C}"/>
              </a:ext>
            </a:extLst>
          </p:cNvPr>
          <p:cNvSpPr txBox="1"/>
          <p:nvPr/>
        </p:nvSpPr>
        <p:spPr>
          <a:xfrm>
            <a:off x="610943" y="1069261"/>
            <a:ext cx="776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urier" pitchFamily="2" charset="0"/>
              </a:rPr>
              <a:t>http://</a:t>
            </a:r>
            <a:r>
              <a:rPr lang="it-IT" b="1" dirty="0" err="1">
                <a:solidFill>
                  <a:schemeClr val="bg1"/>
                </a:solidFill>
                <a:latin typeface="Courier" pitchFamily="2" charset="0"/>
              </a:rPr>
              <a:t>archive.eso.org</a:t>
            </a:r>
            <a:r>
              <a:rPr lang="it-IT" b="1" dirty="0">
                <a:solidFill>
                  <a:schemeClr val="bg1"/>
                </a:solidFill>
                <a:latin typeface="Courier" pitchFamily="2" charset="0"/>
              </a:rPr>
              <a:t>/</a:t>
            </a:r>
            <a:r>
              <a:rPr lang="it-IT" b="1" dirty="0" err="1">
                <a:solidFill>
                  <a:schemeClr val="bg1"/>
                </a:solidFill>
                <a:latin typeface="Courier" pitchFamily="2" charset="0"/>
              </a:rPr>
              <a:t>cms</a:t>
            </a:r>
            <a:r>
              <a:rPr lang="it-IT" b="1" dirty="0">
                <a:solidFill>
                  <a:schemeClr val="bg1"/>
                </a:solidFill>
                <a:latin typeface="Courier" pitchFamily="2" charset="0"/>
              </a:rPr>
              <a:t>/</a:t>
            </a:r>
            <a:r>
              <a:rPr lang="it-IT" b="1" dirty="0" err="1">
                <a:solidFill>
                  <a:schemeClr val="bg1"/>
                </a:solidFill>
                <a:latin typeface="Courier" pitchFamily="2" charset="0"/>
              </a:rPr>
              <a:t>eso</a:t>
            </a:r>
            <a:r>
              <a:rPr lang="it-IT" b="1" dirty="0">
                <a:solidFill>
                  <a:schemeClr val="bg1"/>
                </a:solidFill>
                <a:latin typeface="Courier" pitchFamily="2" charset="0"/>
              </a:rPr>
              <a:t>-data/help/1dspectra.html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60D0D-6F00-F746-9AB2-ABD872C0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64" y="1581504"/>
            <a:ext cx="5366182" cy="4978159"/>
          </a:xfrm>
          <a:prstGeom prst="rect">
            <a:avLst/>
          </a:prstGeom>
          <a:ln w="63500">
            <a:solidFill>
              <a:srgbClr val="FFD82A"/>
            </a:solidFill>
          </a:ln>
        </p:spPr>
      </p:pic>
    </p:spTree>
    <p:extLst>
      <p:ext uri="{BB962C8B-B14F-4D97-AF65-F5344CB8AC3E}">
        <p14:creationId xmlns:p14="http://schemas.microsoft.com/office/powerpoint/2010/main" val="688991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1104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PND files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0248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FFD82A"/>
                </a:solidFill>
                <a:latin typeface="Helvetica"/>
                <a:cs typeface="Helvetica"/>
              </a:rPr>
              <a:t>spectra format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AA26A-78A5-1949-B826-AEC64EFC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04" y="2692930"/>
            <a:ext cx="5943600" cy="3932583"/>
          </a:xfrm>
          <a:prstGeom prst="rect">
            <a:avLst/>
          </a:prstGeom>
          <a:ln w="63500">
            <a:solidFill>
              <a:srgbClr val="FFD82A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EE75C-48DE-FC45-937F-C2348B26C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50" y="323833"/>
            <a:ext cx="3361985" cy="3437347"/>
          </a:xfrm>
          <a:prstGeom prst="rect">
            <a:avLst/>
          </a:prstGeom>
          <a:ln w="63500">
            <a:solidFill>
              <a:srgbClr val="FFD82A"/>
            </a:solidFill>
          </a:ln>
        </p:spPr>
      </p:pic>
    </p:spTree>
    <p:extLst>
      <p:ext uri="{BB962C8B-B14F-4D97-AF65-F5344CB8AC3E}">
        <p14:creationId xmlns:p14="http://schemas.microsoft.com/office/powerpoint/2010/main" val="3458365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134951"/>
            <a:ext cx="9144000" cy="179175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Helvetica"/>
                <a:cs typeface="Helvetica"/>
              </a:rPr>
              <a:t>future</a:t>
            </a:r>
            <a:endParaRPr lang="en-US" sz="2400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589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1104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mantra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0248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CE4AFC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DA6D0-5E0D-C44C-A90D-B9F3680A910C}"/>
              </a:ext>
            </a:extLst>
          </p:cNvPr>
          <p:cNvSpPr txBox="1"/>
          <p:nvPr/>
        </p:nvSpPr>
        <p:spPr>
          <a:xfrm>
            <a:off x="0" y="1481195"/>
            <a:ext cx="9144000" cy="379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In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recent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years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thanks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to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evolution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of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astronomical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instrumentation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size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of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spectroscopic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surveys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all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redshifts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has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greatly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increased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This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trend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will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surely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continue with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next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generation of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instruments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posing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new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challenges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for the management of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such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huge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amounts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of data.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Information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that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can be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potentially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obtained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from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these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surveys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enormous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but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to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extract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the data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organisation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and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reduction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survey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advancement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monitoring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all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stages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and the data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distribution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within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collaboration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and to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whole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community must be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performed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an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unprecedented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level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of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efficiency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and with minimum human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intervention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5406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2429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feedback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573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FF0000"/>
                </a:solidFill>
                <a:latin typeface="Helvetica"/>
                <a:cs typeface="Helvetica"/>
              </a:rPr>
              <a:t>future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5D0D3-359F-AF44-BEA5-C851D9DA22C7}"/>
              </a:ext>
            </a:extLst>
          </p:cNvPr>
          <p:cNvSpPr txBox="1"/>
          <p:nvPr/>
        </p:nvSpPr>
        <p:spPr>
          <a:xfrm>
            <a:off x="1860452" y="2359232"/>
            <a:ext cx="53270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/>
                </a:solidFill>
                <a:latin typeface="Helvetica" pitchFamily="2" charset="0"/>
              </a:rPr>
              <a:t>spectra</a:t>
            </a:r>
            <a:r>
              <a:rPr lang="it-IT" sz="3600" b="1" dirty="0">
                <a:solidFill>
                  <a:schemeClr val="bg1"/>
                </a:solidFill>
                <a:latin typeface="Helvetica" pitchFamily="2" charset="0"/>
              </a:rPr>
              <a:t> format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b="1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b="1" dirty="0" err="1">
                <a:solidFill>
                  <a:schemeClr val="bg1"/>
                </a:solidFill>
                <a:latin typeface="Helvetica" pitchFamily="2" charset="0"/>
              </a:rPr>
              <a:t>capabilities</a:t>
            </a:r>
            <a:r>
              <a:rPr lang="it-IT" sz="36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latin typeface="Helvetica" pitchFamily="2" charset="0"/>
              </a:rPr>
              <a:t>requests</a:t>
            </a:r>
            <a:endParaRPr lang="it-IT" sz="36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38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52429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code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573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FF0000"/>
                </a:solidFill>
                <a:latin typeface="Helvetica"/>
                <a:cs typeface="Helvetica"/>
              </a:rPr>
              <a:t>future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F69FD-B899-6144-8C76-668F50D46584}"/>
              </a:ext>
            </a:extLst>
          </p:cNvPr>
          <p:cNvSpPr txBox="1"/>
          <p:nvPr/>
        </p:nvSpPr>
        <p:spPr>
          <a:xfrm>
            <a:off x="851783" y="1444832"/>
            <a:ext cx="307648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database: </a:t>
            </a: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database </a:t>
            </a:r>
            <a:r>
              <a:rPr lang="it-IT" sz="2400" b="1" dirty="0" err="1">
                <a:solidFill>
                  <a:schemeClr val="bg1"/>
                </a:solidFill>
                <a:latin typeface="Helvetica" pitchFamily="2" charset="0"/>
              </a:rPr>
              <a:t>interface</a:t>
            </a:r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: </a:t>
            </a: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website:  </a:t>
            </a:r>
            <a:endParaRPr lang="it-IT" sz="1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it-IT" sz="2400" b="1" dirty="0" err="1">
                <a:solidFill>
                  <a:schemeClr val="bg1"/>
                </a:solidFill>
                <a:latin typeface="Helvetica" pitchFamily="2" charset="0"/>
              </a:rPr>
              <a:t>pipelines</a:t>
            </a:r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: C  / </a:t>
            </a: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it-IT" sz="2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it-IT" sz="2400" b="1" dirty="0">
                <a:solidFill>
                  <a:schemeClr val="bg1"/>
                </a:solidFill>
                <a:latin typeface="Helvetica" pitchFamily="2" charset="0"/>
              </a:rPr>
              <a:t>management: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6FF72-7CB6-A244-A618-2BBBBFE87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20" y="1300898"/>
            <a:ext cx="1356967" cy="727828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4EF6A-3F0A-134A-9C3C-451536B4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387" y="2395724"/>
            <a:ext cx="1302753" cy="725455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E325B-998B-2F4E-A0CC-105ACE970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941" y="3554243"/>
            <a:ext cx="1843922" cy="59332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7FE439-BC72-6345-AB61-FD3C2EFC7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902" y="4649699"/>
            <a:ext cx="1843922" cy="59332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065247-877E-2D41-8F4A-92546227E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902" y="5745155"/>
            <a:ext cx="1843922" cy="593324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6B0F8-BE9A-6D4C-BF25-D8A0E7DB1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701" y="1277972"/>
            <a:ext cx="1535323" cy="767662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813764-A058-A04D-86F6-91ABA14DE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015" y="2461789"/>
            <a:ext cx="1843922" cy="593324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C68EEF-7F31-DB45-ACC5-C1974F1AD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412" y="3537334"/>
            <a:ext cx="1079172" cy="607034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712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45D0D3-359F-AF44-BEA5-C851D9DA22C7}"/>
              </a:ext>
            </a:extLst>
          </p:cNvPr>
          <p:cNvSpPr txBox="1"/>
          <p:nvPr/>
        </p:nvSpPr>
        <p:spPr>
          <a:xfrm>
            <a:off x="481903" y="1998059"/>
            <a:ext cx="809708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Bradley Hand" pitchFamily="2" charset="77"/>
              </a:rPr>
              <a:t>I </a:t>
            </a:r>
            <a:r>
              <a:rPr lang="it-IT" sz="4400" b="1" dirty="0" err="1">
                <a:solidFill>
                  <a:schemeClr val="bg1"/>
                </a:solidFill>
                <a:latin typeface="Bradley Hand" pitchFamily="2" charset="77"/>
              </a:rPr>
              <a:t>have</a:t>
            </a:r>
            <a:r>
              <a:rPr lang="it-IT" sz="4400" b="1" dirty="0">
                <a:solidFill>
                  <a:schemeClr val="bg1"/>
                </a:solidFill>
                <a:latin typeface="Bradley Hand" pitchFamily="2" charset="77"/>
              </a:rPr>
              <a:t> a </a:t>
            </a:r>
            <a:r>
              <a:rPr lang="it-IT" sz="4400" b="1" dirty="0" err="1">
                <a:solidFill>
                  <a:schemeClr val="bg1"/>
                </a:solidFill>
                <a:latin typeface="Bradley Hand" pitchFamily="2" charset="77"/>
              </a:rPr>
              <a:t>survey</a:t>
            </a:r>
            <a:r>
              <a:rPr lang="it-IT" sz="4400" b="1" dirty="0">
                <a:solidFill>
                  <a:schemeClr val="bg1"/>
                </a:solidFill>
                <a:latin typeface="Bradley Hand" pitchFamily="2" charset="77"/>
              </a:rPr>
              <a:t>, a Linux server</a:t>
            </a:r>
          </a:p>
          <a:p>
            <a:r>
              <a:rPr lang="it-IT" sz="4400" b="1" dirty="0">
                <a:solidFill>
                  <a:schemeClr val="bg1"/>
                </a:solidFill>
                <a:latin typeface="Bradley Hand" pitchFamily="2" charset="77"/>
              </a:rPr>
              <a:t>and a post-doc </a:t>
            </a:r>
          </a:p>
          <a:p>
            <a:r>
              <a:rPr lang="it-IT" sz="4400" b="1" dirty="0">
                <a:solidFill>
                  <a:schemeClr val="bg1"/>
                </a:solidFill>
                <a:latin typeface="Bradley Hand" pitchFamily="2" charset="77"/>
              </a:rPr>
              <a:t>and I </a:t>
            </a:r>
            <a:r>
              <a:rPr lang="it-IT" sz="4400" b="1" dirty="0" err="1">
                <a:solidFill>
                  <a:schemeClr val="bg1"/>
                </a:solidFill>
                <a:latin typeface="Bradley Hand" pitchFamily="2" charset="77"/>
              </a:rPr>
              <a:t>am</a:t>
            </a:r>
            <a:r>
              <a:rPr lang="it-IT" sz="4400" b="1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Bradley Hand" pitchFamily="2" charset="77"/>
              </a:rPr>
              <a:t>not</a:t>
            </a:r>
            <a:r>
              <a:rPr lang="it-IT" sz="4400" b="1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Bradley Hand" pitchFamily="2" charset="77"/>
              </a:rPr>
              <a:t>afraid</a:t>
            </a:r>
            <a:r>
              <a:rPr lang="it-IT" sz="4400" b="1" dirty="0">
                <a:solidFill>
                  <a:schemeClr val="bg1"/>
                </a:solidFill>
                <a:latin typeface="Bradley Hand" pitchFamily="2" charset="77"/>
              </a:rPr>
              <a:t> to use </a:t>
            </a:r>
            <a:r>
              <a:rPr lang="it-IT" sz="4400" b="1" dirty="0" err="1">
                <a:solidFill>
                  <a:schemeClr val="bg1"/>
                </a:solidFill>
                <a:latin typeface="Bradley Hand" pitchFamily="2" charset="77"/>
              </a:rPr>
              <a:t>them</a:t>
            </a:r>
            <a:endParaRPr lang="it-IT" sz="4400" b="1" dirty="0">
              <a:solidFill>
                <a:schemeClr val="bg1"/>
              </a:solidFill>
              <a:latin typeface="Bradley Hand" pitchFamily="2" charset="77"/>
            </a:endParaRPr>
          </a:p>
          <a:p>
            <a:endParaRPr lang="it-IT" sz="3200" b="1" dirty="0">
              <a:solidFill>
                <a:schemeClr val="bg1"/>
              </a:solidFill>
              <a:latin typeface="Segoe Script" panose="020B0804020000000003" pitchFamily="34" charset="0"/>
            </a:endParaRPr>
          </a:p>
          <a:p>
            <a:r>
              <a:rPr lang="it-IT" sz="3200" b="1" dirty="0">
                <a:solidFill>
                  <a:schemeClr val="bg1"/>
                </a:solidFill>
                <a:latin typeface="Segoe Script" panose="020B0804020000000003" pitchFamily="34" charset="0"/>
              </a:rPr>
              <a:t>					       </a:t>
            </a:r>
            <a:r>
              <a:rPr lang="it-IT" sz="2400" dirty="0">
                <a:solidFill>
                  <a:schemeClr val="bg1"/>
                </a:solidFill>
                <a:latin typeface="Courier" pitchFamily="2" charset="0"/>
              </a:rPr>
              <a:t>&lt;</a:t>
            </a:r>
            <a:r>
              <a:rPr lang="it-IT" sz="2400" dirty="0" err="1">
                <a:solidFill>
                  <a:schemeClr val="bg1"/>
                </a:solidFill>
                <a:latin typeface="Courier" pitchFamily="2" charset="0"/>
              </a:rPr>
              <a:t>insert</a:t>
            </a:r>
            <a:r>
              <a:rPr lang="it-IT" sz="2400" dirty="0">
                <a:solidFill>
                  <a:schemeClr val="bg1"/>
                </a:solidFill>
                <a:latin typeface="Courier" pitchFamily="2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Courier" pitchFamily="2" charset="0"/>
              </a:rPr>
              <a:t>survey</a:t>
            </a:r>
            <a:r>
              <a:rPr lang="it-IT" sz="2400" dirty="0">
                <a:solidFill>
                  <a:schemeClr val="bg1"/>
                </a:solidFill>
                <a:latin typeface="Courier" pitchFamily="2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Courier" pitchFamily="2" charset="0"/>
              </a:rPr>
              <a:t>name</a:t>
            </a:r>
            <a:r>
              <a:rPr lang="it-IT" sz="2400" dirty="0">
                <a:solidFill>
                  <a:schemeClr val="bg1"/>
                </a:solidFill>
                <a:latin typeface="Courier" pitchFamily="2" charset="0"/>
              </a:rPr>
              <a:t>&gt; </a:t>
            </a:r>
            <a:r>
              <a:rPr lang="it-IT" sz="5400" b="1" dirty="0">
                <a:solidFill>
                  <a:schemeClr val="bg1"/>
                </a:solidFill>
                <a:latin typeface="Bradley Hand" pitchFamily="2" charset="77"/>
              </a:rPr>
              <a:t>PI</a:t>
            </a:r>
            <a:endParaRPr lang="it-IT" sz="3200" b="1"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160F5C-0833-584E-8D1C-6A7CEB99EA67}"/>
              </a:ext>
            </a:extLst>
          </p:cNvPr>
          <p:cNvSpPr txBox="1">
            <a:spLocks/>
          </p:cNvSpPr>
          <p:nvPr/>
        </p:nvSpPr>
        <p:spPr>
          <a:xfrm>
            <a:off x="3752429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waiting for a mail…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CA2C4B-538C-354F-A56B-F299BC9F4ADA}"/>
              </a:ext>
            </a:extLst>
          </p:cNvPr>
          <p:cNvSpPr txBox="1">
            <a:spLocks/>
          </p:cNvSpPr>
          <p:nvPr/>
        </p:nvSpPr>
        <p:spPr>
          <a:xfrm>
            <a:off x="8231573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FF0000"/>
                </a:solidFill>
                <a:latin typeface="Helvetica"/>
                <a:cs typeface="Helvetica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282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1104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mantra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0248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CE4AFC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DA6D0-5E0D-C44C-A90D-B9F3680A910C}"/>
              </a:ext>
            </a:extLst>
          </p:cNvPr>
          <p:cNvSpPr txBox="1"/>
          <p:nvPr/>
        </p:nvSpPr>
        <p:spPr>
          <a:xfrm>
            <a:off x="0" y="1481195"/>
            <a:ext cx="9144000" cy="379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In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recent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years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thanks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to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evolution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of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astronomical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instrumentation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the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size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 of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spectroscopic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surveys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all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redshifts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has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greatly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increased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This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trend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will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surely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continue with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next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generation of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instruments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posing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new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challenges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for the management of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such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huge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amounts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of data.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Information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that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can be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potentially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obtained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from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these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surveys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is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enormous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but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to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extract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it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the data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organisation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and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reduction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,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survey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advancement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monitoring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all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stages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and the data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distribution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within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collaboration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and to the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whole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community must be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performed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at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an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unprecedented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level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of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efficiency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 and with </a:t>
            </a:r>
            <a:r>
              <a:rPr lang="it-IT" b="1" dirty="0">
                <a:solidFill>
                  <a:srgbClr val="CE4AFC"/>
                </a:solidFill>
                <a:latin typeface="Helvetica" pitchFamily="2" charset="0"/>
              </a:rPr>
              <a:t>minimum human </a:t>
            </a:r>
            <a:r>
              <a:rPr lang="it-IT" b="1" dirty="0" err="1">
                <a:solidFill>
                  <a:srgbClr val="CE4AFC"/>
                </a:solidFill>
                <a:latin typeface="Helvetica" pitchFamily="2" charset="0"/>
              </a:rPr>
              <a:t>intervention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14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1104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err="1">
                <a:solidFill>
                  <a:schemeClr val="bg1"/>
                </a:solidFill>
                <a:latin typeface="Helvetica"/>
                <a:cs typeface="Helvetica"/>
              </a:rPr>
              <a:t>vipgi</a:t>
            </a:r>
            <a:endParaRPr lang="en-US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0248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CE4AFC"/>
                </a:solidFill>
                <a:latin typeface="Helvetica"/>
                <a:cs typeface="Helvetica"/>
              </a:rPr>
              <a:t>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AC547-5A56-7D4D-BF3E-678334BAB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" t="3215" r="4067" b="6430"/>
          <a:stretch/>
        </p:blipFill>
        <p:spPr>
          <a:xfrm>
            <a:off x="1211581" y="1062524"/>
            <a:ext cx="6610477" cy="5206482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</p:spTree>
    <p:extLst>
      <p:ext uri="{BB962C8B-B14F-4D97-AF65-F5344CB8AC3E}">
        <p14:creationId xmlns:p14="http://schemas.microsoft.com/office/powerpoint/2010/main" val="111242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1104" y="656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vipers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0248" y="13968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CE4AFC"/>
                </a:solidFill>
                <a:latin typeface="Helvetica"/>
                <a:cs typeface="Helvetica"/>
              </a:rPr>
              <a:t>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19B60-854A-744C-A39D-5290E265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93" y="923590"/>
            <a:ext cx="5083907" cy="5449218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DD9F4-41FC-0E46-9194-503F1B12E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914793" y="923590"/>
            <a:ext cx="5094858" cy="4982546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</p:spTree>
    <p:extLst>
      <p:ext uri="{BB962C8B-B14F-4D97-AF65-F5344CB8AC3E}">
        <p14:creationId xmlns:p14="http://schemas.microsoft.com/office/powerpoint/2010/main" val="21526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1104" y="1799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err="1">
                <a:solidFill>
                  <a:schemeClr val="bg1"/>
                </a:solidFill>
                <a:latin typeface="Helvetica"/>
                <a:cs typeface="Helvetica"/>
              </a:rPr>
              <a:t>vandels</a:t>
            </a:r>
            <a:endParaRPr lang="en-US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0248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CE4AFC"/>
                </a:solidFill>
                <a:latin typeface="Helvetica"/>
                <a:cs typeface="Helvetica"/>
              </a:rPr>
              <a:t>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96CC8-4B9E-EE40-9CA4-3DDA9B77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543" y="915814"/>
            <a:ext cx="4031894" cy="5425269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D68BD-17EF-D842-9FD9-28D7E29D2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543" y="892954"/>
            <a:ext cx="4031894" cy="5632539"/>
          </a:xfrm>
          <a:prstGeom prst="rect">
            <a:avLst/>
          </a:prstGeom>
          <a:ln w="63500">
            <a:solidFill>
              <a:srgbClr val="CE4AFC"/>
            </a:solidFill>
          </a:ln>
        </p:spPr>
      </p:pic>
    </p:spTree>
    <p:extLst>
      <p:ext uri="{BB962C8B-B14F-4D97-AF65-F5344CB8AC3E}">
        <p14:creationId xmlns:p14="http://schemas.microsoft.com/office/powerpoint/2010/main" val="22985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134951"/>
            <a:ext cx="9144000" cy="179175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DBFFD"/>
                </a:solidFill>
                <a:latin typeface="Helvetica"/>
                <a:cs typeface="Helvetica"/>
              </a:rPr>
              <a:t>design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453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0865" y="17998"/>
            <a:ext cx="4529977" cy="70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Helvetica"/>
                <a:cs typeface="Helvetica"/>
              </a:rPr>
              <a:t>in a nutshell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86850AD-4E69-1B4B-B311-984D936F9A73}"/>
              </a:ext>
            </a:extLst>
          </p:cNvPr>
          <p:cNvSpPr/>
          <p:nvPr/>
        </p:nvSpPr>
        <p:spPr>
          <a:xfrm>
            <a:off x="849086" y="2519265"/>
            <a:ext cx="2603241" cy="16701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Helvetica" pitchFamily="2" charset="0"/>
              </a:rPr>
              <a:t>design</a:t>
            </a:r>
            <a:endParaRPr lang="it-IT" sz="3200" b="1" dirty="0">
              <a:latin typeface="Helvetica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82BDF6-3F9C-6B43-9BBC-5C9CE5139C74}"/>
              </a:ext>
            </a:extLst>
          </p:cNvPr>
          <p:cNvSpPr/>
          <p:nvPr/>
        </p:nvSpPr>
        <p:spPr>
          <a:xfrm>
            <a:off x="5937380" y="2519265"/>
            <a:ext cx="2603241" cy="16701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latin typeface="Helvetica" pitchFamily="2" charset="0"/>
              </a:rPr>
              <a:t>implementation</a:t>
            </a:r>
            <a:endParaRPr lang="it-IT" sz="2400" b="1" dirty="0">
              <a:latin typeface="Helvetica" pitchFamily="2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044EC64-789C-4C4F-B3BF-164B3885E738}"/>
              </a:ext>
            </a:extLst>
          </p:cNvPr>
          <p:cNvSpPr/>
          <p:nvPr/>
        </p:nvSpPr>
        <p:spPr>
          <a:xfrm>
            <a:off x="4040152" y="2883159"/>
            <a:ext cx="1352939" cy="9423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5C7BCD-DA3C-4640-A10F-533EC3DDF84B}"/>
              </a:ext>
            </a:extLst>
          </p:cNvPr>
          <p:cNvSpPr txBox="1">
            <a:spLocks/>
          </p:cNvSpPr>
          <p:nvPr/>
        </p:nvSpPr>
        <p:spPr>
          <a:xfrm>
            <a:off x="8190009" y="151119"/>
            <a:ext cx="4641191" cy="59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00B0F0"/>
                </a:solidFill>
                <a:latin typeface="Helvetica"/>
                <a:cs typeface="Helvetica"/>
              </a:rPr>
              <a:t>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30AE7B-F436-C846-8566-9EDE70B86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91" y="3519642"/>
            <a:ext cx="720897" cy="7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32861</TotalTime>
  <Words>597</Words>
  <Application>Microsoft Macintosh PowerPoint</Application>
  <PresentationFormat>On-screen Show (4:3)</PresentationFormat>
  <Paragraphs>365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Bradley Hand</vt:lpstr>
      <vt:lpstr>Calibri</vt:lpstr>
      <vt:lpstr>Courier</vt:lpstr>
      <vt:lpstr>Helvetica</vt:lpstr>
      <vt:lpstr>Segoe Script</vt:lpstr>
      <vt:lpstr>Office Theme</vt:lpstr>
      <vt:lpstr>Custom Design</vt:lpstr>
      <vt:lpstr>1_Custom Design</vt:lpstr>
      <vt:lpstr>2_Custom Design</vt:lpstr>
      <vt:lpstr>Large-scale spectroscopic surveys management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spectra format</vt:lpstr>
      <vt:lpstr>PowerPoint Presentation</vt:lpstr>
      <vt:lpstr>PowerPoint Presentation</vt:lpstr>
      <vt:lpstr>PowerPoint Presentation</vt:lpstr>
      <vt:lpstr>future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Paolo Franzetti</dc:creator>
  <cp:lastModifiedBy>Microsoft Office User</cp:lastModifiedBy>
  <cp:revision>317</cp:revision>
  <cp:lastPrinted>2016-02-18T11:17:48Z</cp:lastPrinted>
  <dcterms:created xsi:type="dcterms:W3CDTF">2014-09-04T15:47:53Z</dcterms:created>
  <dcterms:modified xsi:type="dcterms:W3CDTF">2018-12-13T13:10:46Z</dcterms:modified>
</cp:coreProperties>
</file>