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  <p:sldMasterId id="2147484014" r:id="rId2"/>
  </p:sldMasterIdLst>
  <p:notesMasterIdLst>
    <p:notesMasterId r:id="rId36"/>
  </p:notesMasterIdLst>
  <p:sldIdLst>
    <p:sldId id="424" r:id="rId3"/>
    <p:sldId id="496" r:id="rId4"/>
    <p:sldId id="497" r:id="rId5"/>
    <p:sldId id="433" r:id="rId6"/>
    <p:sldId id="434" r:id="rId7"/>
    <p:sldId id="438" r:id="rId8"/>
    <p:sldId id="439" r:id="rId9"/>
    <p:sldId id="277" r:id="rId10"/>
    <p:sldId id="280" r:id="rId11"/>
    <p:sldId id="442" r:id="rId12"/>
    <p:sldId id="444" r:id="rId13"/>
    <p:sldId id="445" r:id="rId14"/>
    <p:sldId id="457" r:id="rId15"/>
    <p:sldId id="458" r:id="rId16"/>
    <p:sldId id="459" r:id="rId17"/>
    <p:sldId id="306" r:id="rId18"/>
    <p:sldId id="463" r:id="rId19"/>
    <p:sldId id="372" r:id="rId20"/>
    <p:sldId id="308" r:id="rId21"/>
    <p:sldId id="479" r:id="rId22"/>
    <p:sldId id="480" r:id="rId23"/>
    <p:sldId id="487" r:id="rId24"/>
    <p:sldId id="481" r:id="rId25"/>
    <p:sldId id="482" r:id="rId26"/>
    <p:sldId id="489" r:id="rId27"/>
    <p:sldId id="485" r:id="rId28"/>
    <p:sldId id="502" r:id="rId29"/>
    <p:sldId id="505" r:id="rId30"/>
    <p:sldId id="507" r:id="rId31"/>
    <p:sldId id="500" r:id="rId32"/>
    <p:sldId id="509" r:id="rId33"/>
    <p:sldId id="508" r:id="rId34"/>
    <p:sldId id="51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23" autoAdjust="0"/>
  </p:normalViewPr>
  <p:slideViewPr>
    <p:cSldViewPr snapToGrid="0" snapToObjects="1">
      <p:cViewPr varScale="1">
        <p:scale>
          <a:sx n="73" d="100"/>
          <a:sy n="73" d="100"/>
        </p:scale>
        <p:origin x="-13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CD6CC-8663-A54D-8F3B-BE4B30FDA41D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36D91-E877-7A41-A315-34B52F52F2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40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Frequency</a:t>
            </a:r>
            <a:r>
              <a:rPr lang="it-IT" dirty="0" smtClean="0"/>
              <a:t> </a:t>
            </a:r>
            <a:r>
              <a:rPr lang="it-IT" dirty="0" err="1" smtClean="0"/>
              <a:t>extended</a:t>
            </a:r>
            <a:r>
              <a:rPr lang="it-IT" dirty="0" smtClean="0"/>
              <a:t> to 15GHz due</a:t>
            </a:r>
            <a:r>
              <a:rPr lang="it-IT" baseline="0" dirty="0" smtClean="0"/>
              <a:t> to the split of banda 5°+banda 5b; </a:t>
            </a:r>
            <a:r>
              <a:rPr lang="it-IT" baseline="0" dirty="0" err="1" smtClean="0"/>
              <a:t>expandable</a:t>
            </a:r>
            <a:r>
              <a:rPr lang="it-IT" baseline="0" dirty="0" smtClean="0"/>
              <a:t> to 24 GHz)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6D91-E877-7A41-A315-34B52F52F27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6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533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Wins: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All 36 antennas now equipped with PAFs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err="1" smtClean="0"/>
              <a:t>Backends</a:t>
            </a:r>
            <a:r>
              <a:rPr lang="en-US" sz="1200" dirty="0" smtClean="0"/>
              <a:t> complete for most of them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Can currently observe with up to 16 antennas at 288 MHz BW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/>
              <a:t>Band 3 commissioning (1.5-1.8 GHz) </a:t>
            </a:r>
            <a:r>
              <a:rPr lang="en-US" sz="1200" dirty="0" smtClean="0"/>
              <a:t>completed</a:t>
            </a:r>
          </a:p>
          <a:p>
            <a:endParaRPr lang="en-US" sz="1200" dirty="0" smtClean="0"/>
          </a:p>
          <a:p>
            <a:r>
              <a:rPr lang="en-US" sz="1200" dirty="0" smtClean="0"/>
              <a:t>Need more work: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Significant processing limitation because of limited throughput and disk space on </a:t>
            </a:r>
            <a:r>
              <a:rPr lang="en-US" sz="1200" i="1" dirty="0" smtClean="0"/>
              <a:t>galaxy</a:t>
            </a:r>
            <a:r>
              <a:rPr lang="en-US" sz="1200" dirty="0" smtClean="0"/>
              <a:t> at the </a:t>
            </a:r>
            <a:r>
              <a:rPr lang="en-US" sz="1200" dirty="0" err="1" smtClean="0"/>
              <a:t>Pawsey</a:t>
            </a:r>
            <a:r>
              <a:rPr lang="en-US" sz="1200" dirty="0" smtClean="0"/>
              <a:t> Centre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RFI flagging not yet optimum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Beam-forming and calibration not yet optimum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88020-3F39-024E-B17B-4AABEECE2880}" type="slidenum">
              <a:rPr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092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6D91-E877-7A41-A315-34B52F52F27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994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5F3C-6F25-2944-B8BC-C86FBAE4C90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527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just an </a:t>
            </a:r>
            <a:r>
              <a:rPr lang="it-IT" dirty="0" err="1" smtClean="0"/>
              <a:t>example</a:t>
            </a:r>
            <a:r>
              <a:rPr lang="it-IT" dirty="0" smtClean="0"/>
              <a:t> on </a:t>
            </a:r>
            <a:r>
              <a:rPr lang="it-IT" dirty="0" err="1" smtClean="0"/>
              <a:t>how</a:t>
            </a:r>
            <a:r>
              <a:rPr lang="it-IT" dirty="0" smtClean="0"/>
              <a:t> the </a:t>
            </a:r>
            <a:r>
              <a:rPr lang="it-IT" dirty="0" err="1" smtClean="0"/>
              <a:t>sinergies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IR and radio can help in </a:t>
            </a:r>
            <a:r>
              <a:rPr lang="it-IT" dirty="0" err="1" smtClean="0"/>
              <a:t>classifing</a:t>
            </a:r>
            <a:r>
              <a:rPr lang="it-IT" dirty="0" smtClean="0"/>
              <a:t> </a:t>
            </a:r>
            <a:r>
              <a:rPr lang="it-IT" dirty="0" err="1" smtClean="0"/>
              <a:t>galactic</a:t>
            </a:r>
            <a:r>
              <a:rPr lang="it-IT" dirty="0" smtClean="0"/>
              <a:t> </a:t>
            </a:r>
            <a:r>
              <a:rPr lang="it-IT" dirty="0" err="1" smtClean="0"/>
              <a:t>object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295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SCORPIO_SNR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6D91-E877-7A41-A315-34B52F52F273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098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6FFE5-4F21-A24A-AC41-060E3899AA31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98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SKA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give</a:t>
            </a:r>
            <a:r>
              <a:rPr lang="it-IT" dirty="0" smtClean="0"/>
              <a:t> the </a:t>
            </a:r>
            <a:r>
              <a:rPr lang="it-IT" dirty="0" err="1" smtClean="0"/>
              <a:t>opportunity</a:t>
            </a:r>
            <a:r>
              <a:rPr lang="it-IT" dirty="0" smtClean="0"/>
              <a:t> to create a </a:t>
            </a:r>
            <a:r>
              <a:rPr lang="it-IT" dirty="0" err="1" smtClean="0"/>
              <a:t>sensitiv</a:t>
            </a:r>
            <a:r>
              <a:rPr lang="it-IT" dirty="0" smtClean="0"/>
              <a:t> </a:t>
            </a:r>
            <a:r>
              <a:rPr lang="it-IT" dirty="0" err="1" smtClean="0"/>
              <a:t>atlas</a:t>
            </a:r>
            <a:r>
              <a:rPr lang="it-IT" dirty="0" smtClean="0"/>
              <a:t> of discrete radio </a:t>
            </a:r>
            <a:r>
              <a:rPr lang="it-IT" dirty="0" err="1" smtClean="0"/>
              <a:t>sources</a:t>
            </a:r>
            <a:r>
              <a:rPr lang="it-IT" dirty="0" smtClean="0"/>
              <a:t> and to </a:t>
            </a:r>
            <a:r>
              <a:rPr lang="it-IT" dirty="0" err="1" smtClean="0"/>
              <a:t>address</a:t>
            </a:r>
            <a:r>
              <a:rPr lang="it-IT" dirty="0" smtClean="0"/>
              <a:t> </a:t>
            </a:r>
            <a:r>
              <a:rPr lang="it-IT" dirty="0" err="1" smtClean="0"/>
              <a:t>sevaral</a:t>
            </a:r>
            <a:r>
              <a:rPr lang="it-IT" baseline="0" dirty="0" smtClean="0"/>
              <a:t> science </a:t>
            </a:r>
            <a:r>
              <a:rPr lang="it-IT" baseline="0" dirty="0" err="1" smtClean="0"/>
              <a:t>topics</a:t>
            </a:r>
            <a:endParaRPr lang="it-IT" baseline="0" dirty="0" smtClean="0"/>
          </a:p>
          <a:p>
            <a:r>
              <a:rPr lang="it-IT" baseline="0" dirty="0" smtClean="0"/>
              <a:t>LIST IS NOT EXHAUSTIVE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60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FFFBB-EDDD-FF43-87E5-3E29CF68648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79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5F3C-6F25-2944-B8BC-C86FBAE4C90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824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5F3C-6F25-2944-B8BC-C86FBAE4C90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824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951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897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-- </a:t>
            </a:r>
            <a:r>
              <a:rPr lang="en-US" sz="1200" b="1" dirty="0" smtClean="0">
                <a:solidFill>
                  <a:srgbClr val="FFFF00"/>
                </a:solidFill>
              </a:rPr>
              <a:t>Processed data volume = 70 PB/year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42F3-C0D3-CE44-956F-6530F126A22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64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21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33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35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500" smtClean="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1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500" smtClean="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89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024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192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183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951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142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01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5326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392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12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033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4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29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35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19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4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21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6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>
                <a:latin typeface="Arial"/>
              </a:rPr>
              <a:pPr/>
              <a:t>Mercoledì 12 dicembre 18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292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>
                <a:latin typeface="Arial"/>
              </a:rPr>
              <a:pPr/>
              <a:t>Mercoledì 12 dicembre 18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23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4026" r:id="rId12"/>
    <p:sldLayoutId id="2147484027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2FCF7F2-1C36-B64B-A70A-D16F14182EC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12/12/18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7A5FDD3-B302-0648-AC2A-5D79DE4B0CC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9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png"/><Relationship Id="rId8" Type="http://schemas.openxmlformats.org/officeDocument/2006/relationships/image" Target="../media/image32.jpg"/><Relationship Id="rId9" Type="http://schemas.openxmlformats.org/officeDocument/2006/relationships/image" Target="../media/image33.jpg"/><Relationship Id="rId10" Type="http://schemas.openxmlformats.org/officeDocument/2006/relationships/image" Target="../media/image34.jpg"/><Relationship Id="rId11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Relationship Id="rId3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e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srgbClr val="05295B"/>
                </a:solidFill>
              </a:rPr>
              <a:t>SKA  and </a:t>
            </a:r>
            <a:r>
              <a:rPr lang="it-IT" sz="3200" dirty="0" err="1" smtClean="0">
                <a:solidFill>
                  <a:srgbClr val="05295B"/>
                </a:solidFill>
              </a:rPr>
              <a:t>its</a:t>
            </a:r>
            <a:r>
              <a:rPr lang="it-IT" sz="3200" dirty="0" smtClean="0">
                <a:solidFill>
                  <a:srgbClr val="05295B"/>
                </a:solidFill>
              </a:rPr>
              <a:t> </a:t>
            </a:r>
            <a:r>
              <a:rPr lang="it-IT" sz="3200" dirty="0" err="1" smtClean="0">
                <a:solidFill>
                  <a:srgbClr val="05295B"/>
                </a:solidFill>
              </a:rPr>
              <a:t>precursors</a:t>
            </a:r>
            <a:r>
              <a:rPr lang="it-IT" sz="3200" dirty="0" smtClean="0">
                <a:solidFill>
                  <a:srgbClr val="05295B"/>
                </a:solidFill>
              </a:rPr>
              <a:t> </a:t>
            </a:r>
            <a:r>
              <a:rPr lang="it-IT" sz="3200" dirty="0" err="1" smtClean="0">
                <a:solidFill>
                  <a:srgbClr val="05295B"/>
                </a:solidFill>
              </a:rPr>
              <a:t>surveys</a:t>
            </a:r>
            <a:r>
              <a:rPr lang="it-IT" sz="3200" dirty="0" smtClean="0">
                <a:solidFill>
                  <a:srgbClr val="05295B"/>
                </a:solidFill>
              </a:rPr>
              <a:t>: stellar</a:t>
            </a:r>
            <a:endParaRPr lang="it-IT" sz="3200" dirty="0">
              <a:solidFill>
                <a:srgbClr val="05295B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G. Umana and the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Galactic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EMU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team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5" descr="log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1959"/>
            <a:ext cx="3108538" cy="126391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870544" y="6027115"/>
            <a:ext cx="525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5295B"/>
                </a:solidFill>
              </a:rPr>
              <a:t>Science with multi-</a:t>
            </a:r>
            <a:r>
              <a:rPr lang="it-IT" sz="1600" dirty="0" err="1">
                <a:solidFill>
                  <a:srgbClr val="05295B"/>
                </a:solidFill>
              </a:rPr>
              <a:t>object</a:t>
            </a:r>
            <a:r>
              <a:rPr lang="it-IT" sz="1600" dirty="0">
                <a:solidFill>
                  <a:srgbClr val="05295B"/>
                </a:solidFill>
              </a:rPr>
              <a:t> </a:t>
            </a:r>
            <a:r>
              <a:rPr lang="it-IT" sz="1600" dirty="0" err="1">
                <a:solidFill>
                  <a:srgbClr val="05295B"/>
                </a:solidFill>
              </a:rPr>
              <a:t>spectrographs</a:t>
            </a:r>
            <a:r>
              <a:rPr lang="it-IT" sz="1600" dirty="0">
                <a:solidFill>
                  <a:srgbClr val="05295B"/>
                </a:solidFill>
              </a:rPr>
              <a:t>: </a:t>
            </a:r>
            <a:endParaRPr lang="it-IT" sz="1600" dirty="0" smtClean="0">
              <a:solidFill>
                <a:srgbClr val="05295B"/>
              </a:solidFill>
            </a:endParaRPr>
          </a:p>
          <a:p>
            <a:r>
              <a:rPr lang="it-IT" sz="1600" dirty="0" err="1" smtClean="0">
                <a:solidFill>
                  <a:srgbClr val="05295B"/>
                </a:solidFill>
              </a:rPr>
              <a:t>perspectives</a:t>
            </a:r>
            <a:r>
              <a:rPr lang="it-IT" sz="1600" dirty="0" smtClean="0">
                <a:solidFill>
                  <a:srgbClr val="05295B"/>
                </a:solidFill>
              </a:rPr>
              <a:t> </a:t>
            </a:r>
            <a:r>
              <a:rPr lang="it-IT" sz="1600" dirty="0">
                <a:solidFill>
                  <a:srgbClr val="05295B"/>
                </a:solidFill>
              </a:rPr>
              <a:t>and </a:t>
            </a:r>
            <a:r>
              <a:rPr lang="it-IT" sz="1600" dirty="0" err="1">
                <a:solidFill>
                  <a:srgbClr val="05295B"/>
                </a:solidFill>
              </a:rPr>
              <a:t>opportunities</a:t>
            </a:r>
            <a:r>
              <a:rPr lang="it-IT" sz="1600" dirty="0">
                <a:solidFill>
                  <a:srgbClr val="05295B"/>
                </a:solidFill>
              </a:rPr>
              <a:t> for the </a:t>
            </a:r>
            <a:r>
              <a:rPr lang="it-IT" sz="1600" dirty="0" err="1">
                <a:solidFill>
                  <a:srgbClr val="05295B"/>
                </a:solidFill>
              </a:rPr>
              <a:t>Italian</a:t>
            </a:r>
            <a:r>
              <a:rPr lang="it-IT" sz="1600" dirty="0">
                <a:solidFill>
                  <a:srgbClr val="05295B"/>
                </a:solidFill>
              </a:rPr>
              <a:t> </a:t>
            </a:r>
            <a:r>
              <a:rPr lang="it-IT" sz="1600" dirty="0" smtClean="0">
                <a:solidFill>
                  <a:srgbClr val="05295B"/>
                </a:solidFill>
              </a:rPr>
              <a:t>community</a:t>
            </a:r>
          </a:p>
          <a:p>
            <a:r>
              <a:rPr lang="it-IT" sz="1600" dirty="0" smtClean="0">
                <a:solidFill>
                  <a:srgbClr val="05295B"/>
                </a:solidFill>
              </a:rPr>
              <a:t>Milano, 12-13 dicembre 2018</a:t>
            </a:r>
            <a:endParaRPr lang="it-IT" sz="1600" dirty="0">
              <a:solidFill>
                <a:srgbClr val="05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1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145723" y="562175"/>
            <a:ext cx="8852558" cy="208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00182" y="665714"/>
            <a:ext cx="86980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73779"/>
                </a:solidFill>
              </a:rPr>
              <a:t>The </a:t>
            </a:r>
            <a:r>
              <a:rPr lang="it-IT" sz="2000" dirty="0" err="1" smtClean="0">
                <a:solidFill>
                  <a:srgbClr val="073779"/>
                </a:solidFill>
              </a:rPr>
              <a:t>actual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knowledge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of</a:t>
            </a:r>
            <a:r>
              <a:rPr lang="it-IT" sz="2000" dirty="0" smtClean="0">
                <a:solidFill>
                  <a:srgbClr val="073779"/>
                </a:solidFill>
              </a:rPr>
              <a:t> stellar radio </a:t>
            </a:r>
            <a:r>
              <a:rPr lang="it-IT" sz="2000" dirty="0" err="1" smtClean="0">
                <a:solidFill>
                  <a:srgbClr val="073779"/>
                </a:solidFill>
              </a:rPr>
              <a:t>emission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suffers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of</a:t>
            </a:r>
            <a:r>
              <a:rPr lang="it-IT" sz="2000" dirty="0" smtClean="0">
                <a:solidFill>
                  <a:srgbClr val="073779"/>
                </a:solidFill>
              </a:rPr>
              <a:t>:</a:t>
            </a:r>
          </a:p>
          <a:p>
            <a:endParaRPr lang="it-IT" sz="2000" dirty="0" smtClean="0">
              <a:solidFill>
                <a:srgbClr val="073779"/>
              </a:solidFill>
            </a:endParaRPr>
          </a:p>
          <a:p>
            <a:r>
              <a:rPr lang="it-IT" sz="2000" dirty="0" err="1" smtClean="0">
                <a:solidFill>
                  <a:srgbClr val="073779"/>
                </a:solidFill>
              </a:rPr>
              <a:t>-</a:t>
            </a:r>
            <a:r>
              <a:rPr lang="it-IT" sz="2400" i="1" dirty="0" err="1" smtClean="0">
                <a:solidFill>
                  <a:srgbClr val="073779"/>
                </a:solidFill>
              </a:rPr>
              <a:t>limited</a:t>
            </a:r>
            <a:r>
              <a:rPr lang="it-IT" sz="2400" i="1" dirty="0" smtClean="0">
                <a:solidFill>
                  <a:srgbClr val="073779"/>
                </a:solidFill>
              </a:rPr>
              <a:t> </a:t>
            </a:r>
            <a:r>
              <a:rPr lang="it-IT" sz="2400" i="1" dirty="0" err="1" smtClean="0">
                <a:solidFill>
                  <a:srgbClr val="073779"/>
                </a:solidFill>
              </a:rPr>
              <a:t>sensitivity</a:t>
            </a:r>
            <a:r>
              <a:rPr lang="it-IT" sz="2400" i="1" dirty="0" smtClean="0">
                <a:solidFill>
                  <a:srgbClr val="073779"/>
                </a:solidFill>
              </a:rPr>
              <a:t>: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</a:p>
          <a:p>
            <a:r>
              <a:rPr lang="it-IT" sz="2000" dirty="0" smtClean="0">
                <a:solidFill>
                  <a:srgbClr val="073779"/>
                </a:solidFill>
              </a:rPr>
              <a:t>                                   </a:t>
            </a:r>
            <a:r>
              <a:rPr lang="it-IT" dirty="0" err="1" smtClean="0">
                <a:solidFill>
                  <a:srgbClr val="073779"/>
                </a:solidFill>
              </a:rPr>
              <a:t>Very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few</a:t>
            </a:r>
            <a:r>
              <a:rPr lang="it-IT" dirty="0" smtClean="0">
                <a:solidFill>
                  <a:srgbClr val="073779"/>
                </a:solidFill>
              </a:rPr>
              <a:t>  radio star with radio </a:t>
            </a:r>
            <a:r>
              <a:rPr lang="it-IT" dirty="0" err="1" smtClean="0">
                <a:solidFill>
                  <a:srgbClr val="073779"/>
                </a:solidFill>
              </a:rPr>
              <a:t>luminosity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similar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                                      to the quiescent Sun (L</a:t>
            </a:r>
            <a:r>
              <a:rPr lang="it-IT" baseline="-25000" dirty="0" smtClean="0">
                <a:solidFill>
                  <a:srgbClr val="073779"/>
                </a:solidFill>
              </a:rPr>
              <a:t>6cm</a:t>
            </a:r>
            <a:r>
              <a:rPr lang="it-IT" dirty="0" smtClean="0">
                <a:solidFill>
                  <a:srgbClr val="073779"/>
                </a:solidFill>
              </a:rPr>
              <a:t> ≈  10</a:t>
            </a:r>
            <a:r>
              <a:rPr lang="it-IT" baseline="30000" dirty="0" smtClean="0">
                <a:solidFill>
                  <a:srgbClr val="073779"/>
                </a:solidFill>
              </a:rPr>
              <a:t>10.7</a:t>
            </a:r>
            <a:r>
              <a:rPr lang="it-IT" dirty="0" smtClean="0">
                <a:solidFill>
                  <a:srgbClr val="073779"/>
                </a:solidFill>
              </a:rPr>
              <a:t>  erg sec</a:t>
            </a:r>
            <a:r>
              <a:rPr lang="it-IT" baseline="30000" dirty="0" smtClean="0">
                <a:solidFill>
                  <a:srgbClr val="073779"/>
                </a:solidFill>
              </a:rPr>
              <a:t>-1</a:t>
            </a:r>
            <a:r>
              <a:rPr lang="it-IT" dirty="0" smtClean="0">
                <a:solidFill>
                  <a:srgbClr val="073779"/>
                </a:solidFill>
              </a:rPr>
              <a:t> Hz</a:t>
            </a:r>
            <a:r>
              <a:rPr lang="it-IT" baseline="30000" dirty="0" smtClean="0">
                <a:solidFill>
                  <a:srgbClr val="073779"/>
                </a:solidFill>
              </a:rPr>
              <a:t>-1</a:t>
            </a:r>
            <a:r>
              <a:rPr lang="it-IT" dirty="0" smtClean="0">
                <a:solidFill>
                  <a:srgbClr val="073779"/>
                </a:solidFill>
              </a:rPr>
              <a:t>)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                                      </a:t>
            </a:r>
            <a:r>
              <a:rPr lang="it-IT" dirty="0" err="1" smtClean="0">
                <a:solidFill>
                  <a:srgbClr val="073779"/>
                </a:solidFill>
              </a:rPr>
              <a:t>detected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>
                <a:solidFill>
                  <a:srgbClr val="073779"/>
                </a:solidFill>
              </a:rPr>
              <a:t> </a:t>
            </a:r>
            <a:r>
              <a:rPr lang="it-IT" dirty="0" smtClean="0">
                <a:solidFill>
                  <a:srgbClr val="073779"/>
                </a:solidFill>
              </a:rPr>
              <a:t>@ cm </a:t>
            </a:r>
            <a:r>
              <a:rPr lang="it-IT" dirty="0" err="1" smtClean="0">
                <a:solidFill>
                  <a:srgbClr val="073779"/>
                </a:solidFill>
              </a:rPr>
              <a:t>λ</a:t>
            </a:r>
            <a:r>
              <a:rPr lang="it-IT" dirty="0" smtClean="0">
                <a:solidFill>
                  <a:srgbClr val="073779"/>
                </a:solidFill>
              </a:rPr>
              <a:t>, with long </a:t>
            </a:r>
            <a:r>
              <a:rPr lang="it-IT" dirty="0" err="1" smtClean="0">
                <a:solidFill>
                  <a:srgbClr val="073779"/>
                </a:solidFill>
              </a:rPr>
              <a:t>integrations</a:t>
            </a:r>
            <a:r>
              <a:rPr lang="it-IT" dirty="0" smtClean="0">
                <a:solidFill>
                  <a:srgbClr val="073779"/>
                </a:solidFill>
              </a:rPr>
              <a:t> time (</a:t>
            </a:r>
            <a:r>
              <a:rPr lang="it-IT" dirty="0" err="1" smtClean="0">
                <a:solidFill>
                  <a:srgbClr val="073779"/>
                </a:solidFill>
              </a:rPr>
              <a:t>several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hrs</a:t>
            </a:r>
            <a:r>
              <a:rPr lang="it-IT" dirty="0" smtClean="0">
                <a:solidFill>
                  <a:srgbClr val="073779"/>
                </a:solidFill>
              </a:rPr>
              <a:t>)</a:t>
            </a:r>
          </a:p>
          <a:p>
            <a:r>
              <a:rPr lang="it-IT" dirty="0" err="1" smtClean="0">
                <a:solidFill>
                  <a:srgbClr val="073779"/>
                </a:solidFill>
              </a:rPr>
              <a:t>-</a:t>
            </a:r>
            <a:r>
              <a:rPr lang="it-IT" sz="2400" i="1" dirty="0" err="1" smtClean="0">
                <a:solidFill>
                  <a:srgbClr val="073779"/>
                </a:solidFill>
              </a:rPr>
              <a:t>selection</a:t>
            </a:r>
            <a:r>
              <a:rPr lang="it-IT" sz="2400" i="1" dirty="0" smtClean="0">
                <a:solidFill>
                  <a:srgbClr val="073779"/>
                </a:solidFill>
              </a:rPr>
              <a:t> </a:t>
            </a:r>
            <a:r>
              <a:rPr lang="it-IT" sz="2400" i="1" dirty="0" err="1" smtClean="0">
                <a:solidFill>
                  <a:srgbClr val="073779"/>
                </a:solidFill>
              </a:rPr>
              <a:t>bias</a:t>
            </a:r>
            <a:r>
              <a:rPr lang="it-IT" sz="2400" i="1" dirty="0" smtClean="0">
                <a:solidFill>
                  <a:srgbClr val="073779"/>
                </a:solidFill>
              </a:rPr>
              <a:t>: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     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                                      </a:t>
            </a:r>
            <a:r>
              <a:rPr lang="it-IT" dirty="0" err="1" smtClean="0">
                <a:solidFill>
                  <a:srgbClr val="073779"/>
                </a:solidFill>
              </a:rPr>
              <a:t>based</a:t>
            </a:r>
            <a:r>
              <a:rPr lang="it-IT" dirty="0" smtClean="0">
                <a:solidFill>
                  <a:srgbClr val="073779"/>
                </a:solidFill>
              </a:rPr>
              <a:t> on </a:t>
            </a:r>
            <a:r>
              <a:rPr lang="it-IT" dirty="0" err="1" smtClean="0">
                <a:solidFill>
                  <a:srgbClr val="073779"/>
                </a:solidFill>
              </a:rPr>
              <a:t>targeted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observations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aimed</a:t>
            </a:r>
            <a:r>
              <a:rPr lang="it-IT" dirty="0" smtClean="0">
                <a:solidFill>
                  <a:srgbClr val="073779"/>
                </a:solidFill>
              </a:rPr>
              <a:t> at </a:t>
            </a:r>
            <a:r>
              <a:rPr lang="it-IT" dirty="0" err="1" smtClean="0">
                <a:solidFill>
                  <a:srgbClr val="073779"/>
                </a:solidFill>
              </a:rPr>
              <a:t>addressing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                                      </a:t>
            </a:r>
            <a:r>
              <a:rPr lang="it-IT" dirty="0" err="1" smtClean="0">
                <a:solidFill>
                  <a:srgbClr val="073779"/>
                </a:solidFill>
              </a:rPr>
              <a:t>specific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astrophysical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problems</a:t>
            </a:r>
            <a:r>
              <a:rPr lang="it-IT" dirty="0" smtClean="0">
                <a:solidFill>
                  <a:srgbClr val="073779"/>
                </a:solidFill>
              </a:rPr>
              <a:t>            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4486" y="4301851"/>
            <a:ext cx="718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73779"/>
                </a:solidFill>
              </a:rPr>
              <a:t>However</a:t>
            </a:r>
            <a:r>
              <a:rPr lang="it-IT" dirty="0" smtClean="0">
                <a:solidFill>
                  <a:srgbClr val="073779"/>
                </a:solidFill>
              </a:rPr>
              <a:t>, </a:t>
            </a:r>
            <a:r>
              <a:rPr lang="it-IT" dirty="0" err="1" smtClean="0">
                <a:solidFill>
                  <a:srgbClr val="073779"/>
                </a:solidFill>
              </a:rPr>
              <a:t>starting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from</a:t>
            </a:r>
            <a:r>
              <a:rPr lang="it-IT" dirty="0" smtClean="0">
                <a:solidFill>
                  <a:srgbClr val="073779"/>
                </a:solidFill>
              </a:rPr>
              <a:t> some information on radio </a:t>
            </a:r>
            <a:r>
              <a:rPr lang="it-IT" dirty="0" err="1" smtClean="0">
                <a:solidFill>
                  <a:srgbClr val="073779"/>
                </a:solidFill>
              </a:rPr>
              <a:t>luminosity………</a:t>
            </a:r>
            <a:r>
              <a:rPr lang="it-IT" dirty="0" smtClean="0">
                <a:solidFill>
                  <a:srgbClr val="073779"/>
                </a:solidFill>
              </a:rPr>
              <a:t>  </a:t>
            </a:r>
            <a:endParaRPr lang="it-IT" dirty="0">
              <a:solidFill>
                <a:srgbClr val="073779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6577" y="4910910"/>
            <a:ext cx="8308209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Comic Sans MS"/>
              </a:rPr>
              <a:t> </a:t>
            </a:r>
            <a:r>
              <a:rPr lang="it-IT" dirty="0" smtClean="0">
                <a:solidFill>
                  <a:srgbClr val="000000"/>
                </a:solidFill>
                <a:latin typeface="Comic Sans MS"/>
              </a:rPr>
              <a:t>  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Flares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stars</a:t>
            </a:r>
            <a:r>
              <a:rPr lang="it-IT" dirty="0" smtClean="0">
                <a:solidFill>
                  <a:srgbClr val="073779"/>
                </a:solidFill>
              </a:rPr>
              <a:t> (and late-M)        </a:t>
            </a:r>
            <a:r>
              <a:rPr lang="it-IT" dirty="0" err="1" smtClean="0">
                <a:solidFill>
                  <a:srgbClr val="073779"/>
                </a:solidFill>
              </a:rPr>
              <a:t>Seaquist</a:t>
            </a:r>
            <a:r>
              <a:rPr lang="it-IT" dirty="0" smtClean="0">
                <a:solidFill>
                  <a:srgbClr val="073779"/>
                </a:solidFill>
              </a:rPr>
              <a:t>, 1993; </a:t>
            </a:r>
            <a:r>
              <a:rPr lang="it-IT" dirty="0" err="1" smtClean="0">
                <a:solidFill>
                  <a:srgbClr val="073779"/>
                </a:solidFill>
              </a:rPr>
              <a:t>Gudel</a:t>
            </a:r>
            <a:r>
              <a:rPr lang="it-IT" dirty="0" smtClean="0">
                <a:solidFill>
                  <a:srgbClr val="073779"/>
                </a:solidFill>
              </a:rPr>
              <a:t> 2002; Berger et al. 2005</a:t>
            </a:r>
          </a:p>
          <a:p>
            <a:pPr algn="r"/>
            <a:r>
              <a:rPr lang="it-IT" dirty="0" smtClean="0">
                <a:solidFill>
                  <a:srgbClr val="073779"/>
                </a:solidFill>
              </a:rPr>
              <a:t>     PMS                                       </a:t>
            </a:r>
            <a:r>
              <a:rPr lang="it-IT" dirty="0" err="1" smtClean="0">
                <a:solidFill>
                  <a:srgbClr val="073779"/>
                </a:solidFill>
              </a:rPr>
              <a:t>Gudel</a:t>
            </a:r>
            <a:r>
              <a:rPr lang="it-IT" dirty="0" smtClean="0">
                <a:solidFill>
                  <a:srgbClr val="073779"/>
                </a:solidFill>
              </a:rPr>
              <a:t>, 2002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    Active </a:t>
            </a:r>
            <a:r>
              <a:rPr lang="it-IT" dirty="0" err="1" smtClean="0">
                <a:solidFill>
                  <a:srgbClr val="073779"/>
                </a:solidFill>
              </a:rPr>
              <a:t>binary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systems</a:t>
            </a:r>
            <a:r>
              <a:rPr lang="it-IT" dirty="0" smtClean="0">
                <a:solidFill>
                  <a:srgbClr val="073779"/>
                </a:solidFill>
              </a:rPr>
              <a:t>            </a:t>
            </a:r>
            <a:r>
              <a:rPr lang="it-IT" dirty="0" err="1" smtClean="0">
                <a:solidFill>
                  <a:srgbClr val="073779"/>
                </a:solidFill>
              </a:rPr>
              <a:t>Moris</a:t>
            </a:r>
            <a:r>
              <a:rPr lang="it-IT" dirty="0" smtClean="0">
                <a:solidFill>
                  <a:srgbClr val="073779"/>
                </a:solidFill>
              </a:rPr>
              <a:t> and </a:t>
            </a:r>
            <a:r>
              <a:rPr lang="it-IT" dirty="0" err="1" smtClean="0">
                <a:solidFill>
                  <a:srgbClr val="073779"/>
                </a:solidFill>
              </a:rPr>
              <a:t>Mutel</a:t>
            </a:r>
            <a:r>
              <a:rPr lang="it-IT" dirty="0" smtClean="0">
                <a:solidFill>
                  <a:srgbClr val="073779"/>
                </a:solidFill>
              </a:rPr>
              <a:t>, 1988, Umana et al., 1993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    OB-WR                                  </a:t>
            </a:r>
            <a:r>
              <a:rPr lang="it-IT" dirty="0" err="1" smtClean="0">
                <a:solidFill>
                  <a:srgbClr val="073779"/>
                </a:solidFill>
              </a:rPr>
              <a:t>Seaquist</a:t>
            </a:r>
            <a:r>
              <a:rPr lang="it-IT" dirty="0" smtClean="0">
                <a:solidFill>
                  <a:srgbClr val="073779"/>
                </a:solidFill>
              </a:rPr>
              <a:t>, 1993; </a:t>
            </a:r>
            <a:r>
              <a:rPr lang="it-IT" dirty="0" err="1" smtClean="0">
                <a:solidFill>
                  <a:srgbClr val="073779"/>
                </a:solidFill>
              </a:rPr>
              <a:t>Bieging</a:t>
            </a:r>
            <a:r>
              <a:rPr lang="it-IT" dirty="0" smtClean="0">
                <a:solidFill>
                  <a:srgbClr val="073779"/>
                </a:solidFill>
              </a:rPr>
              <a:t> et al., 1989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    CP			        Leone et al., 1992; </a:t>
            </a:r>
            <a:r>
              <a:rPr lang="it-IT" dirty="0" err="1" smtClean="0">
                <a:solidFill>
                  <a:srgbClr val="073779"/>
                </a:solidFill>
              </a:rPr>
              <a:t>Trigilio</a:t>
            </a:r>
            <a:r>
              <a:rPr lang="it-IT" dirty="0" smtClean="0">
                <a:solidFill>
                  <a:srgbClr val="073779"/>
                </a:solidFill>
              </a:rPr>
              <a:t> et al., 1994 </a:t>
            </a:r>
            <a:endParaRPr lang="it-IT" dirty="0">
              <a:solidFill>
                <a:srgbClr val="073779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111678" y="-40678"/>
            <a:ext cx="6070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 smtClean="0">
                <a:solidFill>
                  <a:schemeClr val="bg1"/>
                </a:solidFill>
                <a:latin typeface="+mj-lt"/>
              </a:rPr>
              <a:t>Stellar radio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emission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what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we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don’ t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know</a:t>
            </a:r>
            <a:endParaRPr lang="it-IT" sz="2400" dirty="0" smtClean="0">
              <a:solidFill>
                <a:schemeClr val="bg1"/>
              </a:solidFill>
              <a:latin typeface="+mj-lt"/>
            </a:endParaRPr>
          </a:p>
          <a:p>
            <a:pPr defTabSz="457200"/>
            <a:endParaRPr lang="it-IT" sz="2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046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st_X_1h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14536" r="15312" b="46813"/>
          <a:stretch/>
        </p:blipFill>
        <p:spPr>
          <a:xfrm>
            <a:off x="1333629" y="1154669"/>
            <a:ext cx="6801339" cy="4362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ttangolo 2"/>
          <p:cNvSpPr/>
          <p:nvPr/>
        </p:nvSpPr>
        <p:spPr>
          <a:xfrm>
            <a:off x="222505" y="5630109"/>
            <a:ext cx="8558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  <a:cs typeface="Comic Sans MS"/>
              </a:rPr>
              <a:t>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SKA1 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cs typeface="Comic Sans MS"/>
              </a:rPr>
              <a:t>all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WR, and OB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cs typeface="Comic Sans MS"/>
              </a:rPr>
              <a:t>stars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of the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cs typeface="Comic Sans MS"/>
              </a:rPr>
              <a:t>Galaxy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cs typeface="Comic Sans MS"/>
              </a:rPr>
              <a:t>will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be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detected</a:t>
            </a:r>
            <a:endParaRPr lang="it-IT" dirty="0">
              <a:solidFill>
                <a:schemeClr val="accent1">
                  <a:lumMod val="75000"/>
                </a:schemeClr>
              </a:solidFill>
              <a:cs typeface="Comic Sans MS"/>
            </a:endParaRP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         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CP, PMS, RSCNS and SG  up to the GC</a:t>
            </a:r>
          </a:p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SKA2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All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of the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cs typeface="Comic Sans MS"/>
              </a:rPr>
              <a:t>above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cs typeface="Comic Sans MS"/>
              </a:rPr>
              <a:t>classes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of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cs typeface="Comic Sans MS"/>
              </a:rPr>
              <a:t>stars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in the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cs typeface="Comic Sans MS"/>
              </a:rPr>
              <a:t>Galaxy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and in the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cs typeface="Comic Sans MS"/>
              </a:rPr>
              <a:t>nearby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</a:t>
            </a:r>
            <a:endParaRPr lang="it-IT" dirty="0" smtClean="0">
              <a:solidFill>
                <a:schemeClr val="accent1">
                  <a:lumMod val="75000"/>
                </a:schemeClr>
              </a:solidFill>
              <a:cs typeface="Comic Sans MS"/>
            </a:endParaRP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         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Galaxies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; Solar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cs typeface="Comic Sans MS"/>
              </a:rPr>
              <a:t>analog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cs typeface="Comic Sans MS"/>
              </a:rPr>
              <a:t> up to 50pc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13137" y="-69597"/>
            <a:ext cx="5409743" cy="46163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2400" b="1" i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cs typeface="Comic Sans MS"/>
              </a:rPr>
              <a:t>Radio Stars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cs typeface="Comic Sans MS"/>
              </a:rPr>
              <a:t>Detection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cs typeface="Comic Sans MS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  <a:cs typeface="Comic Sans MS"/>
              </a:rPr>
              <a:t>Forecast</a:t>
            </a:r>
            <a:endParaRPr lang="it-IT" sz="2400" dirty="0" smtClean="0">
              <a:solidFill>
                <a:schemeClr val="bg1"/>
              </a:solidFill>
              <a:latin typeface="+mj-lt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 rot="5400000">
            <a:off x="7850689" y="1300353"/>
            <a:ext cx="213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Umana et al., 2015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6461" y="417453"/>
            <a:ext cx="9057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SKA1</a:t>
            </a:r>
          </a:p>
          <a:p>
            <a:r>
              <a:rPr lang="it-IT" dirty="0" err="1" smtClean="0">
                <a:solidFill>
                  <a:schemeClr val="accent1"/>
                </a:solidFill>
              </a:rPr>
              <a:t>Quiescent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 err="1" smtClean="0">
                <a:solidFill>
                  <a:schemeClr val="accent1"/>
                </a:solidFill>
              </a:rPr>
              <a:t>Sun</a:t>
            </a:r>
            <a:r>
              <a:rPr lang="it-IT" dirty="0" smtClean="0">
                <a:solidFill>
                  <a:schemeClr val="accent1"/>
                </a:solidFill>
              </a:rPr>
              <a:t> @10 pc                                                                     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0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145723" y="562175"/>
            <a:ext cx="8852558" cy="208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radio_hr_diag_fu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5021" r="34117"/>
          <a:stretch/>
        </p:blipFill>
        <p:spPr bwMode="auto">
          <a:xfrm>
            <a:off x="128333" y="801765"/>
            <a:ext cx="5138918" cy="5765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8"/>
          <p:cNvSpPr txBox="1">
            <a:spLocks noChangeArrowheads="1"/>
          </p:cNvSpPr>
          <p:nvPr/>
        </p:nvSpPr>
        <p:spPr bwMode="auto">
          <a:xfrm>
            <a:off x="5482541" y="2235873"/>
            <a:ext cx="3661459" cy="419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it-IT" sz="1600" dirty="0" smtClean="0">
              <a:latin typeface="Comic Sans MS"/>
            </a:endParaRPr>
          </a:p>
          <a:p>
            <a:r>
              <a:rPr lang="it-IT" sz="1600" dirty="0">
                <a:latin typeface="Comic Sans MS"/>
              </a:rPr>
              <a:t> </a:t>
            </a:r>
            <a:r>
              <a:rPr lang="it-IT" sz="2000" dirty="0" smtClean="0">
                <a:solidFill>
                  <a:srgbClr val="05295B"/>
                </a:solidFill>
              </a:rPr>
              <a:t>No more </a:t>
            </a:r>
            <a:r>
              <a:rPr lang="it-IT" sz="2000" dirty="0" err="1" smtClean="0">
                <a:solidFill>
                  <a:srgbClr val="05295B"/>
                </a:solidFill>
              </a:rPr>
              <a:t>biased</a:t>
            </a:r>
            <a:r>
              <a:rPr lang="it-IT" sz="2000" dirty="0" smtClean="0">
                <a:solidFill>
                  <a:srgbClr val="05295B"/>
                </a:solidFill>
              </a:rPr>
              <a:t>,</a:t>
            </a:r>
          </a:p>
          <a:p>
            <a:r>
              <a:rPr lang="it-IT" sz="2000" dirty="0" smtClean="0">
                <a:solidFill>
                  <a:srgbClr val="05295B"/>
                </a:solidFill>
              </a:rPr>
              <a:t> </a:t>
            </a:r>
            <a:r>
              <a:rPr lang="it-IT" sz="2000" dirty="0" err="1" smtClean="0">
                <a:solidFill>
                  <a:srgbClr val="05295B"/>
                </a:solidFill>
              </a:rPr>
              <a:t>targeted</a:t>
            </a:r>
            <a:r>
              <a:rPr lang="it-IT" sz="2000" dirty="0">
                <a:solidFill>
                  <a:srgbClr val="05295B"/>
                </a:solidFill>
              </a:rPr>
              <a:t> </a:t>
            </a:r>
            <a:r>
              <a:rPr lang="it-IT" sz="2000" dirty="0" smtClean="0">
                <a:solidFill>
                  <a:srgbClr val="05295B"/>
                </a:solidFill>
              </a:rPr>
              <a:t> </a:t>
            </a:r>
            <a:r>
              <a:rPr lang="it-IT" sz="2000" dirty="0" err="1" smtClean="0">
                <a:solidFill>
                  <a:srgbClr val="05295B"/>
                </a:solidFill>
              </a:rPr>
              <a:t>observations</a:t>
            </a:r>
            <a:endParaRPr lang="it-IT" sz="2000" dirty="0" smtClean="0">
              <a:solidFill>
                <a:srgbClr val="05295B"/>
              </a:solidFill>
            </a:endParaRPr>
          </a:p>
          <a:p>
            <a:endParaRPr lang="it-IT" sz="1600" baseline="-25000" dirty="0">
              <a:solidFill>
                <a:srgbClr val="05295B"/>
              </a:solidFill>
            </a:endParaRPr>
          </a:p>
          <a:p>
            <a:r>
              <a:rPr lang="it-IT" sz="1600" baseline="-25000" dirty="0">
                <a:solidFill>
                  <a:srgbClr val="05295B"/>
                </a:solidFill>
              </a:rPr>
              <a:t> </a:t>
            </a:r>
            <a:r>
              <a:rPr lang="it-IT" sz="1600" dirty="0" smtClean="0">
                <a:solidFill>
                  <a:srgbClr val="05295B"/>
                </a:solidFill>
              </a:rPr>
              <a:t> </a:t>
            </a:r>
            <a:r>
              <a:rPr lang="it-IT" sz="2000" dirty="0" err="1" smtClean="0">
                <a:solidFill>
                  <a:srgbClr val="05295B"/>
                </a:solidFill>
              </a:rPr>
              <a:t>But</a:t>
            </a:r>
            <a:r>
              <a:rPr lang="it-IT" sz="2000" dirty="0" smtClean="0">
                <a:solidFill>
                  <a:srgbClr val="05295B"/>
                </a:solidFill>
              </a:rPr>
              <a:t> </a:t>
            </a:r>
            <a:r>
              <a:rPr lang="it-IT" sz="2000" i="1" dirty="0" err="1" smtClean="0">
                <a:solidFill>
                  <a:srgbClr val="05295B"/>
                </a:solidFill>
              </a:rPr>
              <a:t>real</a:t>
            </a:r>
            <a:r>
              <a:rPr lang="it-IT" sz="2000" dirty="0" smtClean="0">
                <a:solidFill>
                  <a:srgbClr val="05295B"/>
                </a:solidFill>
              </a:rPr>
              <a:t> </a:t>
            </a:r>
            <a:r>
              <a:rPr lang="it-IT" sz="2000" b="1" dirty="0" err="1" smtClean="0">
                <a:solidFill>
                  <a:srgbClr val="05295B"/>
                </a:solidFill>
              </a:rPr>
              <a:t>Population</a:t>
            </a:r>
            <a:r>
              <a:rPr lang="it-IT" sz="2000" b="1" dirty="0" smtClean="0">
                <a:solidFill>
                  <a:srgbClr val="05295B"/>
                </a:solidFill>
              </a:rPr>
              <a:t> </a:t>
            </a:r>
            <a:r>
              <a:rPr lang="it-IT" sz="2000" b="1" dirty="0" err="1" smtClean="0">
                <a:solidFill>
                  <a:srgbClr val="05295B"/>
                </a:solidFill>
              </a:rPr>
              <a:t>Studies</a:t>
            </a:r>
            <a:endParaRPr lang="it-IT" sz="2000" b="1" dirty="0" smtClean="0">
              <a:solidFill>
                <a:srgbClr val="05295B"/>
              </a:solidFill>
            </a:endParaRPr>
          </a:p>
          <a:p>
            <a:endParaRPr lang="it-IT" sz="2000" b="1" dirty="0" smtClean="0">
              <a:solidFill>
                <a:srgbClr val="05295B"/>
              </a:solidFill>
            </a:endParaRPr>
          </a:p>
          <a:p>
            <a:r>
              <a:rPr lang="it-IT" sz="2000" b="1" dirty="0" smtClean="0">
                <a:solidFill>
                  <a:srgbClr val="05295B"/>
                </a:solidFill>
              </a:rPr>
              <a:t>Large </a:t>
            </a:r>
            <a:r>
              <a:rPr lang="it-IT" sz="2000" b="1" dirty="0" err="1" smtClean="0">
                <a:solidFill>
                  <a:srgbClr val="05295B"/>
                </a:solidFill>
              </a:rPr>
              <a:t>samples</a:t>
            </a:r>
            <a:endParaRPr lang="it-IT" sz="2000" b="1" dirty="0" smtClean="0">
              <a:solidFill>
                <a:srgbClr val="05295B"/>
              </a:solidFill>
            </a:endParaRPr>
          </a:p>
          <a:p>
            <a:endParaRPr lang="it-IT" sz="2000" b="1" dirty="0" smtClean="0">
              <a:solidFill>
                <a:srgbClr val="05295B"/>
              </a:solidFill>
            </a:endParaRPr>
          </a:p>
          <a:p>
            <a:r>
              <a:rPr lang="it-IT" sz="2000" dirty="0" smtClean="0">
                <a:solidFill>
                  <a:srgbClr val="05295B"/>
                </a:solidFill>
              </a:rPr>
              <a:t>Radio </a:t>
            </a:r>
            <a:r>
              <a:rPr lang="it-IT" sz="2000" dirty="0" err="1" smtClean="0">
                <a:solidFill>
                  <a:srgbClr val="05295B"/>
                </a:solidFill>
              </a:rPr>
              <a:t>Proprierties</a:t>
            </a:r>
            <a:r>
              <a:rPr lang="it-IT" sz="2000" dirty="0" smtClean="0">
                <a:solidFill>
                  <a:srgbClr val="05295B"/>
                </a:solidFill>
              </a:rPr>
              <a:t>  vs</a:t>
            </a:r>
          </a:p>
          <a:p>
            <a:r>
              <a:rPr lang="it-IT" sz="2000" dirty="0" smtClean="0">
                <a:solidFill>
                  <a:srgbClr val="05295B"/>
                </a:solidFill>
              </a:rPr>
              <a:t>Stellar mass</a:t>
            </a:r>
          </a:p>
          <a:p>
            <a:r>
              <a:rPr lang="it-IT" sz="2000" dirty="0" smtClean="0">
                <a:solidFill>
                  <a:srgbClr val="05295B"/>
                </a:solidFill>
              </a:rPr>
              <a:t>Age</a:t>
            </a:r>
          </a:p>
          <a:p>
            <a:r>
              <a:rPr lang="it-IT" sz="2000" dirty="0" err="1" smtClean="0">
                <a:solidFill>
                  <a:srgbClr val="05295B"/>
                </a:solidFill>
              </a:rPr>
              <a:t>Chemical</a:t>
            </a:r>
            <a:r>
              <a:rPr lang="it-IT" sz="2000" dirty="0" smtClean="0">
                <a:solidFill>
                  <a:srgbClr val="05295B"/>
                </a:solidFill>
              </a:rPr>
              <a:t> </a:t>
            </a:r>
            <a:r>
              <a:rPr lang="it-IT" sz="2000" dirty="0" err="1" smtClean="0">
                <a:solidFill>
                  <a:srgbClr val="05295B"/>
                </a:solidFill>
              </a:rPr>
              <a:t>composition</a:t>
            </a:r>
            <a:endParaRPr lang="it-IT" sz="2000" dirty="0" smtClean="0">
              <a:solidFill>
                <a:srgbClr val="05295B"/>
              </a:solidFill>
            </a:endParaRPr>
          </a:p>
          <a:p>
            <a:r>
              <a:rPr lang="it-IT" sz="2000" dirty="0" err="1" smtClean="0">
                <a:solidFill>
                  <a:srgbClr val="05295B"/>
                </a:solidFill>
              </a:rPr>
              <a:t>Rotation</a:t>
            </a:r>
            <a:r>
              <a:rPr lang="it-IT" sz="2000" dirty="0" smtClean="0">
                <a:solidFill>
                  <a:srgbClr val="05295B"/>
                </a:solidFill>
              </a:rPr>
              <a:t> rate</a:t>
            </a:r>
          </a:p>
          <a:p>
            <a:endParaRPr lang="it-IT" sz="2000" dirty="0" smtClean="0">
              <a:solidFill>
                <a:srgbClr val="073779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026016" y="-50800"/>
            <a:ext cx="4117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The SKA Radio HR </a:t>
            </a:r>
            <a:r>
              <a:rPr lang="it-IT" sz="2400" dirty="0" err="1" smtClean="0">
                <a:solidFill>
                  <a:schemeClr val="bg1"/>
                </a:solidFill>
              </a:rPr>
              <a:t>Diagram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461000" y="1282700"/>
            <a:ext cx="3123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smtClean="0">
                <a:solidFill>
                  <a:srgbClr val="05295B"/>
                </a:solidFill>
                <a:cs typeface="Comic Sans MS"/>
              </a:rPr>
              <a:t>A </a:t>
            </a:r>
            <a:r>
              <a:rPr lang="it-IT" sz="2000" b="1" i="1" dirty="0" err="1" smtClean="0">
                <a:solidFill>
                  <a:srgbClr val="05295B"/>
                </a:solidFill>
                <a:cs typeface="Comic Sans MS"/>
              </a:rPr>
              <a:t>real</a:t>
            </a:r>
            <a:r>
              <a:rPr lang="it-IT" sz="2000" b="1" i="1" dirty="0" smtClean="0">
                <a:solidFill>
                  <a:srgbClr val="05295B"/>
                </a:solidFill>
                <a:cs typeface="Comic Sans MS"/>
              </a:rPr>
              <a:t> REVOLUTION</a:t>
            </a:r>
          </a:p>
          <a:p>
            <a:r>
              <a:rPr lang="it-IT" sz="2000" b="1" i="1" dirty="0">
                <a:solidFill>
                  <a:srgbClr val="05295B"/>
                </a:solidFill>
                <a:cs typeface="Comic Sans MS"/>
              </a:rPr>
              <a:t>i</a:t>
            </a:r>
            <a:r>
              <a:rPr lang="it-IT" sz="2000" b="1" i="1" dirty="0" smtClean="0">
                <a:solidFill>
                  <a:srgbClr val="05295B"/>
                </a:solidFill>
                <a:cs typeface="Comic Sans MS"/>
              </a:rPr>
              <a:t>n Stellar </a:t>
            </a:r>
            <a:r>
              <a:rPr lang="it-IT" sz="2000" b="1" i="1" dirty="0" err="1" smtClean="0">
                <a:solidFill>
                  <a:srgbClr val="05295B"/>
                </a:solidFill>
                <a:cs typeface="Comic Sans MS"/>
              </a:rPr>
              <a:t>Astrophysics</a:t>
            </a:r>
            <a:endParaRPr lang="it-IT" sz="2000" b="1" i="1" dirty="0">
              <a:solidFill>
                <a:srgbClr val="05295B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038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867" t="35974" r="10696" b="14731"/>
          <a:stretch/>
        </p:blipFill>
        <p:spPr>
          <a:xfrm>
            <a:off x="14400" y="4460400"/>
            <a:ext cx="9118800" cy="2415600"/>
          </a:xfrm>
        </p:spPr>
      </p:pic>
      <p:sp>
        <p:nvSpPr>
          <p:cNvPr id="5" name="CasellaDiTesto 4"/>
          <p:cNvSpPr txBox="1"/>
          <p:nvPr/>
        </p:nvSpPr>
        <p:spPr>
          <a:xfrm>
            <a:off x="205550" y="6550223"/>
            <a:ext cx="1924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457200"/>
            <a:r>
              <a:rPr lang="it-IT" sz="1400" dirty="0">
                <a:solidFill>
                  <a:prstClr val="white"/>
                </a:solidFill>
                <a:latin typeface="Arial"/>
              </a:rPr>
              <a:t>Building ASKAP, 2011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5063068" y="0"/>
            <a:ext cx="4182532" cy="6876000"/>
          </a:xfrm>
          <a:prstGeom prst="roundRect">
            <a:avLst>
              <a:gd name="adj" fmla="val 685"/>
            </a:avLst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/>
          <a:lstStyle/>
          <a:p>
            <a:pPr marL="180000" defTabSz="457200"/>
            <a:endParaRPr lang="it-IT" sz="2000" b="1" dirty="0" err="1" smtClean="0">
              <a:solidFill>
                <a:prstClr val="white"/>
              </a:solidFill>
              <a:latin typeface="Arial"/>
            </a:endParaRPr>
          </a:p>
          <a:p>
            <a:pPr marL="180000" defTabSz="457200"/>
            <a:endParaRPr lang="it-IT" sz="1000" b="1" dirty="0" err="1" smtClean="0">
              <a:solidFill>
                <a:prstClr val="white"/>
              </a:solidFill>
              <a:latin typeface="Arial"/>
            </a:endParaRPr>
          </a:p>
          <a:p>
            <a:pPr marL="180000" defTabSz="457200"/>
            <a:endParaRPr lang="it-IT" sz="1000" b="1" dirty="0" err="1">
              <a:solidFill>
                <a:prstClr val="white"/>
              </a:solidFill>
              <a:latin typeface="Arial"/>
            </a:endParaRPr>
          </a:p>
          <a:p>
            <a:pPr marL="180000" defTabSz="457200"/>
            <a:endParaRPr lang="it-IT" sz="1000" b="1" dirty="0" err="1" smtClean="0">
              <a:solidFill>
                <a:prstClr val="white"/>
              </a:solidFill>
              <a:latin typeface="Arial"/>
            </a:endParaRPr>
          </a:p>
          <a:p>
            <a:pPr marL="180000" defTabSz="457200"/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Number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of </a:t>
            </a:r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dishes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        36</a:t>
            </a:r>
          </a:p>
          <a:p>
            <a:pPr marL="180000" defTabSz="457200"/>
            <a:endParaRPr lang="it-IT" sz="2000" b="1" dirty="0">
              <a:solidFill>
                <a:prstClr val="white"/>
              </a:solidFill>
              <a:latin typeface="Arial"/>
            </a:endParaRPr>
          </a:p>
          <a:p>
            <a:pPr marL="180000" defTabSz="457200"/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Dish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diameter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              12m</a:t>
            </a:r>
          </a:p>
          <a:p>
            <a:pPr marL="180000" defTabSz="457200"/>
            <a:r>
              <a:rPr lang="it-IT" sz="2000" b="1" dirty="0">
                <a:solidFill>
                  <a:prstClr val="white"/>
                </a:solidFill>
                <a:latin typeface="Arial"/>
              </a:rPr>
              <a:t>Field of </a:t>
            </a:r>
            <a:r>
              <a:rPr lang="it-IT" sz="2000" b="1" dirty="0" err="1">
                <a:solidFill>
                  <a:prstClr val="white"/>
                </a:solidFill>
                <a:latin typeface="Arial"/>
              </a:rPr>
              <a:t>view</a:t>
            </a:r>
            <a:r>
              <a:rPr lang="it-IT" sz="2000" b="1" dirty="0">
                <a:solidFill>
                  <a:prstClr val="white"/>
                </a:solidFill>
                <a:latin typeface="Arial"/>
              </a:rPr>
              <a:t>                 30 deg</a:t>
            </a:r>
            <a:r>
              <a:rPr lang="it-IT" sz="2000" b="1" baseline="30000" dirty="0">
                <a:solidFill>
                  <a:prstClr val="white"/>
                </a:solidFill>
                <a:latin typeface="Arial"/>
              </a:rPr>
              <a:t>2</a:t>
            </a:r>
            <a:endParaRPr lang="it-IT" sz="2000" b="1" dirty="0" smtClean="0">
              <a:solidFill>
                <a:prstClr val="white"/>
              </a:solidFill>
              <a:latin typeface="Arial"/>
            </a:endParaRPr>
          </a:p>
          <a:p>
            <a:pPr marL="180000" defTabSz="457200"/>
            <a:endParaRPr lang="it-IT" sz="2000" b="1" dirty="0">
              <a:solidFill>
                <a:prstClr val="white"/>
              </a:solidFill>
              <a:latin typeface="Arial"/>
            </a:endParaRPr>
          </a:p>
          <a:p>
            <a:pPr marL="180000" defTabSz="457200"/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Maximum baseline      6 km</a:t>
            </a:r>
          </a:p>
          <a:p>
            <a:pPr marL="180000" defTabSz="457200"/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Resolution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                  10” </a:t>
            </a:r>
            <a:r>
              <a:rPr lang="it-IT" sz="1200" b="1" dirty="0" smtClean="0">
                <a:solidFill>
                  <a:prstClr val="white"/>
                </a:solidFill>
                <a:latin typeface="Arial"/>
              </a:rPr>
              <a:t>@1250MHz</a:t>
            </a:r>
          </a:p>
          <a:p>
            <a:pPr marL="180000" defTabSz="457200"/>
            <a:endParaRPr lang="it-IT" sz="2000" b="1" dirty="0">
              <a:solidFill>
                <a:prstClr val="white"/>
              </a:solidFill>
              <a:latin typeface="Arial"/>
            </a:endParaRPr>
          </a:p>
          <a:p>
            <a:pPr marL="180000" defTabSz="457200"/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Sensitivity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                  37 </a:t>
            </a:r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μJy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/</a:t>
            </a:r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bm</a:t>
            </a:r>
            <a:endParaRPr lang="it-IT" sz="2000" b="1" dirty="0" smtClean="0">
              <a:solidFill>
                <a:prstClr val="white"/>
              </a:solidFill>
              <a:latin typeface="Arial"/>
            </a:endParaRPr>
          </a:p>
          <a:p>
            <a:pPr marL="180000" defTabSz="457200"/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(288 MHz, 1 </a:t>
            </a:r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hr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, 10”)</a:t>
            </a:r>
          </a:p>
          <a:p>
            <a:pPr marL="180000" defTabSz="457200"/>
            <a:endParaRPr lang="it-IT" sz="2000" b="1" dirty="0" smtClean="0">
              <a:solidFill>
                <a:prstClr val="white"/>
              </a:solidFill>
              <a:latin typeface="Arial"/>
            </a:endParaRPr>
          </a:p>
          <a:p>
            <a:pPr marL="180000" defTabSz="457200"/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Survey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speed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   </a:t>
            </a:r>
            <a:r>
              <a:rPr lang="it-IT" sz="20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     220 deg</a:t>
            </a:r>
            <a:r>
              <a:rPr lang="it-IT" sz="2000" b="1" baseline="30000" dirty="0" smtClean="0">
                <a:solidFill>
                  <a:prstClr val="white"/>
                </a:solidFill>
                <a:latin typeface="Arial"/>
              </a:rPr>
              <a:t>2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/</a:t>
            </a:r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hr</a:t>
            </a:r>
            <a:endParaRPr lang="it-IT" sz="2000" b="1" dirty="0" smtClean="0">
              <a:solidFill>
                <a:prstClr val="white"/>
              </a:solidFill>
              <a:latin typeface="Arial"/>
            </a:endParaRPr>
          </a:p>
          <a:p>
            <a:pPr marL="180000" defTabSz="457200"/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(288 MHz, 100 </a:t>
            </a:r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μJy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)</a:t>
            </a:r>
          </a:p>
          <a:p>
            <a:pPr marL="180000" defTabSz="457200"/>
            <a:endParaRPr lang="it-IT" sz="2000" b="1" baseline="30000" dirty="0" smtClean="0">
              <a:solidFill>
                <a:prstClr val="white"/>
              </a:solidFill>
              <a:latin typeface="Arial"/>
            </a:endParaRPr>
          </a:p>
          <a:p>
            <a:pPr marL="180000" defTabSz="457200"/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Observing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freq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.    700-1800 MHz</a:t>
            </a:r>
          </a:p>
          <a:p>
            <a:pPr marL="180000" defTabSz="457200"/>
            <a:r>
              <a:rPr lang="it-IT" sz="2000" b="1" baseline="30000" dirty="0">
                <a:solidFill>
                  <a:prstClr val="white"/>
                </a:solidFill>
                <a:latin typeface="Arial"/>
              </a:rPr>
              <a:t>	</a:t>
            </a:r>
          </a:p>
          <a:p>
            <a:pPr marL="180000" defTabSz="457200"/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Bandwidth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                288  MHz</a:t>
            </a:r>
          </a:p>
          <a:p>
            <a:pPr marL="180000" defTabSz="457200"/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Spectral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it-IT" sz="2000" b="1" dirty="0" err="1" smtClean="0">
                <a:solidFill>
                  <a:prstClr val="white"/>
                </a:solidFill>
                <a:latin typeface="Arial"/>
              </a:rPr>
              <a:t>channels</a:t>
            </a:r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        16384</a:t>
            </a:r>
          </a:p>
          <a:p>
            <a:pPr marL="180000" defTabSz="457200"/>
            <a:endParaRPr lang="it-IT" sz="2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13128" y="2247096"/>
            <a:ext cx="46176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it-IT" sz="2800" b="1" dirty="0" smtClean="0">
                <a:solidFill>
                  <a:srgbClr val="62BCE9"/>
                </a:solidFill>
                <a:latin typeface="Arial"/>
              </a:rPr>
              <a:t>Design </a:t>
            </a:r>
            <a:r>
              <a:rPr lang="it-IT" sz="2800" b="1" dirty="0" err="1" smtClean="0">
                <a:solidFill>
                  <a:srgbClr val="62BCE9"/>
                </a:solidFill>
                <a:latin typeface="Arial"/>
              </a:rPr>
              <a:t>goals</a:t>
            </a:r>
            <a:r>
              <a:rPr lang="it-IT" sz="2800" b="1" dirty="0" smtClean="0">
                <a:solidFill>
                  <a:srgbClr val="62BCE9"/>
                </a:solidFill>
                <a:latin typeface="Arial"/>
              </a:rPr>
              <a:t>:</a:t>
            </a:r>
          </a:p>
          <a:p>
            <a:pPr algn="just" defTabSz="457200"/>
            <a:endParaRPr lang="it-IT" b="1" dirty="0">
              <a:solidFill>
                <a:prstClr val="black"/>
              </a:solidFill>
              <a:latin typeface="Arial"/>
            </a:endParaRPr>
          </a:p>
          <a:p>
            <a:pPr marL="342900" indent="-342900" algn="just" defTabSz="457200">
              <a:buFont typeface="Wingdings" charset="2"/>
              <a:buChar char="Ø"/>
            </a:pPr>
            <a:r>
              <a:rPr lang="it-IT" sz="2000" b="1" dirty="0" smtClean="0">
                <a:solidFill>
                  <a:prstClr val="black"/>
                </a:solidFill>
                <a:latin typeface="Arial"/>
              </a:rPr>
              <a:t>High </a:t>
            </a:r>
            <a:r>
              <a:rPr lang="it-IT" sz="2000" b="1" dirty="0" err="1" smtClean="0">
                <a:solidFill>
                  <a:prstClr val="black"/>
                </a:solidFill>
                <a:latin typeface="Arial"/>
              </a:rPr>
              <a:t>dynamic</a:t>
            </a:r>
            <a:r>
              <a:rPr lang="it-IT" sz="2000" b="1" dirty="0">
                <a:solidFill>
                  <a:prstClr val="black"/>
                </a:solidFill>
                <a:latin typeface="Arial"/>
              </a:rPr>
              <a:t>-</a:t>
            </a:r>
            <a:r>
              <a:rPr lang="it-IT" sz="2000" b="1" dirty="0" err="1" smtClean="0">
                <a:solidFill>
                  <a:prstClr val="black"/>
                </a:solidFill>
                <a:latin typeface="Arial"/>
              </a:rPr>
              <a:t>range</a:t>
            </a:r>
            <a:r>
              <a:rPr lang="it-IT" sz="2000" b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it-IT" sz="2000" b="1" dirty="0" err="1" smtClean="0">
                <a:solidFill>
                  <a:prstClr val="black"/>
                </a:solidFill>
                <a:latin typeface="Arial"/>
              </a:rPr>
              <a:t>imaging</a:t>
            </a:r>
            <a:endParaRPr lang="it-IT" sz="2000" b="1" dirty="0" err="1">
              <a:solidFill>
                <a:prstClr val="black"/>
              </a:solidFill>
              <a:latin typeface="Arial"/>
            </a:endParaRPr>
          </a:p>
          <a:p>
            <a:pPr marL="342900" indent="-342900" algn="just" defTabSz="457200">
              <a:buFont typeface="Wingdings" charset="2"/>
              <a:buChar char="Ø"/>
            </a:pPr>
            <a:r>
              <a:rPr lang="it-IT" sz="2000" b="1" dirty="0" smtClean="0">
                <a:solidFill>
                  <a:prstClr val="black"/>
                </a:solidFill>
                <a:latin typeface="Arial"/>
              </a:rPr>
              <a:t>Wide </a:t>
            </a:r>
            <a:r>
              <a:rPr lang="it-IT" sz="2000" b="1" dirty="0" err="1" smtClean="0">
                <a:solidFill>
                  <a:prstClr val="black"/>
                </a:solidFill>
                <a:latin typeface="Arial"/>
              </a:rPr>
              <a:t>field</a:t>
            </a:r>
            <a:r>
              <a:rPr lang="it-IT" sz="2000" b="1" dirty="0" smtClean="0">
                <a:solidFill>
                  <a:prstClr val="black"/>
                </a:solidFill>
                <a:latin typeface="Arial"/>
              </a:rPr>
              <a:t> of </a:t>
            </a:r>
            <a:r>
              <a:rPr lang="it-IT" sz="2000" b="1" dirty="0" err="1" smtClean="0">
                <a:solidFill>
                  <a:prstClr val="black"/>
                </a:solidFill>
                <a:latin typeface="Arial"/>
              </a:rPr>
              <a:t>view</a:t>
            </a:r>
            <a:r>
              <a:rPr lang="it-IT" sz="2000" b="1" dirty="0" smtClean="0">
                <a:solidFill>
                  <a:prstClr val="black"/>
                </a:solidFill>
                <a:latin typeface="Arial"/>
              </a:rPr>
              <a:t> science</a:t>
            </a:r>
          </a:p>
          <a:p>
            <a:pPr algn="just" defTabSz="457200"/>
            <a:endParaRPr lang="it-IT" sz="2000" b="1" dirty="0">
              <a:solidFill>
                <a:prstClr val="black"/>
              </a:solidFill>
              <a:latin typeface="Arial"/>
            </a:endParaRPr>
          </a:p>
          <a:p>
            <a:pPr algn="just" defTabSz="457200"/>
            <a:r>
              <a:rPr lang="it-IT" sz="2000" b="1" dirty="0" smtClean="0">
                <a:solidFill>
                  <a:prstClr val="black"/>
                </a:solidFill>
                <a:latin typeface="Arial"/>
              </a:rPr>
              <a:t>                          </a:t>
            </a:r>
            <a:r>
              <a:rPr lang="it-IT" sz="2000" b="1" dirty="0" smtClean="0">
                <a:solidFill>
                  <a:prstClr val="black"/>
                </a:solidFill>
                <a:latin typeface="Arial"/>
                <a:sym typeface="Wingdings"/>
              </a:rPr>
              <a:t> </a:t>
            </a:r>
            <a:r>
              <a:rPr lang="it-IT" sz="2800" b="1" i="1" u="sng" dirty="0" smtClean="0">
                <a:solidFill>
                  <a:prstClr val="black"/>
                </a:solidFill>
                <a:latin typeface="Arial"/>
              </a:rPr>
              <a:t>SURVEYS</a:t>
            </a:r>
            <a:endParaRPr lang="it-IT" sz="2800" b="1" i="1" u="sng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96195" y="502916"/>
            <a:ext cx="4466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2800">
                <a:solidFill>
                  <a:srgbClr val="073779"/>
                </a:solidFill>
                <a:latin typeface="Arial"/>
              </a:rPr>
              <a:t>Australian SKA Pathfinder </a:t>
            </a:r>
          </a:p>
          <a:p>
            <a:pPr algn="just" defTabSz="457200"/>
            <a:endParaRPr lang="it-IT" sz="2800" b="1" dirty="0" smtClean="0">
              <a:solidFill>
                <a:srgbClr val="62BCE9"/>
              </a:solidFill>
              <a:latin typeface="Arial"/>
            </a:endParaRPr>
          </a:p>
          <a:p>
            <a:pPr algn="just" defTabSz="457200"/>
            <a:r>
              <a:rPr lang="it-IT" sz="2800" b="1" dirty="0" smtClean="0">
                <a:solidFill>
                  <a:srgbClr val="62BCE9"/>
                </a:solidFill>
                <a:latin typeface="Arial"/>
              </a:rPr>
              <a:t>Design </a:t>
            </a:r>
            <a:r>
              <a:rPr lang="it-IT" sz="2800" b="1" dirty="0" err="1" smtClean="0">
                <a:solidFill>
                  <a:srgbClr val="62BCE9"/>
                </a:solidFill>
                <a:latin typeface="Arial"/>
              </a:rPr>
              <a:t>specifications:</a:t>
            </a:r>
            <a:endParaRPr lang="it-IT" sz="2800" b="1" dirty="0" smtClean="0">
              <a:solidFill>
                <a:srgbClr val="62BCE9"/>
              </a:solidFill>
              <a:latin typeface="Arial"/>
            </a:endParaRPr>
          </a:p>
          <a:p>
            <a:pPr algn="just" defTabSz="457200"/>
            <a:endParaRPr lang="it-IT" sz="2800" b="1" dirty="0">
              <a:solidFill>
                <a:srgbClr val="62BCE9"/>
              </a:solidFill>
              <a:latin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45723" y="0"/>
            <a:ext cx="107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457200"/>
            <a:r>
              <a:rPr lang="it-IT" sz="2000" b="1" dirty="0">
                <a:solidFill>
                  <a:prstClr val="white"/>
                </a:solidFill>
                <a:latin typeface="Arial"/>
              </a:rPr>
              <a:t>ASKAP</a:t>
            </a:r>
          </a:p>
        </p:txBody>
      </p:sp>
    </p:spTree>
    <p:extLst>
      <p:ext uri="{BB962C8B-B14F-4D97-AF65-F5344CB8AC3E}">
        <p14:creationId xmlns:p14="http://schemas.microsoft.com/office/powerpoint/2010/main" val="402748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273" r="-4909"/>
          <a:stretch/>
        </p:blipFill>
        <p:spPr>
          <a:xfrm>
            <a:off x="-25866" y="368259"/>
            <a:ext cx="5014800" cy="5995563"/>
          </a:xfrm>
        </p:spPr>
      </p:pic>
      <p:pic>
        <p:nvPicPr>
          <p:cNvPr id="5" name="Immagine 4" descr="341262_301479216558330_379771460_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6" b="3208"/>
          <a:stretch/>
        </p:blipFill>
        <p:spPr>
          <a:xfrm>
            <a:off x="4712054" y="4014496"/>
            <a:ext cx="4431947" cy="2768400"/>
          </a:xfrm>
          <a:prstGeom prst="rect">
            <a:avLst/>
          </a:prstGeom>
        </p:spPr>
      </p:pic>
      <p:sp>
        <p:nvSpPr>
          <p:cNvPr id="7" name="CasellaDiTesto 7"/>
          <p:cNvSpPr txBox="1"/>
          <p:nvPr/>
        </p:nvSpPr>
        <p:spPr>
          <a:xfrm>
            <a:off x="145723" y="0"/>
            <a:ext cx="107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000" b="1" dirty="0">
                <a:solidFill>
                  <a:prstClr val="white"/>
                </a:solidFill>
                <a:latin typeface="Arial"/>
              </a:rPr>
              <a:t>ASKAP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6405" y="369161"/>
            <a:ext cx="4927596" cy="3631763"/>
          </a:xfrm>
          <a:prstGeom prst="rect">
            <a:avLst/>
          </a:prstGeom>
          <a:solidFill>
            <a:srgbClr val="FBFE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571500" indent="-385763" defTabSz="457200">
              <a:buFont typeface="Arial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/>
              </a:rPr>
              <a:t>Phased Array Feeds (PAF) give 30 </a:t>
            </a:r>
            <a:r>
              <a:rPr lang="en-US" sz="2000" b="1" dirty="0" err="1" smtClean="0">
                <a:solidFill>
                  <a:prstClr val="black"/>
                </a:solidFill>
                <a:latin typeface="Arial"/>
              </a:rPr>
              <a:t>sq</a:t>
            </a:r>
            <a:r>
              <a:rPr lang="en-US" sz="2000" b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/>
              </a:rPr>
              <a:t>deg</a:t>
            </a:r>
            <a:r>
              <a:rPr lang="en-US" sz="2000" b="1" dirty="0" smtClean="0">
                <a:solidFill>
                  <a:prstClr val="black"/>
                </a:solidFill>
                <a:latin typeface="Arial"/>
              </a:rPr>
              <a:t> FOV and an amazing survey speed</a:t>
            </a:r>
          </a:p>
          <a:p>
            <a:pPr marL="571500" indent="-385763" defTabSz="457200">
              <a:buFont typeface="Arial" charset="0"/>
              <a:buChar char="•"/>
            </a:pPr>
            <a:endParaRPr lang="en-US" sz="1000" b="1" dirty="0" smtClean="0">
              <a:solidFill>
                <a:prstClr val="black"/>
              </a:solidFill>
              <a:latin typeface="Arial"/>
            </a:endParaRPr>
          </a:p>
          <a:p>
            <a:pPr marL="571500" indent="-385763" defTabSz="457200">
              <a:buFont typeface="Arial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/>
              </a:rPr>
              <a:t>All 36 antennas &amp; infrastructure completed</a:t>
            </a:r>
          </a:p>
          <a:p>
            <a:pPr marL="571500" indent="-385763" defTabSz="457200">
              <a:buFont typeface="Arial" charset="0"/>
              <a:buChar char="•"/>
            </a:pPr>
            <a:endParaRPr lang="en-US" sz="1000" b="1" dirty="0" smtClean="0">
              <a:solidFill>
                <a:prstClr val="black"/>
              </a:solidFill>
              <a:latin typeface="Arial"/>
            </a:endParaRPr>
          </a:p>
          <a:p>
            <a:pPr marL="571500" indent="-385763" defTabSz="457200">
              <a:buFont typeface="Arial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/>
              </a:rPr>
              <a:t>All 36 PAFS complete and installed</a:t>
            </a:r>
          </a:p>
          <a:p>
            <a:pPr marL="571500" indent="-385763" defTabSz="457200">
              <a:buFont typeface="Arial" charset="0"/>
              <a:buChar char="•"/>
            </a:pPr>
            <a:endParaRPr lang="en-US" sz="1000" b="1" dirty="0" smtClean="0">
              <a:solidFill>
                <a:prstClr val="black"/>
              </a:solidFill>
              <a:latin typeface="Arial"/>
            </a:endParaRPr>
          </a:p>
          <a:p>
            <a:pPr marL="571500" indent="-385763" defTabSz="457200">
              <a:buFont typeface="Arial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/>
              </a:rPr>
              <a:t>Currently debugging and commissioning backend and processing pipeline</a:t>
            </a:r>
          </a:p>
        </p:txBody>
      </p:sp>
      <p:pic>
        <p:nvPicPr>
          <p:cNvPr id="3" name="Picture 2" descr="2018_ASKAP_WFOV.jp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666" y="4014496"/>
            <a:ext cx="5187372" cy="294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6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867" t="38198" r="10696" b="33234"/>
          <a:stretch/>
        </p:blipFill>
        <p:spPr>
          <a:xfrm>
            <a:off x="0" y="5468400"/>
            <a:ext cx="9144000" cy="1389600"/>
          </a:xfr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358978"/>
              </p:ext>
            </p:extLst>
          </p:nvPr>
        </p:nvGraphicFramePr>
        <p:xfrm>
          <a:off x="936104" y="1013514"/>
          <a:ext cx="7428971" cy="5290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409"/>
                <a:gridCol w="5144562"/>
              </a:tblGrid>
              <a:tr h="28689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/>
                </a:tc>
              </a:tr>
              <a:tr h="6714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2009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Project initiated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3811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2014-2016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BETA operational (6 antennas)</a:t>
                      </a:r>
                      <a:endParaRPr lang="en-US" sz="2000" dirty="0"/>
                    </a:p>
                  </a:txBody>
                  <a:tcPr/>
                </a:tc>
              </a:tr>
              <a:tr h="97468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2017-mid 2018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Early Science Phase 1 (12-14 antennas)</a:t>
                      </a:r>
                    </a:p>
                    <a:p>
                      <a:r>
                        <a:rPr lang="en-US" sz="2000" dirty="0" smtClean="0"/>
                        <a:t>plus commissioning and debugging</a:t>
                      </a:r>
                      <a:endParaRPr lang="en-US" sz="2000" dirty="0"/>
                    </a:p>
                  </a:txBody>
                  <a:tcPr/>
                </a:tc>
              </a:tr>
              <a:tr h="97468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mid-late 2018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Early Science Phase 2 (28 antennas)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plus commissioning and debugging</a:t>
                      </a:r>
                    </a:p>
                  </a:txBody>
                  <a:tcPr/>
                </a:tc>
              </a:tr>
              <a:tr h="145119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Jan 2019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Commissioning of final survey  array</a:t>
                      </a:r>
                    </a:p>
                    <a:p>
                      <a:r>
                        <a:rPr lang="en-US" sz="2000" dirty="0" smtClean="0"/>
                        <a:t>36 antennas, 36 beams, 300 MHz bandwidth</a:t>
                      </a:r>
                    </a:p>
                    <a:p>
                      <a:r>
                        <a:rPr lang="en-US" sz="2000" dirty="0" smtClean="0"/>
                        <a:t>Pilot survey projects</a:t>
                      </a:r>
                      <a:endParaRPr lang="en-US" sz="2000" dirty="0"/>
                    </a:p>
                  </a:txBody>
                  <a:tcPr/>
                </a:tc>
              </a:tr>
              <a:tr h="3811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Mid 2019?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Full surveys start (for ~ 5 years)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7"/>
          <p:cNvSpPr txBox="1"/>
          <p:nvPr/>
        </p:nvSpPr>
        <p:spPr>
          <a:xfrm>
            <a:off x="145723" y="0"/>
            <a:ext cx="107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457200"/>
            <a:r>
              <a:rPr lang="it-IT" sz="2000" b="1" dirty="0">
                <a:solidFill>
                  <a:prstClr val="white"/>
                </a:solidFill>
                <a:latin typeface="Arial"/>
              </a:rPr>
              <a:t>ASKAP</a:t>
            </a:r>
          </a:p>
        </p:txBody>
      </p:sp>
      <p:sp>
        <p:nvSpPr>
          <p:cNvPr id="6" name="CasellaDiTesto 7"/>
          <p:cNvSpPr txBox="1"/>
          <p:nvPr/>
        </p:nvSpPr>
        <p:spPr>
          <a:xfrm>
            <a:off x="3355524" y="1030447"/>
            <a:ext cx="2345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457200"/>
            <a:r>
              <a:rPr lang="it-IT" sz="2000" b="1" dirty="0">
                <a:solidFill>
                  <a:prstClr val="white"/>
                </a:solidFill>
                <a:latin typeface="Arial"/>
              </a:rPr>
              <a:t>ASKAP TIMELINE</a:t>
            </a:r>
          </a:p>
        </p:txBody>
      </p:sp>
    </p:spTree>
    <p:extLst>
      <p:ext uri="{BB962C8B-B14F-4D97-AF65-F5344CB8AC3E}">
        <p14:creationId xmlns:p14="http://schemas.microsoft.com/office/powerpoint/2010/main" val="114577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867" t="41216" r="10696" b="33234"/>
          <a:stretch/>
        </p:blipFill>
        <p:spPr>
          <a:xfrm>
            <a:off x="0" y="5615212"/>
            <a:ext cx="9144000" cy="1242787"/>
          </a:xfr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32"/>
            <a:ext cx="9144002" cy="248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52400" y="2527188"/>
            <a:ext cx="8754533" cy="308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AU" sz="2000" b="1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ASKAP</a:t>
            </a:r>
            <a:r>
              <a:rPr lang="en-AU" sz="2000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 Deep </a:t>
            </a:r>
            <a:r>
              <a:rPr lang="en-AU" sz="2000" dirty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radio image of 75% of the sky </a:t>
            </a:r>
            <a:r>
              <a:rPr lang="en-AU" sz="2000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(up to </a:t>
            </a:r>
            <a:r>
              <a:rPr lang="en-AU" sz="2000" dirty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declination +30°</a:t>
            </a:r>
            <a:r>
              <a:rPr lang="en-AU" sz="2000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),</a:t>
            </a:r>
            <a:r>
              <a:rPr lang="it-IT" sz="2000" smtClean="0">
                <a:solidFill>
                  <a:schemeClr val="accent1"/>
                </a:solidFill>
              </a:rPr>
              <a:t>1130-1430 </a:t>
            </a:r>
            <a:r>
              <a:rPr lang="it-IT" sz="2000" dirty="0" smtClean="0">
                <a:solidFill>
                  <a:schemeClr val="accent1"/>
                </a:solidFill>
              </a:rPr>
              <a:t>MHz,  10 </a:t>
            </a:r>
            <a:r>
              <a:rPr lang="it-IT" sz="2000" dirty="0" err="1" smtClean="0">
                <a:solidFill>
                  <a:schemeClr val="accent1"/>
                </a:solidFill>
              </a:rPr>
              <a:t>μJy</a:t>
            </a:r>
            <a:r>
              <a:rPr lang="it-IT" sz="2000" dirty="0" smtClean="0">
                <a:solidFill>
                  <a:schemeClr val="accent1"/>
                </a:solidFill>
              </a:rPr>
              <a:t>/b, 10 arcsec . </a:t>
            </a:r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chemeClr val="accent1"/>
                </a:solidFill>
              </a:rPr>
              <a:t>                                                                                              </a:t>
            </a:r>
            <a:r>
              <a:rPr lang="it-IT" sz="2000" b="1" dirty="0" err="1" smtClean="0">
                <a:solidFill>
                  <a:schemeClr val="accent1"/>
                </a:solidFill>
              </a:rPr>
              <a:t>Norris</a:t>
            </a:r>
            <a:r>
              <a:rPr lang="it-IT" sz="2000" b="1" dirty="0" smtClean="0">
                <a:solidFill>
                  <a:schemeClr val="accent1"/>
                </a:solidFill>
              </a:rPr>
              <a:t> +, 2011</a:t>
            </a:r>
            <a:endParaRPr lang="en-AU" sz="2000" b="1" dirty="0" smtClean="0">
              <a:solidFill>
                <a:schemeClr val="accent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AU" sz="2000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Will </a:t>
            </a:r>
            <a:r>
              <a:rPr lang="en-AU" sz="2000" dirty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detect and image ~70 million </a:t>
            </a:r>
            <a:r>
              <a:rPr lang="en-AU" sz="2000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galaxies</a:t>
            </a:r>
            <a:endParaRPr lang="en-AU" sz="2000" dirty="0">
              <a:solidFill>
                <a:srgbClr val="073779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AU" sz="2000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Primary </a:t>
            </a:r>
            <a:r>
              <a:rPr lang="en-AU" sz="2000" dirty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science goal: </a:t>
            </a:r>
            <a:r>
              <a:rPr lang="en-AU" sz="2000" b="1" dirty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How did galaxies form and evolve</a:t>
            </a:r>
            <a:r>
              <a:rPr lang="en-AU" sz="2000" b="1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AU" sz="2000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But…..will provide a “good view” of the Galactic Plane @ L-band</a:t>
            </a:r>
          </a:p>
          <a:p>
            <a:pPr>
              <a:lnSpc>
                <a:spcPct val="90000"/>
              </a:lnSpc>
            </a:pPr>
            <a:endParaRPr lang="en-AU" sz="2000" b="1" dirty="0">
              <a:solidFill>
                <a:srgbClr val="073779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AU" sz="2000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All </a:t>
            </a:r>
            <a:r>
              <a:rPr lang="en-AU" sz="2000" dirty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data to be processed in pipeline</a:t>
            </a:r>
          </a:p>
          <a:p>
            <a:pPr>
              <a:lnSpc>
                <a:spcPct val="90000"/>
              </a:lnSpc>
            </a:pPr>
            <a:r>
              <a:rPr lang="en-AU" sz="2000" dirty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Images, catalogues, cross-IDs, to be placed in public </a:t>
            </a:r>
            <a:r>
              <a:rPr lang="en-AU" sz="2000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domain</a:t>
            </a:r>
          </a:p>
          <a:p>
            <a:pPr>
              <a:lnSpc>
                <a:spcPct val="90000"/>
              </a:lnSpc>
            </a:pPr>
            <a:endParaRPr lang="en-AU" sz="2000" dirty="0" smtClean="0">
              <a:solidFill>
                <a:srgbClr val="073779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AU" sz="2000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EMU team currently involved in the </a:t>
            </a:r>
            <a:r>
              <a:rPr lang="en-AU" sz="2000" u="sng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ASKAP Early Science </a:t>
            </a:r>
            <a:r>
              <a:rPr lang="en-AU" sz="2000" u="sng" dirty="0" err="1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Programm</a:t>
            </a:r>
            <a:r>
              <a:rPr lang="en-AU" sz="2000" u="sng" dirty="0" smtClean="0">
                <a:solidFill>
                  <a:srgbClr val="073779"/>
                </a:solidFill>
                <a:ea typeface="ＭＳ Ｐゴシック" charset="0"/>
                <a:cs typeface="ＭＳ Ｐゴシック" charset="0"/>
              </a:rPr>
              <a:t> </a:t>
            </a:r>
            <a:endParaRPr lang="en-AU" sz="2000" u="sng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6743700" y="2946400"/>
            <a:ext cx="1981200" cy="584200"/>
          </a:xfrm>
          <a:prstGeom prst="roundRect">
            <a:avLst/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194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" descr="SCORPIO_ASKAP_AB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3099"/>
            <a:ext cx="9156700" cy="366365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51813" y="-51810"/>
            <a:ext cx="2392187" cy="467184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FFFFFF"/>
                </a:solidFill>
              </a:rPr>
              <a:t>The Team</a:t>
            </a:r>
            <a:endParaRPr lang="it-IT" sz="2400" dirty="0">
              <a:solidFill>
                <a:srgbClr val="FFFFFF"/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1568062" y="862051"/>
            <a:ext cx="8482157" cy="505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F81BD"/>
              </a:buClr>
              <a:buFont typeface="Arial" pitchFamily="34" charset="0"/>
              <a:buNone/>
            </a:pPr>
            <a:endParaRPr lang="it-IT" dirty="0" smtClean="0">
              <a:solidFill>
                <a:srgbClr val="4F81BD"/>
              </a:solidFill>
              <a:latin typeface="Calibri"/>
            </a:endParaRPr>
          </a:p>
          <a:p>
            <a:pPr marL="0" indent="0">
              <a:buClr>
                <a:srgbClr val="4F81BD"/>
              </a:buClr>
              <a:buFont typeface="Arial" pitchFamily="34" charset="0"/>
              <a:buNone/>
            </a:pPr>
            <a:endParaRPr lang="it-IT" dirty="0">
              <a:solidFill>
                <a:srgbClr val="4F81BD"/>
              </a:solidFill>
              <a:latin typeface="Calibri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35734" y="400386"/>
            <a:ext cx="4652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b="1" dirty="0" smtClean="0">
                <a:solidFill>
                  <a:srgbClr val="073779"/>
                </a:solidFill>
                <a:latin typeface="Calibri"/>
              </a:rPr>
              <a:t>INAF-Osservatorio Astrofisico di Catania</a:t>
            </a:r>
          </a:p>
          <a:p>
            <a:pPr defTabSz="457200"/>
            <a:endParaRPr lang="it-IT" dirty="0">
              <a:solidFill>
                <a:srgbClr val="073779"/>
              </a:solidFill>
              <a:latin typeface="Calibri"/>
            </a:endParaRPr>
          </a:p>
          <a:p>
            <a:pPr defTabSz="457200"/>
            <a:endParaRPr lang="it-IT" dirty="0">
              <a:solidFill>
                <a:srgbClr val="073779"/>
              </a:solidFill>
              <a:latin typeface="Calibri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65107" y="2015352"/>
            <a:ext cx="9178108" cy="466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F81BD"/>
              </a:buClr>
              <a:buFont typeface="Arial" pitchFamily="34" charset="0"/>
              <a:buNone/>
            </a:pPr>
            <a:r>
              <a:rPr lang="it-IT" sz="1400" dirty="0" smtClean="0">
                <a:solidFill>
                  <a:srgbClr val="4F81BD"/>
                </a:solidFill>
                <a:latin typeface="Calibri"/>
              </a:rPr>
              <a:t>  </a:t>
            </a:r>
          </a:p>
          <a:p>
            <a:pPr marL="0" indent="0">
              <a:buClr>
                <a:srgbClr val="4F81BD"/>
              </a:buClr>
              <a:buFont typeface="Arial" pitchFamily="34" charset="0"/>
              <a:buNone/>
            </a:pPr>
            <a:r>
              <a:rPr lang="it-IT" sz="1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400" b="1" dirty="0" smtClean="0">
                <a:solidFill>
                  <a:prstClr val="white"/>
                </a:solidFill>
                <a:latin typeface="Calibri"/>
              </a:rPr>
              <a:t>              </a:t>
            </a:r>
            <a:r>
              <a:rPr lang="it-IT" sz="2600" b="1" dirty="0" smtClean="0">
                <a:solidFill>
                  <a:prstClr val="white"/>
                </a:solidFill>
                <a:latin typeface="Calibri"/>
              </a:rPr>
              <a:t>     Corrado </a:t>
            </a:r>
            <a:r>
              <a:rPr lang="it-IT" sz="2600" b="1" dirty="0" err="1" smtClean="0">
                <a:solidFill>
                  <a:prstClr val="white"/>
                </a:solidFill>
                <a:latin typeface="Calibri"/>
              </a:rPr>
              <a:t>Trigilio</a:t>
            </a:r>
            <a:r>
              <a:rPr lang="it-IT" sz="2600" b="1" dirty="0" smtClean="0">
                <a:solidFill>
                  <a:prstClr val="white"/>
                </a:solidFill>
                <a:latin typeface="Calibri"/>
              </a:rPr>
              <a:t>               </a:t>
            </a:r>
            <a:r>
              <a:rPr lang="it-IT" sz="2300" b="1" dirty="0" smtClean="0">
                <a:solidFill>
                  <a:prstClr val="white"/>
                </a:solidFill>
                <a:latin typeface="Calibri"/>
              </a:rPr>
              <a:t>Milena </a:t>
            </a:r>
            <a:r>
              <a:rPr lang="it-IT" sz="2300" b="1" dirty="0" err="1" smtClean="0">
                <a:solidFill>
                  <a:prstClr val="white"/>
                </a:solidFill>
                <a:latin typeface="Calibri"/>
              </a:rPr>
              <a:t>Bufano</a:t>
            </a:r>
            <a:r>
              <a:rPr lang="it-IT" sz="2300" b="1" dirty="0" smtClean="0">
                <a:solidFill>
                  <a:prstClr val="white"/>
                </a:solidFill>
                <a:latin typeface="Calibri"/>
              </a:rPr>
              <a:t>                     Francesco Cavallaro                               Carla </a:t>
            </a:r>
            <a:r>
              <a:rPr lang="it-IT" sz="2300" b="1" dirty="0" err="1" smtClean="0">
                <a:solidFill>
                  <a:prstClr val="white"/>
                </a:solidFill>
                <a:latin typeface="Calibri"/>
              </a:rPr>
              <a:t>Buemi</a:t>
            </a:r>
            <a:endParaRPr lang="it-IT" sz="2300" b="1" dirty="0" smtClean="0">
              <a:solidFill>
                <a:prstClr val="white"/>
              </a:solidFill>
              <a:latin typeface="Calibri"/>
            </a:endParaRPr>
          </a:p>
          <a:p>
            <a:pPr marL="0" indent="0">
              <a:buClr>
                <a:srgbClr val="4F81BD"/>
              </a:buClr>
              <a:buFont typeface="Arial" pitchFamily="34" charset="0"/>
              <a:buNone/>
            </a:pPr>
            <a:endParaRPr lang="it-IT" sz="1700" b="1" dirty="0" smtClean="0">
              <a:solidFill>
                <a:prstClr val="white"/>
              </a:solidFill>
              <a:latin typeface="Calibri"/>
            </a:endParaRPr>
          </a:p>
          <a:p>
            <a:pPr marL="0" indent="0">
              <a:buClr>
                <a:srgbClr val="4F81BD"/>
              </a:buClr>
              <a:buFont typeface="Arial" pitchFamily="34" charset="0"/>
              <a:buNone/>
            </a:pPr>
            <a:endParaRPr lang="it-IT" dirty="0" smtClean="0">
              <a:solidFill>
                <a:srgbClr val="4F81BD"/>
              </a:solidFill>
              <a:latin typeface="Calibri"/>
            </a:endParaRPr>
          </a:p>
          <a:p>
            <a:pPr marL="0" indent="0">
              <a:buClr>
                <a:srgbClr val="4F81BD"/>
              </a:buClr>
              <a:buFont typeface="Arial" pitchFamily="34" charset="0"/>
              <a:buNone/>
            </a:pPr>
            <a:endParaRPr lang="it-IT" dirty="0">
              <a:solidFill>
                <a:srgbClr val="4F81BD"/>
              </a:solidFill>
              <a:latin typeface="Calibri"/>
              <a:cs typeface="Comic Sans MS"/>
            </a:endParaRPr>
          </a:p>
        </p:txBody>
      </p:sp>
      <p:pic>
        <p:nvPicPr>
          <p:cNvPr id="8" name="Immagine 7" descr="thumb_IMG_0682_10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/>
          <a:stretch/>
        </p:blipFill>
        <p:spPr>
          <a:xfrm rot="20860166">
            <a:off x="97838" y="2974833"/>
            <a:ext cx="1436670" cy="16288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305218" y="5771123"/>
            <a:ext cx="8082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it-IT" sz="2000" b="1" i="1" dirty="0" err="1" smtClean="0">
                <a:solidFill>
                  <a:srgbClr val="FFFFFF"/>
                </a:solidFill>
                <a:latin typeface="Calibri"/>
              </a:rPr>
              <a:t>Collaborators</a:t>
            </a:r>
            <a:r>
              <a:rPr lang="it-IT" b="1" dirty="0" smtClean="0">
                <a:solidFill>
                  <a:srgbClr val="FFFFFF"/>
                </a:solidFill>
                <a:latin typeface="Calibri"/>
              </a:rPr>
              <a:t>:      Claudia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Agliozzo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, Luciano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Cerrigone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,</a:t>
            </a:r>
            <a:r>
              <a:rPr lang="it-IT" b="1" dirty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Calibri"/>
              </a:rPr>
              <a:t> </a:t>
            </a:r>
          </a:p>
          <a:p>
            <a:pPr defTabSz="457200"/>
            <a:r>
              <a:rPr lang="it-IT" b="1" dirty="0" smtClean="0">
                <a:solidFill>
                  <a:srgbClr val="FFFFFF"/>
                </a:solidFill>
                <a:latin typeface="Calibri"/>
              </a:rPr>
              <a:t>                                   </a:t>
            </a:r>
            <a:r>
              <a:rPr lang="it-IT" b="1" dirty="0" err="1" smtClean="0">
                <a:solidFill>
                  <a:srgbClr val="FFFFFF"/>
                </a:solidFill>
                <a:latin typeface="Calibri"/>
              </a:rPr>
              <a:t>Ray</a:t>
            </a:r>
            <a:r>
              <a:rPr lang="it-IT" b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Norris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, Thomas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Franzen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, </a:t>
            </a:r>
            <a:r>
              <a:rPr lang="it-IT" b="1" dirty="0" err="1">
                <a:solidFill>
                  <a:srgbClr val="FFFFFF"/>
                </a:solidFill>
                <a:latin typeface="Calibri"/>
              </a:rPr>
              <a:t>Joshua</a:t>
            </a:r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err="1" smtClean="0">
                <a:solidFill>
                  <a:srgbClr val="FFFFFF"/>
                </a:solidFill>
                <a:latin typeface="Calibri"/>
              </a:rPr>
              <a:t>Marvil</a:t>
            </a:r>
            <a:endParaRPr lang="it-IT" b="1" dirty="0" smtClean="0">
              <a:solidFill>
                <a:srgbClr val="FFFFFF"/>
              </a:solidFill>
              <a:latin typeface="Calibri"/>
            </a:endParaRPr>
          </a:p>
          <a:p>
            <a:pPr defTabSz="457200"/>
            <a:r>
              <a:rPr lang="it-IT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b="1" dirty="0" smtClean="0">
                <a:solidFill>
                  <a:srgbClr val="FFFFFF"/>
                </a:solidFill>
                <a:latin typeface="Calibri"/>
              </a:rPr>
              <a:t>                                  +  EMU Collaboration</a:t>
            </a:r>
            <a:r>
              <a:rPr lang="it-IT" b="1" dirty="0" smtClean="0">
                <a:solidFill>
                  <a:srgbClr val="FFFFFF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Calibri"/>
              </a:rPr>
              <a:t>                      </a:t>
            </a:r>
            <a:endParaRPr lang="it-IT" b="1" dirty="0">
              <a:solidFill>
                <a:srgbClr val="FFFFFF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latin typeface="Calibri"/>
            </a:endParaRPr>
          </a:p>
        </p:txBody>
      </p:sp>
      <p:pic>
        <p:nvPicPr>
          <p:cNvPr id="12" name="Immagine 11" descr="Riggi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"/>
          <a:stretch/>
        </p:blipFill>
        <p:spPr>
          <a:xfrm>
            <a:off x="4122491" y="3018018"/>
            <a:ext cx="1236132" cy="175058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79746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sz="1600" b="1" dirty="0" smtClean="0">
                <a:solidFill>
                  <a:prstClr val="white"/>
                </a:solidFill>
                <a:latin typeface="Calibri"/>
              </a:rPr>
              <a:t>Grazia Umana               Adriano </a:t>
            </a:r>
            <a:r>
              <a:rPr lang="it-IT" sz="1600" b="1" dirty="0" err="1" smtClean="0">
                <a:solidFill>
                  <a:prstClr val="white"/>
                </a:solidFill>
                <a:latin typeface="Calibri"/>
              </a:rPr>
              <a:t>Ingallinera</a:t>
            </a:r>
            <a:r>
              <a:rPr lang="it-IT" sz="1600" b="1" dirty="0" smtClean="0">
                <a:solidFill>
                  <a:prstClr val="white"/>
                </a:solidFill>
                <a:latin typeface="Calibri"/>
              </a:rPr>
              <a:t>             Simone </a:t>
            </a:r>
            <a:r>
              <a:rPr lang="it-IT" sz="1600" b="1" dirty="0" err="1" smtClean="0">
                <a:solidFill>
                  <a:prstClr val="white"/>
                </a:solidFill>
                <a:latin typeface="Calibri"/>
              </a:rPr>
              <a:t>Riggi</a:t>
            </a:r>
            <a:r>
              <a:rPr lang="it-IT" sz="1600" b="1" dirty="0" smtClean="0">
                <a:solidFill>
                  <a:prstClr val="white"/>
                </a:solidFill>
                <a:latin typeface="Calibri"/>
              </a:rPr>
              <a:t>                                Paolo Leto             </a:t>
            </a:r>
          </a:p>
          <a:p>
            <a:pPr defTabSz="457200"/>
            <a:endParaRPr lang="it-IT" sz="1600" b="1" dirty="0" smtClean="0">
              <a:solidFill>
                <a:prstClr val="white"/>
              </a:solidFill>
              <a:latin typeface="Calibri"/>
            </a:endParaRPr>
          </a:p>
          <a:p>
            <a:pPr defTabSz="457200"/>
            <a:r>
              <a:rPr lang="it-IT" sz="1600" b="1" dirty="0">
                <a:solidFill>
                  <a:prstClr val="white"/>
                </a:solidFill>
                <a:latin typeface="Calibri"/>
              </a:rPr>
              <a:t>6</a:t>
            </a:r>
            <a:r>
              <a:rPr lang="it-IT" sz="1600" b="1" dirty="0" smtClean="0">
                <a:solidFill>
                  <a:prstClr val="white"/>
                </a:solidFill>
                <a:latin typeface="Calibri"/>
              </a:rPr>
              <a:t> Staff and 2 post-doc members   </a:t>
            </a:r>
            <a:endParaRPr lang="it-IT" sz="16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Immagine 16" descr="pleto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9" t="4601" r="24918" b="28025"/>
          <a:stretch/>
        </p:blipFill>
        <p:spPr>
          <a:xfrm>
            <a:off x="6455366" y="3068154"/>
            <a:ext cx="1375734" cy="1729313"/>
          </a:xfrm>
          <a:prstGeom prst="rect">
            <a:avLst/>
          </a:prstGeom>
        </p:spPr>
      </p:pic>
      <p:sp>
        <p:nvSpPr>
          <p:cNvPr id="20" name="CasellaDiTesto 1"/>
          <p:cNvSpPr txBox="1"/>
          <p:nvPr/>
        </p:nvSpPr>
        <p:spPr>
          <a:xfrm>
            <a:off x="-34108" y="0"/>
            <a:ext cx="9190808" cy="1200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FF"/>
                </a:solidFill>
                <a:latin typeface="Arial"/>
              </a:rPr>
              <a:t>  </a:t>
            </a:r>
            <a:r>
              <a:rPr lang="it-IT" sz="2400" dirty="0" smtClean="0">
                <a:solidFill>
                  <a:srgbClr val="FFFFFF"/>
                </a:solidFill>
                <a:latin typeface="Arial"/>
              </a:rPr>
              <a:t>The SCORPIO  Team</a:t>
            </a:r>
          </a:p>
          <a:p>
            <a:r>
              <a:rPr lang="it-IT" sz="2400" dirty="0" smtClean="0">
                <a:solidFill>
                  <a:srgbClr val="FFFFFF"/>
                </a:solidFill>
                <a:latin typeface="Arial"/>
              </a:rPr>
              <a:t>        </a:t>
            </a:r>
          </a:p>
          <a:p>
            <a:endParaRPr lang="it-IT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898073" y="492719"/>
            <a:ext cx="624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S</a:t>
            </a:r>
            <a:r>
              <a:rPr lang="en-GB" b="1" dirty="0" smtClean="0">
                <a:solidFill>
                  <a:srgbClr val="FFFFFF"/>
                </a:solidFill>
              </a:rPr>
              <a:t>tellar </a:t>
            </a:r>
            <a:r>
              <a:rPr lang="en-GB" b="1" dirty="0" smtClean="0">
                <a:solidFill>
                  <a:srgbClr val="FFFF00"/>
                </a:solidFill>
              </a:rPr>
              <a:t>C</a:t>
            </a:r>
            <a:r>
              <a:rPr lang="en-GB" b="1" dirty="0" smtClean="0">
                <a:solidFill>
                  <a:srgbClr val="FFFFFF"/>
                </a:solidFill>
              </a:rPr>
              <a:t>ontinuum </a:t>
            </a:r>
            <a:r>
              <a:rPr lang="en-GB" b="1" dirty="0" smtClean="0">
                <a:solidFill>
                  <a:srgbClr val="FFFF00"/>
                </a:solidFill>
              </a:rPr>
              <a:t>O</a:t>
            </a:r>
            <a:r>
              <a:rPr lang="en-GB" b="1" dirty="0" smtClean="0">
                <a:solidFill>
                  <a:srgbClr val="FFFFFF"/>
                </a:solidFill>
              </a:rPr>
              <a:t>riginating from </a:t>
            </a:r>
            <a:r>
              <a:rPr lang="en-GB" b="1" dirty="0" smtClean="0">
                <a:solidFill>
                  <a:srgbClr val="FFFF00"/>
                </a:solidFill>
              </a:rPr>
              <a:t>R</a:t>
            </a:r>
            <a:r>
              <a:rPr lang="en-GB" b="1" dirty="0" smtClean="0">
                <a:solidFill>
                  <a:srgbClr val="FFFFFF"/>
                </a:solidFill>
              </a:rPr>
              <a:t>adio </a:t>
            </a:r>
            <a:r>
              <a:rPr lang="en-GB" b="1" dirty="0" smtClean="0">
                <a:solidFill>
                  <a:srgbClr val="FFFF00"/>
                </a:solidFill>
              </a:rPr>
              <a:t>P</a:t>
            </a:r>
            <a:r>
              <a:rPr lang="en-GB" b="1" dirty="0" smtClean="0">
                <a:solidFill>
                  <a:srgbClr val="FFFFFF"/>
                </a:solidFill>
              </a:rPr>
              <a:t>hysics </a:t>
            </a:r>
            <a:r>
              <a:rPr lang="en-GB" b="1" dirty="0" smtClean="0">
                <a:solidFill>
                  <a:srgbClr val="FFFF00"/>
                </a:solidFill>
              </a:rPr>
              <a:t>I</a:t>
            </a:r>
            <a:r>
              <a:rPr lang="en-GB" b="1" dirty="0" smtClean="0">
                <a:solidFill>
                  <a:srgbClr val="FFFFFF"/>
                </a:solidFill>
              </a:rPr>
              <a:t>n </a:t>
            </a:r>
            <a:r>
              <a:rPr lang="en-GB" b="1" dirty="0" err="1" smtClean="0">
                <a:solidFill>
                  <a:srgbClr val="FFFF00"/>
                </a:solidFill>
              </a:rPr>
              <a:t>O</a:t>
            </a:r>
            <a:r>
              <a:rPr lang="en-GB" b="1" dirty="0" err="1" smtClean="0">
                <a:solidFill>
                  <a:srgbClr val="FFFFFF"/>
                </a:solidFill>
              </a:rPr>
              <a:t>urgalaxy</a:t>
            </a:r>
            <a:endParaRPr lang="en-GB" b="1" dirty="0" smtClean="0">
              <a:solidFill>
                <a:srgbClr val="FFFFFF"/>
              </a:solidFill>
            </a:endParaRPr>
          </a:p>
        </p:txBody>
      </p:sp>
      <p:pic>
        <p:nvPicPr>
          <p:cNvPr id="15" name="Immagine 14" descr="Ss_2_low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b="14032"/>
          <a:stretch/>
        </p:blipFill>
        <p:spPr>
          <a:xfrm>
            <a:off x="0" y="985286"/>
            <a:ext cx="9144000" cy="212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Corrad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55" y="2424660"/>
            <a:ext cx="1303270" cy="1546252"/>
          </a:xfrm>
          <a:prstGeom prst="rect">
            <a:avLst/>
          </a:prstGeom>
        </p:spPr>
      </p:pic>
      <p:pic>
        <p:nvPicPr>
          <p:cNvPr id="11" name="Immagine 10" descr="Bufanos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t="-426" r="-2606" b="10859"/>
          <a:stretch/>
        </p:blipFill>
        <p:spPr>
          <a:xfrm>
            <a:off x="3131580" y="2424660"/>
            <a:ext cx="1214857" cy="1384939"/>
          </a:xfrm>
          <a:prstGeom prst="rect">
            <a:avLst/>
          </a:prstGeom>
        </p:spPr>
      </p:pic>
      <p:pic>
        <p:nvPicPr>
          <p:cNvPr id="13" name="Immagine 12" descr="Cavallaro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415">
            <a:off x="5293585" y="2535043"/>
            <a:ext cx="1243898" cy="1591033"/>
          </a:xfrm>
          <a:prstGeom prst="rect">
            <a:avLst/>
          </a:prstGeom>
        </p:spPr>
      </p:pic>
      <p:pic>
        <p:nvPicPr>
          <p:cNvPr id="18" name="Immagine 17" descr="foto1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6" t="20661" r="37846" b="22568"/>
          <a:stretch/>
        </p:blipFill>
        <p:spPr>
          <a:xfrm rot="602306">
            <a:off x="7737278" y="2591275"/>
            <a:ext cx="1442714" cy="1680186"/>
          </a:xfrm>
          <a:prstGeom prst="rect">
            <a:avLst/>
          </a:prstGeom>
        </p:spPr>
      </p:pic>
      <p:pic>
        <p:nvPicPr>
          <p:cNvPr id="10" name="Immagine 9" descr="Ingallinera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68" y="3018018"/>
            <a:ext cx="1232555" cy="1578217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5221535" y="985286"/>
            <a:ext cx="4024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73779"/>
                </a:solidFill>
              </a:rPr>
              <a:t>INAF-Osservatorio Astrofisico di Catania</a:t>
            </a:r>
          </a:p>
          <a:p>
            <a:endParaRPr lang="it-IT" dirty="0">
              <a:solidFill>
                <a:srgbClr val="073779"/>
              </a:solidFill>
            </a:endParaRPr>
          </a:p>
          <a:p>
            <a:endParaRPr lang="it-IT" dirty="0">
              <a:solidFill>
                <a:srgbClr val="073779"/>
              </a:solidFill>
            </a:endParaRPr>
          </a:p>
        </p:txBody>
      </p:sp>
      <p:sp>
        <p:nvSpPr>
          <p:cNvPr id="23" name="Segnaposto contenuto 2"/>
          <p:cNvSpPr txBox="1">
            <a:spLocks/>
          </p:cNvSpPr>
          <p:nvPr/>
        </p:nvSpPr>
        <p:spPr>
          <a:xfrm>
            <a:off x="632481" y="2020156"/>
            <a:ext cx="9178108" cy="466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1400" dirty="0" smtClean="0">
                <a:solidFill>
                  <a:schemeClr val="accent1"/>
                </a:solidFill>
              </a:rPr>
              <a:t>  </a:t>
            </a:r>
          </a:p>
          <a:p>
            <a:pPr marL="0" indent="0">
              <a:buFont typeface="Arial" pitchFamily="34" charset="0"/>
              <a:buNone/>
            </a:pP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smtClean="0">
                <a:solidFill>
                  <a:schemeClr val="bg1"/>
                </a:solidFill>
              </a:rPr>
              <a:t>              </a:t>
            </a:r>
            <a:r>
              <a:rPr lang="it-IT" sz="2600" b="1" dirty="0" smtClean="0">
                <a:solidFill>
                  <a:schemeClr val="bg1"/>
                </a:solidFill>
              </a:rPr>
              <a:t>     Corrado </a:t>
            </a:r>
            <a:r>
              <a:rPr lang="it-IT" sz="2600" b="1" dirty="0" err="1" smtClean="0">
                <a:solidFill>
                  <a:schemeClr val="bg1"/>
                </a:solidFill>
              </a:rPr>
              <a:t>Trigilio</a:t>
            </a:r>
            <a:r>
              <a:rPr lang="it-IT" sz="2600" b="1" dirty="0" smtClean="0">
                <a:solidFill>
                  <a:schemeClr val="bg1"/>
                </a:solidFill>
              </a:rPr>
              <a:t>               </a:t>
            </a:r>
            <a:r>
              <a:rPr lang="it-IT" sz="2300" b="1" dirty="0" smtClean="0">
                <a:solidFill>
                  <a:schemeClr val="bg1"/>
                </a:solidFill>
              </a:rPr>
              <a:t>Milena </a:t>
            </a:r>
            <a:r>
              <a:rPr lang="it-IT" sz="2300" b="1" dirty="0" err="1" smtClean="0">
                <a:solidFill>
                  <a:schemeClr val="bg1"/>
                </a:solidFill>
              </a:rPr>
              <a:t>Bufano</a:t>
            </a:r>
            <a:r>
              <a:rPr lang="it-IT" sz="2300" b="1" dirty="0" smtClean="0">
                <a:solidFill>
                  <a:schemeClr val="bg1"/>
                </a:solidFill>
              </a:rPr>
              <a:t>                     Francesco Cavallaro                               Carla </a:t>
            </a:r>
            <a:r>
              <a:rPr lang="it-IT" sz="2300" b="1" dirty="0" err="1" smtClean="0">
                <a:solidFill>
                  <a:schemeClr val="bg1"/>
                </a:solidFill>
              </a:rPr>
              <a:t>Buemi</a:t>
            </a:r>
            <a:endParaRPr lang="it-IT" sz="2300" b="1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sz="1700" b="1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dirty="0" smtClean="0">
              <a:solidFill>
                <a:schemeClr val="accent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dirty="0">
              <a:solidFill>
                <a:schemeClr val="accent1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1643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0" y="429356"/>
            <a:ext cx="8888498" cy="353943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</a:rPr>
              <a:t>A </a:t>
            </a:r>
            <a:r>
              <a:rPr lang="it-IT" sz="2400" b="1" dirty="0" err="1" smtClean="0">
                <a:solidFill>
                  <a:schemeClr val="accent1"/>
                </a:solidFill>
              </a:rPr>
              <a:t>deep</a:t>
            </a:r>
            <a:r>
              <a:rPr lang="it-IT" sz="2400" b="1" dirty="0" smtClean="0">
                <a:solidFill>
                  <a:schemeClr val="accent1"/>
                </a:solidFill>
              </a:rPr>
              <a:t> radio </a:t>
            </a:r>
            <a:r>
              <a:rPr lang="it-IT" sz="2400" b="1" dirty="0" err="1" smtClean="0">
                <a:solidFill>
                  <a:schemeClr val="accent1"/>
                </a:solidFill>
              </a:rPr>
              <a:t>survey</a:t>
            </a:r>
            <a:r>
              <a:rPr lang="it-IT" sz="2400" b="1" dirty="0" smtClean="0">
                <a:solidFill>
                  <a:schemeClr val="accent1"/>
                </a:solidFill>
              </a:rPr>
              <a:t> in the GP with the ATCA</a:t>
            </a:r>
          </a:p>
          <a:p>
            <a:endParaRPr lang="it-IT" sz="20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/>
              <a:buChar char="•"/>
            </a:pPr>
            <a:endParaRPr lang="it-IT" sz="2000" dirty="0" smtClean="0">
              <a:solidFill>
                <a:schemeClr val="accent1"/>
              </a:solidFill>
            </a:endParaRPr>
          </a:p>
          <a:p>
            <a:pPr lvl="0"/>
            <a:r>
              <a:rPr lang="it-IT" sz="2000" dirty="0" err="1" smtClean="0">
                <a:solidFill>
                  <a:schemeClr val="accent1"/>
                </a:solidFill>
              </a:rPr>
              <a:t>Frequency</a:t>
            </a:r>
            <a:r>
              <a:rPr lang="it-IT" sz="2000" dirty="0" smtClean="0">
                <a:solidFill>
                  <a:schemeClr val="accent1"/>
                </a:solidFill>
              </a:rPr>
              <a:t> L-Band, </a:t>
            </a:r>
            <a:r>
              <a:rPr lang="it-IT" sz="2000" dirty="0" err="1" smtClean="0">
                <a:solidFill>
                  <a:schemeClr val="accent1"/>
                </a:solidFill>
              </a:rPr>
              <a:t>comparable</a:t>
            </a:r>
            <a:r>
              <a:rPr lang="it-IT" sz="2000" dirty="0" smtClean="0">
                <a:solidFill>
                  <a:schemeClr val="accent1"/>
                </a:solidFill>
              </a:rPr>
              <a:t> to EMU</a:t>
            </a:r>
          </a:p>
          <a:p>
            <a:pPr marL="342900" lvl="0" indent="-342900">
              <a:buFont typeface="Arial"/>
              <a:buChar char="•"/>
            </a:pPr>
            <a:endParaRPr lang="it-IT" sz="2000" dirty="0">
              <a:solidFill>
                <a:schemeClr val="accent1"/>
              </a:solidFill>
            </a:endParaRPr>
          </a:p>
          <a:p>
            <a:pPr lvl="0"/>
            <a:r>
              <a:rPr lang="it-IT" sz="2000" dirty="0" smtClean="0">
                <a:solidFill>
                  <a:schemeClr val="accent1"/>
                </a:solidFill>
              </a:rPr>
              <a:t>High </a:t>
            </a:r>
            <a:r>
              <a:rPr lang="it-IT" sz="2000" dirty="0" err="1" smtClean="0">
                <a:solidFill>
                  <a:schemeClr val="accent1"/>
                </a:solidFill>
              </a:rPr>
              <a:t>Sensitivity</a:t>
            </a:r>
            <a:r>
              <a:rPr lang="it-IT" sz="2000" dirty="0" smtClean="0">
                <a:solidFill>
                  <a:schemeClr val="accent1"/>
                </a:solidFill>
              </a:rPr>
              <a:t>: </a:t>
            </a:r>
            <a:r>
              <a:rPr lang="it-IT" sz="2000" dirty="0" err="1" smtClean="0">
                <a:solidFill>
                  <a:schemeClr val="accent1"/>
                </a:solidFill>
              </a:rPr>
              <a:t>approaching</a:t>
            </a:r>
            <a:r>
              <a:rPr lang="it-IT" sz="2000" dirty="0" smtClean="0">
                <a:solidFill>
                  <a:schemeClr val="accent1"/>
                </a:solidFill>
              </a:rPr>
              <a:t> future radio </a:t>
            </a:r>
            <a:r>
              <a:rPr lang="it-IT" sz="2000" dirty="0" err="1" smtClean="0">
                <a:solidFill>
                  <a:schemeClr val="accent1"/>
                </a:solidFill>
              </a:rPr>
              <a:t>facilities</a:t>
            </a:r>
            <a:endParaRPr lang="it-IT" sz="20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/>
              <a:buChar char="•"/>
            </a:pPr>
            <a:endParaRPr lang="it-IT" sz="2000" dirty="0" smtClean="0">
              <a:solidFill>
                <a:schemeClr val="accent1"/>
              </a:solidFill>
            </a:endParaRPr>
          </a:p>
          <a:p>
            <a:r>
              <a:rPr lang="it-IT" sz="2000" dirty="0" smtClean="0">
                <a:solidFill>
                  <a:schemeClr val="accent1"/>
                </a:solidFill>
              </a:rPr>
              <a:t>At </a:t>
            </a:r>
            <a:r>
              <a:rPr lang="it-IT" sz="2000" dirty="0" err="1" smtClean="0">
                <a:solidFill>
                  <a:schemeClr val="accent1"/>
                </a:solidFill>
              </a:rPr>
              <a:t>low</a:t>
            </a:r>
            <a:r>
              <a:rPr lang="it-IT" sz="2000" dirty="0" smtClean="0">
                <a:solidFill>
                  <a:schemeClr val="accent1"/>
                </a:solidFill>
              </a:rPr>
              <a:t> </a:t>
            </a:r>
            <a:r>
              <a:rPr lang="it-IT" sz="2000" dirty="0" err="1" smtClean="0">
                <a:solidFill>
                  <a:schemeClr val="accent1"/>
                </a:solidFill>
              </a:rPr>
              <a:t>Galactic</a:t>
            </a:r>
            <a:r>
              <a:rPr lang="it-IT" sz="2000" dirty="0" smtClean="0">
                <a:solidFill>
                  <a:schemeClr val="accent1"/>
                </a:solidFill>
              </a:rPr>
              <a:t> </a:t>
            </a:r>
            <a:r>
              <a:rPr lang="it-IT" sz="2000" dirty="0" err="1" smtClean="0">
                <a:solidFill>
                  <a:schemeClr val="accent1"/>
                </a:solidFill>
              </a:rPr>
              <a:t>latitude</a:t>
            </a:r>
            <a:r>
              <a:rPr lang="it-IT" sz="2000" dirty="0" smtClean="0">
                <a:solidFill>
                  <a:schemeClr val="accent1"/>
                </a:solidFill>
              </a:rPr>
              <a:t> (</a:t>
            </a:r>
            <a:r>
              <a:rPr lang="it-IT" sz="2000" dirty="0" err="1" smtClean="0">
                <a:solidFill>
                  <a:schemeClr val="accent1"/>
                </a:solidFill>
              </a:rPr>
              <a:t>well</a:t>
            </a:r>
            <a:r>
              <a:rPr lang="it-IT" sz="2000" dirty="0" smtClean="0">
                <a:solidFill>
                  <a:schemeClr val="accent1"/>
                </a:solidFill>
              </a:rPr>
              <a:t> </a:t>
            </a:r>
            <a:r>
              <a:rPr lang="it-IT" sz="2000" dirty="0" err="1" smtClean="0">
                <a:solidFill>
                  <a:schemeClr val="accent1"/>
                </a:solidFill>
              </a:rPr>
              <a:t>suited</a:t>
            </a:r>
            <a:r>
              <a:rPr lang="it-IT" sz="2000" dirty="0" smtClean="0">
                <a:solidFill>
                  <a:schemeClr val="accent1"/>
                </a:solidFill>
              </a:rPr>
              <a:t> for stellar work)</a:t>
            </a:r>
          </a:p>
          <a:p>
            <a:pPr marL="342900" indent="-342900">
              <a:buFont typeface="Arial"/>
              <a:buChar char="•"/>
            </a:pPr>
            <a:endParaRPr lang="it-IT" sz="2000" dirty="0">
              <a:solidFill>
                <a:schemeClr val="accent1"/>
              </a:solidFill>
            </a:endParaRPr>
          </a:p>
          <a:p>
            <a:r>
              <a:rPr lang="it-IT" sz="2000" dirty="0" err="1">
                <a:solidFill>
                  <a:schemeClr val="accent1"/>
                </a:solidFill>
              </a:rPr>
              <a:t>Same</a:t>
            </a:r>
            <a:r>
              <a:rPr lang="it-IT" sz="2000" dirty="0">
                <a:solidFill>
                  <a:schemeClr val="accent1"/>
                </a:solidFill>
              </a:rPr>
              <a:t> </a:t>
            </a:r>
            <a:r>
              <a:rPr lang="it-IT" sz="2000" dirty="0" err="1">
                <a:solidFill>
                  <a:schemeClr val="accent1"/>
                </a:solidFill>
              </a:rPr>
              <a:t>observing</a:t>
            </a:r>
            <a:r>
              <a:rPr lang="it-IT" sz="2000" dirty="0">
                <a:solidFill>
                  <a:schemeClr val="accent1"/>
                </a:solidFill>
              </a:rPr>
              <a:t> </a:t>
            </a:r>
            <a:r>
              <a:rPr lang="it-IT" sz="2000" dirty="0" err="1">
                <a:solidFill>
                  <a:schemeClr val="accent1"/>
                </a:solidFill>
              </a:rPr>
              <a:t>strategy</a:t>
            </a:r>
            <a:r>
              <a:rPr lang="it-IT" sz="2000" dirty="0">
                <a:solidFill>
                  <a:schemeClr val="accent1"/>
                </a:solidFill>
              </a:rPr>
              <a:t> </a:t>
            </a:r>
            <a:r>
              <a:rPr lang="it-IT" sz="2000" dirty="0" err="1">
                <a:solidFill>
                  <a:schemeClr val="accent1"/>
                </a:solidFill>
              </a:rPr>
              <a:t>as</a:t>
            </a:r>
            <a:r>
              <a:rPr lang="it-IT" sz="2000" dirty="0">
                <a:solidFill>
                  <a:schemeClr val="accent1"/>
                </a:solidFill>
              </a:rPr>
              <a:t> ATLAS </a:t>
            </a:r>
            <a:r>
              <a:rPr lang="it-IT" sz="2000" dirty="0" smtClean="0">
                <a:solidFill>
                  <a:schemeClr val="accent1"/>
                </a:solidFill>
              </a:rPr>
              <a:t>(to </a:t>
            </a:r>
            <a:r>
              <a:rPr lang="it-IT" sz="2000" dirty="0" err="1" smtClean="0">
                <a:solidFill>
                  <a:schemeClr val="accent1"/>
                </a:solidFill>
              </a:rPr>
              <a:t>capitalize</a:t>
            </a:r>
            <a:r>
              <a:rPr lang="it-IT" sz="2000" dirty="0" smtClean="0">
                <a:solidFill>
                  <a:schemeClr val="accent1"/>
                </a:solidFill>
              </a:rPr>
              <a:t> on  </a:t>
            </a:r>
            <a:r>
              <a:rPr lang="it-IT" sz="2000" dirty="0" err="1" smtClean="0">
                <a:solidFill>
                  <a:schemeClr val="accent1"/>
                </a:solidFill>
              </a:rPr>
              <a:t>previous</a:t>
            </a:r>
            <a:r>
              <a:rPr lang="it-IT" sz="2000" dirty="0" smtClean="0">
                <a:solidFill>
                  <a:schemeClr val="accent1"/>
                </a:solidFill>
              </a:rPr>
              <a:t> </a:t>
            </a:r>
            <a:r>
              <a:rPr lang="it-IT" sz="2000" dirty="0" err="1" smtClean="0">
                <a:solidFill>
                  <a:schemeClr val="accent1"/>
                </a:solidFill>
              </a:rPr>
              <a:t>experience</a:t>
            </a:r>
            <a:r>
              <a:rPr lang="it-IT" sz="2000" dirty="0" smtClean="0">
                <a:solidFill>
                  <a:schemeClr val="accent1"/>
                </a:solidFill>
              </a:rPr>
              <a:t>)</a:t>
            </a:r>
            <a:endParaRPr lang="it-IT" sz="2000" dirty="0">
              <a:solidFill>
                <a:schemeClr val="accent1"/>
              </a:solidFill>
            </a:endParaRPr>
          </a:p>
          <a:p>
            <a:pPr marL="342900" indent="-342900">
              <a:buFont typeface="Arial"/>
              <a:buChar char="•"/>
            </a:pPr>
            <a:endParaRPr lang="it-IT" sz="2000" dirty="0" smtClean="0">
              <a:solidFill>
                <a:schemeClr val="accent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45723" y="0"/>
            <a:ext cx="1367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000" b="1" dirty="0" smtClean="0">
                <a:solidFill>
                  <a:schemeClr val="bg1"/>
                </a:solidFill>
              </a:rPr>
              <a:t>SCORPIO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67215" y="0"/>
            <a:ext cx="1567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FFFF"/>
                </a:solidFill>
              </a:rPr>
              <a:t>The </a:t>
            </a:r>
            <a:r>
              <a:rPr lang="it-IT" sz="2000" b="1" dirty="0" err="1" smtClean="0">
                <a:solidFill>
                  <a:srgbClr val="FFFFFF"/>
                </a:solidFill>
              </a:rPr>
              <a:t>project</a:t>
            </a:r>
            <a:endParaRPr lang="it-IT" sz="2000" b="1" dirty="0">
              <a:solidFill>
                <a:srgbClr val="FFFF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5347"/>
            <a:ext cx="9144000" cy="2332653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5692376" y="883254"/>
            <a:ext cx="3556000" cy="1071186"/>
            <a:chOff x="4576704" y="5527734"/>
            <a:chExt cx="3556000" cy="1071186"/>
          </a:xfrm>
        </p:grpSpPr>
        <p:sp>
          <p:nvSpPr>
            <p:cNvPr id="7" name="CasellaDiTesto 6"/>
            <p:cNvSpPr txBox="1"/>
            <p:nvPr/>
          </p:nvSpPr>
          <p:spPr>
            <a:xfrm>
              <a:off x="4576704" y="5527734"/>
              <a:ext cx="34164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073779"/>
                  </a:solidFill>
                  <a:latin typeface="Arial"/>
                </a:rPr>
                <a:t>In the </a:t>
              </a:r>
              <a:r>
                <a:rPr lang="it-IT" sz="2400" b="1" dirty="0" err="1">
                  <a:solidFill>
                    <a:srgbClr val="073779"/>
                  </a:solidFill>
                  <a:latin typeface="Arial"/>
                </a:rPr>
                <a:t>tail</a:t>
              </a:r>
              <a:r>
                <a:rPr lang="it-IT" sz="2400" b="1" dirty="0">
                  <a:solidFill>
                    <a:srgbClr val="073779"/>
                  </a:solidFill>
                  <a:latin typeface="Arial"/>
                </a:rPr>
                <a:t> </a:t>
              </a:r>
              <a:r>
                <a:rPr lang="it-IT" sz="2400" b="1" dirty="0" err="1">
                  <a:solidFill>
                    <a:srgbClr val="073779"/>
                  </a:solidFill>
                  <a:latin typeface="Arial"/>
                </a:rPr>
                <a:t>of</a:t>
              </a:r>
              <a:r>
                <a:rPr lang="it-IT" sz="2400" b="1" dirty="0">
                  <a:solidFill>
                    <a:srgbClr val="073779"/>
                  </a:solidFill>
                  <a:latin typeface="Arial"/>
                </a:rPr>
                <a:t> SCORPIO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576704" y="5891034"/>
              <a:ext cx="355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73779"/>
                  </a:solidFill>
                  <a:latin typeface="Arial"/>
                </a:rPr>
                <a:t>2 x 2 deg</a:t>
              </a:r>
              <a:r>
                <a:rPr lang="it-IT" sz="2000" baseline="30000" dirty="0">
                  <a:solidFill>
                    <a:srgbClr val="073779"/>
                  </a:solidFill>
                  <a:latin typeface="Arial"/>
                </a:rPr>
                <a:t>2</a:t>
              </a:r>
              <a:r>
                <a:rPr lang="it-IT" sz="2000" dirty="0">
                  <a:solidFill>
                    <a:srgbClr val="073779"/>
                  </a:solidFill>
                  <a:latin typeface="Arial"/>
                </a:rPr>
                <a:t> @ l=343.5, b=0.75</a:t>
              </a:r>
            </a:p>
            <a:p>
              <a:endParaRPr lang="it-IT" sz="2000" dirty="0">
                <a:solidFill>
                  <a:srgbClr val="073779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21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95695" y="-10573"/>
            <a:ext cx="7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S</a:t>
            </a:r>
            <a:r>
              <a:rPr lang="en-GB" b="1" dirty="0" smtClean="0">
                <a:solidFill>
                  <a:srgbClr val="FFFFFF"/>
                </a:solidFill>
              </a:rPr>
              <a:t>tellar </a:t>
            </a:r>
            <a:r>
              <a:rPr lang="en-GB" b="1" dirty="0" smtClean="0">
                <a:solidFill>
                  <a:srgbClr val="FFFF00"/>
                </a:solidFill>
              </a:rPr>
              <a:t>C</a:t>
            </a:r>
            <a:r>
              <a:rPr lang="en-GB" b="1" dirty="0" smtClean="0">
                <a:solidFill>
                  <a:srgbClr val="FFFFFF"/>
                </a:solidFill>
              </a:rPr>
              <a:t>ontinuum </a:t>
            </a:r>
            <a:r>
              <a:rPr lang="en-GB" b="1" dirty="0" smtClean="0">
                <a:solidFill>
                  <a:srgbClr val="FFFF00"/>
                </a:solidFill>
              </a:rPr>
              <a:t>O</a:t>
            </a:r>
            <a:r>
              <a:rPr lang="en-GB" b="1" dirty="0" smtClean="0">
                <a:solidFill>
                  <a:srgbClr val="FFFFFF"/>
                </a:solidFill>
              </a:rPr>
              <a:t>riginating from </a:t>
            </a:r>
            <a:r>
              <a:rPr lang="en-GB" b="1" dirty="0" smtClean="0">
                <a:solidFill>
                  <a:srgbClr val="FFFF00"/>
                </a:solidFill>
              </a:rPr>
              <a:t>R</a:t>
            </a:r>
            <a:r>
              <a:rPr lang="en-GB" b="1" dirty="0" smtClean="0">
                <a:solidFill>
                  <a:srgbClr val="FFFFFF"/>
                </a:solidFill>
              </a:rPr>
              <a:t>adio </a:t>
            </a:r>
            <a:r>
              <a:rPr lang="en-GB" b="1" dirty="0" smtClean="0">
                <a:solidFill>
                  <a:srgbClr val="FFFF00"/>
                </a:solidFill>
              </a:rPr>
              <a:t>P</a:t>
            </a:r>
            <a:r>
              <a:rPr lang="en-GB" b="1" dirty="0" smtClean="0">
                <a:solidFill>
                  <a:srgbClr val="FFFFFF"/>
                </a:solidFill>
              </a:rPr>
              <a:t>hysics </a:t>
            </a:r>
            <a:r>
              <a:rPr lang="en-GB" b="1" dirty="0" smtClean="0">
                <a:solidFill>
                  <a:srgbClr val="FFFF00"/>
                </a:solidFill>
              </a:rPr>
              <a:t>I</a:t>
            </a:r>
            <a:r>
              <a:rPr lang="en-GB" b="1" dirty="0" smtClean="0">
                <a:solidFill>
                  <a:srgbClr val="FFFFFF"/>
                </a:solidFill>
              </a:rPr>
              <a:t>n </a:t>
            </a:r>
            <a:r>
              <a:rPr lang="en-GB" b="1" dirty="0" err="1" smtClean="0">
                <a:solidFill>
                  <a:srgbClr val="FFFF00"/>
                </a:solidFill>
              </a:rPr>
              <a:t>O</a:t>
            </a:r>
            <a:r>
              <a:rPr lang="en-GB" b="1" dirty="0" err="1" smtClean="0">
                <a:solidFill>
                  <a:srgbClr val="FFFFFF"/>
                </a:solidFill>
              </a:rPr>
              <a:t>urgalaxy</a:t>
            </a:r>
            <a:endParaRPr lang="en-GB" b="1" dirty="0" smtClean="0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97403" y="2127980"/>
            <a:ext cx="143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73779"/>
                </a:solidFill>
              </a:rPr>
              <a:t>Scientific</a:t>
            </a:r>
            <a:endParaRPr lang="en-GB" sz="2000" b="1" dirty="0">
              <a:solidFill>
                <a:srgbClr val="073779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97403" y="4694520"/>
            <a:ext cx="178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73779"/>
                </a:solidFill>
              </a:rPr>
              <a:t>Technical</a:t>
            </a:r>
            <a:endParaRPr lang="en-GB" sz="2000" b="1" dirty="0">
              <a:solidFill>
                <a:srgbClr val="073779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206442" y="1540535"/>
            <a:ext cx="689824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accent1"/>
                </a:solidFill>
              </a:rPr>
              <a:t>Provide</a:t>
            </a:r>
            <a:r>
              <a:rPr lang="it-IT" b="1" dirty="0" smtClean="0">
                <a:solidFill>
                  <a:schemeClr val="accent1"/>
                </a:solidFill>
              </a:rPr>
              <a:t> </a:t>
            </a:r>
            <a:r>
              <a:rPr lang="it-IT" b="1" dirty="0">
                <a:solidFill>
                  <a:schemeClr val="accent1"/>
                </a:solidFill>
              </a:rPr>
              <a:t>a </a:t>
            </a:r>
            <a:r>
              <a:rPr lang="it-IT" b="1" dirty="0" err="1">
                <a:solidFill>
                  <a:schemeClr val="accent1"/>
                </a:solidFill>
              </a:rPr>
              <a:t>good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estimation</a:t>
            </a:r>
            <a:r>
              <a:rPr lang="it-IT" b="1" dirty="0">
                <a:solidFill>
                  <a:schemeClr val="accent1"/>
                </a:solidFill>
              </a:rPr>
              <a:t> of the </a:t>
            </a:r>
            <a:r>
              <a:rPr lang="it-IT" b="1" dirty="0" err="1">
                <a:solidFill>
                  <a:schemeClr val="accent1"/>
                </a:solidFill>
              </a:rPr>
              <a:t>scientific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potential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smtClean="0">
                <a:solidFill>
                  <a:schemeClr val="accent1"/>
                </a:solidFill>
              </a:rPr>
              <a:t>of </a:t>
            </a:r>
            <a:r>
              <a:rPr lang="it-IT" b="1" dirty="0" err="1" smtClean="0">
                <a:solidFill>
                  <a:schemeClr val="accent1"/>
                </a:solidFill>
              </a:rPr>
              <a:t>deep</a:t>
            </a:r>
            <a:r>
              <a:rPr lang="it-IT" b="1" dirty="0" smtClean="0">
                <a:solidFill>
                  <a:schemeClr val="accent1"/>
                </a:solidFill>
              </a:rPr>
              <a:t> </a:t>
            </a:r>
            <a:r>
              <a:rPr lang="it-IT" b="1" dirty="0">
                <a:solidFill>
                  <a:schemeClr val="accent1"/>
                </a:solidFill>
              </a:rPr>
              <a:t>radio </a:t>
            </a:r>
            <a:r>
              <a:rPr lang="it-IT" b="1" dirty="0" err="1">
                <a:solidFill>
                  <a:schemeClr val="accent1"/>
                </a:solidFill>
              </a:rPr>
              <a:t>surveys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smtClean="0">
                <a:solidFill>
                  <a:schemeClr val="accent1"/>
                </a:solidFill>
              </a:rPr>
              <a:t>in </a:t>
            </a:r>
            <a:r>
              <a:rPr lang="it-IT" b="1" dirty="0">
                <a:solidFill>
                  <a:schemeClr val="accent1"/>
                </a:solidFill>
              </a:rPr>
              <a:t>the </a:t>
            </a:r>
            <a:r>
              <a:rPr lang="it-IT" b="1" dirty="0" err="1">
                <a:solidFill>
                  <a:schemeClr val="accent1"/>
                </a:solidFill>
              </a:rPr>
              <a:t>field</a:t>
            </a:r>
            <a:r>
              <a:rPr lang="it-IT" b="1" dirty="0">
                <a:solidFill>
                  <a:schemeClr val="accent1"/>
                </a:solidFill>
              </a:rPr>
              <a:t> of </a:t>
            </a:r>
            <a:r>
              <a:rPr lang="it-IT" b="1" dirty="0" smtClean="0">
                <a:solidFill>
                  <a:schemeClr val="accent1"/>
                </a:solidFill>
              </a:rPr>
              <a:t>stellar/</a:t>
            </a:r>
            <a:r>
              <a:rPr lang="it-IT" b="1" dirty="0" err="1" smtClean="0">
                <a:solidFill>
                  <a:schemeClr val="accent1"/>
                </a:solidFill>
              </a:rPr>
              <a:t>Galactic</a:t>
            </a:r>
            <a:r>
              <a:rPr lang="it-IT" b="1" dirty="0" smtClean="0">
                <a:solidFill>
                  <a:schemeClr val="accent1"/>
                </a:solidFill>
              </a:rPr>
              <a:t>  </a:t>
            </a:r>
            <a:r>
              <a:rPr lang="it-IT" b="1" dirty="0">
                <a:solidFill>
                  <a:schemeClr val="accent1"/>
                </a:solidFill>
              </a:rPr>
              <a:t>radio </a:t>
            </a:r>
            <a:r>
              <a:rPr lang="it-IT" b="1" dirty="0" err="1">
                <a:solidFill>
                  <a:schemeClr val="accent1"/>
                </a:solidFill>
              </a:rPr>
              <a:t>astronomy</a:t>
            </a:r>
            <a:r>
              <a:rPr lang="it-IT" b="1" dirty="0">
                <a:solidFill>
                  <a:schemeClr val="accent1"/>
                </a:solidFill>
              </a:rPr>
              <a:t>.  </a:t>
            </a:r>
            <a:endParaRPr lang="it-IT" b="1" dirty="0" smtClean="0">
              <a:solidFill>
                <a:schemeClr val="accent1"/>
              </a:solidFill>
            </a:endParaRPr>
          </a:p>
          <a:p>
            <a:endParaRPr lang="en-GB" sz="1600" i="1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i="1" dirty="0">
                <a:solidFill>
                  <a:srgbClr val="073779"/>
                </a:solidFill>
              </a:rPr>
              <a:t>Catalogues of different population of Galactic radio </a:t>
            </a:r>
            <a:r>
              <a:rPr lang="en-GB" sz="1600" i="1" dirty="0" smtClean="0">
                <a:solidFill>
                  <a:srgbClr val="073779"/>
                </a:solidFill>
              </a:rPr>
              <a:t>sources</a:t>
            </a:r>
          </a:p>
          <a:p>
            <a:pPr marL="285750" indent="-285750">
              <a:buFont typeface="Arial"/>
              <a:buChar char="•"/>
            </a:pPr>
            <a:r>
              <a:rPr lang="en-GB" sz="1600" i="1" dirty="0" smtClean="0">
                <a:solidFill>
                  <a:srgbClr val="073779"/>
                </a:solidFill>
              </a:rPr>
              <a:t>Define detection rates for  different classes of  radio stars</a:t>
            </a:r>
            <a:r>
              <a:rPr lang="en-GB" sz="1600" i="1" dirty="0">
                <a:solidFill>
                  <a:srgbClr val="073779"/>
                </a:solidFill>
              </a:rPr>
              <a:t>.</a:t>
            </a:r>
            <a:endParaRPr lang="en-GB" sz="1600" i="1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i="1" dirty="0" smtClean="0">
                <a:solidFill>
                  <a:srgbClr val="073779"/>
                </a:solidFill>
              </a:rPr>
              <a:t>Prove the  importance (uniqueness)  of radio observations in the field of  Stellar Astrophysics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123666" y="4259645"/>
            <a:ext cx="69810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73779"/>
                </a:solidFill>
              </a:rPr>
              <a:t>Test bed </a:t>
            </a:r>
            <a:r>
              <a:rPr lang="en-GB" b="1" dirty="0">
                <a:solidFill>
                  <a:srgbClr val="073779"/>
                </a:solidFill>
              </a:rPr>
              <a:t>for the </a:t>
            </a:r>
            <a:r>
              <a:rPr lang="en-GB" b="1" dirty="0" smtClean="0">
                <a:solidFill>
                  <a:srgbClr val="073779"/>
                </a:solidFill>
              </a:rPr>
              <a:t>EMU/SKA surveys: strategy </a:t>
            </a:r>
            <a:r>
              <a:rPr lang="en-GB" b="1" dirty="0">
                <a:solidFill>
                  <a:srgbClr val="073779"/>
                </a:solidFill>
              </a:rPr>
              <a:t>for the GP </a:t>
            </a:r>
            <a:r>
              <a:rPr lang="en-GB" b="1" dirty="0" smtClean="0">
                <a:solidFill>
                  <a:srgbClr val="073779"/>
                </a:solidFill>
              </a:rPr>
              <a:t>section</a:t>
            </a:r>
          </a:p>
          <a:p>
            <a:endParaRPr lang="en-GB" dirty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i="1" dirty="0">
                <a:solidFill>
                  <a:srgbClr val="073779"/>
                </a:solidFill>
              </a:rPr>
              <a:t>S</a:t>
            </a:r>
            <a:r>
              <a:rPr lang="en-GB" sz="1600" i="1" dirty="0" smtClean="0">
                <a:solidFill>
                  <a:srgbClr val="073779"/>
                </a:solidFill>
              </a:rPr>
              <a:t>ource complexity: issues due to complex structures </a:t>
            </a:r>
            <a:r>
              <a:rPr lang="en-GB" sz="1600" i="1" dirty="0">
                <a:solidFill>
                  <a:srgbClr val="073779"/>
                </a:solidFill>
              </a:rPr>
              <a:t>in the </a:t>
            </a:r>
            <a:r>
              <a:rPr lang="en-GB" sz="1600" i="1" dirty="0" smtClean="0">
                <a:solidFill>
                  <a:srgbClr val="073779"/>
                </a:solidFill>
              </a:rPr>
              <a:t>GP</a:t>
            </a:r>
            <a:endParaRPr lang="en-GB" sz="1600" i="1" dirty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i="1" dirty="0">
                <a:solidFill>
                  <a:srgbClr val="073779"/>
                </a:solidFill>
              </a:rPr>
              <a:t>S</a:t>
            </a:r>
            <a:r>
              <a:rPr lang="en-GB" sz="1600" i="1" dirty="0" smtClean="0">
                <a:solidFill>
                  <a:srgbClr val="073779"/>
                </a:solidFill>
              </a:rPr>
              <a:t>ource </a:t>
            </a:r>
            <a:r>
              <a:rPr lang="en-GB" sz="1600" i="1" dirty="0">
                <a:solidFill>
                  <a:srgbClr val="073779"/>
                </a:solidFill>
              </a:rPr>
              <a:t>variability</a:t>
            </a:r>
            <a:r>
              <a:rPr lang="en-GB" sz="1600" i="1" dirty="0" smtClean="0">
                <a:solidFill>
                  <a:srgbClr val="073779"/>
                </a:solidFill>
              </a:rPr>
              <a:t>: issues due to the </a:t>
            </a:r>
            <a:r>
              <a:rPr lang="en-GB" sz="1600" i="1" dirty="0">
                <a:solidFill>
                  <a:srgbClr val="073779"/>
                </a:solidFill>
              </a:rPr>
              <a:t>variable sources in the </a:t>
            </a:r>
            <a:r>
              <a:rPr lang="en-GB" sz="1600" i="1" dirty="0" smtClean="0">
                <a:solidFill>
                  <a:srgbClr val="073779"/>
                </a:solidFill>
              </a:rPr>
              <a:t>GP</a:t>
            </a:r>
          </a:p>
          <a:p>
            <a:pPr marL="285750" indent="-285750">
              <a:buFont typeface="Arial"/>
              <a:buChar char="•"/>
            </a:pPr>
            <a:r>
              <a:rPr lang="en-GB" sz="1600" i="1" dirty="0" smtClean="0">
                <a:solidFill>
                  <a:srgbClr val="073779"/>
                </a:solidFill>
              </a:rPr>
              <a:t>Source finding: issues due to  </a:t>
            </a:r>
            <a:r>
              <a:rPr lang="en-GB" sz="1600" i="1" dirty="0">
                <a:solidFill>
                  <a:srgbClr val="073779"/>
                </a:solidFill>
              </a:rPr>
              <a:t>the diffuse </a:t>
            </a:r>
            <a:r>
              <a:rPr lang="en-GB" sz="1600" i="1" dirty="0" smtClean="0">
                <a:solidFill>
                  <a:srgbClr val="073779"/>
                </a:solidFill>
              </a:rPr>
              <a:t>emission in the GP</a:t>
            </a:r>
            <a:endParaRPr lang="en-GB" sz="1600" i="1" dirty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i="1" dirty="0" smtClean="0">
                <a:solidFill>
                  <a:srgbClr val="073779"/>
                </a:solidFill>
              </a:rPr>
              <a:t>Source identification: how to identify/discriminate  </a:t>
            </a:r>
            <a:r>
              <a:rPr lang="en-GB" sz="1600" i="1" dirty="0">
                <a:solidFill>
                  <a:srgbClr val="073779"/>
                </a:solidFill>
              </a:rPr>
              <a:t>different populations (e.g. Galactic </a:t>
            </a:r>
            <a:r>
              <a:rPr lang="en-GB" sz="1600" i="1" dirty="0" err="1" smtClean="0">
                <a:solidFill>
                  <a:srgbClr val="073779"/>
                </a:solidFill>
              </a:rPr>
              <a:t>vs</a:t>
            </a:r>
            <a:r>
              <a:rPr lang="en-GB" sz="1600" i="1" dirty="0" smtClean="0">
                <a:solidFill>
                  <a:srgbClr val="073779"/>
                </a:solidFill>
              </a:rPr>
              <a:t> Extragalactic,  different type of stars)?</a:t>
            </a:r>
            <a:r>
              <a:rPr lang="it-IT" sz="1600" i="1" dirty="0">
                <a:solidFill>
                  <a:srgbClr val="073779"/>
                </a:solidFill>
                <a:latin typeface="Comic Sans MS"/>
              </a:rPr>
              <a:t> </a:t>
            </a:r>
            <a:endParaRPr lang="it-IT" sz="1600" i="1" dirty="0" smtClean="0">
              <a:solidFill>
                <a:srgbClr val="073779"/>
              </a:solidFill>
              <a:latin typeface="Comic Sans MS"/>
            </a:endParaRPr>
          </a:p>
          <a:p>
            <a:endParaRPr lang="en-GB" sz="1600" dirty="0" smtClean="0">
              <a:solidFill>
                <a:srgbClr val="073779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75107" y="770807"/>
            <a:ext cx="1436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1"/>
                </a:solidFill>
              </a:rPr>
              <a:t>Two aims</a:t>
            </a:r>
            <a:r>
              <a:rPr lang="en-GB" sz="2400" b="1" dirty="0" smtClean="0">
                <a:solidFill>
                  <a:schemeClr val="accent1"/>
                </a:solidFill>
              </a:rPr>
              <a:t>: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45723" y="11371"/>
            <a:ext cx="1367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000" b="1" dirty="0" smtClean="0">
                <a:solidFill>
                  <a:srgbClr val="FFFFFF"/>
                </a:solidFill>
              </a:rPr>
              <a:t>SCORPIO</a:t>
            </a:r>
            <a:endParaRPr lang="it-IT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75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50" y="-208539"/>
            <a:ext cx="9144000" cy="706653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2117090"/>
            <a:ext cx="8699500" cy="619941"/>
          </a:xfrm>
          <a:noFill/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SKA1-LOW: Australia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50 – 350 MHz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Phase 1: ~130,000 antennas distributed  over a 40km radius region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Phase 2: ~ 500,000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150" y="3670300"/>
            <a:ext cx="3390356" cy="2746394"/>
            <a:chOff x="6287045" y="194778"/>
            <a:chExt cx="2616492" cy="2018216"/>
          </a:xfrm>
        </p:grpSpPr>
        <p:pic>
          <p:nvPicPr>
            <p:cNvPr id="11" name="Picture 10" descr="Screen Shot 2015-05-13 at 10.01.24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7045" y="194778"/>
              <a:ext cx="2616492" cy="2018216"/>
            </a:xfrm>
            <a:prstGeom prst="rect">
              <a:avLst/>
            </a:prstGeom>
          </p:spPr>
        </p:pic>
        <p:sp>
          <p:nvSpPr>
            <p:cNvPr id="12" name="Frame 11"/>
            <p:cNvSpPr/>
            <p:nvPr/>
          </p:nvSpPr>
          <p:spPr>
            <a:xfrm>
              <a:off x="6564260" y="1293119"/>
              <a:ext cx="196791" cy="201671"/>
            </a:xfrm>
            <a:prstGeom prst="frame">
              <a:avLst>
                <a:gd name="adj1" fmla="val 2722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3150" y="6388099"/>
            <a:ext cx="2869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00"/>
                </a:solidFill>
                <a:latin typeface="Arial"/>
              </a:rPr>
              <a:t>Construction 2019</a:t>
            </a:r>
            <a:endParaRPr lang="it-IT" sz="2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175973" y="469900"/>
            <a:ext cx="4968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prstClr val="white"/>
                </a:solidFill>
                <a:latin typeface="Arial"/>
              </a:rPr>
              <a:t>Not</a:t>
            </a:r>
            <a:r>
              <a:rPr lang="it-IT" b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it-IT" b="1" dirty="0" err="1" smtClean="0">
                <a:solidFill>
                  <a:prstClr val="white"/>
                </a:solidFill>
                <a:latin typeface="Arial"/>
              </a:rPr>
              <a:t>clear</a:t>
            </a:r>
            <a:r>
              <a:rPr lang="it-IT" b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it-IT" b="1" dirty="0" err="1" smtClean="0">
                <a:solidFill>
                  <a:prstClr val="white"/>
                </a:solidFill>
                <a:latin typeface="Arial"/>
              </a:rPr>
              <a:t>if</a:t>
            </a:r>
            <a:r>
              <a:rPr lang="it-IT" b="1" dirty="0" smtClean="0">
                <a:solidFill>
                  <a:prstClr val="white"/>
                </a:solidFill>
                <a:latin typeface="Arial"/>
              </a:rPr>
              <a:t> ASKAP </a:t>
            </a:r>
            <a:r>
              <a:rPr lang="it-IT" b="1" dirty="0" err="1" smtClean="0">
                <a:solidFill>
                  <a:prstClr val="white"/>
                </a:solidFill>
                <a:latin typeface="Arial"/>
              </a:rPr>
              <a:t>will</a:t>
            </a:r>
            <a:r>
              <a:rPr lang="it-IT" b="1" dirty="0" smtClean="0">
                <a:solidFill>
                  <a:prstClr val="white"/>
                </a:solidFill>
                <a:latin typeface="Arial"/>
              </a:rPr>
              <a:t> part of SKA</a:t>
            </a:r>
          </a:p>
          <a:p>
            <a:r>
              <a:rPr lang="it-IT" b="1" dirty="0" err="1">
                <a:solidFill>
                  <a:prstClr val="white"/>
                </a:solidFill>
                <a:latin typeface="Arial"/>
              </a:rPr>
              <a:t>e</a:t>
            </a:r>
            <a:r>
              <a:rPr lang="it-IT" b="1" dirty="0" err="1" smtClean="0">
                <a:solidFill>
                  <a:prstClr val="white"/>
                </a:solidFill>
                <a:latin typeface="Arial"/>
              </a:rPr>
              <a:t>nabling</a:t>
            </a:r>
            <a:r>
              <a:rPr lang="it-IT" b="1" dirty="0" smtClean="0">
                <a:solidFill>
                  <a:prstClr val="white"/>
                </a:solidFill>
                <a:latin typeface="Arial"/>
              </a:rPr>
              <a:t> ASKAP to </a:t>
            </a:r>
            <a:r>
              <a:rPr lang="it-IT" b="1" dirty="0" err="1" smtClean="0">
                <a:solidFill>
                  <a:prstClr val="white"/>
                </a:solidFill>
                <a:latin typeface="Arial"/>
              </a:rPr>
              <a:t>provide</a:t>
            </a:r>
            <a:r>
              <a:rPr lang="it-IT" b="1" dirty="0" smtClean="0">
                <a:solidFill>
                  <a:prstClr val="white"/>
                </a:solidFill>
                <a:latin typeface="Arial"/>
              </a:rPr>
              <a:t> an </a:t>
            </a:r>
            <a:r>
              <a:rPr lang="it-IT" b="1" dirty="0" err="1" smtClean="0">
                <a:solidFill>
                  <a:prstClr val="white"/>
                </a:solidFill>
                <a:latin typeface="Arial"/>
              </a:rPr>
              <a:t>early</a:t>
            </a:r>
            <a:r>
              <a:rPr lang="it-IT" b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it-IT" b="1" dirty="0" err="1" smtClean="0">
                <a:solidFill>
                  <a:prstClr val="white"/>
                </a:solidFill>
                <a:latin typeface="Arial"/>
              </a:rPr>
              <a:t>survey</a:t>
            </a:r>
            <a:endParaRPr lang="it-IT" b="1" dirty="0" smtClean="0">
              <a:solidFill>
                <a:prstClr val="white"/>
              </a:solidFill>
              <a:latin typeface="Arial"/>
            </a:endParaRPr>
          </a:p>
          <a:p>
            <a:r>
              <a:rPr lang="it-IT" b="1" dirty="0" err="1">
                <a:solidFill>
                  <a:prstClr val="white"/>
                </a:solidFill>
                <a:latin typeface="Arial"/>
              </a:rPr>
              <a:t>c</a:t>
            </a:r>
            <a:r>
              <a:rPr lang="it-IT" b="1" dirty="0" err="1" smtClean="0">
                <a:solidFill>
                  <a:prstClr val="white"/>
                </a:solidFill>
                <a:latin typeface="Arial"/>
              </a:rPr>
              <a:t>apability</a:t>
            </a:r>
            <a:r>
              <a:rPr lang="it-IT" b="1" dirty="0" smtClean="0">
                <a:solidFill>
                  <a:prstClr val="white"/>
                </a:solidFill>
                <a:latin typeface="Arial"/>
              </a:rPr>
              <a:t> for SKA1</a:t>
            </a:r>
            <a:endParaRPr lang="it-IT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33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-8570" y="3105401"/>
            <a:ext cx="4889500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/>
            <a:r>
              <a:rPr lang="it-IT" dirty="0">
                <a:solidFill>
                  <a:srgbClr val="073779"/>
                </a:solidFill>
                <a:latin typeface="Arial"/>
              </a:rPr>
              <a:t>ATCA- 133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pointings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, 3σ= 90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μJy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,  4 deg</a:t>
            </a:r>
            <a:r>
              <a:rPr lang="it-IT" baseline="30000" dirty="0">
                <a:solidFill>
                  <a:srgbClr val="073779"/>
                </a:solidFill>
                <a:latin typeface="Arial"/>
              </a:rPr>
              <a:t>2</a:t>
            </a:r>
          </a:p>
          <a:p>
            <a:pPr defTabSz="914400"/>
            <a:endParaRPr lang="it-IT" sz="1000" dirty="0">
              <a:solidFill>
                <a:srgbClr val="073779"/>
              </a:solidFill>
              <a:latin typeface="Arial"/>
            </a:endParaRPr>
          </a:p>
          <a:p>
            <a:pPr defTabSz="914400"/>
            <a:r>
              <a:rPr lang="it-IT" dirty="0">
                <a:solidFill>
                  <a:srgbClr val="073779"/>
                </a:solidFill>
                <a:latin typeface="Arial"/>
              </a:rPr>
              <a:t>ASKAP-12   1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pointing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! 40 deg</a:t>
            </a:r>
            <a:r>
              <a:rPr lang="it-IT" baseline="30000" dirty="0">
                <a:solidFill>
                  <a:srgbClr val="073779"/>
                </a:solidFill>
                <a:latin typeface="Arial"/>
              </a:rPr>
              <a:t>2</a:t>
            </a:r>
            <a:endParaRPr lang="it-IT" dirty="0">
              <a:solidFill>
                <a:srgbClr val="073779"/>
              </a:solidFill>
              <a:latin typeface="Arial"/>
            </a:endParaRPr>
          </a:p>
          <a:p>
            <a:pPr defTabSz="914400"/>
            <a:r>
              <a:rPr lang="it-IT" dirty="0" err="1">
                <a:solidFill>
                  <a:srgbClr val="073779"/>
                </a:solidFill>
                <a:latin typeface="Arial"/>
              </a:rPr>
              <a:t>                             Jan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2018- 3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pointings</a:t>
            </a:r>
            <a:endParaRPr lang="it-IT" dirty="0">
              <a:solidFill>
                <a:srgbClr val="073779"/>
              </a:solidFill>
              <a:latin typeface="Arial"/>
            </a:endParaRPr>
          </a:p>
          <a:p>
            <a:pPr defTabSz="914400"/>
            <a:r>
              <a:rPr lang="it-IT" b="1" dirty="0">
                <a:solidFill>
                  <a:srgbClr val="073779"/>
                </a:solidFill>
                <a:latin typeface="Arial"/>
              </a:rPr>
              <a:t> </a:t>
            </a:r>
          </a:p>
        </p:txBody>
      </p:sp>
      <p:pic>
        <p:nvPicPr>
          <p:cNvPr id="2" name="Immagine 1" descr="cov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t="3508" b="5483"/>
          <a:stretch/>
        </p:blipFill>
        <p:spPr>
          <a:xfrm>
            <a:off x="4540050" y="1917700"/>
            <a:ext cx="4375349" cy="3581400"/>
          </a:xfrm>
          <a:prstGeom prst="rect">
            <a:avLst/>
          </a:prstGeom>
        </p:spPr>
      </p:pic>
      <p:pic>
        <p:nvPicPr>
          <p:cNvPr id="3" name="Immagine 2" descr="front_img_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6"/>
          <a:stretch/>
        </p:blipFill>
        <p:spPr>
          <a:xfrm>
            <a:off x="-73" y="365893"/>
            <a:ext cx="4610174" cy="2599692"/>
          </a:xfrm>
          <a:prstGeom prst="rect">
            <a:avLst/>
          </a:prstGeom>
        </p:spPr>
      </p:pic>
      <p:pic>
        <p:nvPicPr>
          <p:cNvPr id="4" name="Immagine 3" descr="ASKA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" y="4219903"/>
            <a:ext cx="4627076" cy="26035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741303" y="678934"/>
            <a:ext cx="4200313" cy="6832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A 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much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larger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region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of SCORPIO 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field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</a:t>
            </a:r>
          </a:p>
          <a:p>
            <a:pPr defTabSz="914400"/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observed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during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ASKAP 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Early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Science</a:t>
            </a:r>
          </a:p>
          <a:p>
            <a:pPr defTabSz="914400"/>
            <a:r>
              <a:rPr lang="it-IT" dirty="0" err="1">
                <a:solidFill>
                  <a:srgbClr val="0C4160"/>
                </a:solidFill>
                <a:latin typeface="Arial"/>
              </a:rPr>
              <a:t>Freq</a:t>
            </a:r>
            <a:r>
              <a:rPr lang="it-IT" dirty="0">
                <a:solidFill>
                  <a:srgbClr val="0C4160"/>
                </a:solidFill>
                <a:latin typeface="Arial"/>
              </a:rPr>
              <a:t>: 792-1032 MHz (240MHz)</a:t>
            </a:r>
          </a:p>
          <a:p>
            <a:pPr defTabSz="914400"/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Ang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. Res. 24.1x 21.1 arcsec</a:t>
            </a:r>
            <a:r>
              <a:rPr lang="it-IT" baseline="30000" dirty="0">
                <a:solidFill>
                  <a:srgbClr val="1782BF">
                    <a:lumMod val="50000"/>
                  </a:srgbClr>
                </a:solidFill>
                <a:latin typeface="Arial"/>
              </a:rPr>
              <a:t>2</a:t>
            </a:r>
            <a:endParaRPr lang="it-IT" dirty="0">
              <a:solidFill>
                <a:srgbClr val="1782BF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endParaRPr lang="it-IT" baseline="30000" dirty="0">
              <a:solidFill>
                <a:srgbClr val="073779">
                  <a:lumMod val="50000"/>
                </a:srgbClr>
              </a:solidFill>
              <a:latin typeface="Arial"/>
            </a:endParaRPr>
          </a:p>
          <a:p>
            <a:pPr defTabSz="914400"/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Total 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integration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time: 32 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hrs</a:t>
            </a:r>
            <a:endParaRPr lang="it-IT" dirty="0">
              <a:solidFill>
                <a:srgbClr val="1782BF">
                  <a:lumMod val="50000"/>
                </a:srgbClr>
              </a:solidFill>
              <a:latin typeface="Arial"/>
            </a:endParaRPr>
          </a:p>
          <a:p>
            <a:pPr defTabSz="914400"/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(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including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overheads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for </a:t>
            </a:r>
            <a:r>
              <a:rPr lang="it-IT" dirty="0" err="1">
                <a:solidFill>
                  <a:srgbClr val="1782BF">
                    <a:lumMod val="50000"/>
                  </a:srgbClr>
                </a:solidFill>
                <a:latin typeface="Arial"/>
              </a:rPr>
              <a:t>calibration</a:t>
            </a:r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)</a:t>
            </a:r>
          </a:p>
          <a:p>
            <a:pPr defTabSz="914400"/>
            <a:r>
              <a:rPr lang="it-IT" dirty="0">
                <a:solidFill>
                  <a:srgbClr val="1782BF">
                    <a:lumMod val="50000"/>
                  </a:srgbClr>
                </a:solidFill>
                <a:latin typeface="Arial"/>
              </a:rPr>
              <a:t> 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  <a:latin typeface="Arial"/>
              </a:rPr>
              <a:t>rms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Arial"/>
              </a:rPr>
              <a:t>   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Arial"/>
                <a:ea typeface="ＭＳ ゴシック"/>
                <a:cs typeface="ＭＳ ゴシック"/>
              </a:rPr>
              <a:t>130μJy   (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  <a:latin typeface="Arial"/>
                <a:ea typeface="ＭＳ ゴシック"/>
                <a:cs typeface="ＭＳ ゴシック"/>
              </a:rPr>
              <a:t>outside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Arial"/>
                <a:ea typeface="ＭＳ ゴシック"/>
                <a:cs typeface="ＭＳ ゴシック"/>
              </a:rPr>
              <a:t> GP)</a:t>
            </a:r>
            <a:endParaRPr lang="it-IT" dirty="0">
              <a:solidFill>
                <a:schemeClr val="tx2">
                  <a:lumMod val="50000"/>
                </a:schemeClr>
              </a:solidFill>
              <a:latin typeface="Arial"/>
            </a:endParaRPr>
          </a:p>
          <a:p>
            <a:pPr defTabSz="914400"/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Arial"/>
              </a:rPr>
              <a:t>&lt;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  <a:latin typeface="Arial"/>
              </a:rPr>
              <a:t>rms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Arial"/>
              </a:rPr>
              <a:t>&gt; 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ＭＳ ゴシック"/>
                <a:ea typeface="ＭＳ ゴシック"/>
                <a:cs typeface="ＭＳ ゴシック"/>
              </a:rPr>
              <a:t>≅ 500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Arial"/>
                <a:ea typeface="ＭＳ ゴシック"/>
                <a:cs typeface="ＭＳ ゴシック"/>
              </a:rPr>
              <a:t>μJy   </a:t>
            </a:r>
            <a:endParaRPr lang="it-IT" dirty="0">
              <a:solidFill>
                <a:schemeClr val="tx2">
                  <a:lumMod val="50000"/>
                </a:schemeClr>
              </a:solidFill>
              <a:latin typeface="Arial"/>
            </a:endParaRPr>
          </a:p>
          <a:p>
            <a:pPr defTabSz="914400"/>
            <a:endParaRPr lang="it-IT" dirty="0">
              <a:solidFill>
                <a:schemeClr val="tx2">
                  <a:lumMod val="50000"/>
                </a:schemeClr>
              </a:solidFill>
              <a:latin typeface="Arial"/>
            </a:endParaRPr>
          </a:p>
          <a:p>
            <a:pPr defTabSz="914400"/>
            <a:endParaRPr lang="it-IT" dirty="0">
              <a:solidFill>
                <a:prstClr val="black"/>
              </a:solidFill>
              <a:latin typeface="Arial"/>
            </a:endParaRPr>
          </a:p>
          <a:p>
            <a:pPr defTabSz="914400"/>
            <a:endParaRPr lang="it-IT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ettangolo 5"/>
          <p:cNvSpPr/>
          <p:nvPr/>
        </p:nvSpPr>
        <p:spPr>
          <a:xfrm>
            <a:off x="12627" y="0"/>
            <a:ext cx="9131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it-IT" dirty="0">
                <a:solidFill>
                  <a:prstClr val="white"/>
                </a:solidFill>
                <a:latin typeface="Arial"/>
              </a:rPr>
              <a:t>The SCORPIO </a:t>
            </a:r>
            <a:r>
              <a:rPr lang="it-IT" dirty="0" err="1">
                <a:solidFill>
                  <a:prstClr val="white"/>
                </a:solidFill>
                <a:latin typeface="Arial"/>
              </a:rPr>
              <a:t>field</a:t>
            </a:r>
            <a:r>
              <a:rPr lang="it-IT" dirty="0">
                <a:solidFill>
                  <a:prstClr val="white"/>
                </a:solidFill>
                <a:latin typeface="Arial"/>
              </a:rPr>
              <a:t> </a:t>
            </a:r>
            <a:r>
              <a:rPr lang="it-IT" dirty="0" err="1">
                <a:solidFill>
                  <a:prstClr val="white"/>
                </a:solidFill>
                <a:latin typeface="Arial"/>
              </a:rPr>
              <a:t>with ASKAP</a:t>
            </a:r>
            <a:r>
              <a:rPr lang="it-IT" b="1" dirty="0">
                <a:solidFill>
                  <a:prstClr val="white"/>
                </a:solidFill>
                <a:latin typeface="Arial"/>
              </a:rPr>
              <a:t>                                                 ASKAP </a:t>
            </a:r>
            <a:r>
              <a:rPr lang="it-IT" b="1" dirty="0" err="1">
                <a:solidFill>
                  <a:prstClr val="white"/>
                </a:solidFill>
                <a:latin typeface="Arial"/>
              </a:rPr>
              <a:t>Early</a:t>
            </a:r>
            <a:r>
              <a:rPr lang="it-IT" b="1" dirty="0">
                <a:solidFill>
                  <a:prstClr val="white"/>
                </a:solidFill>
                <a:latin typeface="Arial"/>
              </a:rPr>
              <a:t> Science  </a:t>
            </a:r>
            <a:endParaRPr lang="it-IT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9499" y="6519446"/>
            <a:ext cx="1644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Umana, in prep.</a:t>
            </a:r>
          </a:p>
        </p:txBody>
      </p:sp>
    </p:spTree>
    <p:extLst>
      <p:ext uri="{BB962C8B-B14F-4D97-AF65-F5344CB8AC3E}">
        <p14:creationId xmlns:p14="http://schemas.microsoft.com/office/powerpoint/2010/main" val="308161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3"/>
          <p:cNvSpPr txBox="1"/>
          <p:nvPr/>
        </p:nvSpPr>
        <p:spPr>
          <a:xfrm>
            <a:off x="1689100" y="6399675"/>
            <a:ext cx="725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dirty="0">
                <a:solidFill>
                  <a:srgbClr val="FF0000"/>
                </a:solidFill>
                <a:latin typeface="Arial"/>
              </a:rPr>
              <a:t>Got new data @ 1630MHz, waiting for the third obs block within 2018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410865"/>
            <a:ext cx="2746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dirty="0">
                <a:solidFill>
                  <a:srgbClr val="073779"/>
                </a:solidFill>
                <a:latin typeface="Arial"/>
              </a:rPr>
              <a:t>Field center 343.8 -0.2</a:t>
            </a:r>
          </a:p>
          <a:p>
            <a:pPr defTabSz="914400"/>
            <a:r>
              <a:rPr lang="it-IT" dirty="0" err="1">
                <a:solidFill>
                  <a:srgbClr val="073779"/>
                </a:solidFill>
                <a:latin typeface="Arial"/>
              </a:rPr>
              <a:t>Dimensions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5.4x1.3 deg</a:t>
            </a:r>
            <a:r>
              <a:rPr lang="it-IT" baseline="30000" dirty="0">
                <a:solidFill>
                  <a:srgbClr val="073779"/>
                </a:solidFill>
                <a:latin typeface="Arial"/>
              </a:rPr>
              <a:t>2</a:t>
            </a:r>
          </a:p>
          <a:p>
            <a:pPr defTabSz="914400"/>
            <a:r>
              <a:rPr lang="it-IT" dirty="0">
                <a:solidFill>
                  <a:schemeClr val="accent1"/>
                </a:solidFill>
                <a:latin typeface="Arial"/>
              </a:rPr>
              <a:t>Band 1 (792-1032 MHz)</a:t>
            </a:r>
          </a:p>
        </p:txBody>
      </p:sp>
      <p:pic>
        <p:nvPicPr>
          <p:cNvPr id="2" name="Immagine 1" descr="SCORPIO_ASKAP_AB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365857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2400" dirty="0">
                <a:solidFill>
                  <a:prstClr val="white"/>
                </a:solidFill>
                <a:latin typeface="Arial"/>
              </a:rPr>
              <a:t>The SCORPIO </a:t>
            </a:r>
            <a:r>
              <a:rPr lang="it-IT" sz="2400" dirty="0" err="1">
                <a:solidFill>
                  <a:prstClr val="white"/>
                </a:solidFill>
                <a:latin typeface="Arial"/>
              </a:rPr>
              <a:t>field</a:t>
            </a:r>
            <a:r>
              <a:rPr lang="it-IT" sz="2400" dirty="0">
                <a:solidFill>
                  <a:prstClr val="white"/>
                </a:solidFill>
                <a:latin typeface="Arial"/>
              </a:rPr>
              <a:t>                                                      ASKAP </a:t>
            </a:r>
            <a:r>
              <a:rPr lang="it-IT" sz="2400" dirty="0" err="1">
                <a:solidFill>
                  <a:prstClr val="white"/>
                </a:solidFill>
                <a:latin typeface="Arial"/>
              </a:rPr>
              <a:t>map</a:t>
            </a:r>
            <a:r>
              <a:rPr lang="it-IT" sz="2400" dirty="0">
                <a:solidFill>
                  <a:prstClr val="white"/>
                </a:solidFill>
                <a:latin typeface="Arial"/>
              </a:rPr>
              <a:t> </a:t>
            </a:r>
            <a:endParaRPr lang="it-IT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Immagine 4" descr="SCORPIO_ASKAP_AB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18398" r="59583" b="10440"/>
          <a:stretch/>
        </p:blipFill>
        <p:spPr>
          <a:xfrm>
            <a:off x="0" y="2135372"/>
            <a:ext cx="5943600" cy="4722628"/>
          </a:xfrm>
          <a:prstGeom prst="rect">
            <a:avLst/>
          </a:prstGeom>
        </p:spPr>
      </p:pic>
      <p:pic>
        <p:nvPicPr>
          <p:cNvPr id="6" name="Immagine 5" descr="SCORPIO_ASKAP_AB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8" t="14579" r="33472" b="4888"/>
          <a:stretch/>
        </p:blipFill>
        <p:spPr>
          <a:xfrm>
            <a:off x="1689100" y="820795"/>
            <a:ext cx="5499100" cy="5906441"/>
          </a:xfrm>
          <a:prstGeom prst="rect">
            <a:avLst/>
          </a:prstGeom>
        </p:spPr>
      </p:pic>
      <p:pic>
        <p:nvPicPr>
          <p:cNvPr id="7" name="Immagine 6" descr="SCORPIO_ASKAP_AB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2" b="14259"/>
          <a:stretch/>
        </p:blipFill>
        <p:spPr>
          <a:xfrm>
            <a:off x="4027160" y="927100"/>
            <a:ext cx="5129540" cy="45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8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8" descr="ring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223" y="821998"/>
            <a:ext cx="3699202" cy="369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10"/>
          <p:cNvSpPr txBox="1">
            <a:spLocks noChangeArrowheads="1"/>
          </p:cNvSpPr>
          <p:nvPr/>
        </p:nvSpPr>
        <p:spPr bwMode="auto">
          <a:xfrm>
            <a:off x="269623" y="5836735"/>
            <a:ext cx="773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omic Sans MS" charset="0"/>
              </a:rPr>
              <a:t>24 </a:t>
            </a:r>
            <a:r>
              <a:rPr lang="en-US" sz="1600" dirty="0">
                <a:solidFill>
                  <a:srgbClr val="FFFFFF"/>
                </a:solidFill>
                <a:latin typeface="Comic Sans MS" charset="0"/>
                <a:sym typeface="Symbol" charset="2"/>
              </a:rPr>
              <a:t>m</a:t>
            </a:r>
            <a:endParaRPr lang="en-US" sz="16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2461397" y="5930470"/>
            <a:ext cx="30527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mic Sans MS" charset="0"/>
              </a:rPr>
              <a:t>Credit: Spitzer MIPSGAL  Legacy Team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381501" y="526724"/>
            <a:ext cx="43042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Radio observations provide: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                       </a:t>
            </a:r>
            <a:r>
              <a:rPr lang="en-US" sz="1600" dirty="0" smtClean="0">
                <a:solidFill>
                  <a:schemeClr val="accent1"/>
                </a:solidFill>
              </a:rPr>
              <a:t>   </a:t>
            </a:r>
            <a:r>
              <a:rPr lang="en-US" sz="1400" dirty="0" smtClean="0">
                <a:solidFill>
                  <a:schemeClr val="accent1"/>
                </a:solidFill>
              </a:rPr>
              <a:t>Morphological 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                                 Spectral </a:t>
            </a:r>
            <a:r>
              <a:rPr lang="en-US" sz="1400" dirty="0">
                <a:solidFill>
                  <a:schemeClr val="accent1"/>
                </a:solidFill>
              </a:rPr>
              <a:t>index 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                                 Polarization</a:t>
            </a:r>
          </a:p>
          <a:p>
            <a:endParaRPr lang="en-US" sz="1400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to discriminate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LBV</a:t>
            </a:r>
            <a:r>
              <a:rPr lang="en-US" dirty="0">
                <a:solidFill>
                  <a:schemeClr val="accent1"/>
                </a:solidFill>
              </a:rPr>
              <a:t>, PN, </a:t>
            </a:r>
            <a:r>
              <a:rPr lang="en-US" dirty="0" smtClean="0">
                <a:solidFill>
                  <a:schemeClr val="accent1"/>
                </a:solidFill>
              </a:rPr>
              <a:t>WR   (</a:t>
            </a:r>
            <a:r>
              <a:rPr lang="en-US" dirty="0">
                <a:solidFill>
                  <a:schemeClr val="accent1"/>
                </a:solidFill>
              </a:rPr>
              <a:t>thermal) </a:t>
            </a:r>
          </a:p>
          <a:p>
            <a:r>
              <a:rPr lang="en-US" dirty="0">
                <a:solidFill>
                  <a:schemeClr val="accent1"/>
                </a:solidFill>
              </a:rPr>
              <a:t>from </a:t>
            </a:r>
            <a:r>
              <a:rPr lang="en-US" dirty="0" smtClean="0">
                <a:solidFill>
                  <a:schemeClr val="accent1"/>
                </a:solidFill>
              </a:rPr>
              <a:t>SNR (non-thermal) </a:t>
            </a:r>
            <a:endParaRPr lang="en-US" dirty="0">
              <a:solidFill>
                <a:schemeClr val="accent1"/>
              </a:solidFill>
            </a:endParaRPr>
          </a:p>
          <a:p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695399" y="2695229"/>
            <a:ext cx="2245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073779"/>
                </a:solidFill>
                <a:latin typeface="Comic Sans MS"/>
                <a:cs typeface="Comic Sans MS"/>
              </a:rPr>
              <a:t>Ingallinera</a:t>
            </a:r>
            <a:r>
              <a:rPr lang="it-IT" sz="1200" dirty="0">
                <a:solidFill>
                  <a:srgbClr val="073779"/>
                </a:solidFill>
                <a:latin typeface="Comic Sans MS"/>
                <a:cs typeface="Comic Sans MS"/>
              </a:rPr>
              <a:t> </a:t>
            </a:r>
            <a:r>
              <a:rPr lang="it-IT" sz="1200" dirty="0" smtClean="0">
                <a:solidFill>
                  <a:srgbClr val="073779"/>
                </a:solidFill>
                <a:latin typeface="Comic Sans MS"/>
                <a:cs typeface="Comic Sans MS"/>
              </a:rPr>
              <a:t>et al., 2014; 2016</a:t>
            </a:r>
            <a:endParaRPr lang="it-IT" sz="1200" dirty="0">
              <a:solidFill>
                <a:srgbClr val="073779"/>
              </a:solidFill>
              <a:latin typeface="Comic Sans MS"/>
              <a:cs typeface="Comic Sans M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100726" y="-50800"/>
            <a:ext cx="5743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srgbClr val="FFFFFF"/>
                </a:solidFill>
                <a:latin typeface="+mj-lt"/>
              </a:rPr>
              <a:t>Synergies:The</a:t>
            </a:r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it-IT" sz="2400" b="1" dirty="0" err="1">
                <a:solidFill>
                  <a:srgbClr val="FFFFFF"/>
                </a:solidFill>
                <a:latin typeface="+mj-lt"/>
              </a:rPr>
              <a:t>Bubbling</a:t>
            </a:r>
            <a:r>
              <a:rPr lang="it-IT" sz="2400" dirty="0">
                <a:solidFill>
                  <a:srgbClr val="FFFFFF"/>
                </a:solidFill>
                <a:latin typeface="+mj-lt"/>
              </a:rPr>
              <a:t> </a:t>
            </a:r>
            <a:r>
              <a:rPr lang="it-IT" sz="2400" b="1" dirty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lang="it-IT" sz="2400" dirty="0" err="1">
                <a:solidFill>
                  <a:srgbClr val="FFFFFF"/>
                </a:solidFill>
                <a:latin typeface="+mj-lt"/>
                <a:cs typeface="Comic Sans MS"/>
              </a:rPr>
              <a:t>Galactic</a:t>
            </a:r>
            <a:r>
              <a:rPr lang="it-IT" sz="2400" dirty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lang="it-IT" sz="2400" dirty="0" err="1">
                <a:solidFill>
                  <a:srgbClr val="FFFFFF"/>
                </a:solidFill>
                <a:latin typeface="+mj-lt"/>
                <a:cs typeface="Comic Sans MS"/>
              </a:rPr>
              <a:t>Plane</a:t>
            </a:r>
            <a:r>
              <a:rPr lang="it-IT" sz="2400" dirty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4948" y="4552014"/>
            <a:ext cx="34895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About 400 “bubbles” found </a:t>
            </a:r>
          </a:p>
          <a:p>
            <a:r>
              <a:rPr lang="en-US" dirty="0">
                <a:solidFill>
                  <a:schemeClr val="accent1"/>
                </a:solidFill>
              </a:rPr>
              <a:t>in  MIPSGAL   (24 </a:t>
            </a:r>
            <a:r>
              <a:rPr lang="en-US" dirty="0">
                <a:solidFill>
                  <a:schemeClr val="accent1"/>
                </a:solidFill>
                <a:sym typeface="Symbol" charset="2"/>
              </a:rPr>
              <a:t>m)</a:t>
            </a:r>
          </a:p>
          <a:p>
            <a:r>
              <a:rPr lang="en-US" sz="1200" dirty="0">
                <a:solidFill>
                  <a:schemeClr val="accent1"/>
                </a:solidFill>
                <a:sym typeface="Symbol" charset="2"/>
              </a:rPr>
              <a:t>Carey et al., 2009, Mizuno et al 2010</a:t>
            </a:r>
          </a:p>
          <a:p>
            <a:endParaRPr lang="en-US" sz="1200" dirty="0">
              <a:solidFill>
                <a:schemeClr val="accent1"/>
              </a:solidFill>
              <a:sym typeface="Symbol" charset="2"/>
            </a:endParaRPr>
          </a:p>
          <a:p>
            <a:r>
              <a:rPr lang="en-US" dirty="0" smtClean="0">
                <a:solidFill>
                  <a:schemeClr val="accent1"/>
                </a:solidFill>
                <a:sym typeface="Symbol" charset="2"/>
              </a:rPr>
              <a:t>Possibly </a:t>
            </a:r>
            <a:r>
              <a:rPr lang="en-US" dirty="0">
                <a:solidFill>
                  <a:schemeClr val="accent1"/>
                </a:solidFill>
                <a:sym typeface="Symbol" charset="2"/>
              </a:rPr>
              <a:t>related to late stages </a:t>
            </a:r>
            <a:endParaRPr lang="en-US" dirty="0" smtClean="0">
              <a:solidFill>
                <a:schemeClr val="accent1"/>
              </a:solidFill>
              <a:sym typeface="Symbol" charset="2"/>
            </a:endParaRPr>
          </a:p>
          <a:p>
            <a:r>
              <a:rPr lang="en-US" dirty="0" smtClean="0">
                <a:solidFill>
                  <a:schemeClr val="accent1"/>
                </a:solidFill>
                <a:sym typeface="Symbol" charset="2"/>
              </a:rPr>
              <a:t>of </a:t>
            </a:r>
            <a:r>
              <a:rPr lang="en-US" dirty="0">
                <a:solidFill>
                  <a:schemeClr val="accent1"/>
                </a:solidFill>
                <a:sym typeface="Symbol" charset="2"/>
              </a:rPr>
              <a:t>Stellar evolution</a:t>
            </a:r>
          </a:p>
          <a:p>
            <a:r>
              <a:rPr lang="en-US" sz="1400" dirty="0" smtClean="0">
                <a:solidFill>
                  <a:schemeClr val="accent1"/>
                </a:solidFill>
                <a:sym typeface="Symbol" charset="2"/>
              </a:rPr>
              <a:t>              only </a:t>
            </a:r>
            <a:r>
              <a:rPr lang="en-US" sz="1400" dirty="0">
                <a:solidFill>
                  <a:schemeClr val="accent1"/>
                </a:solidFill>
                <a:sym typeface="Symbol" charset="2"/>
              </a:rPr>
              <a:t>10 have been </a:t>
            </a:r>
            <a:r>
              <a:rPr lang="en-US" sz="1400" dirty="0" smtClean="0">
                <a:solidFill>
                  <a:schemeClr val="accent1"/>
                </a:solidFill>
                <a:sym typeface="Symbol" charset="2"/>
              </a:rPr>
              <a:t>identified</a:t>
            </a:r>
            <a:endParaRPr lang="en-US" dirty="0">
              <a:solidFill>
                <a:schemeClr val="accent1"/>
              </a:solidFill>
            </a:endParaRP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56125" y="4117032"/>
            <a:ext cx="5111675" cy="175432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From SCORPIO and </a:t>
            </a:r>
            <a:r>
              <a:rPr lang="it-IT" dirty="0" err="1" smtClean="0">
                <a:solidFill>
                  <a:schemeClr val="accent1"/>
                </a:solidFill>
              </a:rPr>
              <a:t>then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 err="1" smtClean="0">
                <a:solidFill>
                  <a:schemeClr val="accent1"/>
                </a:solidFill>
              </a:rPr>
              <a:t>Galactic</a:t>
            </a:r>
            <a:r>
              <a:rPr lang="it-IT" b="1" dirty="0" err="1" smtClean="0">
                <a:solidFill>
                  <a:schemeClr val="accent1"/>
                </a:solidFill>
              </a:rPr>
              <a:t>EMU</a:t>
            </a:r>
            <a:r>
              <a:rPr lang="it-IT" dirty="0" smtClean="0">
                <a:solidFill>
                  <a:schemeClr val="accent1"/>
                </a:solidFill>
              </a:rPr>
              <a:t>:</a:t>
            </a:r>
          </a:p>
          <a:p>
            <a:endParaRPr lang="it-IT" dirty="0" smtClean="0">
              <a:solidFill>
                <a:schemeClr val="accent1"/>
              </a:solidFill>
            </a:endParaRPr>
          </a:p>
          <a:p>
            <a:r>
              <a:rPr lang="it-IT" dirty="0" err="1" smtClean="0">
                <a:solidFill>
                  <a:schemeClr val="accent1"/>
                </a:solidFill>
              </a:rPr>
              <a:t>Synergies</a:t>
            </a:r>
            <a:r>
              <a:rPr lang="it-IT" dirty="0" smtClean="0">
                <a:solidFill>
                  <a:schemeClr val="accent1"/>
                </a:solidFill>
              </a:rPr>
              <a:t> with   SCIP (</a:t>
            </a:r>
            <a:r>
              <a:rPr lang="it-IT" i="1" u="sng" dirty="0" smtClean="0">
                <a:solidFill>
                  <a:schemeClr val="accent1"/>
                </a:solidFill>
              </a:rPr>
              <a:t>Stellar, </a:t>
            </a:r>
            <a:r>
              <a:rPr lang="it-IT" i="1" u="sng" dirty="0" err="1" smtClean="0">
                <a:solidFill>
                  <a:schemeClr val="accent1"/>
                </a:solidFill>
              </a:rPr>
              <a:t>Circumstellar</a:t>
            </a:r>
            <a:endParaRPr lang="it-IT" i="1" u="sng" dirty="0" smtClean="0">
              <a:solidFill>
                <a:schemeClr val="accent1"/>
              </a:solidFill>
            </a:endParaRPr>
          </a:p>
          <a:p>
            <a:r>
              <a:rPr lang="it-IT" i="1" u="sng" dirty="0" smtClean="0">
                <a:solidFill>
                  <a:schemeClr val="accent1"/>
                </a:solidFill>
              </a:rPr>
              <a:t>and </a:t>
            </a:r>
            <a:r>
              <a:rPr lang="it-IT" i="1" u="sng" dirty="0" err="1" smtClean="0">
                <a:solidFill>
                  <a:schemeClr val="accent1"/>
                </a:solidFill>
              </a:rPr>
              <a:t>Interstellar</a:t>
            </a:r>
            <a:r>
              <a:rPr lang="it-IT" i="1" u="sng" dirty="0" smtClean="0">
                <a:solidFill>
                  <a:schemeClr val="accent1"/>
                </a:solidFill>
              </a:rPr>
              <a:t> </a:t>
            </a:r>
            <a:r>
              <a:rPr lang="it-IT" i="1" u="sng" dirty="0" err="1" smtClean="0">
                <a:solidFill>
                  <a:schemeClr val="accent1"/>
                </a:solidFill>
              </a:rPr>
              <a:t>Physics</a:t>
            </a:r>
            <a:r>
              <a:rPr lang="it-IT" dirty="0" smtClean="0">
                <a:solidFill>
                  <a:schemeClr val="accent1"/>
                </a:solidFill>
              </a:rPr>
              <a:t>) </a:t>
            </a:r>
            <a:r>
              <a:rPr lang="it-IT" dirty="0" err="1" smtClean="0">
                <a:solidFill>
                  <a:schemeClr val="accent1"/>
                </a:solidFill>
              </a:rPr>
              <a:t>survey</a:t>
            </a:r>
            <a:r>
              <a:rPr lang="it-IT" dirty="0" smtClean="0">
                <a:solidFill>
                  <a:schemeClr val="accent1"/>
                </a:solidFill>
              </a:rPr>
              <a:t>  of  </a:t>
            </a:r>
            <a:r>
              <a:rPr lang="it-IT" b="1" i="1" dirty="0" smtClean="0">
                <a:solidFill>
                  <a:schemeClr val="accent1"/>
                </a:solidFill>
              </a:rPr>
              <a:t>WEAVE? </a:t>
            </a:r>
          </a:p>
          <a:p>
            <a:endParaRPr lang="it-IT" dirty="0">
              <a:solidFill>
                <a:schemeClr val="accent1"/>
              </a:solidFill>
            </a:endParaRPr>
          </a:p>
          <a:p>
            <a:r>
              <a:rPr lang="it-IT" dirty="0" smtClean="0">
                <a:solidFill>
                  <a:schemeClr val="accent1"/>
                </a:solidFill>
              </a:rPr>
              <a:t>for the common </a:t>
            </a:r>
            <a:r>
              <a:rPr lang="it-IT" dirty="0" err="1" smtClean="0">
                <a:solidFill>
                  <a:schemeClr val="accent1"/>
                </a:solidFill>
              </a:rPr>
              <a:t>sky</a:t>
            </a:r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5" name="Immagine 4" descr="logo_weav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9" y="5296461"/>
            <a:ext cx="1287655" cy="12168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3795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ORPIO_ASKAP_ABC_SN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9144000" cy="417332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2400" dirty="0">
                <a:solidFill>
                  <a:prstClr val="white"/>
                </a:solidFill>
                <a:latin typeface="Arial"/>
              </a:rPr>
              <a:t>The SCORPIO </a:t>
            </a:r>
            <a:r>
              <a:rPr lang="it-IT" sz="2400" dirty="0" err="1">
                <a:solidFill>
                  <a:prstClr val="white"/>
                </a:solidFill>
                <a:latin typeface="Arial"/>
              </a:rPr>
              <a:t>field</a:t>
            </a:r>
            <a:r>
              <a:rPr lang="it-IT" sz="2400" dirty="0">
                <a:solidFill>
                  <a:prstClr val="white"/>
                </a:solidFill>
                <a:latin typeface="Arial"/>
              </a:rPr>
              <a:t>                                                      ASKAP </a:t>
            </a:r>
            <a:r>
              <a:rPr lang="it-IT" sz="2400" dirty="0" err="1">
                <a:solidFill>
                  <a:prstClr val="white"/>
                </a:solidFill>
                <a:latin typeface="Arial"/>
              </a:rPr>
              <a:t>map</a:t>
            </a:r>
            <a:r>
              <a:rPr lang="it-IT" sz="2400" dirty="0">
                <a:solidFill>
                  <a:prstClr val="white"/>
                </a:solidFill>
                <a:latin typeface="Arial"/>
              </a:rPr>
              <a:t> </a:t>
            </a:r>
            <a:endParaRPr lang="it-IT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442099"/>
            <a:ext cx="278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dirty="0">
                <a:solidFill>
                  <a:srgbClr val="073779"/>
                </a:solidFill>
                <a:latin typeface="Arial"/>
              </a:rPr>
              <a:t>Field center 343.8 -0.2</a:t>
            </a:r>
          </a:p>
          <a:p>
            <a:pPr defTabSz="914400"/>
            <a:r>
              <a:rPr lang="it-IT" dirty="0" err="1">
                <a:solidFill>
                  <a:srgbClr val="073779"/>
                </a:solidFill>
                <a:latin typeface="Arial"/>
              </a:rPr>
              <a:t>Dimensions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5.4x1.3 deg</a:t>
            </a:r>
            <a:r>
              <a:rPr lang="it-IT" baseline="30000" dirty="0">
                <a:solidFill>
                  <a:srgbClr val="073779"/>
                </a:solidFill>
                <a:latin typeface="Arial"/>
              </a:rPr>
              <a:t>2</a:t>
            </a:r>
          </a:p>
        </p:txBody>
      </p:sp>
      <p:sp>
        <p:nvSpPr>
          <p:cNvPr id="6" name="CasellaDiTesto 3"/>
          <p:cNvSpPr txBox="1"/>
          <p:nvPr/>
        </p:nvSpPr>
        <p:spPr>
          <a:xfrm>
            <a:off x="327634" y="5613400"/>
            <a:ext cx="8494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dirty="0" err="1">
                <a:solidFill>
                  <a:prstClr val="black"/>
                </a:solidFill>
                <a:latin typeface="Arial"/>
              </a:rPr>
              <a:t>Yellow</a:t>
            </a:r>
            <a:r>
              <a:rPr lang="it-IT" dirty="0">
                <a:solidFill>
                  <a:prstClr val="black"/>
                </a:solidFill>
                <a:latin typeface="Arial"/>
              </a:rPr>
              <a:t> – 17 </a:t>
            </a:r>
            <a:r>
              <a:rPr lang="it-IT" dirty="0" err="1">
                <a:solidFill>
                  <a:prstClr val="black"/>
                </a:solidFill>
                <a:latin typeface="Arial"/>
              </a:rPr>
              <a:t>Known</a:t>
            </a:r>
            <a:r>
              <a:rPr lang="it-IT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Arial"/>
              </a:rPr>
              <a:t>SNRs</a:t>
            </a:r>
            <a:r>
              <a:rPr lang="it-IT" dirty="0">
                <a:solidFill>
                  <a:prstClr val="black"/>
                </a:solidFill>
                <a:latin typeface="Arial"/>
              </a:rPr>
              <a:t> from Green et al. 2014 </a:t>
            </a:r>
          </a:p>
          <a:p>
            <a:pPr defTabSz="914400"/>
            <a:r>
              <a:rPr lang="it-IT" dirty="0">
                <a:solidFill>
                  <a:prstClr val="black"/>
                </a:solidFill>
                <a:latin typeface="Arial"/>
              </a:rPr>
              <a:t>Blue    –  23 new </a:t>
            </a:r>
            <a:r>
              <a:rPr lang="it-IT" dirty="0" err="1">
                <a:solidFill>
                  <a:prstClr val="black"/>
                </a:solidFill>
                <a:latin typeface="Arial"/>
              </a:rPr>
              <a:t>SNRs</a:t>
            </a:r>
            <a:r>
              <a:rPr lang="it-IT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i="1" dirty="0" err="1">
                <a:solidFill>
                  <a:prstClr val="black"/>
                </a:solidFill>
                <a:latin typeface="Arial"/>
              </a:rPr>
              <a:t>candidates</a:t>
            </a:r>
            <a:r>
              <a:rPr lang="it-IT" dirty="0">
                <a:solidFill>
                  <a:prstClr val="black"/>
                </a:solidFill>
                <a:latin typeface="Arial"/>
              </a:rPr>
              <a:t>  </a:t>
            </a:r>
            <a:r>
              <a:rPr lang="it-IT" dirty="0">
                <a:solidFill>
                  <a:srgbClr val="FF0000"/>
                </a:solidFill>
                <a:latin typeface="Arial"/>
              </a:rPr>
              <a:t>												(Umana+ in prep.)</a:t>
            </a:r>
          </a:p>
        </p:txBody>
      </p:sp>
    </p:spTree>
    <p:extLst>
      <p:ext uri="{BB962C8B-B14F-4D97-AF65-F5344CB8AC3E}">
        <p14:creationId xmlns:p14="http://schemas.microsoft.com/office/powerpoint/2010/main" val="219733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ORPIO_ASKAP_ABC_HIIr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42434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2400" dirty="0">
                <a:solidFill>
                  <a:prstClr val="white"/>
                </a:solidFill>
                <a:latin typeface="Arial"/>
              </a:rPr>
              <a:t>The SCORPIO </a:t>
            </a:r>
            <a:r>
              <a:rPr lang="it-IT" sz="2400" dirty="0" err="1">
                <a:solidFill>
                  <a:prstClr val="white"/>
                </a:solidFill>
                <a:latin typeface="Arial"/>
              </a:rPr>
              <a:t>field</a:t>
            </a:r>
            <a:r>
              <a:rPr lang="it-IT" sz="2400" dirty="0">
                <a:solidFill>
                  <a:prstClr val="white"/>
                </a:solidFill>
                <a:latin typeface="Arial"/>
              </a:rPr>
              <a:t>                                                      ASKAP </a:t>
            </a:r>
            <a:r>
              <a:rPr lang="it-IT" sz="2400" dirty="0" err="1">
                <a:solidFill>
                  <a:prstClr val="white"/>
                </a:solidFill>
                <a:latin typeface="Arial"/>
              </a:rPr>
              <a:t>map</a:t>
            </a:r>
            <a:r>
              <a:rPr lang="it-IT" sz="2400" dirty="0">
                <a:solidFill>
                  <a:prstClr val="white"/>
                </a:solidFill>
                <a:latin typeface="Arial"/>
              </a:rPr>
              <a:t> </a:t>
            </a:r>
            <a:endParaRPr lang="it-IT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57031"/>
            <a:ext cx="24620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1600" dirty="0">
                <a:solidFill>
                  <a:srgbClr val="073779"/>
                </a:solidFill>
                <a:latin typeface="Arial"/>
              </a:rPr>
              <a:t>Field center 343.8 -0.2</a:t>
            </a:r>
          </a:p>
          <a:p>
            <a:pPr defTabSz="914400"/>
            <a:r>
              <a:rPr lang="it-IT" sz="1600" dirty="0" err="1">
                <a:solidFill>
                  <a:srgbClr val="073779"/>
                </a:solidFill>
                <a:latin typeface="Arial"/>
              </a:rPr>
              <a:t>Dimensions</a:t>
            </a:r>
            <a:r>
              <a:rPr lang="it-IT" sz="1600" dirty="0">
                <a:solidFill>
                  <a:srgbClr val="073779"/>
                </a:solidFill>
                <a:latin typeface="Arial"/>
              </a:rPr>
              <a:t> 5.4x1.3 deg</a:t>
            </a:r>
            <a:r>
              <a:rPr lang="it-IT" sz="1600" baseline="30000" dirty="0">
                <a:solidFill>
                  <a:srgbClr val="073779"/>
                </a:solidFill>
                <a:latin typeface="Arial"/>
              </a:rPr>
              <a:t>2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718969" y="587810"/>
            <a:ext cx="642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b="1" dirty="0">
                <a:solidFill>
                  <a:prstClr val="black"/>
                </a:solidFill>
                <a:latin typeface="Arial"/>
              </a:rPr>
              <a:t> HII </a:t>
            </a:r>
            <a:r>
              <a:rPr lang="it-IT" b="1" dirty="0" err="1">
                <a:solidFill>
                  <a:prstClr val="black"/>
                </a:solidFill>
                <a:latin typeface="Arial"/>
              </a:rPr>
              <a:t>Regions</a:t>
            </a:r>
            <a:r>
              <a:rPr lang="it-IT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b="1" dirty="0" err="1">
                <a:solidFill>
                  <a:prstClr val="black"/>
                </a:solidFill>
                <a:latin typeface="Arial"/>
              </a:rPr>
              <a:t>as</a:t>
            </a:r>
            <a:r>
              <a:rPr lang="it-IT" b="1" dirty="0">
                <a:solidFill>
                  <a:prstClr val="black"/>
                </a:solidFill>
                <a:latin typeface="Arial"/>
              </a:rPr>
              <a:t> from the WISE </a:t>
            </a:r>
            <a:r>
              <a:rPr lang="it-IT" b="1" dirty="0" err="1">
                <a:solidFill>
                  <a:prstClr val="black"/>
                </a:solidFill>
                <a:latin typeface="Arial"/>
              </a:rPr>
              <a:t>catalog</a:t>
            </a:r>
            <a:r>
              <a:rPr lang="it-IT" b="1" dirty="0">
                <a:solidFill>
                  <a:prstClr val="black"/>
                </a:solidFill>
                <a:latin typeface="Arial"/>
              </a:rPr>
              <a:t> (Anderson+2014)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9700" y="5567514"/>
            <a:ext cx="28760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1600" dirty="0">
                <a:solidFill>
                  <a:srgbClr val="62BCE9">
                    <a:lumMod val="75000"/>
                  </a:srgbClr>
                </a:solidFill>
                <a:latin typeface="Arial"/>
              </a:rPr>
              <a:t>Light-blue   K</a:t>
            </a:r>
            <a:r>
              <a:rPr lang="it-IT" sz="1600" dirty="0">
                <a:solidFill>
                  <a:prstClr val="black"/>
                </a:solidFill>
                <a:latin typeface="Arial"/>
              </a:rPr>
              <a:t>         </a:t>
            </a:r>
            <a:r>
              <a:rPr lang="it-IT" sz="1600" dirty="0" err="1">
                <a:solidFill>
                  <a:prstClr val="black"/>
                </a:solidFill>
                <a:latin typeface="Arial"/>
              </a:rPr>
              <a:t>Known</a:t>
            </a:r>
            <a:r>
              <a:rPr lang="it-IT" sz="1600" dirty="0">
                <a:solidFill>
                  <a:prstClr val="black"/>
                </a:solidFill>
                <a:latin typeface="Arial"/>
              </a:rPr>
              <a:t> HII</a:t>
            </a:r>
          </a:p>
          <a:p>
            <a:pPr defTabSz="914400"/>
            <a:r>
              <a:rPr lang="it-IT" sz="1600" dirty="0">
                <a:solidFill>
                  <a:srgbClr val="008000"/>
                </a:solidFill>
                <a:latin typeface="Arial"/>
              </a:rPr>
              <a:t>Green         G        </a:t>
            </a:r>
            <a:r>
              <a:rPr lang="it-IT" sz="1600" dirty="0">
                <a:solidFill>
                  <a:prstClr val="black"/>
                </a:solidFill>
                <a:latin typeface="Arial"/>
              </a:rPr>
              <a:t>Group</a:t>
            </a:r>
          </a:p>
          <a:p>
            <a:pPr defTabSz="914400"/>
            <a:r>
              <a:rPr lang="it-IT" sz="1600" dirty="0" err="1">
                <a:solidFill>
                  <a:srgbClr val="B523B4">
                    <a:lumMod val="60000"/>
                    <a:lumOff val="40000"/>
                  </a:srgbClr>
                </a:solidFill>
                <a:latin typeface="Arial"/>
              </a:rPr>
              <a:t>Purple</a:t>
            </a:r>
            <a:r>
              <a:rPr lang="it-IT" sz="1600" dirty="0">
                <a:solidFill>
                  <a:srgbClr val="B523B4">
                    <a:lumMod val="60000"/>
                    <a:lumOff val="40000"/>
                  </a:srgbClr>
                </a:solidFill>
                <a:latin typeface="Arial"/>
              </a:rPr>
              <a:t>         C</a:t>
            </a:r>
            <a:r>
              <a:rPr lang="it-IT" sz="1600" dirty="0">
                <a:solidFill>
                  <a:prstClr val="black"/>
                </a:solidFill>
                <a:latin typeface="Arial"/>
              </a:rPr>
              <a:t>        Candidate</a:t>
            </a:r>
          </a:p>
          <a:p>
            <a:pPr defTabSz="914400"/>
            <a:r>
              <a:rPr lang="it-IT" sz="1600" dirty="0" err="1">
                <a:solidFill>
                  <a:srgbClr val="FF0000"/>
                </a:solidFill>
                <a:latin typeface="Arial"/>
              </a:rPr>
              <a:t>Red</a:t>
            </a:r>
            <a:r>
              <a:rPr lang="it-IT" sz="1600" dirty="0">
                <a:solidFill>
                  <a:srgbClr val="FF0000"/>
                </a:solidFill>
                <a:latin typeface="Arial"/>
              </a:rPr>
              <a:t>             </a:t>
            </a:r>
            <a:r>
              <a:rPr lang="it-IT" sz="1600" dirty="0" err="1">
                <a:solidFill>
                  <a:srgbClr val="FF0000"/>
                </a:solidFill>
                <a:latin typeface="Arial"/>
              </a:rPr>
              <a:t>Q</a:t>
            </a:r>
            <a:r>
              <a:rPr lang="it-IT" sz="1600" dirty="0">
                <a:solidFill>
                  <a:srgbClr val="FF0000"/>
                </a:solidFill>
                <a:latin typeface="Arial"/>
              </a:rPr>
              <a:t>        </a:t>
            </a:r>
            <a:r>
              <a:rPr lang="it-IT" sz="1600" dirty="0">
                <a:solidFill>
                  <a:prstClr val="black"/>
                </a:solidFill>
                <a:latin typeface="Arial"/>
              </a:rPr>
              <a:t>radio </a:t>
            </a:r>
            <a:r>
              <a:rPr lang="it-IT" sz="1600" dirty="0" err="1">
                <a:solidFill>
                  <a:prstClr val="black"/>
                </a:solidFill>
                <a:latin typeface="Arial"/>
              </a:rPr>
              <a:t>quite</a:t>
            </a:r>
            <a:endParaRPr lang="it-IT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66633" y="5721402"/>
            <a:ext cx="4799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dirty="0" err="1">
                <a:solidFill>
                  <a:prstClr val="black"/>
                </a:solidFill>
                <a:latin typeface="Arial"/>
              </a:rPr>
              <a:t>A total of </a:t>
            </a:r>
            <a:r>
              <a:rPr lang="it-IT" b="1" dirty="0" err="1">
                <a:solidFill>
                  <a:prstClr val="black"/>
                </a:solidFill>
                <a:latin typeface="Arial"/>
              </a:rPr>
              <a:t>388 </a:t>
            </a:r>
            <a:r>
              <a:rPr lang="it-IT" b="1" dirty="0">
                <a:solidFill>
                  <a:prstClr val="black"/>
                </a:solidFill>
              </a:rPr>
              <a:t>HII </a:t>
            </a:r>
            <a:r>
              <a:rPr lang="it-IT" dirty="0">
                <a:solidFill>
                  <a:prstClr val="black"/>
                </a:solidFill>
              </a:rPr>
              <a:t>are included in ASKAP </a:t>
            </a:r>
            <a:r>
              <a:rPr lang="it-IT" dirty="0" err="1">
                <a:solidFill>
                  <a:prstClr val="black"/>
                </a:solidFill>
                <a:latin typeface="Arial"/>
              </a:rPr>
              <a:t>map</a:t>
            </a:r>
          </a:p>
          <a:p>
            <a:pPr defTabSz="914400"/>
            <a:r>
              <a:rPr lang="it-IT" dirty="0" err="1">
                <a:solidFill>
                  <a:prstClr val="black"/>
                </a:solidFill>
                <a:latin typeface="Arial"/>
              </a:rPr>
              <a:t>220/388 are Q HII regions</a:t>
            </a:r>
          </a:p>
          <a:p>
            <a:pPr defTabSz="914400"/>
            <a:r>
              <a:rPr lang="it-IT" dirty="0" err="1">
                <a:solidFill>
                  <a:prstClr val="black"/>
                </a:solidFill>
                <a:latin typeface="Arial"/>
              </a:rPr>
              <a:t>99/220 (</a:t>
            </a:r>
            <a:r>
              <a:rPr lang="it-IT" b="1" dirty="0" err="1">
                <a:solidFill>
                  <a:prstClr val="black"/>
                </a:solidFill>
                <a:latin typeface="Arial"/>
              </a:rPr>
              <a:t>45%</a:t>
            </a:r>
            <a:r>
              <a:rPr lang="it-IT" dirty="0" err="1">
                <a:solidFill>
                  <a:prstClr val="black"/>
                </a:solidFill>
                <a:latin typeface="Arial"/>
              </a:rPr>
              <a:t>) are detected in ASKAP </a:t>
            </a:r>
            <a:endParaRPr lang="it-IT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19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rancesco\Dropbox\scorpiotesi\articolo\scorpiomodel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073" y="770007"/>
            <a:ext cx="5003712" cy="377123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475406" y="1346035"/>
            <a:ext cx="3248030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073779"/>
                </a:solidFill>
              </a:rPr>
              <a:t>Comparison</a:t>
            </a:r>
            <a:r>
              <a:rPr lang="it-IT" sz="2000" b="1" dirty="0" smtClean="0">
                <a:solidFill>
                  <a:srgbClr val="073779"/>
                </a:solidFill>
              </a:rPr>
              <a:t> with ATLAS:</a:t>
            </a:r>
            <a:endParaRPr lang="it-IT" sz="2000" b="1" dirty="0">
              <a:solidFill>
                <a:srgbClr val="07377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solidFill>
                  <a:srgbClr val="073779"/>
                </a:solidFill>
              </a:rPr>
              <a:t>no </a:t>
            </a:r>
            <a:r>
              <a:rPr lang="it-IT" sz="2000" dirty="0" err="1" smtClean="0">
                <a:solidFill>
                  <a:srgbClr val="073779"/>
                </a:solidFill>
              </a:rPr>
              <a:t>difference</a:t>
            </a:r>
            <a:r>
              <a:rPr lang="it-IT" sz="2000" dirty="0" smtClean="0">
                <a:solidFill>
                  <a:srgbClr val="073779"/>
                </a:solidFill>
              </a:rPr>
              <a:t> for α &lt;&lt; 0</a:t>
            </a:r>
            <a:endParaRPr lang="it-IT" sz="2000" b="1" dirty="0">
              <a:solidFill>
                <a:srgbClr val="07377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>
                <a:solidFill>
                  <a:srgbClr val="073779"/>
                </a:solidFill>
              </a:rPr>
              <a:t>s</a:t>
            </a:r>
            <a:r>
              <a:rPr lang="it-IT" sz="2000" dirty="0" smtClean="0">
                <a:solidFill>
                  <a:srgbClr val="073779"/>
                </a:solidFill>
              </a:rPr>
              <a:t>ource </a:t>
            </a:r>
            <a:r>
              <a:rPr lang="it-IT" sz="2000" dirty="0" err="1" smtClean="0">
                <a:solidFill>
                  <a:srgbClr val="073779"/>
                </a:solidFill>
              </a:rPr>
              <a:t>excess</a:t>
            </a:r>
            <a:r>
              <a:rPr lang="it-IT" sz="2000" dirty="0" smtClean="0">
                <a:solidFill>
                  <a:srgbClr val="073779"/>
                </a:solidFill>
              </a:rPr>
              <a:t> for α ≥ 0</a:t>
            </a:r>
            <a:endParaRPr lang="it-IT" sz="2000" dirty="0">
              <a:solidFill>
                <a:srgbClr val="073779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06627" y="433635"/>
            <a:ext cx="8075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73779"/>
                </a:solidFill>
              </a:rPr>
              <a:t>Radio </a:t>
            </a:r>
            <a:r>
              <a:rPr lang="it-IT" dirty="0" err="1" smtClean="0">
                <a:solidFill>
                  <a:srgbClr val="073779"/>
                </a:solidFill>
              </a:rPr>
              <a:t>spectral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index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analysis</a:t>
            </a:r>
            <a:r>
              <a:rPr lang="it-IT" dirty="0" smtClean="0">
                <a:solidFill>
                  <a:srgbClr val="073779"/>
                </a:solidFill>
              </a:rPr>
              <a:t> to </a:t>
            </a:r>
            <a:r>
              <a:rPr lang="it-IT" dirty="0" err="1" smtClean="0">
                <a:solidFill>
                  <a:srgbClr val="073779"/>
                </a:solidFill>
              </a:rPr>
              <a:t>characterize</a:t>
            </a:r>
            <a:r>
              <a:rPr lang="it-IT" dirty="0" smtClean="0">
                <a:solidFill>
                  <a:srgbClr val="073779"/>
                </a:solidFill>
              </a:rPr>
              <a:t> the </a:t>
            </a:r>
            <a:r>
              <a:rPr lang="it-IT" dirty="0" err="1" smtClean="0">
                <a:solidFill>
                  <a:srgbClr val="073779"/>
                </a:solidFill>
              </a:rPr>
              <a:t>point</a:t>
            </a:r>
            <a:r>
              <a:rPr lang="it-IT" dirty="0" smtClean="0">
                <a:solidFill>
                  <a:srgbClr val="073779"/>
                </a:solidFill>
              </a:rPr>
              <a:t> source </a:t>
            </a:r>
            <a:r>
              <a:rPr lang="it-IT" dirty="0" err="1" smtClean="0">
                <a:solidFill>
                  <a:srgbClr val="073779"/>
                </a:solidFill>
              </a:rPr>
              <a:t>emission</a:t>
            </a:r>
            <a:endParaRPr lang="it-IT" dirty="0" smtClean="0">
              <a:solidFill>
                <a:srgbClr val="073779"/>
              </a:solidFill>
            </a:endParaRPr>
          </a:p>
          <a:p>
            <a:r>
              <a:rPr lang="it-IT" dirty="0">
                <a:solidFill>
                  <a:srgbClr val="073779"/>
                </a:solidFill>
              </a:rPr>
              <a:t> </a:t>
            </a:r>
            <a:r>
              <a:rPr lang="it-IT" dirty="0" smtClean="0">
                <a:solidFill>
                  <a:srgbClr val="073779"/>
                </a:solidFill>
              </a:rPr>
              <a:t>                            -</a:t>
            </a:r>
            <a:r>
              <a:rPr lang="it-IT" dirty="0" err="1" smtClean="0">
                <a:solidFill>
                  <a:srgbClr val="073779"/>
                </a:solidFill>
              </a:rPr>
              <a:t>disentagle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between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Galactic</a:t>
            </a:r>
            <a:r>
              <a:rPr lang="it-IT" dirty="0" smtClean="0">
                <a:solidFill>
                  <a:srgbClr val="073779"/>
                </a:solidFill>
              </a:rPr>
              <a:t> and </a:t>
            </a:r>
            <a:r>
              <a:rPr lang="it-IT" dirty="0" err="1" smtClean="0">
                <a:solidFill>
                  <a:srgbClr val="073779"/>
                </a:solidFill>
              </a:rPr>
              <a:t>extragalactic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population</a:t>
            </a:r>
            <a:r>
              <a:rPr lang="it-IT" dirty="0" smtClean="0">
                <a:solidFill>
                  <a:srgbClr val="073779"/>
                </a:solidFill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2327" y="6447598"/>
            <a:ext cx="20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Cavallaro + 2018</a:t>
            </a:r>
            <a:r>
              <a:rPr lang="it-IT" sz="1600" dirty="0" smtClean="0"/>
              <a:t> </a:t>
            </a:r>
            <a:endParaRPr lang="it-IT" sz="1600" dirty="0"/>
          </a:p>
        </p:txBody>
      </p:sp>
      <p:pic>
        <p:nvPicPr>
          <p:cNvPr id="8" name="Immagine 7" descr="Cavallar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" y="5069739"/>
            <a:ext cx="1116768" cy="142842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460179" y="2658311"/>
            <a:ext cx="57051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73779"/>
                </a:solidFill>
              </a:rPr>
              <a:t>Above</a:t>
            </a:r>
            <a:r>
              <a:rPr lang="it-IT" dirty="0" smtClean="0">
                <a:solidFill>
                  <a:srgbClr val="073779"/>
                </a:solidFill>
              </a:rPr>
              <a:t> 1 </a:t>
            </a:r>
            <a:r>
              <a:rPr lang="it-IT" dirty="0" err="1" smtClean="0">
                <a:solidFill>
                  <a:srgbClr val="073779"/>
                </a:solidFill>
              </a:rPr>
              <a:t>mJy</a:t>
            </a:r>
            <a:r>
              <a:rPr lang="it-IT" dirty="0" smtClean="0">
                <a:solidFill>
                  <a:srgbClr val="073779"/>
                </a:solidFill>
              </a:rPr>
              <a:t>, the source </a:t>
            </a:r>
            <a:r>
              <a:rPr lang="it-IT" dirty="0" err="1" smtClean="0">
                <a:solidFill>
                  <a:srgbClr val="073779"/>
                </a:solidFill>
              </a:rPr>
              <a:t>density</a:t>
            </a:r>
            <a:r>
              <a:rPr lang="it-IT" dirty="0" smtClean="0">
                <a:solidFill>
                  <a:srgbClr val="073779"/>
                </a:solidFill>
              </a:rPr>
              <a:t> in SCORPIO (ATCA)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is</a:t>
            </a:r>
            <a:r>
              <a:rPr lang="it-IT" dirty="0" smtClean="0">
                <a:solidFill>
                  <a:srgbClr val="073779"/>
                </a:solidFill>
              </a:rPr>
              <a:t> 20%  </a:t>
            </a:r>
            <a:r>
              <a:rPr lang="it-IT" dirty="0" err="1" smtClean="0">
                <a:solidFill>
                  <a:srgbClr val="073779"/>
                </a:solidFill>
              </a:rPr>
              <a:t>greater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than</a:t>
            </a:r>
            <a:r>
              <a:rPr lang="it-IT" dirty="0" smtClean="0">
                <a:solidFill>
                  <a:srgbClr val="073779"/>
                </a:solidFill>
              </a:rPr>
              <a:t> in a </a:t>
            </a:r>
            <a:r>
              <a:rPr lang="it-IT" dirty="0" err="1" smtClean="0">
                <a:solidFill>
                  <a:srgbClr val="073779"/>
                </a:solidFill>
              </a:rPr>
              <a:t>typical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extragalatic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field</a:t>
            </a:r>
            <a:endParaRPr lang="it-IT" dirty="0">
              <a:solidFill>
                <a:srgbClr val="073779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-50800"/>
            <a:ext cx="794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srgbClr val="FFFFFF"/>
                </a:solidFill>
                <a:latin typeface="+mj-lt"/>
              </a:rPr>
              <a:t>Synergies</a:t>
            </a:r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: new radio sub-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</a:rPr>
              <a:t>mJy</a:t>
            </a:r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 radio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</a:rPr>
              <a:t>population</a:t>
            </a:r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 in the GP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  <a:cs typeface="Comic Sans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213100" y="4525664"/>
            <a:ext cx="5816599" cy="2308324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From SCORPIO and </a:t>
            </a:r>
            <a:r>
              <a:rPr lang="it-IT" dirty="0" err="1" smtClean="0">
                <a:solidFill>
                  <a:schemeClr val="accent1"/>
                </a:solidFill>
              </a:rPr>
              <a:t>then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 err="1" smtClean="0">
                <a:solidFill>
                  <a:schemeClr val="accent1"/>
                </a:solidFill>
              </a:rPr>
              <a:t>Galactic</a:t>
            </a:r>
            <a:r>
              <a:rPr lang="it-IT" b="1" dirty="0" err="1" smtClean="0">
                <a:solidFill>
                  <a:schemeClr val="accent1"/>
                </a:solidFill>
              </a:rPr>
              <a:t>EMU</a:t>
            </a:r>
            <a:r>
              <a:rPr lang="it-IT" dirty="0" smtClean="0">
                <a:solidFill>
                  <a:schemeClr val="accent1"/>
                </a:solidFill>
              </a:rPr>
              <a:t>:</a:t>
            </a:r>
          </a:p>
          <a:p>
            <a:endParaRPr lang="it-IT" dirty="0" smtClean="0">
              <a:solidFill>
                <a:schemeClr val="accent1"/>
              </a:solidFill>
            </a:endParaRPr>
          </a:p>
          <a:p>
            <a:r>
              <a:rPr lang="it-IT" b="1" dirty="0" err="1" smtClean="0">
                <a:solidFill>
                  <a:schemeClr val="accent1"/>
                </a:solidFill>
              </a:rPr>
              <a:t>Catalogs</a:t>
            </a:r>
            <a:r>
              <a:rPr lang="it-IT" dirty="0" smtClean="0">
                <a:solidFill>
                  <a:schemeClr val="accent1"/>
                </a:solidFill>
              </a:rPr>
              <a:t> for </a:t>
            </a:r>
            <a:r>
              <a:rPr lang="it-IT" dirty="0" err="1" smtClean="0">
                <a:solidFill>
                  <a:schemeClr val="accent1"/>
                </a:solidFill>
              </a:rPr>
              <a:t>deep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 err="1" smtClean="0">
                <a:solidFill>
                  <a:schemeClr val="accent1"/>
                </a:solidFill>
              </a:rPr>
              <a:t>spectroscopic</a:t>
            </a:r>
            <a:r>
              <a:rPr lang="it-IT" dirty="0" smtClean="0">
                <a:solidFill>
                  <a:schemeClr val="accent1"/>
                </a:solidFill>
              </a:rPr>
              <a:t> follow-up by </a:t>
            </a:r>
          </a:p>
          <a:p>
            <a:r>
              <a:rPr lang="it-IT" dirty="0" smtClean="0">
                <a:solidFill>
                  <a:schemeClr val="accent1"/>
                </a:solidFill>
              </a:rPr>
              <a:t>MOONS- Multi Object Optical and </a:t>
            </a:r>
            <a:r>
              <a:rPr lang="it-IT" dirty="0" err="1" smtClean="0">
                <a:solidFill>
                  <a:schemeClr val="accent1"/>
                </a:solidFill>
              </a:rPr>
              <a:t>Near-infrared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 err="1" smtClean="0">
                <a:solidFill>
                  <a:schemeClr val="accent1"/>
                </a:solidFill>
              </a:rPr>
              <a:t>Spectrograph</a:t>
            </a:r>
            <a:r>
              <a:rPr lang="it-IT" dirty="0" smtClean="0">
                <a:solidFill>
                  <a:schemeClr val="accent1"/>
                </a:solidFill>
              </a:rPr>
              <a:t> for the VLT </a:t>
            </a:r>
          </a:p>
          <a:p>
            <a:r>
              <a:rPr lang="it-IT" dirty="0" smtClean="0">
                <a:solidFill>
                  <a:schemeClr val="accent1"/>
                </a:solidFill>
              </a:rPr>
              <a:t>for </a:t>
            </a:r>
            <a:r>
              <a:rPr lang="it-IT" dirty="0" err="1" smtClean="0">
                <a:solidFill>
                  <a:schemeClr val="accent1"/>
                </a:solidFill>
              </a:rPr>
              <a:t>classification</a:t>
            </a:r>
            <a:r>
              <a:rPr lang="it-IT" dirty="0" smtClean="0">
                <a:solidFill>
                  <a:schemeClr val="accent1"/>
                </a:solidFill>
              </a:rPr>
              <a:t> of </a:t>
            </a:r>
            <a:r>
              <a:rPr lang="it-IT" dirty="0" err="1" smtClean="0">
                <a:solidFill>
                  <a:schemeClr val="accent1"/>
                </a:solidFill>
              </a:rPr>
              <a:t>this</a:t>
            </a:r>
            <a:r>
              <a:rPr lang="it-IT" dirty="0" smtClean="0">
                <a:solidFill>
                  <a:schemeClr val="accent1"/>
                </a:solidFill>
              </a:rPr>
              <a:t> new </a:t>
            </a:r>
            <a:r>
              <a:rPr lang="it-IT" dirty="0" err="1" smtClean="0">
                <a:solidFill>
                  <a:schemeClr val="accent1"/>
                </a:solidFill>
              </a:rPr>
              <a:t>kind</a:t>
            </a:r>
            <a:r>
              <a:rPr lang="it-IT" dirty="0" smtClean="0">
                <a:solidFill>
                  <a:schemeClr val="accent1"/>
                </a:solidFill>
              </a:rPr>
              <a:t> of GP radio </a:t>
            </a:r>
            <a:r>
              <a:rPr lang="it-IT" dirty="0" err="1" smtClean="0">
                <a:solidFill>
                  <a:schemeClr val="accent1"/>
                </a:solidFill>
              </a:rPr>
              <a:t>population</a:t>
            </a:r>
            <a:endParaRPr lang="it-IT" dirty="0" smtClean="0">
              <a:solidFill>
                <a:schemeClr val="accent1"/>
              </a:solidFill>
            </a:endParaRPr>
          </a:p>
          <a:p>
            <a:r>
              <a:rPr lang="it-IT" b="1" dirty="0" smtClean="0">
                <a:solidFill>
                  <a:schemeClr val="accent1"/>
                </a:solidFill>
              </a:rPr>
              <a:t>NIR </a:t>
            </a:r>
            <a:r>
              <a:rPr lang="it-IT" b="1" dirty="0" err="1" smtClean="0">
                <a:solidFill>
                  <a:schemeClr val="accent1"/>
                </a:solidFill>
              </a:rPr>
              <a:t>capability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 err="1" smtClean="0">
                <a:solidFill>
                  <a:schemeClr val="accent1"/>
                </a:solidFill>
              </a:rPr>
              <a:t>essential</a:t>
            </a:r>
            <a:r>
              <a:rPr lang="it-IT" dirty="0" smtClean="0">
                <a:solidFill>
                  <a:schemeClr val="accent1"/>
                </a:solidFill>
              </a:rPr>
              <a:t> to </a:t>
            </a:r>
            <a:r>
              <a:rPr lang="it-IT" dirty="0" err="1" smtClean="0">
                <a:solidFill>
                  <a:schemeClr val="accent1"/>
                </a:solidFill>
              </a:rPr>
              <a:t>explore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 err="1" smtClean="0">
                <a:solidFill>
                  <a:schemeClr val="accent1"/>
                </a:solidFill>
              </a:rPr>
              <a:t>heavely-obscured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dirty="0" err="1" smtClean="0">
                <a:solidFill>
                  <a:schemeClr val="accent1"/>
                </a:solidFill>
              </a:rPr>
              <a:t>regions</a:t>
            </a:r>
            <a:r>
              <a:rPr lang="it-IT" dirty="0" smtClean="0">
                <a:solidFill>
                  <a:schemeClr val="accent1"/>
                </a:solidFill>
              </a:rPr>
              <a:t> of the </a:t>
            </a:r>
            <a:r>
              <a:rPr lang="it-IT" dirty="0" err="1" smtClean="0">
                <a:solidFill>
                  <a:schemeClr val="accent1"/>
                </a:solidFill>
              </a:rPr>
              <a:t>Galaxy</a:t>
            </a:r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2" name="Immagine 1" descr="14859526653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12" y="3668414"/>
            <a:ext cx="14605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5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2400" dirty="0">
                <a:solidFill>
                  <a:prstClr val="white"/>
                </a:solidFill>
                <a:latin typeface="Arial"/>
              </a:rPr>
              <a:t>The SCORPIO </a:t>
            </a:r>
            <a:r>
              <a:rPr lang="it-IT" sz="2400" dirty="0" err="1">
                <a:solidFill>
                  <a:prstClr val="white"/>
                </a:solidFill>
                <a:latin typeface="Arial"/>
              </a:rPr>
              <a:t>field</a:t>
            </a:r>
            <a:r>
              <a:rPr lang="it-IT" sz="2400" dirty="0">
                <a:solidFill>
                  <a:prstClr val="white"/>
                </a:solidFill>
                <a:latin typeface="Arial"/>
              </a:rPr>
              <a:t>                                                      ASKAP </a:t>
            </a:r>
            <a:r>
              <a:rPr lang="it-IT" sz="2400" dirty="0" err="1">
                <a:solidFill>
                  <a:prstClr val="white"/>
                </a:solidFill>
                <a:latin typeface="Arial"/>
              </a:rPr>
              <a:t>map</a:t>
            </a:r>
            <a:r>
              <a:rPr lang="it-IT" sz="2400" dirty="0">
                <a:solidFill>
                  <a:prstClr val="white"/>
                </a:solidFill>
                <a:latin typeface="Arial"/>
              </a:rPr>
              <a:t> </a:t>
            </a:r>
            <a:endParaRPr lang="it-IT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10865"/>
            <a:ext cx="2746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dirty="0">
                <a:solidFill>
                  <a:srgbClr val="073779"/>
                </a:solidFill>
                <a:latin typeface="Arial"/>
              </a:rPr>
              <a:t>Field center 343.8 -0.2</a:t>
            </a:r>
          </a:p>
          <a:p>
            <a:pPr defTabSz="914400"/>
            <a:r>
              <a:rPr lang="it-IT" dirty="0" err="1">
                <a:solidFill>
                  <a:srgbClr val="073779"/>
                </a:solidFill>
                <a:latin typeface="Arial"/>
              </a:rPr>
              <a:t>Dimensions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5.4x1.3 deg</a:t>
            </a:r>
            <a:r>
              <a:rPr lang="it-IT" baseline="30000" dirty="0">
                <a:solidFill>
                  <a:srgbClr val="073779"/>
                </a:solidFill>
                <a:latin typeface="Arial"/>
              </a:rPr>
              <a:t>2</a:t>
            </a:r>
          </a:p>
          <a:p>
            <a:pPr defTabSz="914400"/>
            <a:endParaRPr lang="it-IT" dirty="0">
              <a:solidFill>
                <a:srgbClr val="073779"/>
              </a:solidFill>
              <a:latin typeface="Arial"/>
            </a:endParaRPr>
          </a:p>
          <a:p>
            <a:pPr defTabSz="914400"/>
            <a:endParaRPr lang="it-IT" dirty="0">
              <a:solidFill>
                <a:srgbClr val="073779"/>
              </a:solidFill>
              <a:latin typeface="Arial"/>
            </a:endParaRPr>
          </a:p>
        </p:txBody>
      </p:sp>
      <p:pic>
        <p:nvPicPr>
          <p:cNvPr id="2" name="Immagine 1" descr="scorpio_field_RGB_l=341.5-34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 b="6892"/>
          <a:stretch/>
        </p:blipFill>
        <p:spPr>
          <a:xfrm>
            <a:off x="-2026006" y="1360520"/>
            <a:ext cx="13468706" cy="46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6397260" y="410865"/>
            <a:ext cx="2690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dirty="0">
                <a:solidFill>
                  <a:srgbClr val="008000"/>
                </a:solidFill>
                <a:latin typeface="Arial"/>
              </a:rPr>
              <a:t>Green 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8μm    GLIMPSE</a:t>
            </a:r>
          </a:p>
          <a:p>
            <a:pPr defTabSz="914400"/>
            <a:r>
              <a:rPr lang="it-IT" dirty="0" err="1">
                <a:solidFill>
                  <a:srgbClr val="FF0000"/>
                </a:solidFill>
                <a:latin typeface="Arial"/>
              </a:rPr>
              <a:t>Red</a:t>
            </a:r>
            <a:r>
              <a:rPr lang="it-IT" dirty="0">
                <a:solidFill>
                  <a:srgbClr val="FF0000"/>
                </a:solidFill>
                <a:latin typeface="Arial"/>
              </a:rPr>
              <a:t> 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  70μm    Hi-GAL</a:t>
            </a:r>
          </a:p>
          <a:p>
            <a:pPr defTabSz="914400"/>
            <a:r>
              <a:rPr lang="it-IT" dirty="0">
                <a:solidFill>
                  <a:srgbClr val="073779"/>
                </a:solidFill>
                <a:latin typeface="Arial"/>
              </a:rPr>
              <a:t>Blue   ASKAP   912MHz</a:t>
            </a:r>
          </a:p>
          <a:p>
            <a:pPr defTabSz="914400"/>
            <a:endParaRPr lang="it-IT" dirty="0">
              <a:solidFill>
                <a:srgbClr val="073779"/>
              </a:solidFill>
              <a:latin typeface="Arial"/>
            </a:endParaRPr>
          </a:p>
        </p:txBody>
      </p:sp>
      <p:pic>
        <p:nvPicPr>
          <p:cNvPr id="7" name="Immagine 6" descr="Umana_Milan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-5416" r="26891" b="5416"/>
          <a:stretch/>
        </p:blipFill>
        <p:spPr>
          <a:xfrm>
            <a:off x="400118" y="1350269"/>
            <a:ext cx="3832017" cy="483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62609" y="-52185"/>
            <a:ext cx="4183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Access to SKA (</a:t>
            </a:r>
            <a:r>
              <a:rPr lang="it-IT" sz="2400" b="1" dirty="0" err="1" smtClean="0">
                <a:solidFill>
                  <a:schemeClr val="bg1"/>
                </a:solidFill>
              </a:rPr>
              <a:t>principles</a:t>
            </a:r>
            <a:r>
              <a:rPr lang="it-IT" sz="2400" b="1" dirty="0" smtClean="0">
                <a:solidFill>
                  <a:schemeClr val="bg1"/>
                </a:solidFill>
              </a:rPr>
              <a:t>)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162300" y="757380"/>
            <a:ext cx="5892800" cy="6863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sz="2000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Mainly</a:t>
            </a:r>
            <a:r>
              <a:rPr lang="it-IT" sz="2000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via  </a:t>
            </a:r>
            <a:r>
              <a:rPr lang="it-IT" sz="2000" b="1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K</a:t>
            </a:r>
            <a:r>
              <a:rPr lang="it-IT" sz="2000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ey</a:t>
            </a:r>
            <a:r>
              <a:rPr lang="it-IT" sz="2000" b="1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S</a:t>
            </a:r>
            <a:r>
              <a:rPr lang="it-IT" sz="2000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cience</a:t>
            </a:r>
            <a:r>
              <a:rPr lang="it-IT" sz="2000" b="1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it-IT" sz="2000" b="1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</a:t>
            </a:r>
            <a:r>
              <a:rPr lang="it-IT" sz="2000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rojects</a:t>
            </a:r>
            <a:endParaRPr lang="it-IT" sz="2000" dirty="0" smtClean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  <a:p>
            <a:pPr defTabSz="457200"/>
            <a:r>
              <a:rPr lang="it-IT" sz="2000" b="1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                         (50%-70% of first 5 </a:t>
            </a:r>
            <a:r>
              <a:rPr lang="it-IT" sz="2000" b="1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years</a:t>
            </a:r>
            <a:r>
              <a:rPr lang="it-IT" sz="2000" b="1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SKA1)</a:t>
            </a:r>
          </a:p>
          <a:p>
            <a:pPr marL="285750" indent="-285750" defTabSz="457200">
              <a:buFont typeface="Arial"/>
              <a:buChar char="•"/>
            </a:pPr>
            <a:endParaRPr lang="it-IT" sz="2000" dirty="0" smtClean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  <a:p>
            <a:pPr defTabSz="457200"/>
            <a:r>
              <a:rPr lang="it-IT" b="1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KEY SCIENCE PROJECTS 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(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KSPs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)</a:t>
            </a:r>
          </a:p>
          <a:p>
            <a:pPr defTabSz="457200"/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Large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programs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(&gt;1000 h),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performed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over multiple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semesters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</a:t>
            </a:r>
          </a:p>
          <a:p>
            <a:pPr defTabSz="457200"/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PI &amp; management team from SKA-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member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countries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; co-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Is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from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any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country</a:t>
            </a:r>
          </a:p>
          <a:p>
            <a:pPr defTabSz="457200"/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Expected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to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provide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added-value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data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products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and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tools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back to SKAO.</a:t>
            </a:r>
          </a:p>
          <a:p>
            <a:pPr defTabSz="457200"/>
            <a:endParaRPr lang="it-IT" dirty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  <a:p>
            <a:pPr defTabSz="457200"/>
            <a:r>
              <a:rPr lang="it-IT" b="1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PRINCIPAL INVESTIGATOR (PI)  PROJECTS</a:t>
            </a:r>
          </a:p>
          <a:p>
            <a:pPr defTabSz="457200"/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Small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programs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(&lt;1000 h)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performed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within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a single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semester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</a:t>
            </a:r>
          </a:p>
          <a:p>
            <a:pPr defTabSz="457200"/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PI and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majority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of co-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Is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from SKA-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member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countries</a:t>
            </a:r>
            <a:endParaRPr lang="it-IT" dirty="0" smtClean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  <a:p>
            <a:pPr defTabSz="457200"/>
            <a:endParaRPr lang="it-IT" dirty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  <a:p>
            <a:pPr defTabSz="457200"/>
            <a:r>
              <a:rPr lang="it-IT" b="1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OPEN TIME</a:t>
            </a:r>
          </a:p>
          <a:p>
            <a:pPr defTabSz="457200"/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Small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programs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led by PI from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any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country,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performed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</a:t>
            </a:r>
          </a:p>
          <a:p>
            <a:pPr defTabSz="457200"/>
            <a:r>
              <a:rPr lang="it-IT" dirty="0" err="1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w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ithin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 a single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semester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.</a:t>
            </a:r>
          </a:p>
          <a:p>
            <a:pPr defTabSz="457200"/>
            <a:endParaRPr lang="it-IT" sz="2000" dirty="0" smtClean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  <a:p>
            <a:pPr defTabSz="457200"/>
            <a:endParaRPr lang="it-IT" sz="2000" dirty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  <a:p>
            <a:pPr defTabSz="457200"/>
            <a:endParaRPr lang="it-IT" sz="1600" b="1" dirty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  <a:p>
            <a:pPr defTabSz="457200"/>
            <a:endParaRPr lang="it-IT" dirty="0" smtClean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  <a:p>
            <a:pPr defTabSz="457200"/>
            <a:endParaRPr lang="it-IT" dirty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Immagine 3" descr="aas231-poster_v3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59313" r="67207" b="26868"/>
          <a:stretch/>
        </p:blipFill>
        <p:spPr>
          <a:xfrm>
            <a:off x="252523" y="1521158"/>
            <a:ext cx="2770077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4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91903" y="-25936"/>
            <a:ext cx="5281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u="sng" dirty="0" err="1">
                <a:solidFill>
                  <a:srgbClr val="FFFFFF"/>
                </a:solidFill>
              </a:rPr>
              <a:t>Scientific</a:t>
            </a:r>
            <a:r>
              <a:rPr lang="it-IT" sz="2400" b="1" u="sng" dirty="0">
                <a:solidFill>
                  <a:srgbClr val="FFFFFF"/>
                </a:solidFill>
              </a:rPr>
              <a:t> community </a:t>
            </a:r>
            <a:r>
              <a:rPr lang="it-IT" sz="2400" b="1" u="sng" dirty="0" smtClean="0">
                <a:solidFill>
                  <a:srgbClr val="FFFFFF"/>
                </a:solidFill>
              </a:rPr>
              <a:t>engagement</a:t>
            </a:r>
            <a:endParaRPr lang="it-IT" sz="2400" b="1" u="sng" dirty="0">
              <a:solidFill>
                <a:srgbClr val="FFFFFF"/>
              </a:solidFill>
            </a:endParaRPr>
          </a:p>
        </p:txBody>
      </p:sp>
      <p:sp>
        <p:nvSpPr>
          <p:cNvPr id="3" name="Segnaposto contenuto 1"/>
          <p:cNvSpPr txBox="1">
            <a:spLocks/>
          </p:cNvSpPr>
          <p:nvPr/>
        </p:nvSpPr>
        <p:spPr>
          <a:xfrm>
            <a:off x="3983775" y="695801"/>
            <a:ext cx="5288515" cy="561860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</a:t>
            </a:r>
          </a:p>
          <a:p>
            <a:pPr>
              <a:buFont typeface="Wingdings" charset="2"/>
              <a:buChar char="ü"/>
            </a:pPr>
            <a:endParaRPr lang="it-IT" sz="2600" dirty="0">
              <a:solidFill>
                <a:srgbClr val="5B9BD5">
                  <a:lumMod val="50000"/>
                </a:srgbClr>
              </a:solidFill>
              <a:cs typeface="Arial"/>
            </a:endParaRPr>
          </a:p>
          <a:p>
            <a:pPr>
              <a:buFont typeface="Wingdings" charset="2"/>
              <a:buChar char="ü"/>
            </a:pP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a regular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sequence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of Science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Meetings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,</a:t>
            </a:r>
          </a:p>
          <a:p>
            <a:pPr marL="0" indent="0">
              <a:buFont typeface="Arial" pitchFamily="34" charset="0"/>
              <a:buNone/>
            </a:pP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       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both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broad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and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focused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ones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.</a:t>
            </a:r>
          </a:p>
          <a:p>
            <a:endParaRPr lang="it-IT" dirty="0" smtClean="0">
              <a:solidFill>
                <a:srgbClr val="5B9BD5">
                  <a:lumMod val="50000"/>
                </a:srgbClr>
              </a:solidFill>
              <a:cs typeface="Arial"/>
            </a:endParaRPr>
          </a:p>
          <a:p>
            <a:pPr>
              <a:buFont typeface="Wingdings" charset="2"/>
              <a:buChar char="ü"/>
            </a:pP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a regular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sequence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of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KSPs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workshops, </a:t>
            </a:r>
          </a:p>
          <a:p>
            <a:pPr marL="0" indent="0">
              <a:buNone/>
            </a:pPr>
            <a:r>
              <a:rPr lang="it-IT" sz="2600" dirty="0">
                <a:solidFill>
                  <a:srgbClr val="5B9BD5">
                    <a:lumMod val="50000"/>
                  </a:srgbClr>
                </a:solidFill>
                <a:cs typeface="Arial"/>
              </a:rPr>
              <a:t> 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     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aimed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at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 </a:t>
            </a:r>
            <a:r>
              <a:rPr lang="it-IT" sz="2600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providing</a:t>
            </a:r>
            <a:r>
              <a:rPr lang="it-IT" sz="26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:</a:t>
            </a:r>
          </a:p>
          <a:p>
            <a:pPr marL="0" indent="0">
              <a:buFont typeface="Arial" pitchFamily="34" charset="0"/>
              <a:buNone/>
            </a:pPr>
            <a:r>
              <a:rPr lang="it-IT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        </a:t>
            </a:r>
          </a:p>
          <a:p>
            <a:pPr marL="0" indent="0">
              <a:buFont typeface="Arial" pitchFamily="34" charset="0"/>
              <a:buNone/>
            </a:pPr>
            <a:r>
              <a:rPr lang="it-IT" sz="2200" dirty="0">
                <a:solidFill>
                  <a:srgbClr val="5B9BD5">
                    <a:lumMod val="50000"/>
                  </a:srgbClr>
                </a:solidFill>
                <a:cs typeface="Arial"/>
              </a:rPr>
              <a:t> </a:t>
            </a:r>
            <a:r>
              <a:rPr lang="it-IT" sz="22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      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A forum for the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keys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areas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of 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interest</a:t>
            </a:r>
            <a:endParaRPr lang="it-IT" dirty="0" smtClean="0">
              <a:solidFill>
                <a:srgbClr val="5B9BD5">
                  <a:lumMod val="50000"/>
                </a:srgbClr>
              </a:solidFill>
              <a:cs typeface="Arial"/>
            </a:endParaRPr>
          </a:p>
          <a:p>
            <a:pPr marL="0" indent="0">
              <a:buFont typeface="Arial" pitchFamily="34" charset="0"/>
              <a:buNone/>
            </a:pPr>
            <a:r>
              <a:rPr lang="it-IT" sz="22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        </a:t>
            </a:r>
          </a:p>
          <a:p>
            <a:pPr marL="0" indent="0">
              <a:buFont typeface="Arial" pitchFamily="34" charset="0"/>
              <a:buNone/>
            </a:pPr>
            <a:r>
              <a:rPr lang="it-IT" sz="2200" dirty="0">
                <a:solidFill>
                  <a:srgbClr val="5B9BD5">
                    <a:lumMod val="50000"/>
                  </a:srgbClr>
                </a:solidFill>
                <a:cs typeface="Arial"/>
              </a:rPr>
              <a:t> </a:t>
            </a:r>
            <a:r>
              <a:rPr lang="it-IT" sz="2200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      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Development of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objectives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and </a:t>
            </a:r>
          </a:p>
          <a:p>
            <a:pPr marL="0" indent="0">
              <a:buFont typeface="Arial" pitchFamily="34" charset="0"/>
              <a:buNone/>
            </a:pPr>
            <a:r>
              <a:rPr lang="it-IT" dirty="0">
                <a:solidFill>
                  <a:srgbClr val="5B9BD5">
                    <a:lumMod val="50000"/>
                  </a:srgbClr>
                </a:solidFill>
                <a:cs typeface="Arial"/>
              </a:rPr>
              <a:t> </a:t>
            </a:r>
            <a:r>
              <a:rPr lang="it-IT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      </a:t>
            </a:r>
            <a:r>
              <a:rPr lang="it-IT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collaborations</a:t>
            </a:r>
            <a:endParaRPr lang="it-IT" dirty="0" smtClean="0">
              <a:solidFill>
                <a:srgbClr val="5B9BD5">
                  <a:lumMod val="50000"/>
                </a:srgbClr>
              </a:solidFill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it-IT" sz="2800" dirty="0" smtClean="0">
              <a:solidFill>
                <a:srgbClr val="5B9BD5">
                  <a:lumMod val="50000"/>
                </a:srgbClr>
              </a:solidFill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it-IT" sz="2800" dirty="0">
              <a:solidFill>
                <a:srgbClr val="5B9BD5">
                  <a:lumMod val="50000"/>
                </a:srgbClr>
              </a:solidFill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it-IT" sz="2800" dirty="0" smtClean="0">
              <a:solidFill>
                <a:srgbClr val="5B9BD5">
                  <a:lumMod val="50000"/>
                </a:srgbClr>
              </a:solidFill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it-IT" sz="2800" dirty="0">
              <a:solidFill>
                <a:srgbClr val="5B9BD5">
                  <a:lumMod val="50000"/>
                </a:srgbClr>
              </a:solidFill>
              <a:cs typeface="Arial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it-IT" b="1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Next</a:t>
            </a:r>
            <a:r>
              <a:rPr lang="it-IT" b="1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Science+ </a:t>
            </a:r>
            <a:r>
              <a:rPr lang="it-IT" b="1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KSPs</a:t>
            </a:r>
            <a:r>
              <a:rPr lang="it-IT" b="1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meeting to be </a:t>
            </a:r>
            <a:r>
              <a:rPr lang="it-IT" b="1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held</a:t>
            </a:r>
            <a:r>
              <a:rPr lang="it-IT" b="1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</a:t>
            </a:r>
            <a:r>
              <a:rPr lang="it-IT" b="1" dirty="0" err="1" smtClean="0">
                <a:solidFill>
                  <a:srgbClr val="5B9BD5">
                    <a:lumMod val="50000"/>
                  </a:srgbClr>
                </a:solidFill>
                <a:cs typeface="Arial"/>
              </a:rPr>
              <a:t>at</a:t>
            </a:r>
            <a:r>
              <a:rPr lang="it-IT" b="1" dirty="0" smtClean="0">
                <a:solidFill>
                  <a:srgbClr val="5B9BD5">
                    <a:lumMod val="50000"/>
                  </a:srgbClr>
                </a:solidFill>
                <a:cs typeface="Arial"/>
              </a:rPr>
              <a:t>    SKA HQ on 8-12 April 2019</a:t>
            </a:r>
          </a:p>
          <a:p>
            <a:endParaRPr lang="it-IT" dirty="0"/>
          </a:p>
        </p:txBody>
      </p:sp>
      <p:pic>
        <p:nvPicPr>
          <p:cNvPr id="4" name="Immagine 3" descr="SKAKSW_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2" y="949489"/>
            <a:ext cx="3794071" cy="53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4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986505" y="-34790"/>
            <a:ext cx="3069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FFFF"/>
                </a:solidFill>
              </a:rPr>
              <a:t>Timeline</a:t>
            </a:r>
            <a:r>
              <a:rPr lang="it-IT" sz="2400" b="1" dirty="0">
                <a:solidFill>
                  <a:srgbClr val="FFFFFF"/>
                </a:solidFill>
              </a:rPr>
              <a:t>- </a:t>
            </a:r>
            <a:r>
              <a:rPr lang="it-IT" sz="2400" b="1" dirty="0" err="1">
                <a:solidFill>
                  <a:srgbClr val="FFFFFF"/>
                </a:solidFill>
              </a:rPr>
              <a:t>Key</a:t>
            </a:r>
            <a:r>
              <a:rPr lang="it-IT" sz="2400" b="1" dirty="0">
                <a:solidFill>
                  <a:srgbClr val="FFFFFF"/>
                </a:solidFill>
              </a:rPr>
              <a:t> </a:t>
            </a:r>
            <a:r>
              <a:rPr lang="it-IT" sz="2400" b="1" dirty="0" err="1">
                <a:solidFill>
                  <a:srgbClr val="FFFFFF"/>
                </a:solidFill>
              </a:rPr>
              <a:t>dates</a:t>
            </a:r>
            <a:endParaRPr lang="it-IT" sz="2400" b="1" dirty="0">
              <a:solidFill>
                <a:srgbClr val="FFFFFF"/>
              </a:solidFill>
            </a:endParaRPr>
          </a:p>
        </p:txBody>
      </p:sp>
      <p:pic>
        <p:nvPicPr>
          <p:cNvPr id="3" name="Immagine 2" descr="trento_Wagg_timelin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8" t="6019" r="16140" b="6203"/>
          <a:stretch/>
        </p:blipFill>
        <p:spPr>
          <a:xfrm rot="16200000">
            <a:off x="2750345" y="-1426689"/>
            <a:ext cx="3324658" cy="861141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55600" y="4681049"/>
            <a:ext cx="622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2019/2020               End of design </a:t>
            </a:r>
            <a:r>
              <a:rPr lang="it-IT" dirty="0" err="1" smtClean="0">
                <a:solidFill>
                  <a:schemeClr val="accent1"/>
                </a:solidFill>
              </a:rPr>
              <a:t>phase</a:t>
            </a:r>
            <a:r>
              <a:rPr lang="it-IT" dirty="0" smtClean="0">
                <a:solidFill>
                  <a:schemeClr val="accent1"/>
                </a:solidFill>
              </a:rPr>
              <a:t>, start </a:t>
            </a:r>
            <a:r>
              <a:rPr lang="it-IT" dirty="0" err="1" smtClean="0">
                <a:solidFill>
                  <a:schemeClr val="accent1"/>
                </a:solidFill>
              </a:rPr>
              <a:t>construction</a:t>
            </a:r>
            <a:endParaRPr lang="it-IT" dirty="0" smtClean="0">
              <a:solidFill>
                <a:schemeClr val="accent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61777" y="5472790"/>
            <a:ext cx="6636182" cy="101566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73779"/>
                </a:solidFill>
              </a:rPr>
              <a:t>2022                        Science </a:t>
            </a:r>
            <a:r>
              <a:rPr lang="it-IT" sz="2000" dirty="0" err="1" smtClean="0">
                <a:solidFill>
                  <a:srgbClr val="073779"/>
                </a:solidFill>
              </a:rPr>
              <a:t>Commissioning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begins</a:t>
            </a:r>
            <a:endParaRPr lang="it-IT" sz="2000" dirty="0" smtClean="0">
              <a:solidFill>
                <a:srgbClr val="073779"/>
              </a:solidFill>
            </a:endParaRPr>
          </a:p>
          <a:p>
            <a:pPr marL="342900" indent="-342900">
              <a:buAutoNum type="arabicPlain" startAt="2026"/>
            </a:pPr>
            <a:r>
              <a:rPr lang="it-IT" sz="2000" dirty="0" smtClean="0">
                <a:solidFill>
                  <a:srgbClr val="073779"/>
                </a:solidFill>
              </a:rPr>
              <a:t>                        </a:t>
            </a:r>
            <a:r>
              <a:rPr lang="it-IT" sz="2000" dirty="0" err="1" smtClean="0">
                <a:solidFill>
                  <a:srgbClr val="073779"/>
                </a:solidFill>
              </a:rPr>
              <a:t>Shared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Risk</a:t>
            </a:r>
            <a:r>
              <a:rPr lang="it-IT" sz="2000" dirty="0" smtClean="0">
                <a:solidFill>
                  <a:srgbClr val="073779"/>
                </a:solidFill>
              </a:rPr>
              <a:t> Science </a:t>
            </a:r>
            <a:r>
              <a:rPr lang="it-IT" sz="2000" dirty="0" err="1" smtClean="0">
                <a:solidFill>
                  <a:srgbClr val="073779"/>
                </a:solidFill>
              </a:rPr>
              <a:t>begins</a:t>
            </a:r>
            <a:endParaRPr lang="it-IT" sz="2000" dirty="0" smtClean="0">
              <a:solidFill>
                <a:srgbClr val="073779"/>
              </a:solidFill>
            </a:endParaRPr>
          </a:p>
          <a:p>
            <a:r>
              <a:rPr lang="it-IT" sz="2000" dirty="0" smtClean="0">
                <a:solidFill>
                  <a:srgbClr val="073779"/>
                </a:solidFill>
              </a:rPr>
              <a:t>2027/2028               Large </a:t>
            </a:r>
            <a:r>
              <a:rPr lang="it-IT" sz="2000" dirty="0" err="1" smtClean="0">
                <a:solidFill>
                  <a:srgbClr val="073779"/>
                </a:solidFill>
              </a:rPr>
              <a:t>Projects</a:t>
            </a:r>
            <a:r>
              <a:rPr lang="it-IT" sz="2000" dirty="0" smtClean="0">
                <a:solidFill>
                  <a:srgbClr val="073779"/>
                </a:solidFill>
              </a:rPr>
              <a:t> (</a:t>
            </a:r>
            <a:r>
              <a:rPr lang="it-IT" sz="2000" dirty="0" err="1" smtClean="0">
                <a:solidFill>
                  <a:srgbClr val="073779"/>
                </a:solidFill>
              </a:rPr>
              <a:t>KSPs</a:t>
            </a:r>
            <a:r>
              <a:rPr lang="it-IT" sz="2000" dirty="0" smtClean="0">
                <a:solidFill>
                  <a:srgbClr val="073779"/>
                </a:solidFill>
              </a:rPr>
              <a:t>) </a:t>
            </a:r>
            <a:r>
              <a:rPr lang="it-IT" sz="2000" dirty="0" err="1" smtClean="0">
                <a:solidFill>
                  <a:srgbClr val="073779"/>
                </a:solidFill>
              </a:rPr>
              <a:t>begin</a:t>
            </a:r>
            <a:endParaRPr lang="it-IT" sz="2000" dirty="0">
              <a:solidFill>
                <a:srgbClr val="073779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 rot="5400000">
            <a:off x="7518400" y="2667000"/>
            <a:ext cx="2902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Adapted</a:t>
            </a:r>
            <a:r>
              <a:rPr lang="it-IT" sz="1400" dirty="0" smtClean="0"/>
              <a:t> from </a:t>
            </a:r>
            <a:r>
              <a:rPr lang="it-IT" sz="1400" dirty="0" err="1" smtClean="0"/>
              <a:t>J</a:t>
            </a:r>
            <a:r>
              <a:rPr lang="it-IT" sz="1400" dirty="0" smtClean="0"/>
              <a:t>. </a:t>
            </a:r>
            <a:r>
              <a:rPr lang="it-IT" sz="1400" dirty="0" err="1" smtClean="0"/>
              <a:t>Wagg</a:t>
            </a:r>
            <a:r>
              <a:rPr lang="it-IT" sz="1400" dirty="0" smtClean="0"/>
              <a:t> et al., 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20347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91" y="0"/>
            <a:ext cx="9156891" cy="688989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2620068"/>
            <a:ext cx="3187700" cy="1038397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SKA1-MID: Africa</a:t>
            </a:r>
          </a:p>
          <a:p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350 MHz – 15 GHz</a:t>
            </a:r>
          </a:p>
          <a:p>
            <a:endParaRPr lang="en-GB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08" y="0"/>
            <a:ext cx="2985014" cy="2180661"/>
            <a:chOff x="36192" y="0"/>
            <a:chExt cx="2457694" cy="18479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69" t="13159"/>
            <a:stretch/>
          </p:blipFill>
          <p:spPr>
            <a:xfrm>
              <a:off x="36192" y="0"/>
              <a:ext cx="2457694" cy="1847976"/>
            </a:xfrm>
            <a:prstGeom prst="rect">
              <a:avLst/>
            </a:prstGeom>
          </p:spPr>
        </p:pic>
        <p:sp>
          <p:nvSpPr>
            <p:cNvPr id="9" name="Frame 8"/>
            <p:cNvSpPr/>
            <p:nvPr/>
          </p:nvSpPr>
          <p:spPr>
            <a:xfrm>
              <a:off x="874348" y="706473"/>
              <a:ext cx="196791" cy="201671"/>
            </a:xfrm>
            <a:prstGeom prst="frame">
              <a:avLst>
                <a:gd name="adj1" fmla="val 2722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97943" y="-88900"/>
            <a:ext cx="590955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Phase 1: </a:t>
            </a:r>
            <a:r>
              <a:rPr lang="en-GB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133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15-m </a:t>
            </a:r>
            <a:r>
              <a:rPr lang="en-GB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+ 64  </a:t>
            </a:r>
            <a:r>
              <a:rPr lang="en-GB" sz="24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MeerKAT</a:t>
            </a:r>
            <a:r>
              <a:rPr lang="en-GB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13.5m dishes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across 150 </a:t>
            </a:r>
            <a:r>
              <a:rPr lang="en-GB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km</a:t>
            </a:r>
            <a:endParaRPr lang="en-GB" sz="2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Phase 2: ~2,000 dishes across southern 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Africa</a:t>
            </a:r>
          </a:p>
          <a:p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8902" y="3516198"/>
            <a:ext cx="242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prstClr val="white"/>
                </a:solidFill>
                <a:latin typeface="Arial"/>
              </a:rPr>
              <a:t>Construction 2019</a:t>
            </a:r>
            <a:endParaRPr lang="it-IT" sz="20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Immagine 9" descr="SKA-caratteristich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44444" r="7319" b="34075"/>
          <a:stretch/>
        </p:blipFill>
        <p:spPr>
          <a:xfrm>
            <a:off x="2572995" y="4569472"/>
            <a:ext cx="6634505" cy="2320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CasellaDiTesto 10"/>
          <p:cNvSpPr txBox="1"/>
          <p:nvPr/>
        </p:nvSpPr>
        <p:spPr>
          <a:xfrm>
            <a:off x="7104332" y="6582121"/>
            <a:ext cx="2252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prstClr val="black"/>
                </a:solidFill>
                <a:latin typeface="Arial"/>
              </a:rPr>
              <a:t>(</a:t>
            </a:r>
            <a:r>
              <a:rPr lang="it-IT" sz="1100" dirty="0" err="1" smtClean="0">
                <a:solidFill>
                  <a:prstClr val="black"/>
                </a:solidFill>
                <a:latin typeface="Arial"/>
              </a:rPr>
              <a:t>Adapted</a:t>
            </a:r>
            <a:r>
              <a:rPr lang="it-IT" sz="1100" dirty="0" smtClean="0">
                <a:solidFill>
                  <a:prstClr val="black"/>
                </a:solidFill>
                <a:latin typeface="Arial"/>
              </a:rPr>
              <a:t> from </a:t>
            </a:r>
            <a:r>
              <a:rPr lang="it-IT" sz="1100" dirty="0" err="1" smtClean="0">
                <a:solidFill>
                  <a:prstClr val="black"/>
                </a:solidFill>
                <a:latin typeface="Arial"/>
              </a:rPr>
              <a:t>Dewdney</a:t>
            </a:r>
            <a:r>
              <a:rPr lang="it-IT" sz="1100" dirty="0" smtClean="0">
                <a:solidFill>
                  <a:prstClr val="black"/>
                </a:solidFill>
                <a:latin typeface="Arial"/>
              </a:rPr>
              <a:t> ,2016)</a:t>
            </a:r>
            <a:r>
              <a:rPr lang="it-IT" sz="1400" dirty="0" smtClean="0">
                <a:solidFill>
                  <a:prstClr val="black"/>
                </a:solidFill>
                <a:latin typeface="Arial"/>
              </a:rPr>
              <a:t> </a:t>
            </a:r>
            <a:endParaRPr lang="it-IT" sz="14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349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2837" y="526548"/>
            <a:ext cx="824579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 to do in the 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</a:rPr>
              <a:t>meantime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algn="ctr"/>
            <a:r>
              <a:rPr lang="it-IT" dirty="0"/>
              <a:t>         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984372" y="-22092"/>
            <a:ext cx="3024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</a:rPr>
              <a:t>Take home </a:t>
            </a:r>
            <a:r>
              <a:rPr lang="it-IT" sz="2400" dirty="0" err="1" smtClean="0">
                <a:solidFill>
                  <a:srgbClr val="FFFFFF"/>
                </a:solidFill>
              </a:rPr>
              <a:t>message</a:t>
            </a:r>
            <a:endParaRPr lang="it-IT" sz="2400" dirty="0">
              <a:solidFill>
                <a:srgbClr val="FFFFFF"/>
              </a:solidFill>
            </a:endParaRPr>
          </a:p>
        </p:txBody>
      </p:sp>
      <p:sp>
        <p:nvSpPr>
          <p:cNvPr id="4" name="Segnaposto contenuto 1"/>
          <p:cNvSpPr txBox="1">
            <a:spLocks/>
          </p:cNvSpPr>
          <p:nvPr/>
        </p:nvSpPr>
        <p:spPr>
          <a:xfrm>
            <a:off x="382837" y="1398147"/>
            <a:ext cx="8378326" cy="519457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</a:pPr>
            <a:r>
              <a:rPr lang="it-IT" sz="3400" dirty="0" smtClean="0">
                <a:solidFill>
                  <a:schemeClr val="accent1">
                    <a:lumMod val="75000"/>
                  </a:schemeClr>
                </a:solidFill>
              </a:rPr>
              <a:t> Be </a:t>
            </a:r>
            <a:r>
              <a:rPr lang="it-IT" sz="3400" dirty="0" err="1" smtClean="0">
                <a:solidFill>
                  <a:schemeClr val="accent1">
                    <a:lumMod val="75000"/>
                  </a:schemeClr>
                </a:solidFill>
              </a:rPr>
              <a:t>involved</a:t>
            </a:r>
            <a:r>
              <a:rPr lang="it-IT" sz="3400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it-IT" sz="3400" dirty="0" err="1" smtClean="0">
                <a:solidFill>
                  <a:schemeClr val="accent1">
                    <a:lumMod val="75000"/>
                  </a:schemeClr>
                </a:solidFill>
              </a:rPr>
              <a:t>projects</a:t>
            </a:r>
            <a:r>
              <a:rPr lang="it-IT" sz="3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400" dirty="0" err="1" smtClean="0">
                <a:solidFill>
                  <a:schemeClr val="accent1">
                    <a:lumMod val="75000"/>
                  </a:schemeClr>
                </a:solidFill>
              </a:rPr>
              <a:t>using</a:t>
            </a:r>
            <a:r>
              <a:rPr lang="it-IT" sz="3400" dirty="0" smtClean="0">
                <a:solidFill>
                  <a:schemeClr val="accent1">
                    <a:lumMod val="75000"/>
                  </a:schemeClr>
                </a:solidFill>
              </a:rPr>
              <a:t> SKA </a:t>
            </a:r>
            <a:r>
              <a:rPr lang="it-IT" sz="3400" dirty="0" err="1" smtClean="0">
                <a:solidFill>
                  <a:schemeClr val="accent1">
                    <a:lumMod val="75000"/>
                  </a:schemeClr>
                </a:solidFill>
              </a:rPr>
              <a:t>precursors</a:t>
            </a:r>
            <a:r>
              <a:rPr lang="it-IT" sz="34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it-IT" sz="3400" dirty="0" err="1" smtClean="0">
                <a:solidFill>
                  <a:schemeClr val="accent1">
                    <a:lumMod val="75000"/>
                  </a:schemeClr>
                </a:solidFill>
              </a:rPr>
              <a:t>pathfinders</a:t>
            </a:r>
            <a:r>
              <a:rPr lang="it-IT" sz="3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0" indent="0">
              <a:buFont typeface="Arial" pitchFamily="34" charset="0"/>
              <a:buNone/>
            </a:pPr>
            <a:endParaRPr lang="it-IT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it-IT" sz="2900" b="1" dirty="0" err="1" smtClean="0">
                <a:solidFill>
                  <a:schemeClr val="accent1">
                    <a:lumMod val="75000"/>
                  </a:schemeClr>
                </a:solidFill>
              </a:rPr>
              <a:t>MeerKAT</a:t>
            </a: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 open call for PI </a:t>
            </a:r>
            <a:r>
              <a:rPr lang="it-IT" sz="2900" b="1" dirty="0" err="1" smtClean="0">
                <a:solidFill>
                  <a:schemeClr val="accent1">
                    <a:lumMod val="75000"/>
                  </a:schemeClr>
                </a:solidFill>
              </a:rPr>
              <a:t>projects</a:t>
            </a: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http://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www.ska.ac.za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/science-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engineering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meerkat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observing-programme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/open-time/</a:t>
            </a:r>
          </a:p>
          <a:p>
            <a:pPr marL="0" indent="0">
              <a:buFont typeface="Arial" pitchFamily="34" charset="0"/>
              <a:buNone/>
            </a:pPr>
            <a:endParaRPr lang="it-I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ts val="2880"/>
              </a:lnSpc>
              <a:buFont typeface="Arial" pitchFamily="34" charset="0"/>
              <a:buNone/>
            </a:pP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ASKAP in </a:t>
            </a:r>
            <a:r>
              <a:rPr lang="it-IT" sz="2900" b="1" dirty="0" err="1" smtClean="0">
                <a:solidFill>
                  <a:schemeClr val="accent1">
                    <a:lumMod val="75000"/>
                  </a:schemeClr>
                </a:solidFill>
              </a:rPr>
              <a:t>Early</a:t>
            </a: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 Science </a:t>
            </a:r>
            <a:r>
              <a:rPr lang="it-IT" sz="2900" b="1" dirty="0" err="1" smtClean="0">
                <a:solidFill>
                  <a:schemeClr val="accent1">
                    <a:lumMod val="75000"/>
                  </a:schemeClr>
                </a:solidFill>
              </a:rPr>
              <a:t>Phase</a:t>
            </a: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endParaRPr lang="it-IT" sz="29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ts val="2880"/>
              </a:lnSpc>
              <a:buFont typeface="Arial" pitchFamily="34" charset="0"/>
              <a:buNone/>
            </a:pP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KSP –</a:t>
            </a:r>
            <a:r>
              <a:rPr lang="it-IT" sz="2900" b="1" dirty="0" err="1" smtClean="0">
                <a:solidFill>
                  <a:schemeClr val="accent1">
                    <a:lumMod val="75000"/>
                  </a:schemeClr>
                </a:solidFill>
              </a:rPr>
              <a:t>Galactic</a:t>
            </a: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900" b="1" dirty="0" err="1" smtClean="0">
                <a:solidFill>
                  <a:schemeClr val="accent1">
                    <a:lumMod val="75000"/>
                  </a:schemeClr>
                </a:solidFill>
              </a:rPr>
              <a:t>Plane</a:t>
            </a: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it-IT" sz="2900" b="1" dirty="0" err="1" smtClean="0">
                <a:solidFill>
                  <a:schemeClr val="accent1">
                    <a:lumMod val="75000"/>
                  </a:schemeClr>
                </a:solidFill>
              </a:rPr>
              <a:t>chairs</a:t>
            </a: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: G. Umana/</a:t>
            </a:r>
            <a:r>
              <a:rPr lang="it-IT" sz="2900" b="1" dirty="0" err="1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it-IT" sz="2900" b="1" dirty="0" err="1" smtClean="0">
                <a:solidFill>
                  <a:schemeClr val="accent1">
                    <a:lumMod val="75000"/>
                  </a:schemeClr>
                </a:solidFill>
              </a:rPr>
              <a:t>Kothes</a:t>
            </a:r>
            <a:r>
              <a:rPr lang="it-IT" sz="29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it-IT" sz="29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ts val="2880"/>
              </a:lnSpc>
              <a:buFont typeface="Arial" pitchFamily="34" charset="0"/>
              <a:buNone/>
            </a:pP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processed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map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available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to the community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soon</a:t>
            </a:r>
            <a:endParaRPr lang="it-I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charset="2"/>
              <a:buChar char="ü"/>
            </a:pPr>
            <a:r>
              <a:rPr lang="it-IT" sz="3400" dirty="0" smtClean="0">
                <a:solidFill>
                  <a:schemeClr val="accent1">
                    <a:lumMod val="75000"/>
                  </a:schemeClr>
                </a:solidFill>
              </a:rPr>
              <a:t> Be </a:t>
            </a:r>
            <a:r>
              <a:rPr lang="it-IT" sz="3400" dirty="0" err="1" smtClean="0">
                <a:solidFill>
                  <a:schemeClr val="accent1">
                    <a:lumMod val="75000"/>
                  </a:schemeClr>
                </a:solidFill>
              </a:rPr>
              <a:t>involved</a:t>
            </a:r>
            <a:r>
              <a:rPr lang="it-IT" sz="3400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it-IT" sz="3400" dirty="0" smtClean="0">
                <a:solidFill>
                  <a:schemeClr val="accent1">
                    <a:lumMod val="75000"/>
                  </a:schemeClr>
                </a:solidFill>
              </a:rPr>
              <a:t>SKA </a:t>
            </a:r>
            <a:r>
              <a:rPr lang="it-IT" sz="3400" dirty="0" err="1" smtClean="0">
                <a:solidFill>
                  <a:schemeClr val="accent1">
                    <a:lumMod val="75000"/>
                  </a:schemeClr>
                </a:solidFill>
              </a:rPr>
              <a:t>SWGs</a:t>
            </a:r>
            <a:endParaRPr lang="it-IT" sz="3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just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send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an email to the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chairs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: to me for 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</a:rPr>
              <a:t>Our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</a:rPr>
              <a:t>Galaxy</a:t>
            </a:r>
            <a:endParaRPr lang="it-IT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charset="2"/>
              <a:buChar char="ü"/>
            </a:pPr>
            <a:r>
              <a:rPr lang="it-IT" sz="3400" dirty="0" smtClean="0">
                <a:solidFill>
                  <a:schemeClr val="accent1">
                    <a:lumMod val="75000"/>
                  </a:schemeClr>
                </a:solidFill>
              </a:rPr>
              <a:t> Be ready for the SKA!!!!!!!</a:t>
            </a:r>
            <a:endParaRPr lang="it-IT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2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78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6704" y="5527734"/>
            <a:ext cx="3556000" cy="1071186"/>
            <a:chOff x="4576704" y="5527734"/>
            <a:chExt cx="3556000" cy="1071186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4576704" y="5527734"/>
              <a:ext cx="34164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073779"/>
                  </a:solidFill>
                  <a:latin typeface="Arial"/>
                </a:rPr>
                <a:t>In the </a:t>
              </a:r>
              <a:r>
                <a:rPr lang="it-IT" sz="2400" b="1" dirty="0" err="1">
                  <a:solidFill>
                    <a:srgbClr val="073779"/>
                  </a:solidFill>
                  <a:latin typeface="Arial"/>
                </a:rPr>
                <a:t>tail</a:t>
              </a:r>
              <a:r>
                <a:rPr lang="it-IT" sz="2400" b="1" dirty="0">
                  <a:solidFill>
                    <a:srgbClr val="073779"/>
                  </a:solidFill>
                  <a:latin typeface="Arial"/>
                </a:rPr>
                <a:t> </a:t>
              </a:r>
              <a:r>
                <a:rPr lang="it-IT" sz="2400" b="1" dirty="0" err="1">
                  <a:solidFill>
                    <a:srgbClr val="073779"/>
                  </a:solidFill>
                  <a:latin typeface="Arial"/>
                </a:rPr>
                <a:t>of</a:t>
              </a:r>
              <a:r>
                <a:rPr lang="it-IT" sz="2400" b="1" dirty="0">
                  <a:solidFill>
                    <a:srgbClr val="073779"/>
                  </a:solidFill>
                  <a:latin typeface="Arial"/>
                </a:rPr>
                <a:t> SCORPIO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576704" y="5891034"/>
              <a:ext cx="355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73779"/>
                  </a:solidFill>
                  <a:latin typeface="Arial"/>
                </a:rPr>
                <a:t>2 x 2 deg</a:t>
              </a:r>
              <a:r>
                <a:rPr lang="it-IT" sz="2000" baseline="30000" dirty="0">
                  <a:solidFill>
                    <a:srgbClr val="073779"/>
                  </a:solidFill>
                  <a:latin typeface="Arial"/>
                </a:rPr>
                <a:t>2</a:t>
              </a:r>
              <a:r>
                <a:rPr lang="it-IT" sz="2000" dirty="0">
                  <a:solidFill>
                    <a:srgbClr val="073779"/>
                  </a:solidFill>
                  <a:latin typeface="Arial"/>
                </a:rPr>
                <a:t> @ l=343.5, b=0.75</a:t>
              </a:r>
            </a:p>
            <a:p>
              <a:endParaRPr lang="it-IT" sz="2000" dirty="0">
                <a:solidFill>
                  <a:srgbClr val="073779"/>
                </a:solidFill>
                <a:latin typeface="Arial"/>
              </a:endParaRP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4423006" y="2549382"/>
            <a:ext cx="4517793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73779"/>
                </a:solidFill>
                <a:latin typeface="Arial"/>
              </a:rPr>
              <a:t>Field Selected</a:t>
            </a:r>
            <a:r>
              <a:rPr lang="it-IT" b="1" dirty="0">
                <a:solidFill>
                  <a:srgbClr val="073779"/>
                </a:solidFill>
                <a:latin typeface="Arial"/>
              </a:rPr>
              <a:t>:</a:t>
            </a:r>
            <a:endParaRPr lang="it-IT" dirty="0">
              <a:solidFill>
                <a:srgbClr val="073779"/>
              </a:solidFill>
              <a:latin typeface="Arial"/>
            </a:endParaRPr>
          </a:p>
          <a:p>
            <a:pPr marL="177800" indent="-177800">
              <a:buFont typeface="Arial"/>
              <a:buChar char="•"/>
            </a:pPr>
            <a:r>
              <a:rPr lang="it-IT" dirty="0">
                <a:solidFill>
                  <a:srgbClr val="073779"/>
                </a:solidFill>
                <a:latin typeface="Arial"/>
              </a:rPr>
              <a:t>Close to the GP,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extending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to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higher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b</a:t>
            </a:r>
          </a:p>
          <a:p>
            <a:pPr marL="177800" indent="-177800">
              <a:buFont typeface="Arial"/>
              <a:buChar char="•"/>
            </a:pPr>
            <a:r>
              <a:rPr lang="it-IT" dirty="0">
                <a:solidFill>
                  <a:srgbClr val="073779"/>
                </a:solidFill>
                <a:latin typeface="Arial"/>
              </a:rPr>
              <a:t>A “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sufficient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”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number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of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stars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,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good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spread in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potentially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radio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emitting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objects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.</a:t>
            </a:r>
          </a:p>
          <a:p>
            <a:pPr marL="177800" indent="-177800">
              <a:buFont typeface="Arial"/>
              <a:buChar char="•"/>
            </a:pPr>
            <a:r>
              <a:rPr lang="it-IT" dirty="0" err="1">
                <a:solidFill>
                  <a:srgbClr val="073779"/>
                </a:solidFill>
                <a:latin typeface="Arial"/>
              </a:rPr>
              <a:t>Few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radio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sources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already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detected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in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it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: to be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used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as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check</a:t>
            </a:r>
            <a:endParaRPr lang="it-IT" dirty="0">
              <a:solidFill>
                <a:srgbClr val="073779"/>
              </a:solidFill>
              <a:latin typeface="Arial"/>
            </a:endParaRPr>
          </a:p>
          <a:p>
            <a:pPr marL="177800" indent="-177800">
              <a:buFont typeface="Arial"/>
              <a:buChar char="•"/>
            </a:pPr>
            <a:r>
              <a:rPr lang="it-IT" dirty="0">
                <a:solidFill>
                  <a:srgbClr val="073779"/>
                </a:solidFill>
                <a:latin typeface="Arial"/>
              </a:rPr>
              <a:t>Multi-</a:t>
            </a:r>
            <a:r>
              <a:rPr lang="it-IT" dirty="0" err="1">
                <a:solidFill>
                  <a:srgbClr val="073779"/>
                </a:solidFill>
                <a:latin typeface="Arial"/>
                <a:ea typeface="Lucida Grande"/>
                <a:cs typeface="Lucida Grande"/>
              </a:rPr>
              <a:t>λ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observations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available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for   comparative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studies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.</a:t>
            </a:r>
          </a:p>
        </p:txBody>
      </p:sp>
      <p:pic>
        <p:nvPicPr>
          <p:cNvPr id="20" name="Immagine 2" descr="NGC6231w_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70256" y="1570047"/>
            <a:ext cx="6262656" cy="416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tangolo 20"/>
          <p:cNvSpPr/>
          <p:nvPr/>
        </p:nvSpPr>
        <p:spPr>
          <a:xfrm rot="3000000">
            <a:off x="765946" y="2335683"/>
            <a:ext cx="1858523" cy="18767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2" name="Connettore 1 21"/>
          <p:cNvCxnSpPr/>
          <p:nvPr/>
        </p:nvCxnSpPr>
        <p:spPr>
          <a:xfrm rot="21480000">
            <a:off x="174442" y="2086292"/>
            <a:ext cx="3330348" cy="4191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2186609" y="1607780"/>
            <a:ext cx="1157911" cy="1376406"/>
          </a:xfrm>
          <a:prstGeom prst="line">
            <a:avLst/>
          </a:prstGeom>
          <a:ln>
            <a:solidFill>
              <a:schemeClr val="bg1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 rot="3060000">
            <a:off x="2717983" y="2004370"/>
            <a:ext cx="69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prstClr val="white"/>
                </a:solidFill>
                <a:latin typeface="Arial"/>
              </a:rPr>
              <a:t>2 </a:t>
            </a:r>
            <a:r>
              <a:rPr lang="it-IT" sz="1600" i="1" dirty="0" err="1">
                <a:solidFill>
                  <a:prstClr val="white"/>
                </a:solidFill>
                <a:latin typeface="Arial"/>
              </a:rPr>
              <a:t>deg</a:t>
            </a:r>
            <a:endParaRPr lang="it-IT" sz="1600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CasellaDiTesto 24"/>
          <p:cNvSpPr txBox="1"/>
          <p:nvPr/>
        </p:nvSpPr>
        <p:spPr>
          <a:xfrm rot="2880000">
            <a:off x="3052044" y="5277729"/>
            <a:ext cx="46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latin typeface="Arial"/>
              </a:rPr>
              <a:t>GP</a:t>
            </a:r>
          </a:p>
        </p:txBody>
      </p:sp>
      <p:sp>
        <p:nvSpPr>
          <p:cNvPr id="15" name="CasellaDiTesto 7"/>
          <p:cNvSpPr txBox="1"/>
          <p:nvPr/>
        </p:nvSpPr>
        <p:spPr>
          <a:xfrm>
            <a:off x="145723" y="0"/>
            <a:ext cx="2697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000" b="1" dirty="0">
                <a:solidFill>
                  <a:prstClr val="white"/>
                </a:solidFill>
                <a:latin typeface="Arial"/>
              </a:rPr>
              <a:t>SCORPIO with ATCA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0306" y="519448"/>
            <a:ext cx="43907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73779"/>
                </a:solidFill>
                <a:latin typeface="Arial"/>
              </a:rPr>
              <a:t>Specifics Required:</a:t>
            </a:r>
          </a:p>
          <a:p>
            <a:pPr marL="177800" indent="-177800">
              <a:buFont typeface="Arial"/>
              <a:buChar char="•"/>
              <a:tabLst>
                <a:tab pos="88900" algn="l"/>
              </a:tabLst>
            </a:pPr>
            <a:r>
              <a:rPr lang="it-IT" u="sng" dirty="0" err="1">
                <a:solidFill>
                  <a:srgbClr val="073779"/>
                </a:solidFill>
                <a:latin typeface="Arial"/>
              </a:rPr>
              <a:t>Frequency</a:t>
            </a:r>
            <a:r>
              <a:rPr lang="it-IT" u="sng" dirty="0">
                <a:solidFill>
                  <a:srgbClr val="073779"/>
                </a:solidFill>
                <a:latin typeface="Arial"/>
              </a:rPr>
              <a:t> L-Band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,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comparable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to EMU</a:t>
            </a:r>
          </a:p>
          <a:p>
            <a:pPr marL="177800" indent="-177800">
              <a:buFont typeface="Arial"/>
              <a:buChar char="•"/>
              <a:tabLst>
                <a:tab pos="88900" algn="l"/>
              </a:tabLst>
            </a:pPr>
            <a:r>
              <a:rPr lang="it-IT" dirty="0">
                <a:solidFill>
                  <a:srgbClr val="073779"/>
                </a:solidFill>
                <a:latin typeface="Arial"/>
              </a:rPr>
              <a:t>High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Sensitivity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: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similar to new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radio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facilities</a:t>
            </a:r>
            <a:endParaRPr lang="it-IT" dirty="0">
              <a:solidFill>
                <a:srgbClr val="073779"/>
              </a:solidFill>
              <a:latin typeface="Arial"/>
            </a:endParaRPr>
          </a:p>
          <a:p>
            <a:pPr marL="177800" indent="-177800">
              <a:buFont typeface="Arial"/>
              <a:buChar char="•"/>
              <a:tabLst>
                <a:tab pos="88900" algn="l"/>
              </a:tabLst>
            </a:pPr>
            <a:r>
              <a:rPr lang="it-IT" dirty="0">
                <a:solidFill>
                  <a:srgbClr val="073779"/>
                </a:solidFill>
                <a:latin typeface="Arial"/>
              </a:rPr>
              <a:t>At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low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Galactic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latitude,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well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073779"/>
                </a:solidFill>
                <a:latin typeface="Arial"/>
              </a:rPr>
              <a:t>suited</a:t>
            </a:r>
            <a:r>
              <a:rPr lang="it-IT" dirty="0">
                <a:solidFill>
                  <a:srgbClr val="073779"/>
                </a:solidFill>
                <a:latin typeface="Arial"/>
              </a:rPr>
              <a:t> for stellar work</a:t>
            </a:r>
          </a:p>
          <a:p>
            <a:pPr defTabSz="457200"/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51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893465"/>
            <a:ext cx="6592384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Found </a:t>
            </a:r>
            <a:r>
              <a:rPr lang="en-US" b="1" dirty="0" smtClean="0">
                <a:solidFill>
                  <a:schemeClr val="accent1"/>
                </a:solidFill>
              </a:rPr>
              <a:t>2206 </a:t>
            </a:r>
            <a:r>
              <a:rPr lang="en-US" dirty="0" smtClean="0">
                <a:solidFill>
                  <a:schemeClr val="accent1"/>
                </a:solidFill>
              </a:rPr>
              <a:t>“point-like sources”, with a cut of 5σ</a:t>
            </a:r>
            <a:endParaRPr lang="en-GB" dirty="0" smtClean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	</a:t>
            </a:r>
            <a:r>
              <a:rPr lang="en-US" b="1" dirty="0" smtClean="0">
                <a:solidFill>
                  <a:schemeClr val="accent1"/>
                </a:solidFill>
              </a:rPr>
              <a:t>614</a:t>
            </a:r>
            <a:r>
              <a:rPr lang="en-US" dirty="0" smtClean="0">
                <a:solidFill>
                  <a:schemeClr val="accent1"/>
                </a:solidFill>
              </a:rPr>
              <a:t> in the pilot experiment  (</a:t>
            </a:r>
            <a:r>
              <a:rPr lang="en-US" dirty="0" err="1" smtClean="0">
                <a:solidFill>
                  <a:schemeClr val="accent1"/>
                </a:solidFill>
              </a:rPr>
              <a:t>Umana</a:t>
            </a:r>
            <a:r>
              <a:rPr lang="en-US" dirty="0" smtClean="0">
                <a:solidFill>
                  <a:schemeClr val="accent1"/>
                </a:solidFill>
              </a:rPr>
              <a:t> et al., 2015) 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0" y="0"/>
            <a:ext cx="290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+mj-lt"/>
              </a:rPr>
              <a:t>The SCORPIO zoo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48605" y="1856627"/>
            <a:ext cx="1558101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073779"/>
                </a:solidFill>
              </a:rPr>
              <a:t>matches</a:t>
            </a:r>
            <a:r>
              <a:rPr lang="it-IT" dirty="0" smtClean="0">
                <a:solidFill>
                  <a:srgbClr val="073779"/>
                </a:solidFill>
              </a:rPr>
              <a:t> with SIMBAD</a:t>
            </a:r>
          </a:p>
          <a:p>
            <a:endParaRPr lang="it-IT" dirty="0">
              <a:solidFill>
                <a:srgbClr val="073779"/>
              </a:solidFill>
            </a:endParaRPr>
          </a:p>
          <a:p>
            <a:r>
              <a:rPr lang="it-IT" dirty="0" smtClean="0">
                <a:solidFill>
                  <a:srgbClr val="073779"/>
                </a:solidFill>
              </a:rPr>
              <a:t>Stars</a:t>
            </a:r>
          </a:p>
          <a:p>
            <a:r>
              <a:rPr lang="it-IT" dirty="0" err="1" smtClean="0">
                <a:solidFill>
                  <a:srgbClr val="073779"/>
                </a:solidFill>
              </a:rPr>
              <a:t>PNe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</a:p>
          <a:p>
            <a:r>
              <a:rPr lang="it-IT" dirty="0" err="1" smtClean="0">
                <a:solidFill>
                  <a:srgbClr val="073779"/>
                </a:solidFill>
              </a:rPr>
              <a:t>Pulsars</a:t>
            </a:r>
            <a:endParaRPr lang="it-IT" dirty="0" smtClean="0">
              <a:solidFill>
                <a:srgbClr val="073779"/>
              </a:solidFill>
            </a:endParaRPr>
          </a:p>
          <a:p>
            <a:r>
              <a:rPr lang="it-IT" dirty="0" smtClean="0">
                <a:solidFill>
                  <a:srgbClr val="073779"/>
                </a:solidFill>
              </a:rPr>
              <a:t>IR 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HII </a:t>
            </a:r>
          </a:p>
        </p:txBody>
      </p:sp>
      <p:cxnSp>
        <p:nvCxnSpPr>
          <p:cNvPr id="10" name="Connettore 1 9"/>
          <p:cNvCxnSpPr/>
          <p:nvPr/>
        </p:nvCxnSpPr>
        <p:spPr>
          <a:xfrm flipV="1">
            <a:off x="834405" y="2072417"/>
            <a:ext cx="1335355" cy="7742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834405" y="2859377"/>
            <a:ext cx="1310859" cy="9803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9" descr="C:\Users\Francesco\Dropbox\scorpio\165828-424337ch7.jpg"/>
          <p:cNvPicPr>
            <a:picLocks noChangeAspect="1" noChangeArrowheads="1"/>
          </p:cNvPicPr>
          <p:nvPr/>
        </p:nvPicPr>
        <p:blipFill rotWithShape="1">
          <a:blip r:embed="rId3" cstate="print"/>
          <a:srcRect l="5317" t="10149" b="15774"/>
          <a:stretch/>
        </p:blipFill>
        <p:spPr bwMode="auto">
          <a:xfrm>
            <a:off x="7076012" y="550565"/>
            <a:ext cx="1900961" cy="179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ttangolo 20"/>
          <p:cNvSpPr/>
          <p:nvPr/>
        </p:nvSpPr>
        <p:spPr>
          <a:xfrm>
            <a:off x="2123659" y="1831117"/>
            <a:ext cx="3873499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73779"/>
                </a:solidFill>
              </a:rPr>
              <a:t> 1Variable (</a:t>
            </a:r>
            <a:r>
              <a:rPr lang="it-IT" dirty="0" smtClean="0">
                <a:solidFill>
                  <a:srgbClr val="073779"/>
                </a:solidFill>
                <a:latin typeface="Symbol" charset="2"/>
                <a:cs typeface="Symbol" charset="2"/>
              </a:rPr>
              <a:t>z</a:t>
            </a:r>
            <a:r>
              <a:rPr lang="it-IT" baseline="30000" dirty="0" smtClean="0">
                <a:solidFill>
                  <a:srgbClr val="073779"/>
                </a:solidFill>
              </a:rPr>
              <a:t>1</a:t>
            </a:r>
            <a:r>
              <a:rPr lang="it-IT" dirty="0" smtClean="0">
                <a:solidFill>
                  <a:srgbClr val="073779"/>
                </a:solidFill>
              </a:rPr>
              <a:t> Sco)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2 WR</a:t>
            </a:r>
          </a:p>
          <a:p>
            <a:r>
              <a:rPr lang="it-IT" dirty="0">
                <a:solidFill>
                  <a:srgbClr val="073779"/>
                </a:solidFill>
              </a:rPr>
              <a:t> </a:t>
            </a:r>
            <a:r>
              <a:rPr lang="it-IT" dirty="0" smtClean="0">
                <a:solidFill>
                  <a:srgbClr val="073779"/>
                </a:solidFill>
              </a:rPr>
              <a:t>3 in Open Cluster  (in NGC6231)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1 YSO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1 Be </a:t>
            </a:r>
          </a:p>
          <a:p>
            <a:r>
              <a:rPr lang="it-IT" dirty="0">
                <a:solidFill>
                  <a:srgbClr val="073779"/>
                </a:solidFill>
              </a:rPr>
              <a:t> </a:t>
            </a:r>
            <a:r>
              <a:rPr lang="it-IT" dirty="0" smtClean="0">
                <a:solidFill>
                  <a:srgbClr val="073779"/>
                </a:solidFill>
              </a:rPr>
              <a:t>1 </a:t>
            </a:r>
            <a:r>
              <a:rPr lang="it-IT" dirty="0" err="1" smtClean="0">
                <a:solidFill>
                  <a:srgbClr val="073779"/>
                </a:solidFill>
              </a:rPr>
              <a:t>Cp</a:t>
            </a:r>
            <a:r>
              <a:rPr lang="it-IT" dirty="0" smtClean="0">
                <a:solidFill>
                  <a:srgbClr val="073779"/>
                </a:solidFill>
              </a:rPr>
              <a:t> star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13 </a:t>
            </a:r>
            <a:r>
              <a:rPr lang="it-IT" dirty="0" err="1">
                <a:solidFill>
                  <a:srgbClr val="073779"/>
                </a:solidFill>
              </a:rPr>
              <a:t>stars</a:t>
            </a:r>
            <a:r>
              <a:rPr lang="it-IT" dirty="0">
                <a:solidFill>
                  <a:srgbClr val="073779"/>
                </a:solidFill>
              </a:rPr>
              <a:t> with no </a:t>
            </a:r>
            <a:r>
              <a:rPr lang="it-IT" dirty="0" err="1" smtClean="0">
                <a:solidFill>
                  <a:srgbClr val="073779"/>
                </a:solidFill>
              </a:rPr>
              <a:t>references</a:t>
            </a:r>
            <a:endParaRPr lang="it-IT" dirty="0">
              <a:solidFill>
                <a:srgbClr val="073779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90840" y="4415731"/>
            <a:ext cx="374456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b="1" i="1" dirty="0" smtClean="0">
                <a:solidFill>
                  <a:srgbClr val="073779"/>
                </a:solidFill>
              </a:rPr>
              <a:t>Point </a:t>
            </a:r>
            <a:r>
              <a:rPr lang="it-IT" b="1" i="1" dirty="0" err="1" smtClean="0">
                <a:solidFill>
                  <a:srgbClr val="073779"/>
                </a:solidFill>
              </a:rPr>
              <a:t>Sources</a:t>
            </a:r>
            <a:endParaRPr lang="it-IT" b="1" i="1" dirty="0" smtClean="0">
              <a:solidFill>
                <a:srgbClr val="073779"/>
              </a:solidFill>
            </a:endParaRPr>
          </a:p>
          <a:p>
            <a:r>
              <a:rPr lang="it-IT" dirty="0" smtClean="0">
                <a:solidFill>
                  <a:srgbClr val="073779"/>
                </a:solidFill>
              </a:rPr>
              <a:t> 6 </a:t>
            </a:r>
            <a:r>
              <a:rPr lang="it-IT" dirty="0" err="1" smtClean="0">
                <a:solidFill>
                  <a:srgbClr val="073779"/>
                </a:solidFill>
              </a:rPr>
              <a:t>pulsars</a:t>
            </a:r>
            <a:endParaRPr lang="it-IT" dirty="0" smtClean="0">
              <a:solidFill>
                <a:srgbClr val="073779"/>
              </a:solidFill>
            </a:endParaRPr>
          </a:p>
          <a:p>
            <a:r>
              <a:rPr lang="it-IT" dirty="0" smtClean="0">
                <a:solidFill>
                  <a:srgbClr val="073779"/>
                </a:solidFill>
              </a:rPr>
              <a:t> 30 UCHII/HCHII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 6  </a:t>
            </a:r>
            <a:r>
              <a:rPr lang="it-IT" dirty="0" err="1" smtClean="0">
                <a:solidFill>
                  <a:srgbClr val="073779"/>
                </a:solidFill>
              </a:rPr>
              <a:t>PNe</a:t>
            </a:r>
            <a:endParaRPr lang="it-IT" dirty="0" smtClean="0">
              <a:solidFill>
                <a:srgbClr val="073779"/>
              </a:solidFill>
            </a:endParaRPr>
          </a:p>
          <a:p>
            <a:r>
              <a:rPr lang="it-IT" dirty="0">
                <a:solidFill>
                  <a:srgbClr val="073779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≈ 1900 </a:t>
            </a:r>
            <a:r>
              <a:rPr lang="it-IT" b="1" dirty="0" err="1" smtClean="0">
                <a:solidFill>
                  <a:srgbClr val="FF0000"/>
                </a:solidFill>
              </a:rPr>
              <a:t>without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classification</a:t>
            </a:r>
            <a:endParaRPr lang="it-IT" b="1" dirty="0" smtClean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073779"/>
              </a:solidFill>
            </a:endParaRPr>
          </a:p>
          <a:p>
            <a:r>
              <a:rPr lang="it-IT" dirty="0" err="1" smtClean="0">
                <a:solidFill>
                  <a:srgbClr val="073779"/>
                </a:solidFill>
              </a:rPr>
              <a:t>Expected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b="1" dirty="0" err="1" smtClean="0">
                <a:solidFill>
                  <a:srgbClr val="073779"/>
                </a:solidFill>
              </a:rPr>
              <a:t>many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extragalactic</a:t>
            </a:r>
            <a:r>
              <a:rPr lang="it-IT" dirty="0" smtClean="0">
                <a:solidFill>
                  <a:srgbClr val="073779"/>
                </a:solidFill>
              </a:rPr>
              <a:t>  </a:t>
            </a:r>
          </a:p>
          <a:p>
            <a:r>
              <a:rPr lang="it-IT" dirty="0" smtClean="0">
                <a:solidFill>
                  <a:srgbClr val="073779"/>
                </a:solidFill>
              </a:rPr>
              <a:t>“</a:t>
            </a:r>
            <a:r>
              <a:rPr lang="it-IT" i="1" dirty="0" err="1" smtClean="0">
                <a:solidFill>
                  <a:srgbClr val="073779"/>
                </a:solidFill>
              </a:rPr>
              <a:t>contaminants</a:t>
            </a:r>
            <a:r>
              <a:rPr lang="it-IT" i="1" dirty="0" smtClean="0">
                <a:solidFill>
                  <a:srgbClr val="073779"/>
                </a:solidFill>
              </a:rPr>
              <a:t>”    </a:t>
            </a:r>
            <a:r>
              <a:rPr lang="it-IT" dirty="0" smtClean="0">
                <a:solidFill>
                  <a:srgbClr val="073779"/>
                </a:solidFill>
              </a:rPr>
              <a:t>      </a:t>
            </a:r>
            <a:endParaRPr lang="it-IT" i="1" dirty="0" smtClean="0">
              <a:solidFill>
                <a:srgbClr val="073779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312740" y="4661952"/>
            <a:ext cx="3729660" cy="2062103"/>
          </a:xfrm>
          <a:prstGeom prst="rect">
            <a:avLst/>
          </a:prstGeom>
          <a:ln w="349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b="1" i="1" dirty="0" smtClean="0">
                <a:solidFill>
                  <a:srgbClr val="073779"/>
                </a:solidFill>
                <a:latin typeface="Arial"/>
              </a:rPr>
              <a:t>Extended </a:t>
            </a:r>
            <a:r>
              <a:rPr lang="en-US" b="1" i="1" dirty="0">
                <a:solidFill>
                  <a:srgbClr val="073779"/>
                </a:solidFill>
                <a:latin typeface="Arial"/>
              </a:rPr>
              <a:t>Sources </a:t>
            </a:r>
          </a:p>
          <a:p>
            <a:pPr defTabSz="914400"/>
            <a:endParaRPr lang="en-US" sz="2000" i="1" dirty="0">
              <a:solidFill>
                <a:srgbClr val="073779"/>
              </a:solidFill>
              <a:latin typeface="Arial"/>
            </a:endParaRPr>
          </a:p>
          <a:p>
            <a:pPr defTabSz="914400"/>
            <a:r>
              <a:rPr lang="en-US" dirty="0">
                <a:solidFill>
                  <a:srgbClr val="073779"/>
                </a:solidFill>
                <a:latin typeface="Arial"/>
              </a:rPr>
              <a:t>    49 classified </a:t>
            </a:r>
            <a:r>
              <a:rPr lang="en-US" dirty="0" smtClean="0">
                <a:solidFill>
                  <a:srgbClr val="073779"/>
                </a:solidFill>
                <a:latin typeface="Arial"/>
              </a:rPr>
              <a:t>classical </a:t>
            </a:r>
            <a:r>
              <a:rPr lang="en-US" dirty="0">
                <a:solidFill>
                  <a:srgbClr val="073779"/>
                </a:solidFill>
                <a:latin typeface="Arial"/>
              </a:rPr>
              <a:t>HII</a:t>
            </a:r>
          </a:p>
          <a:p>
            <a:pPr defTabSz="914400"/>
            <a:r>
              <a:rPr lang="en-US" dirty="0">
                <a:solidFill>
                  <a:srgbClr val="073779"/>
                </a:solidFill>
                <a:latin typeface="Arial"/>
              </a:rPr>
              <a:t>      4 </a:t>
            </a:r>
            <a:r>
              <a:rPr lang="en-US" dirty="0" err="1">
                <a:solidFill>
                  <a:srgbClr val="073779"/>
                </a:solidFill>
                <a:latin typeface="Arial"/>
              </a:rPr>
              <a:t>PNe</a:t>
            </a:r>
            <a:endParaRPr lang="en-US" dirty="0">
              <a:solidFill>
                <a:srgbClr val="073779"/>
              </a:solidFill>
              <a:latin typeface="Arial"/>
            </a:endParaRPr>
          </a:p>
          <a:p>
            <a:pPr defTabSz="914400"/>
            <a:r>
              <a:rPr lang="en-US" dirty="0">
                <a:solidFill>
                  <a:srgbClr val="073779"/>
                </a:solidFill>
                <a:latin typeface="Arial"/>
              </a:rPr>
              <a:t>      4 SNRs/candidates </a:t>
            </a:r>
          </a:p>
          <a:p>
            <a:pPr defTabSz="914400"/>
            <a:r>
              <a:rPr lang="en-US" dirty="0">
                <a:solidFill>
                  <a:srgbClr val="073779"/>
                </a:solidFill>
                <a:latin typeface="Arial"/>
              </a:rPr>
              <a:t>      2 WR/LBV candidates</a:t>
            </a:r>
          </a:p>
          <a:p>
            <a:pPr defTabSz="914400"/>
            <a:r>
              <a:rPr lang="en-US" dirty="0">
                <a:solidFill>
                  <a:srgbClr val="073779"/>
                </a:solidFill>
                <a:latin typeface="Arial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 24 without classification</a:t>
            </a:r>
          </a:p>
        </p:txBody>
      </p:sp>
      <p:grpSp>
        <p:nvGrpSpPr>
          <p:cNvPr id="13" name="Gruppo 12"/>
          <p:cNvGrpSpPr>
            <a:grpSpLocks noChangeAspect="1"/>
          </p:cNvGrpSpPr>
          <p:nvPr/>
        </p:nvGrpSpPr>
        <p:grpSpPr>
          <a:xfrm>
            <a:off x="7023100" y="2524215"/>
            <a:ext cx="2019300" cy="1797872"/>
            <a:chOff x="246375" y="2041407"/>
            <a:chExt cx="3909434" cy="3480741"/>
          </a:xfrm>
        </p:grpSpPr>
        <p:pic>
          <p:nvPicPr>
            <p:cNvPr id="14" name="Immagine 13" descr="viewer-2014-05-30T19:31:17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6" t="4972" r="17284" b="13918"/>
            <a:stretch/>
          </p:blipFill>
          <p:spPr>
            <a:xfrm>
              <a:off x="246375" y="2041407"/>
              <a:ext cx="3909434" cy="3480741"/>
            </a:xfrm>
            <a:prstGeom prst="rect">
              <a:avLst/>
            </a:prstGeom>
          </p:spPr>
        </p:pic>
        <p:sp>
          <p:nvSpPr>
            <p:cNvPr id="16" name="Rettangolo 15"/>
            <p:cNvSpPr/>
            <p:nvPr/>
          </p:nvSpPr>
          <p:spPr>
            <a:xfrm>
              <a:off x="3066815" y="2161898"/>
              <a:ext cx="962326" cy="2204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3873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358823" y="-56705"/>
            <a:ext cx="5937532" cy="46163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The impact of SKA on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  <a:cs typeface="Comic Sans MS"/>
              </a:rPr>
              <a:t>Galactic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Science </a:t>
            </a:r>
            <a:endParaRPr lang="it-IT" sz="2400" dirty="0">
              <a:solidFill>
                <a:srgbClr val="FFFFFF"/>
              </a:solidFill>
              <a:latin typeface="+mj-lt"/>
              <a:cs typeface="Comic Sans M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390374"/>
            <a:ext cx="89261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11628F"/>
                </a:solidFill>
                <a:cs typeface="Comic Sans MS"/>
              </a:rPr>
              <a:t>Large area </a:t>
            </a:r>
            <a:r>
              <a:rPr lang="it-IT" sz="2000" b="1" dirty="0" err="1" smtClean="0">
                <a:solidFill>
                  <a:srgbClr val="11628F"/>
                </a:solidFill>
                <a:cs typeface="Comic Sans MS"/>
              </a:rPr>
              <a:t>Surveys</a:t>
            </a:r>
            <a:r>
              <a:rPr lang="it-IT" sz="2000" b="1" dirty="0" smtClean="0">
                <a:solidFill>
                  <a:srgbClr val="11628F"/>
                </a:solidFill>
                <a:cs typeface="Comic Sans MS"/>
              </a:rPr>
              <a:t> </a:t>
            </a:r>
          </a:p>
          <a:p>
            <a:r>
              <a:rPr lang="it-IT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Statistical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studies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 of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different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populations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 of radio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emitting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 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Galactic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 Objects</a:t>
            </a:r>
          </a:p>
          <a:p>
            <a:endParaRPr lang="it-IT" sz="2000" dirty="0">
              <a:solidFill>
                <a:schemeClr val="tx2">
                  <a:lumMod val="75000"/>
                </a:schemeClr>
              </a:solidFill>
              <a:cs typeface="Comic Sans MS"/>
            </a:endParaRPr>
          </a:p>
          <a:p>
            <a:r>
              <a:rPr lang="it-IT" sz="2000" dirty="0" err="1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All-sky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/</a:t>
            </a:r>
            <a:r>
              <a:rPr lang="it-IT" sz="2000" dirty="0" err="1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deep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58823" y="1359870"/>
            <a:ext cx="5684519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11628F"/>
                </a:solidFill>
                <a:cs typeface="Comic Sans MS"/>
              </a:rPr>
              <a:t>The 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place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where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you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look 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at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b="1" i="1" dirty="0" err="1" smtClean="0">
                <a:solidFill>
                  <a:srgbClr val="11628F"/>
                </a:solidFill>
                <a:cs typeface="Comic Sans MS"/>
              </a:rPr>
              <a:t>makes</a:t>
            </a:r>
            <a:r>
              <a:rPr lang="it-IT" b="1" i="1" dirty="0" smtClean="0">
                <a:solidFill>
                  <a:srgbClr val="11628F"/>
                </a:solidFill>
                <a:cs typeface="Comic Sans MS"/>
              </a:rPr>
              <a:t> the </a:t>
            </a:r>
            <a:r>
              <a:rPr lang="it-IT" b="1" i="1" dirty="0" err="1" smtClean="0">
                <a:solidFill>
                  <a:srgbClr val="11628F"/>
                </a:solidFill>
                <a:cs typeface="Comic Sans MS"/>
              </a:rPr>
              <a:t>difference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:</a:t>
            </a:r>
          </a:p>
          <a:p>
            <a:r>
              <a:rPr lang="it-IT" dirty="0" err="1">
                <a:solidFill>
                  <a:srgbClr val="11628F"/>
                </a:solidFill>
                <a:cs typeface="Comic Sans MS"/>
              </a:rPr>
              <a:t>m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ost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of the 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Galactic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sources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localised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in/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close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the GP</a:t>
            </a:r>
            <a:endParaRPr lang="it-IT" dirty="0">
              <a:solidFill>
                <a:srgbClr val="11628F"/>
              </a:solidFill>
              <a:cs typeface="Comic Sans MS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1559202" y="3886491"/>
            <a:ext cx="7186590" cy="2018164"/>
            <a:chOff x="1423479" y="1005465"/>
            <a:chExt cx="7186590" cy="2018164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3"/>
            <a:srcRect b="59522"/>
            <a:stretch/>
          </p:blipFill>
          <p:spPr>
            <a:xfrm>
              <a:off x="1423479" y="1005465"/>
              <a:ext cx="7186590" cy="1574347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/>
            <a:srcRect t="87569"/>
            <a:stretch/>
          </p:blipFill>
          <p:spPr>
            <a:xfrm>
              <a:off x="1423479" y="2540122"/>
              <a:ext cx="7186590" cy="483507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0" y="2478512"/>
            <a:ext cx="46987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11628F"/>
                </a:solidFill>
                <a:cs typeface="Comic Sans MS"/>
              </a:rPr>
              <a:t>The </a:t>
            </a:r>
            <a:r>
              <a:rPr lang="it-IT" b="1" i="1" dirty="0" err="1" smtClean="0">
                <a:solidFill>
                  <a:srgbClr val="11628F"/>
                </a:solidFill>
                <a:cs typeface="Comic Sans MS"/>
              </a:rPr>
              <a:t>concept</a:t>
            </a:r>
            <a:r>
              <a:rPr lang="it-IT" b="1" i="1" dirty="0" smtClean="0">
                <a:solidFill>
                  <a:srgbClr val="11628F"/>
                </a:solidFill>
                <a:cs typeface="Comic Sans MS"/>
              </a:rPr>
              <a:t> of </a:t>
            </a:r>
            <a:r>
              <a:rPr lang="it-IT" b="1" i="1" dirty="0" err="1" smtClean="0">
                <a:solidFill>
                  <a:srgbClr val="11628F"/>
                </a:solidFill>
                <a:cs typeface="Comic Sans MS"/>
              </a:rPr>
              <a:t>generic</a:t>
            </a:r>
            <a:r>
              <a:rPr lang="it-IT" b="1" i="1" dirty="0" smtClean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b="1" i="1" dirty="0" err="1" smtClean="0">
                <a:solidFill>
                  <a:srgbClr val="11628F"/>
                </a:solidFill>
                <a:cs typeface="Comic Sans MS"/>
              </a:rPr>
              <a:t>surveys</a:t>
            </a:r>
            <a:r>
              <a:rPr lang="it-IT" b="1" i="1" dirty="0" smtClean="0">
                <a:solidFill>
                  <a:srgbClr val="11628F"/>
                </a:solidFill>
                <a:cs typeface="Comic Sans MS"/>
              </a:rPr>
              <a:t>:</a:t>
            </a:r>
          </a:p>
          <a:p>
            <a:endParaRPr lang="it-IT" dirty="0" smtClean="0">
              <a:solidFill>
                <a:srgbClr val="11628F"/>
              </a:solidFill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Maximize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the 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return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for  “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priority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Science”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Maximize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 the 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commensality</a:t>
            </a:r>
            <a:endParaRPr lang="it-IT" dirty="0" smtClean="0">
              <a:solidFill>
                <a:srgbClr val="11628F"/>
              </a:solidFill>
              <a:cs typeface="Comic Sans MS"/>
            </a:endParaRPr>
          </a:p>
          <a:p>
            <a:endParaRPr lang="it-IT" dirty="0">
              <a:solidFill>
                <a:srgbClr val="0000C2"/>
              </a:solidFill>
              <a:latin typeface="Comic Sans MS"/>
              <a:cs typeface="Comic Sans M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7195" y="6149761"/>
            <a:ext cx="7190227" cy="6463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11628F"/>
                </a:solidFill>
                <a:cs typeface="Comic Sans MS"/>
              </a:rPr>
              <a:t>Better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dirty="0" err="1">
                <a:solidFill>
                  <a:srgbClr val="11628F"/>
                </a:solidFill>
                <a:cs typeface="Comic Sans MS"/>
              </a:rPr>
              <a:t>angular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dirty="0" err="1">
                <a:solidFill>
                  <a:srgbClr val="11628F"/>
                </a:solidFill>
                <a:cs typeface="Comic Sans MS"/>
              </a:rPr>
              <a:t>resolution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 and </a:t>
            </a:r>
            <a:r>
              <a:rPr lang="it-IT" dirty="0" err="1">
                <a:solidFill>
                  <a:srgbClr val="11628F"/>
                </a:solidFill>
                <a:cs typeface="Comic Sans MS"/>
              </a:rPr>
              <a:t>sensitivity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dirty="0" smtClean="0">
                <a:solidFill>
                  <a:srgbClr val="11628F"/>
                </a:solidFill>
                <a:cs typeface="Comic Sans MS"/>
              </a:rPr>
              <a:t>(Continuum 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&amp; </a:t>
            </a:r>
            <a:r>
              <a:rPr lang="it-IT" dirty="0" err="1">
                <a:solidFill>
                  <a:srgbClr val="11628F"/>
                </a:solidFill>
                <a:cs typeface="Comic Sans MS"/>
              </a:rPr>
              <a:t>Spectral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) </a:t>
            </a:r>
            <a:r>
              <a:rPr lang="it-IT" dirty="0" err="1">
                <a:solidFill>
                  <a:srgbClr val="11628F"/>
                </a:solidFill>
                <a:cs typeface="Comic Sans MS"/>
              </a:rPr>
              <a:t>than</a:t>
            </a:r>
            <a:endParaRPr lang="it-IT" dirty="0">
              <a:solidFill>
                <a:srgbClr val="11628F"/>
              </a:solidFill>
              <a:cs typeface="Comic Sans MS"/>
            </a:endParaRPr>
          </a:p>
          <a:p>
            <a:r>
              <a:rPr lang="it-IT" dirty="0" err="1">
                <a:solidFill>
                  <a:srgbClr val="11628F"/>
                </a:solidFill>
                <a:cs typeface="Comic Sans MS"/>
              </a:rPr>
              <a:t>any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dirty="0" err="1">
                <a:solidFill>
                  <a:srgbClr val="11628F"/>
                </a:solidFill>
                <a:cs typeface="Comic Sans MS"/>
              </a:rPr>
              <a:t>ongoing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/</a:t>
            </a:r>
            <a:r>
              <a:rPr lang="it-IT" dirty="0" err="1">
                <a:solidFill>
                  <a:srgbClr val="11628F"/>
                </a:solidFill>
                <a:cs typeface="Comic Sans MS"/>
              </a:rPr>
              <a:t>planned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dirty="0" err="1">
                <a:solidFill>
                  <a:srgbClr val="11628F"/>
                </a:solidFill>
                <a:cs typeface="Comic Sans MS"/>
              </a:rPr>
              <a:t>survey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 of the </a:t>
            </a:r>
            <a:r>
              <a:rPr lang="it-IT" dirty="0" err="1">
                <a:solidFill>
                  <a:srgbClr val="11628F"/>
                </a:solidFill>
                <a:cs typeface="Comic Sans MS"/>
              </a:rPr>
              <a:t>Galactic</a:t>
            </a:r>
            <a:r>
              <a:rPr lang="it-IT" dirty="0">
                <a:solidFill>
                  <a:srgbClr val="11628F"/>
                </a:solidFill>
                <a:cs typeface="Comic Sans MS"/>
              </a:rPr>
              <a:t> </a:t>
            </a:r>
            <a:r>
              <a:rPr lang="it-IT" dirty="0" err="1" smtClean="0">
                <a:solidFill>
                  <a:srgbClr val="11628F"/>
                </a:solidFill>
                <a:cs typeface="Comic Sans MS"/>
              </a:rPr>
              <a:t>Plane</a:t>
            </a:r>
            <a:endParaRPr lang="it-IT" dirty="0">
              <a:solidFill>
                <a:srgbClr val="11628F"/>
              </a:solidFill>
              <a:cs typeface="Comic Sans M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224206" y="4399594"/>
            <a:ext cx="626349" cy="209505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284996" y="4394864"/>
            <a:ext cx="431842" cy="209505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5224206" y="5464901"/>
            <a:ext cx="626349" cy="209505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337367" y="5451806"/>
            <a:ext cx="368321" cy="209505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82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365575" y="-56705"/>
            <a:ext cx="5095880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The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  <a:cs typeface="Comic Sans MS"/>
              </a:rPr>
              <a:t>concept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of 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  <a:cs typeface="Comic Sans MS"/>
              </a:rPr>
              <a:t>Generic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  <a:cs typeface="Comic Sans MS"/>
              </a:rPr>
              <a:t>Surveys</a:t>
            </a:r>
            <a:r>
              <a:rPr lang="it-IT" sz="2400" dirty="0" smtClean="0">
                <a:solidFill>
                  <a:srgbClr val="FFFFFF"/>
                </a:solidFill>
                <a:latin typeface="+mj-lt"/>
                <a:cs typeface="Comic Sans MS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  <a:cs typeface="Comic Sans MS"/>
            </a:endParaRPr>
          </a:p>
        </p:txBody>
      </p:sp>
      <p:sp>
        <p:nvSpPr>
          <p:cNvPr id="6" name="Segnaposto contenuto 4"/>
          <p:cNvSpPr txBox="1">
            <a:spLocks/>
          </p:cNvSpPr>
          <p:nvPr/>
        </p:nvSpPr>
        <p:spPr>
          <a:xfrm>
            <a:off x="1311152" y="439520"/>
            <a:ext cx="6108846" cy="20682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SKA1_MID-A  Generic  Survey @ Band 2b (Full BW)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           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    (</a:t>
            </a:r>
            <a:r>
              <a:rPr lang="it-IT" sz="1800" dirty="0" err="1" smtClean="0">
                <a:solidFill>
                  <a:schemeClr val="accent1">
                    <a:lumMod val="75000"/>
                  </a:schemeClr>
                </a:solidFill>
              </a:rPr>
              <a:t>rms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 5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  <a:ea typeface="Lucida Grande"/>
                <a:cs typeface="Lucida Grande"/>
              </a:rPr>
              <a:t>μ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Jy/b, 0.8”),  ≈8000  </a:t>
            </a:r>
            <a:r>
              <a:rPr lang="it-IT" sz="1800" dirty="0" err="1" smtClean="0">
                <a:solidFill>
                  <a:schemeClr val="accent1">
                    <a:lumMod val="75000"/>
                  </a:schemeClr>
                </a:solidFill>
              </a:rPr>
              <a:t>hrs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1800" dirty="0" err="1" smtClean="0">
                <a:solidFill>
                  <a:schemeClr val="accent1">
                    <a:lumMod val="75000"/>
                  </a:schemeClr>
                </a:solidFill>
              </a:rPr>
              <a:t>All-sky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</a:pPr>
            <a:endParaRPr lang="it-IT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SKA1_MID-D  Generic  Survey @ Band 5 (Full BW)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           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    (</a:t>
            </a:r>
            <a:r>
              <a:rPr lang="it-IT" sz="1800" dirty="0" err="1" smtClean="0">
                <a:solidFill>
                  <a:schemeClr val="accent1">
                    <a:lumMod val="75000"/>
                  </a:schemeClr>
                </a:solidFill>
              </a:rPr>
              <a:t>rms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 6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  <a:ea typeface="Lucida Grande"/>
                <a:cs typeface="Lucida Grande"/>
              </a:rPr>
              <a:t>μ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Jy/b, 0.2”),  ≈2000 </a:t>
            </a:r>
            <a:r>
              <a:rPr lang="it-IT" sz="1800" dirty="0" err="1" smtClean="0">
                <a:solidFill>
                  <a:schemeClr val="accent1">
                    <a:lumMod val="75000"/>
                  </a:schemeClr>
                </a:solidFill>
              </a:rPr>
              <a:t>hrs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, 480 deg</a:t>
            </a:r>
            <a:r>
              <a:rPr lang="it-IT" sz="18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/GAL</a:t>
            </a:r>
          </a:p>
          <a:p>
            <a:pPr marL="0" indent="0" algn="ctr">
              <a:buFont typeface="Arial" pitchFamily="34" charset="0"/>
              <a:buNone/>
            </a:pPr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</a:p>
        </p:txBody>
      </p:sp>
      <p:sp>
        <p:nvSpPr>
          <p:cNvPr id="7" name="Segnaposto contenuto 4"/>
          <p:cNvSpPr txBox="1">
            <a:spLocks/>
          </p:cNvSpPr>
          <p:nvPr/>
        </p:nvSpPr>
        <p:spPr>
          <a:xfrm>
            <a:off x="250071" y="4339112"/>
            <a:ext cx="8648521" cy="236372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vert="horz" wrap="none" lIns="91440" tIns="45720" rIns="91440" bIns="45720" rtlCol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 dirty="0" smtClean="0">
                <a:solidFill>
                  <a:schemeClr val="accent1">
                    <a:lumMod val="75000"/>
                  </a:schemeClr>
                </a:solidFill>
              </a:rPr>
              <a:t>High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angular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resolution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limited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areas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          CORNISH (</a:t>
            </a:r>
            <a:r>
              <a:rPr lang="it-IT" sz="1800" dirty="0" err="1">
                <a:solidFill>
                  <a:schemeClr val="accent1">
                    <a:lumMod val="75000"/>
                  </a:schemeClr>
                </a:solidFill>
              </a:rPr>
              <a:t>Purcell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and  </a:t>
            </a:r>
            <a:r>
              <a:rPr lang="it-IT" sz="1800" dirty="0" err="1">
                <a:solidFill>
                  <a:schemeClr val="accent1">
                    <a:lumMod val="75000"/>
                  </a:schemeClr>
                </a:solidFill>
              </a:rPr>
              <a:t>Hoare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, 2010)  6cm, 1-6 arcsec, ≈100 deg</a:t>
            </a:r>
            <a:r>
              <a:rPr lang="it-IT" sz="18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1800" dirty="0" err="1">
                <a:solidFill>
                  <a:schemeClr val="accent1">
                    <a:lumMod val="75000"/>
                  </a:schemeClr>
                </a:solidFill>
              </a:rPr>
              <a:t>few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1">
                    <a:lumMod val="75000"/>
                  </a:schemeClr>
                </a:solidFill>
              </a:rPr>
              <a:t>mJy</a:t>
            </a:r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             MAGPIS   (</a:t>
            </a:r>
            <a:r>
              <a:rPr lang="it-IT" sz="1800" dirty="0" err="1">
                <a:solidFill>
                  <a:schemeClr val="accent1">
                    <a:lumMod val="75000"/>
                  </a:schemeClr>
                </a:solidFill>
              </a:rPr>
              <a:t>Helfand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et al., 2006)       </a:t>
            </a:r>
            <a:r>
              <a:rPr lang="it-IT" sz="1800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/6cm          “               “</a:t>
            </a:r>
          </a:p>
          <a:p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sz="1800" b="1" dirty="0" smtClean="0">
                <a:solidFill>
                  <a:schemeClr val="accent1">
                    <a:lumMod val="75000"/>
                  </a:schemeClr>
                </a:solidFill>
              </a:rPr>
              <a:t>Lower 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angular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resolution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, wide 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areas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         CGPS (Taylor et al., 2006),            20cm, </a:t>
            </a:r>
            <a:r>
              <a:rPr lang="it-IT" sz="1800" dirty="0" err="1">
                <a:solidFill>
                  <a:schemeClr val="accent1">
                    <a:lumMod val="75000"/>
                  </a:schemeClr>
                </a:solidFill>
              </a:rPr>
              <a:t>arcmin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1800" dirty="0" err="1">
                <a:solidFill>
                  <a:schemeClr val="accent1">
                    <a:lumMod val="75000"/>
                  </a:schemeClr>
                </a:solidFill>
              </a:rPr>
              <a:t>several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100 deg</a:t>
            </a:r>
            <a:r>
              <a:rPr lang="it-IT" sz="18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1800" dirty="0" err="1">
                <a:solidFill>
                  <a:schemeClr val="accent1">
                    <a:lumMod val="75000"/>
                  </a:schemeClr>
                </a:solidFill>
              </a:rPr>
              <a:t>few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1">
                    <a:lumMod val="75000"/>
                  </a:schemeClr>
                </a:solidFill>
              </a:rPr>
              <a:t>mJy</a:t>
            </a:r>
            <a:endParaRPr lang="it-IT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          SGPS (</a:t>
            </a:r>
            <a:r>
              <a:rPr lang="it-IT" sz="1800" dirty="0" err="1">
                <a:solidFill>
                  <a:schemeClr val="accent1">
                    <a:lumMod val="75000"/>
                  </a:schemeClr>
                </a:solidFill>
              </a:rPr>
              <a:t>McClure</a:t>
            </a:r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-Griffiths et al., 2005)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2669094"/>
            <a:ext cx="901770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5295B"/>
                </a:solidFill>
              </a:rPr>
              <a:t>The </a:t>
            </a:r>
            <a:r>
              <a:rPr lang="it-IT" sz="2000" b="1" dirty="0" err="1">
                <a:solidFill>
                  <a:srgbClr val="05295B"/>
                </a:solidFill>
              </a:rPr>
              <a:t>most</a:t>
            </a:r>
            <a:r>
              <a:rPr lang="it-IT" sz="2000" b="1" dirty="0">
                <a:solidFill>
                  <a:srgbClr val="05295B"/>
                </a:solidFill>
              </a:rPr>
              <a:t> complete </a:t>
            </a:r>
            <a:r>
              <a:rPr lang="it-IT" sz="2000" b="1" dirty="0" err="1">
                <a:solidFill>
                  <a:srgbClr val="05295B"/>
                </a:solidFill>
              </a:rPr>
              <a:t>catalogue</a:t>
            </a:r>
            <a:r>
              <a:rPr lang="it-IT" sz="2000" b="1" dirty="0">
                <a:solidFill>
                  <a:srgbClr val="05295B"/>
                </a:solidFill>
              </a:rPr>
              <a:t> of the </a:t>
            </a:r>
            <a:r>
              <a:rPr lang="it-IT" sz="2000" b="1" dirty="0" err="1">
                <a:solidFill>
                  <a:srgbClr val="05295B"/>
                </a:solidFill>
              </a:rPr>
              <a:t>Galactic</a:t>
            </a:r>
            <a:r>
              <a:rPr lang="it-IT" sz="2000" b="1" dirty="0">
                <a:solidFill>
                  <a:srgbClr val="05295B"/>
                </a:solidFill>
              </a:rPr>
              <a:t> </a:t>
            </a:r>
            <a:r>
              <a:rPr lang="it-IT" sz="2000" b="1" dirty="0" err="1">
                <a:solidFill>
                  <a:srgbClr val="05295B"/>
                </a:solidFill>
              </a:rPr>
              <a:t>Plane</a:t>
            </a:r>
            <a:r>
              <a:rPr lang="it-IT" sz="2000" b="1" dirty="0">
                <a:solidFill>
                  <a:srgbClr val="05295B"/>
                </a:solidFill>
              </a:rPr>
              <a:t> to </a:t>
            </a:r>
            <a:r>
              <a:rPr lang="it-IT" sz="2000" b="1" dirty="0" smtClean="0">
                <a:solidFill>
                  <a:srgbClr val="05295B"/>
                </a:solidFill>
              </a:rPr>
              <a:t>date</a:t>
            </a:r>
          </a:p>
          <a:p>
            <a:endParaRPr lang="it-IT" sz="2000" dirty="0" smtClean="0">
              <a:solidFill>
                <a:srgbClr val="05295B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 err="1" smtClean="0">
                <a:solidFill>
                  <a:srgbClr val="05295B"/>
                </a:solidFill>
              </a:rPr>
              <a:t>Much</a:t>
            </a:r>
            <a:r>
              <a:rPr lang="it-IT" sz="2000" dirty="0" smtClean="0">
                <a:solidFill>
                  <a:srgbClr val="05295B"/>
                </a:solidFill>
              </a:rPr>
              <a:t> </a:t>
            </a:r>
            <a:r>
              <a:rPr lang="it-IT" sz="2000" dirty="0" err="1">
                <a:solidFill>
                  <a:srgbClr val="05295B"/>
                </a:solidFill>
              </a:rPr>
              <a:t>deeper</a:t>
            </a:r>
            <a:r>
              <a:rPr lang="it-IT" sz="2000" dirty="0">
                <a:solidFill>
                  <a:srgbClr val="05295B"/>
                </a:solidFill>
              </a:rPr>
              <a:t> and </a:t>
            </a:r>
            <a:r>
              <a:rPr lang="it-IT" sz="2000" dirty="0" err="1">
                <a:solidFill>
                  <a:srgbClr val="05295B"/>
                </a:solidFill>
              </a:rPr>
              <a:t>higher</a:t>
            </a:r>
            <a:r>
              <a:rPr lang="it-IT" sz="2000" dirty="0">
                <a:solidFill>
                  <a:srgbClr val="05295B"/>
                </a:solidFill>
              </a:rPr>
              <a:t> </a:t>
            </a:r>
            <a:r>
              <a:rPr lang="it-IT" sz="2000" dirty="0" err="1">
                <a:solidFill>
                  <a:srgbClr val="05295B"/>
                </a:solidFill>
              </a:rPr>
              <a:t>resolution</a:t>
            </a:r>
            <a:r>
              <a:rPr lang="it-IT" sz="2000" dirty="0">
                <a:solidFill>
                  <a:srgbClr val="05295B"/>
                </a:solidFill>
              </a:rPr>
              <a:t> </a:t>
            </a:r>
            <a:r>
              <a:rPr lang="it-IT" sz="2000" dirty="0" err="1">
                <a:solidFill>
                  <a:srgbClr val="05295B"/>
                </a:solidFill>
              </a:rPr>
              <a:t>than</a:t>
            </a:r>
            <a:r>
              <a:rPr lang="it-IT" sz="2000" dirty="0">
                <a:solidFill>
                  <a:srgbClr val="05295B"/>
                </a:solidFill>
              </a:rPr>
              <a:t> </a:t>
            </a:r>
            <a:r>
              <a:rPr lang="it-IT" sz="2000" dirty="0" err="1">
                <a:solidFill>
                  <a:srgbClr val="05295B"/>
                </a:solidFill>
              </a:rPr>
              <a:t>any</a:t>
            </a:r>
            <a:r>
              <a:rPr lang="it-IT" sz="2000" dirty="0">
                <a:solidFill>
                  <a:srgbClr val="05295B"/>
                </a:solidFill>
              </a:rPr>
              <a:t> </a:t>
            </a:r>
            <a:r>
              <a:rPr lang="it-IT" sz="2000" dirty="0" err="1" smtClean="0">
                <a:solidFill>
                  <a:srgbClr val="05295B"/>
                </a:solidFill>
              </a:rPr>
              <a:t>other</a:t>
            </a:r>
            <a:r>
              <a:rPr lang="it-IT" sz="2000" dirty="0" smtClean="0">
                <a:solidFill>
                  <a:srgbClr val="05295B"/>
                </a:solidFill>
              </a:rPr>
              <a:t>  </a:t>
            </a:r>
            <a:r>
              <a:rPr lang="it-IT" sz="2000" dirty="0" err="1" smtClean="0">
                <a:solidFill>
                  <a:srgbClr val="05295B"/>
                </a:solidFill>
              </a:rPr>
              <a:t>survey</a:t>
            </a:r>
            <a:r>
              <a:rPr lang="it-IT" sz="2000" dirty="0" smtClean="0">
                <a:solidFill>
                  <a:srgbClr val="05295B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solidFill>
                  <a:srgbClr val="05295B"/>
                </a:solidFill>
              </a:rPr>
              <a:t>Will </a:t>
            </a:r>
            <a:r>
              <a:rPr lang="it-IT" sz="2000" dirty="0">
                <a:solidFill>
                  <a:srgbClr val="05295B"/>
                </a:solidFill>
              </a:rPr>
              <a:t>bridge the gap in </a:t>
            </a:r>
            <a:r>
              <a:rPr lang="it-IT" sz="2000" dirty="0" err="1">
                <a:solidFill>
                  <a:srgbClr val="05295B"/>
                </a:solidFill>
              </a:rPr>
              <a:t>sensitivity</a:t>
            </a:r>
            <a:r>
              <a:rPr lang="it-IT" sz="2000" dirty="0">
                <a:solidFill>
                  <a:srgbClr val="05295B"/>
                </a:solidFill>
              </a:rPr>
              <a:t> and </a:t>
            </a:r>
            <a:r>
              <a:rPr lang="it-IT" sz="2000" dirty="0" err="1" smtClean="0">
                <a:solidFill>
                  <a:srgbClr val="05295B"/>
                </a:solidFill>
              </a:rPr>
              <a:t>resolution</a:t>
            </a:r>
            <a:r>
              <a:rPr lang="it-IT" sz="2000" dirty="0" smtClean="0">
                <a:solidFill>
                  <a:srgbClr val="05295B"/>
                </a:solidFill>
              </a:rPr>
              <a:t>  </a:t>
            </a:r>
            <a:r>
              <a:rPr lang="it-IT" sz="2000" dirty="0" err="1">
                <a:solidFill>
                  <a:srgbClr val="05295B"/>
                </a:solidFill>
              </a:rPr>
              <a:t>between</a:t>
            </a:r>
            <a:r>
              <a:rPr lang="it-IT" sz="2000" dirty="0">
                <a:solidFill>
                  <a:srgbClr val="05295B"/>
                </a:solidFill>
              </a:rPr>
              <a:t> </a:t>
            </a:r>
            <a:r>
              <a:rPr lang="it-IT" sz="2000" dirty="0" err="1">
                <a:solidFill>
                  <a:srgbClr val="05295B"/>
                </a:solidFill>
              </a:rPr>
              <a:t>available</a:t>
            </a:r>
            <a:r>
              <a:rPr lang="it-IT" sz="2000" dirty="0">
                <a:solidFill>
                  <a:srgbClr val="05295B"/>
                </a:solidFill>
              </a:rPr>
              <a:t> GP </a:t>
            </a:r>
            <a:r>
              <a:rPr lang="it-IT" sz="2000" dirty="0" err="1" smtClean="0">
                <a:solidFill>
                  <a:srgbClr val="05295B"/>
                </a:solidFill>
              </a:rPr>
              <a:t>surveys</a:t>
            </a:r>
            <a:endParaRPr lang="it-IT" sz="2000" dirty="0">
              <a:solidFill>
                <a:srgbClr val="05295B"/>
              </a:solidFill>
            </a:endParaRPr>
          </a:p>
          <a:p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777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7000" y="59386"/>
            <a:ext cx="8726243" cy="714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400" b="1" dirty="0" smtClean="0">
              <a:latin typeface="Comic Sans MS"/>
            </a:endParaRPr>
          </a:p>
          <a:p>
            <a:r>
              <a:rPr lang="it-IT" sz="2000" dirty="0" smtClean="0">
                <a:solidFill>
                  <a:srgbClr val="073779"/>
                </a:solidFill>
              </a:rPr>
              <a:t>A SKA-</a:t>
            </a:r>
            <a:r>
              <a:rPr lang="it-IT" sz="2000" dirty="0" err="1" smtClean="0">
                <a:solidFill>
                  <a:srgbClr val="073779"/>
                </a:solidFill>
              </a:rPr>
              <a:t>survey</a:t>
            </a:r>
            <a:r>
              <a:rPr lang="it-IT" sz="2000" dirty="0" smtClean="0">
                <a:solidFill>
                  <a:srgbClr val="073779"/>
                </a:solidFill>
              </a:rPr>
              <a:t>   </a:t>
            </a:r>
            <a:r>
              <a:rPr lang="it-IT" sz="2000" dirty="0" err="1" smtClean="0">
                <a:solidFill>
                  <a:srgbClr val="073779"/>
                </a:solidFill>
              </a:rPr>
              <a:t>results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will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address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several</a:t>
            </a:r>
            <a:r>
              <a:rPr lang="it-IT" sz="2000" dirty="0" smtClean="0">
                <a:solidFill>
                  <a:srgbClr val="073779"/>
                </a:solidFill>
              </a:rPr>
              <a:t> science </a:t>
            </a:r>
            <a:r>
              <a:rPr lang="it-IT" sz="2000" dirty="0" err="1" smtClean="0">
                <a:solidFill>
                  <a:srgbClr val="073779"/>
                </a:solidFill>
              </a:rPr>
              <a:t>topics</a:t>
            </a:r>
            <a:r>
              <a:rPr lang="it-IT" sz="2000" dirty="0" smtClean="0">
                <a:solidFill>
                  <a:srgbClr val="073779"/>
                </a:solidFill>
              </a:rPr>
              <a:t>:</a:t>
            </a:r>
          </a:p>
          <a:p>
            <a:r>
              <a:rPr lang="it-IT" sz="2000" dirty="0">
                <a:solidFill>
                  <a:srgbClr val="073779"/>
                </a:solidFill>
              </a:rPr>
              <a:t>	</a:t>
            </a:r>
            <a:r>
              <a:rPr lang="it-IT" sz="2000" dirty="0" smtClean="0">
                <a:solidFill>
                  <a:srgbClr val="073779"/>
                </a:solidFill>
              </a:rPr>
              <a:t>					      (list </a:t>
            </a:r>
            <a:r>
              <a:rPr lang="it-IT" sz="2000" dirty="0" err="1" smtClean="0">
                <a:solidFill>
                  <a:srgbClr val="073779"/>
                </a:solidFill>
              </a:rPr>
              <a:t>not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exhaustive</a:t>
            </a:r>
            <a:r>
              <a:rPr lang="it-IT" sz="2000" dirty="0" smtClean="0">
                <a:solidFill>
                  <a:srgbClr val="073779"/>
                </a:solidFill>
              </a:rPr>
              <a:t>!)</a:t>
            </a:r>
          </a:p>
          <a:p>
            <a:r>
              <a:rPr lang="it-IT" sz="2000" b="1" i="1" dirty="0" smtClean="0">
                <a:solidFill>
                  <a:srgbClr val="073779"/>
                </a:solidFill>
              </a:rPr>
              <a:t>Massive </a:t>
            </a:r>
            <a:r>
              <a:rPr lang="it-IT" sz="2000" b="1" i="1" dirty="0" err="1" smtClean="0">
                <a:solidFill>
                  <a:srgbClr val="073779"/>
                </a:solidFill>
              </a:rPr>
              <a:t>stars</a:t>
            </a:r>
            <a:r>
              <a:rPr lang="it-IT" sz="2000" b="1" i="1" dirty="0" smtClean="0">
                <a:solidFill>
                  <a:srgbClr val="073779"/>
                </a:solidFill>
              </a:rPr>
              <a:t> </a:t>
            </a:r>
            <a:r>
              <a:rPr lang="it-IT" sz="2000" b="1" i="1" dirty="0" err="1" smtClean="0">
                <a:solidFill>
                  <a:srgbClr val="073779"/>
                </a:solidFill>
              </a:rPr>
              <a:t>formation</a:t>
            </a:r>
            <a:endParaRPr lang="it-IT" sz="2000" b="1" i="1" dirty="0" smtClean="0">
              <a:solidFill>
                <a:srgbClr val="073779"/>
              </a:solidFill>
            </a:endParaRPr>
          </a:p>
          <a:p>
            <a:endParaRPr lang="it-IT" sz="2000" b="1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solidFill>
                  <a:srgbClr val="073779"/>
                </a:solidFill>
              </a:rPr>
              <a:t>A </a:t>
            </a:r>
            <a:r>
              <a:rPr lang="it-IT" sz="2000" dirty="0" err="1" smtClean="0">
                <a:solidFill>
                  <a:srgbClr val="073779"/>
                </a:solidFill>
              </a:rPr>
              <a:t>census</a:t>
            </a:r>
            <a:r>
              <a:rPr lang="it-IT" sz="2000" dirty="0" smtClean="0">
                <a:solidFill>
                  <a:srgbClr val="073779"/>
                </a:solidFill>
              </a:rPr>
              <a:t> of the </a:t>
            </a:r>
            <a:r>
              <a:rPr lang="it-IT" sz="2000" dirty="0" err="1" smtClean="0">
                <a:solidFill>
                  <a:srgbClr val="073779"/>
                </a:solidFill>
              </a:rPr>
              <a:t>early</a:t>
            </a:r>
            <a:r>
              <a:rPr lang="it-IT" sz="2000" dirty="0" smtClean="0">
                <a:solidFill>
                  <a:srgbClr val="073779"/>
                </a:solidFill>
              </a:rPr>
              <a:t> stage of massive </a:t>
            </a:r>
            <a:r>
              <a:rPr lang="it-IT" sz="2000" dirty="0" err="1" smtClean="0">
                <a:solidFill>
                  <a:srgbClr val="073779"/>
                </a:solidFill>
              </a:rPr>
              <a:t>stars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formation</a:t>
            </a:r>
            <a:r>
              <a:rPr lang="it-IT" sz="2000" dirty="0" smtClean="0">
                <a:solidFill>
                  <a:srgbClr val="073779"/>
                </a:solidFill>
              </a:rPr>
              <a:t> in the GP</a:t>
            </a:r>
          </a:p>
          <a:p>
            <a:pPr marL="285750" indent="-285750">
              <a:buFont typeface="Arial"/>
              <a:buChar char="•"/>
            </a:pP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srgbClr val="073779"/>
                </a:solidFill>
              </a:rPr>
              <a:t>Giant</a:t>
            </a:r>
            <a:r>
              <a:rPr lang="it-IT" sz="2000" dirty="0" smtClean="0">
                <a:solidFill>
                  <a:srgbClr val="073779"/>
                </a:solidFill>
              </a:rPr>
              <a:t> HII and </a:t>
            </a:r>
            <a:r>
              <a:rPr lang="it-IT" sz="2000" dirty="0" err="1" smtClean="0">
                <a:solidFill>
                  <a:srgbClr val="073779"/>
                </a:solidFill>
              </a:rPr>
              <a:t>interaction</a:t>
            </a:r>
            <a:r>
              <a:rPr lang="it-IT" sz="2000" dirty="0" smtClean="0">
                <a:solidFill>
                  <a:srgbClr val="073779"/>
                </a:solidFill>
              </a:rPr>
              <a:t> with </a:t>
            </a:r>
            <a:r>
              <a:rPr lang="it-IT" sz="2000" dirty="0" err="1" smtClean="0">
                <a:solidFill>
                  <a:srgbClr val="073779"/>
                </a:solidFill>
              </a:rPr>
              <a:t>their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environments</a:t>
            </a:r>
            <a:r>
              <a:rPr lang="it-IT" sz="2000" dirty="0" smtClean="0">
                <a:solidFill>
                  <a:srgbClr val="073779"/>
                </a:solidFill>
              </a:rPr>
              <a:t>: </a:t>
            </a:r>
            <a:r>
              <a:rPr lang="it-IT" sz="2000" dirty="0" err="1" smtClean="0">
                <a:solidFill>
                  <a:srgbClr val="073779"/>
                </a:solidFill>
              </a:rPr>
              <a:t>triggered</a:t>
            </a:r>
            <a:r>
              <a:rPr lang="it-IT" sz="2000" dirty="0" smtClean="0">
                <a:solidFill>
                  <a:srgbClr val="073779"/>
                </a:solidFill>
              </a:rPr>
              <a:t> star </a:t>
            </a:r>
            <a:r>
              <a:rPr lang="it-IT" sz="2000" dirty="0" err="1" smtClean="0">
                <a:solidFill>
                  <a:srgbClr val="073779"/>
                </a:solidFill>
              </a:rPr>
              <a:t>formation</a:t>
            </a: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073779"/>
              </a:solidFill>
            </a:endParaRPr>
          </a:p>
          <a:p>
            <a:r>
              <a:rPr lang="it-IT" sz="2000" b="1" i="1" dirty="0" err="1" smtClean="0">
                <a:solidFill>
                  <a:srgbClr val="073779"/>
                </a:solidFill>
              </a:rPr>
              <a:t>Evolved</a:t>
            </a:r>
            <a:r>
              <a:rPr lang="it-IT" sz="2000" b="1" i="1" dirty="0" smtClean="0">
                <a:solidFill>
                  <a:srgbClr val="073779"/>
                </a:solidFill>
              </a:rPr>
              <a:t> </a:t>
            </a:r>
            <a:r>
              <a:rPr lang="it-IT" sz="2000" b="1" i="1" dirty="0" err="1" smtClean="0">
                <a:solidFill>
                  <a:srgbClr val="073779"/>
                </a:solidFill>
              </a:rPr>
              <a:t>stars</a:t>
            </a:r>
            <a:endParaRPr lang="it-IT" sz="2000" b="1" i="1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srgbClr val="073779"/>
                </a:solidFill>
              </a:rPr>
              <a:t>Detection</a:t>
            </a:r>
            <a:r>
              <a:rPr lang="it-IT" sz="2000" dirty="0" smtClean="0">
                <a:solidFill>
                  <a:srgbClr val="073779"/>
                </a:solidFill>
              </a:rPr>
              <a:t> of </a:t>
            </a:r>
            <a:r>
              <a:rPr lang="it-IT" sz="2000" dirty="0" err="1" smtClean="0">
                <a:solidFill>
                  <a:srgbClr val="073779"/>
                </a:solidFill>
              </a:rPr>
              <a:t>SNRs</a:t>
            </a: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srgbClr val="073779"/>
                </a:solidFill>
              </a:rPr>
              <a:t>Detection</a:t>
            </a:r>
            <a:r>
              <a:rPr lang="it-IT" sz="2000" dirty="0" smtClean="0">
                <a:solidFill>
                  <a:srgbClr val="073779"/>
                </a:solidFill>
              </a:rPr>
              <a:t> of </a:t>
            </a:r>
            <a:r>
              <a:rPr lang="it-IT" sz="2000" dirty="0" err="1" smtClean="0">
                <a:solidFill>
                  <a:srgbClr val="073779"/>
                </a:solidFill>
              </a:rPr>
              <a:t>PNs</a:t>
            </a:r>
            <a:endParaRPr lang="it-IT" sz="2000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073779"/>
              </a:solidFill>
            </a:endParaRPr>
          </a:p>
          <a:p>
            <a:r>
              <a:rPr lang="it-IT" sz="2000" b="1" i="1" dirty="0" smtClean="0">
                <a:solidFill>
                  <a:srgbClr val="073779"/>
                </a:solidFill>
              </a:rPr>
              <a:t>Radio Stars</a:t>
            </a:r>
          </a:p>
          <a:p>
            <a:endParaRPr lang="it-IT" sz="2000" b="1" i="1" dirty="0">
              <a:solidFill>
                <a:srgbClr val="073779"/>
              </a:solidFill>
            </a:endParaRPr>
          </a:p>
          <a:p>
            <a:r>
              <a:rPr lang="it-IT" sz="2000" b="1" i="1" dirty="0" err="1" smtClean="0">
                <a:solidFill>
                  <a:srgbClr val="073779"/>
                </a:solidFill>
              </a:rPr>
              <a:t>Serendipitous</a:t>
            </a:r>
            <a:r>
              <a:rPr lang="it-IT" sz="2000" b="1" i="1" dirty="0" smtClean="0">
                <a:solidFill>
                  <a:srgbClr val="073779"/>
                </a:solidFill>
              </a:rPr>
              <a:t> </a:t>
            </a:r>
            <a:r>
              <a:rPr lang="it-IT" sz="2000" b="1" i="1" dirty="0" err="1" smtClean="0">
                <a:solidFill>
                  <a:srgbClr val="073779"/>
                </a:solidFill>
              </a:rPr>
              <a:t>discoveries</a:t>
            </a:r>
            <a:endParaRPr lang="it-IT" sz="2000" b="1" i="1" dirty="0" smtClean="0">
              <a:solidFill>
                <a:srgbClr val="073779"/>
              </a:solidFill>
            </a:endParaRPr>
          </a:p>
          <a:p>
            <a:endParaRPr lang="it-IT" sz="2000" b="1" i="1" dirty="0" smtClean="0">
              <a:solidFill>
                <a:srgbClr val="073779"/>
              </a:solidFill>
            </a:endParaRPr>
          </a:p>
          <a:p>
            <a:endParaRPr lang="it-IT" sz="2000" b="1" i="1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dirty="0" smtClean="0">
              <a:latin typeface="Comic Sans MS"/>
            </a:endParaRPr>
          </a:p>
          <a:p>
            <a:pPr marL="285750" indent="-285750">
              <a:buFont typeface="Arial"/>
              <a:buChar char="•"/>
            </a:pPr>
            <a:endParaRPr lang="it-IT" dirty="0" smtClean="0">
              <a:latin typeface="Comic Sans MS"/>
            </a:endParaRPr>
          </a:p>
          <a:p>
            <a:pPr marL="285750" indent="-285750">
              <a:buFont typeface="Arial"/>
              <a:buChar char="•"/>
            </a:pPr>
            <a:endParaRPr lang="it-IT" dirty="0">
              <a:latin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84685" y="3642097"/>
            <a:ext cx="548389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73779"/>
                </a:solidFill>
              </a:rPr>
              <a:t>To derive accurate </a:t>
            </a:r>
            <a:r>
              <a:rPr lang="it-IT" dirty="0" err="1" smtClean="0">
                <a:solidFill>
                  <a:srgbClr val="073779"/>
                </a:solidFill>
              </a:rPr>
              <a:t>space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density</a:t>
            </a:r>
            <a:r>
              <a:rPr lang="it-IT" dirty="0" smtClean="0">
                <a:solidFill>
                  <a:srgbClr val="073779"/>
                </a:solidFill>
              </a:rPr>
              <a:t> and rate </a:t>
            </a:r>
            <a:r>
              <a:rPr lang="it-IT" dirty="0" err="1" smtClean="0">
                <a:solidFill>
                  <a:srgbClr val="073779"/>
                </a:solidFill>
              </a:rPr>
              <a:t>formation</a:t>
            </a:r>
            <a:endParaRPr lang="it-IT" dirty="0" smtClean="0">
              <a:solidFill>
                <a:srgbClr val="073779"/>
              </a:solidFill>
            </a:endParaRPr>
          </a:p>
          <a:p>
            <a:r>
              <a:rPr lang="it-IT" dirty="0" smtClean="0">
                <a:solidFill>
                  <a:srgbClr val="073779"/>
                </a:solidFill>
              </a:rPr>
              <a:t> Radio </a:t>
            </a:r>
            <a:r>
              <a:rPr lang="it-IT" dirty="0" err="1" smtClean="0">
                <a:solidFill>
                  <a:srgbClr val="073779"/>
                </a:solidFill>
              </a:rPr>
              <a:t>needed</a:t>
            </a:r>
            <a:r>
              <a:rPr lang="it-IT" dirty="0" smtClean="0">
                <a:solidFill>
                  <a:srgbClr val="073779"/>
                </a:solidFill>
              </a:rPr>
              <a:t> for </a:t>
            </a:r>
            <a:r>
              <a:rPr lang="it-IT" dirty="0" err="1" smtClean="0">
                <a:solidFill>
                  <a:srgbClr val="073779"/>
                </a:solidFill>
              </a:rPr>
              <a:t>robust</a:t>
            </a:r>
            <a:r>
              <a:rPr lang="it-IT" dirty="0" smtClean="0">
                <a:solidFill>
                  <a:srgbClr val="073779"/>
                </a:solidFill>
              </a:rPr>
              <a:t> </a:t>
            </a:r>
            <a:r>
              <a:rPr lang="it-IT" dirty="0" err="1" smtClean="0">
                <a:solidFill>
                  <a:srgbClr val="073779"/>
                </a:solidFill>
              </a:rPr>
              <a:t>identification</a:t>
            </a:r>
            <a:endParaRPr lang="it-IT" dirty="0">
              <a:solidFill>
                <a:srgbClr val="073779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97596" y="-25400"/>
            <a:ext cx="553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The impact of SKA on </a:t>
            </a:r>
            <a:r>
              <a:rPr lang="it-IT" sz="2400" dirty="0" err="1" smtClean="0">
                <a:solidFill>
                  <a:srgbClr val="FFFFFF"/>
                </a:solidFill>
                <a:latin typeface="+mj-lt"/>
              </a:rPr>
              <a:t>Galactic</a:t>
            </a:r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 Science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57964" y="6231289"/>
            <a:ext cx="7540946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73779"/>
                </a:solidFill>
              </a:rPr>
              <a:t>Providing</a:t>
            </a:r>
            <a:r>
              <a:rPr lang="it-IT" sz="2000" dirty="0" smtClean="0">
                <a:solidFill>
                  <a:srgbClr val="073779"/>
                </a:solidFill>
              </a:rPr>
              <a:t>  the </a:t>
            </a:r>
            <a:r>
              <a:rPr lang="it-IT" sz="2000" dirty="0" err="1" smtClean="0">
                <a:solidFill>
                  <a:srgbClr val="073779"/>
                </a:solidFill>
              </a:rPr>
              <a:t>most</a:t>
            </a:r>
            <a:r>
              <a:rPr lang="it-IT" sz="2000" dirty="0" smtClean="0">
                <a:solidFill>
                  <a:srgbClr val="073779"/>
                </a:solidFill>
              </a:rPr>
              <a:t> complete </a:t>
            </a:r>
            <a:r>
              <a:rPr lang="it-IT" sz="2000" dirty="0" err="1" smtClean="0">
                <a:solidFill>
                  <a:srgbClr val="073779"/>
                </a:solidFill>
              </a:rPr>
              <a:t>catalog</a:t>
            </a:r>
            <a:r>
              <a:rPr lang="it-IT" sz="2000" dirty="0" smtClean="0">
                <a:solidFill>
                  <a:srgbClr val="073779"/>
                </a:solidFill>
              </a:rPr>
              <a:t> of </a:t>
            </a:r>
            <a:r>
              <a:rPr lang="it-IT" sz="2000" dirty="0" err="1" smtClean="0">
                <a:solidFill>
                  <a:srgbClr val="073779"/>
                </a:solidFill>
              </a:rPr>
              <a:t>Galactic</a:t>
            </a:r>
            <a:r>
              <a:rPr lang="it-IT" sz="2000" dirty="0" smtClean="0">
                <a:solidFill>
                  <a:srgbClr val="073779"/>
                </a:solidFill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</a:rPr>
              <a:t>Sources</a:t>
            </a:r>
            <a:r>
              <a:rPr lang="it-IT" sz="2000" dirty="0" smtClean="0">
                <a:solidFill>
                  <a:srgbClr val="073779"/>
                </a:solidFill>
              </a:rPr>
              <a:t> to date</a:t>
            </a:r>
          </a:p>
        </p:txBody>
      </p:sp>
    </p:spTree>
    <p:extLst>
      <p:ext uri="{BB962C8B-B14F-4D97-AF65-F5344CB8AC3E}">
        <p14:creationId xmlns:p14="http://schemas.microsoft.com/office/powerpoint/2010/main" val="404885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050936" y="61826"/>
            <a:ext cx="8053786" cy="4722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2400" b="1" i="1" dirty="0" smtClean="0">
                <a:solidFill>
                  <a:srgbClr val="0000C2"/>
                </a:solidFill>
                <a:latin typeface="Comic Sans MS"/>
                <a:cs typeface="Comic Sans MS"/>
              </a:rPr>
              <a:t> </a:t>
            </a:r>
            <a:endParaRPr lang="it-IT" sz="2400" b="1" i="1" dirty="0">
              <a:solidFill>
                <a:srgbClr val="0000C2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781301" y="-48430"/>
            <a:ext cx="6489700" cy="46163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it-IT" sz="2400" b="1" i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sz="2400" b="1" i="1" dirty="0" smtClean="0">
                <a:solidFill>
                  <a:schemeClr val="bg1"/>
                </a:solidFill>
                <a:latin typeface="+mj-lt"/>
                <a:cs typeface="Comic Sans MS"/>
              </a:rPr>
              <a:t>Stellar </a:t>
            </a:r>
            <a:r>
              <a:rPr lang="it-IT" sz="2400" b="1" i="1" dirty="0" err="1" smtClean="0">
                <a:solidFill>
                  <a:schemeClr val="bg1"/>
                </a:solidFill>
                <a:latin typeface="+mj-lt"/>
                <a:cs typeface="Comic Sans MS"/>
              </a:rPr>
              <a:t>Evolution</a:t>
            </a:r>
            <a:r>
              <a:rPr lang="it-IT" sz="2400" b="1" i="1" dirty="0" smtClean="0">
                <a:solidFill>
                  <a:schemeClr val="bg1"/>
                </a:solidFill>
                <a:latin typeface="+mj-lt"/>
                <a:cs typeface="Comic Sans MS"/>
              </a:rPr>
              <a:t>:   </a:t>
            </a:r>
            <a:r>
              <a:rPr lang="it-IT" sz="2400" i="1" dirty="0" smtClean="0">
                <a:solidFill>
                  <a:schemeClr val="bg1"/>
                </a:solidFill>
                <a:latin typeface="+mj-lt"/>
                <a:cs typeface="Comic Sans MS"/>
              </a:rPr>
              <a:t>from the </a:t>
            </a:r>
            <a:r>
              <a:rPr lang="it-IT" sz="2400" i="1" dirty="0" err="1" smtClean="0">
                <a:solidFill>
                  <a:schemeClr val="bg1"/>
                </a:solidFill>
                <a:latin typeface="+mj-lt"/>
                <a:cs typeface="Comic Sans MS"/>
              </a:rPr>
              <a:t>cradle</a:t>
            </a:r>
            <a:r>
              <a:rPr lang="it-IT" sz="2400" i="1" dirty="0" smtClean="0">
                <a:solidFill>
                  <a:schemeClr val="bg1"/>
                </a:solidFill>
                <a:latin typeface="+mj-lt"/>
                <a:cs typeface="Comic Sans MS"/>
              </a:rPr>
              <a:t> to  grave</a:t>
            </a:r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4339352" y="1359818"/>
            <a:ext cx="4686113" cy="722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5616" bIns="0"/>
          <a:lstStyle/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i="1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Currently few hundreds  detected in radio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i="1" dirty="0" err="1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L</a:t>
            </a:r>
            <a:r>
              <a:rPr lang="en-US" i="1" baseline="-25000" dirty="0" err="1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radio</a:t>
            </a:r>
            <a:r>
              <a:rPr lang="en-US" i="1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  a small fraction of   L</a:t>
            </a:r>
            <a:r>
              <a:rPr lang="en-US" i="1" baseline="-25000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TOT</a:t>
            </a:r>
            <a:endParaRPr lang="en-US" i="1" dirty="0" smtClean="0">
              <a:solidFill>
                <a:schemeClr val="accent1"/>
              </a:solidFill>
              <a:ea typeface="ＭＳ Ｐゴシック" charset="0"/>
              <a:cs typeface="Comic Sans MS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 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 Radio probes astrophysical phenomena non detectable by other means: </a:t>
            </a:r>
          </a:p>
          <a:p>
            <a:pPr marL="320531" indent="-285750" defTabSz="801455" fontAlgn="base">
              <a:spcBef>
                <a:spcPts val="1315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B field &amp; topology in flare </a:t>
            </a:r>
            <a:r>
              <a:rPr lang="en-US" dirty="0" err="1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stars,RS</a:t>
            </a:r>
            <a:r>
              <a:rPr lang="en-US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CVn</a:t>
            </a:r>
            <a:endParaRPr lang="en-US" dirty="0" smtClean="0">
              <a:solidFill>
                <a:schemeClr val="accent1"/>
              </a:solidFill>
              <a:ea typeface="ＭＳ Ｐゴシック" charset="0"/>
              <a:cs typeface="Comic Sans MS"/>
              <a:sym typeface="Arial" charset="0"/>
            </a:endParaRPr>
          </a:p>
          <a:p>
            <a:pPr marL="320531" indent="-285750" defTabSz="801455" fontAlgn="base">
              <a:spcBef>
                <a:spcPts val="1315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HII region in dust enshrouded sources</a:t>
            </a:r>
          </a:p>
          <a:p>
            <a:pPr marL="320531" indent="-285750" defTabSz="801455" fontAlgn="base">
              <a:spcBef>
                <a:spcPts val="1315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Wind-wind interactions</a:t>
            </a:r>
          </a:p>
          <a:p>
            <a:pPr marL="320531" indent="-285750" defTabSz="801455" fontAlgn="base">
              <a:spcBef>
                <a:spcPts val="1315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Stellar magnetospheres</a:t>
            </a:r>
          </a:p>
          <a:p>
            <a:pPr marL="320531" indent="-285750" defTabSz="801455" fontAlgn="base">
              <a:spcBef>
                <a:spcPts val="1315"/>
              </a:spcBef>
              <a:spcAft>
                <a:spcPct val="0"/>
              </a:spcAft>
              <a:buFont typeface="Arial"/>
              <a:buChar char="•"/>
            </a:pPr>
            <a:endParaRPr lang="en-US" dirty="0" smtClean="0">
              <a:solidFill>
                <a:schemeClr val="accent1"/>
              </a:solidFill>
              <a:ea typeface="ＭＳ Ｐゴシック" charset="0"/>
              <a:cs typeface="Comic Sans MS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Important for: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accent1"/>
                </a:solidFill>
                <a:ea typeface="ＭＳ Ｐゴシック" charset="0"/>
                <a:cs typeface="Comic Sans MS"/>
                <a:sym typeface="Arial" charset="0"/>
              </a:rPr>
              <a:t>Stellar evolution &amp; Physical processes in a wider context.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chemeClr val="accent1"/>
              </a:solidFill>
              <a:ea typeface="ＭＳ Ｐゴシック" charset="0"/>
              <a:cs typeface="Comic Sans MS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chemeClr val="accent1"/>
              </a:solidFill>
              <a:ea typeface="ＭＳ Ｐゴシック" charset="0"/>
              <a:cs typeface="Comic Sans MS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b="1" i="1" dirty="0" smtClean="0">
              <a:solidFill>
                <a:schemeClr val="accent1"/>
              </a:solidFill>
              <a:ea typeface="ＭＳ Ｐゴシック" charset="0"/>
              <a:cs typeface="Comic Sans MS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52746" y="6086169"/>
            <a:ext cx="133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latin typeface="Comic Sans MS"/>
                <a:cs typeface="Comic Sans MS"/>
              </a:rPr>
              <a:t>Gudel</a:t>
            </a:r>
            <a:r>
              <a:rPr lang="it-IT" sz="1600" dirty="0" smtClean="0">
                <a:latin typeface="Comic Sans MS"/>
                <a:cs typeface="Comic Sans MS"/>
              </a:rPr>
              <a:t>, 200</a:t>
            </a:r>
            <a:r>
              <a:rPr lang="it-IT" dirty="0" smtClean="0"/>
              <a:t>2</a:t>
            </a:r>
            <a:endParaRPr lang="it-IT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1" y="1066375"/>
            <a:ext cx="3950264" cy="493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58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3941343" y="-2454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   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05996" y="454361"/>
            <a:ext cx="8421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73779"/>
                </a:solidFill>
              </a:rPr>
              <a:t>Large emitting surface                                                                           </a:t>
            </a:r>
            <a:r>
              <a:rPr lang="en-GB" sz="2000" dirty="0" smtClean="0">
                <a:solidFill>
                  <a:srgbClr val="073779"/>
                </a:solidFill>
              </a:rPr>
              <a:t>Thermal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405995" y="3061379"/>
            <a:ext cx="789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73779"/>
                </a:solidFill>
              </a:rPr>
              <a:t>Late phases of stellar evolution    </a:t>
            </a:r>
            <a:r>
              <a:rPr lang="en-GB" b="1" dirty="0" smtClean="0">
                <a:solidFill>
                  <a:srgbClr val="073779"/>
                </a:solidFill>
              </a:rPr>
              <a:t>   </a:t>
            </a:r>
            <a:r>
              <a:rPr lang="en-GB" b="1" dirty="0">
                <a:solidFill>
                  <a:srgbClr val="073779"/>
                </a:solidFill>
              </a:rPr>
              <a:t>From Stars </a:t>
            </a:r>
            <a:r>
              <a:rPr lang="en-GB" b="1" dirty="0">
                <a:solidFill>
                  <a:srgbClr val="073779"/>
                </a:solidFill>
                <a:sym typeface="Wingdings"/>
              </a:rPr>
              <a:t> </a:t>
            </a:r>
            <a:r>
              <a:rPr lang="en-GB" b="1" dirty="0" smtClean="0">
                <a:solidFill>
                  <a:srgbClr val="073779"/>
                </a:solidFill>
                <a:sym typeface="Wingdings"/>
              </a:rPr>
              <a:t>CSE/ISM</a:t>
            </a:r>
            <a:endParaRPr lang="en-GB" b="1" dirty="0">
              <a:solidFill>
                <a:srgbClr val="073779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69395" y="899571"/>
            <a:ext cx="8682050" cy="20474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/>
          <p:cNvSpPr/>
          <p:nvPr/>
        </p:nvSpPr>
        <p:spPr>
          <a:xfrm>
            <a:off x="188634" y="2952753"/>
            <a:ext cx="8682050" cy="208419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188634" y="5130800"/>
            <a:ext cx="8682050" cy="158405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tangolo 25"/>
          <p:cNvSpPr/>
          <p:nvPr/>
        </p:nvSpPr>
        <p:spPr>
          <a:xfrm>
            <a:off x="291696" y="5225756"/>
            <a:ext cx="8265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73779"/>
                </a:solidFill>
              </a:rPr>
              <a:t>“Normal” stars                                   Atmospheres</a:t>
            </a:r>
            <a:endParaRPr lang="en-GB" b="1" dirty="0">
              <a:solidFill>
                <a:srgbClr val="073779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05995" y="927950"/>
            <a:ext cx="8421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73779"/>
                </a:solidFill>
              </a:rPr>
              <a:t>First phases of stellar evolution   </a:t>
            </a:r>
            <a:r>
              <a:rPr lang="en-GB" b="1" dirty="0" smtClean="0">
                <a:solidFill>
                  <a:srgbClr val="073779"/>
                </a:solidFill>
              </a:rPr>
              <a:t>    From </a:t>
            </a:r>
            <a:r>
              <a:rPr lang="en-GB" b="1" dirty="0">
                <a:solidFill>
                  <a:srgbClr val="073779"/>
                </a:solidFill>
              </a:rPr>
              <a:t>ISM </a:t>
            </a:r>
            <a:r>
              <a:rPr lang="en-GB" b="1" dirty="0">
                <a:solidFill>
                  <a:srgbClr val="073779"/>
                </a:solidFill>
                <a:sym typeface="Wingdings"/>
              </a:rPr>
              <a:t> Stars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711463" y="5804658"/>
            <a:ext cx="5211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err="1" smtClean="0">
                <a:solidFill>
                  <a:srgbClr val="073779"/>
                </a:solidFill>
              </a:rPr>
              <a:t>Chromospheric</a:t>
            </a:r>
            <a:r>
              <a:rPr lang="en-GB" dirty="0">
                <a:solidFill>
                  <a:srgbClr val="073779"/>
                </a:solidFill>
              </a:rPr>
              <a:t>/</a:t>
            </a:r>
            <a:r>
              <a:rPr lang="en-GB" dirty="0">
                <a:solidFill>
                  <a:srgbClr val="073779"/>
                </a:solidFill>
                <a:sym typeface="Wingdings"/>
              </a:rPr>
              <a:t>Coronal emission in MS </a:t>
            </a:r>
            <a:r>
              <a:rPr lang="en-GB" dirty="0" smtClean="0">
                <a:solidFill>
                  <a:srgbClr val="073779"/>
                </a:solidFill>
                <a:sym typeface="Wingdings"/>
              </a:rPr>
              <a:t>stars</a:t>
            </a:r>
          </a:p>
          <a:p>
            <a:pPr marL="285750" indent="-285750">
              <a:buFont typeface="Arial"/>
              <a:buChar char="•"/>
            </a:pPr>
            <a:r>
              <a:rPr lang="en-GB" dirty="0" err="1" smtClean="0">
                <a:solidFill>
                  <a:srgbClr val="073779"/>
                </a:solidFill>
                <a:sym typeface="Wingdings"/>
              </a:rPr>
              <a:t>Photospheric</a:t>
            </a:r>
            <a:r>
              <a:rPr lang="en-GB" dirty="0" smtClean="0">
                <a:solidFill>
                  <a:srgbClr val="073779"/>
                </a:solidFill>
                <a:sym typeface="Wingdings"/>
              </a:rPr>
              <a:t> emission Red giants/</a:t>
            </a:r>
            <a:r>
              <a:rPr lang="en-GB" dirty="0" err="1" smtClean="0">
                <a:solidFill>
                  <a:srgbClr val="073779"/>
                </a:solidFill>
                <a:sym typeface="Wingdings"/>
              </a:rPr>
              <a:t>supergiants</a:t>
            </a:r>
            <a:endParaRPr lang="en-GB" dirty="0">
              <a:solidFill>
                <a:srgbClr val="073779"/>
              </a:solidFill>
              <a:sym typeface="Wingding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65157" y="3559621"/>
            <a:ext cx="4762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73779"/>
                </a:solidFill>
              </a:rPr>
              <a:t>Winds/</a:t>
            </a:r>
            <a:r>
              <a:rPr lang="en-GB" dirty="0" err="1" smtClean="0">
                <a:solidFill>
                  <a:srgbClr val="073779"/>
                </a:solidFill>
              </a:rPr>
              <a:t>ejecta</a:t>
            </a:r>
            <a:r>
              <a:rPr lang="en-GB" dirty="0" smtClean="0">
                <a:solidFill>
                  <a:srgbClr val="073779"/>
                </a:solidFill>
              </a:rPr>
              <a:t> from hot massive stars </a:t>
            </a:r>
          </a:p>
          <a:p>
            <a:r>
              <a:rPr lang="en-GB" dirty="0" smtClean="0">
                <a:solidFill>
                  <a:srgbClr val="073779"/>
                </a:solidFill>
              </a:rPr>
              <a:t>               WR</a:t>
            </a:r>
            <a:r>
              <a:rPr lang="en-GB" dirty="0">
                <a:solidFill>
                  <a:srgbClr val="073779"/>
                </a:solidFill>
              </a:rPr>
              <a:t>, </a:t>
            </a:r>
            <a:r>
              <a:rPr lang="en-GB" dirty="0" smtClean="0">
                <a:solidFill>
                  <a:srgbClr val="073779"/>
                </a:solidFill>
              </a:rPr>
              <a:t>LBVs</a:t>
            </a:r>
            <a:r>
              <a:rPr lang="en-GB" dirty="0">
                <a:solidFill>
                  <a:srgbClr val="073779"/>
                </a:solidFill>
              </a:rPr>
              <a:t>, Symbiotic systems</a:t>
            </a:r>
          </a:p>
          <a:p>
            <a:endParaRPr lang="en-GB" dirty="0" smtClean="0">
              <a:solidFill>
                <a:srgbClr val="07377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73779"/>
                </a:solidFill>
              </a:rPr>
              <a:t>Ionisation CSE/ISM by hot evolved stars</a:t>
            </a:r>
          </a:p>
          <a:p>
            <a:r>
              <a:rPr lang="en-GB" dirty="0">
                <a:solidFill>
                  <a:srgbClr val="073779"/>
                </a:solidFill>
              </a:rPr>
              <a:t> </a:t>
            </a:r>
            <a:r>
              <a:rPr lang="en-GB" dirty="0" smtClean="0">
                <a:solidFill>
                  <a:srgbClr val="073779"/>
                </a:solidFill>
              </a:rPr>
              <a:t>                      </a:t>
            </a:r>
            <a:r>
              <a:rPr lang="en-GB" dirty="0">
                <a:solidFill>
                  <a:srgbClr val="073779"/>
                </a:solidFill>
              </a:rPr>
              <a:t>Planetary </a:t>
            </a:r>
            <a:r>
              <a:rPr lang="en-GB" dirty="0" smtClean="0">
                <a:solidFill>
                  <a:srgbClr val="073779"/>
                </a:solidFill>
              </a:rPr>
              <a:t>Nebulae, </a:t>
            </a:r>
            <a:r>
              <a:rPr lang="en-GB" dirty="0">
                <a:solidFill>
                  <a:srgbClr val="073779"/>
                </a:solidFill>
              </a:rPr>
              <a:t>WR, </a:t>
            </a:r>
            <a:r>
              <a:rPr lang="en-GB" dirty="0" smtClean="0">
                <a:solidFill>
                  <a:srgbClr val="073779"/>
                </a:solidFill>
              </a:rPr>
              <a:t>LBVs</a:t>
            </a:r>
            <a:endParaRPr lang="en-GB" dirty="0">
              <a:solidFill>
                <a:srgbClr val="073779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4065157" y="1613157"/>
            <a:ext cx="423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073779"/>
                </a:solidFill>
              </a:rPr>
              <a:t>Ionisation of ISM by </a:t>
            </a:r>
            <a:r>
              <a:rPr lang="en-GB" dirty="0" smtClean="0">
                <a:solidFill>
                  <a:srgbClr val="073779"/>
                </a:solidFill>
              </a:rPr>
              <a:t>new born OB stars:   </a:t>
            </a:r>
            <a:r>
              <a:rPr lang="en-GB" dirty="0">
                <a:solidFill>
                  <a:srgbClr val="073779"/>
                </a:solidFill>
              </a:rPr>
              <a:t>HII/UCHII/HCHII </a:t>
            </a:r>
            <a:r>
              <a:rPr lang="en-GB" dirty="0" smtClean="0">
                <a:solidFill>
                  <a:srgbClr val="073779"/>
                </a:solidFill>
              </a:rPr>
              <a:t>regions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73779"/>
                </a:solidFill>
              </a:rPr>
              <a:t>Winds from MS OB stars</a:t>
            </a:r>
          </a:p>
          <a:p>
            <a:endParaRPr lang="en-GB" dirty="0" smtClean="0"/>
          </a:p>
        </p:txBody>
      </p:sp>
      <p:pic>
        <p:nvPicPr>
          <p:cNvPr id="13" name="Immagine 12" descr="s17big_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96" y="1295401"/>
            <a:ext cx="1604837" cy="1575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8" descr="iras18576.jpg"/>
          <p:cNvPicPr>
            <a:picLocks noChangeAspect="1"/>
          </p:cNvPicPr>
          <p:nvPr/>
        </p:nvPicPr>
        <p:blipFill rotWithShape="1">
          <a:blip r:embed="rId4"/>
          <a:srcRect l="1071" r="3385"/>
          <a:stretch/>
        </p:blipFill>
        <p:spPr bwMode="auto">
          <a:xfrm>
            <a:off x="1650596" y="3405311"/>
            <a:ext cx="1642938" cy="1562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 descr="aa31171-17-fig1_smal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5"/>
          <a:stretch/>
        </p:blipFill>
        <p:spPr>
          <a:xfrm>
            <a:off x="2129478" y="5208384"/>
            <a:ext cx="1549399" cy="146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asellaDiTesto 16"/>
          <p:cNvSpPr txBox="1"/>
          <p:nvPr/>
        </p:nvSpPr>
        <p:spPr>
          <a:xfrm>
            <a:off x="3711463" y="-23694"/>
            <a:ext cx="532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 smtClean="0">
                <a:solidFill>
                  <a:schemeClr val="bg1"/>
                </a:solidFill>
                <a:latin typeface="+mj-lt"/>
              </a:rPr>
              <a:t>Stellar radio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emission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what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we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know</a:t>
            </a:r>
            <a:endParaRPr lang="it-IT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64695" y="2651404"/>
            <a:ext cx="1241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73779"/>
                </a:solidFill>
              </a:rPr>
              <a:t>Umana +, 2015</a:t>
            </a:r>
            <a:endParaRPr lang="it-IT" sz="1200" dirty="0">
              <a:solidFill>
                <a:srgbClr val="073779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3596" y="4754530"/>
            <a:ext cx="1181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073779"/>
                </a:solidFill>
              </a:rPr>
              <a:t>Buemi</a:t>
            </a:r>
            <a:r>
              <a:rPr lang="it-IT" sz="1200" dirty="0" smtClean="0">
                <a:solidFill>
                  <a:srgbClr val="073779"/>
                </a:solidFill>
              </a:rPr>
              <a:t> +, 2012</a:t>
            </a:r>
            <a:endParaRPr lang="it-IT" sz="1200" dirty="0">
              <a:solidFill>
                <a:srgbClr val="073779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1696" y="6464889"/>
            <a:ext cx="1454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073779"/>
                </a:solidFill>
              </a:rPr>
              <a:t>O’Gorman</a:t>
            </a:r>
            <a:r>
              <a:rPr lang="it-IT" sz="1200" dirty="0" smtClean="0">
                <a:solidFill>
                  <a:srgbClr val="073779"/>
                </a:solidFill>
              </a:rPr>
              <a:t> +, 2017</a:t>
            </a:r>
            <a:endParaRPr lang="it-IT" sz="1200" dirty="0">
              <a:solidFill>
                <a:srgbClr val="0737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4559389" y="390234"/>
            <a:ext cx="4475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73779"/>
                </a:solidFill>
                <a:latin typeface="+mj-lt"/>
              </a:rPr>
              <a:t>n</a:t>
            </a:r>
            <a:r>
              <a:rPr lang="it-IT" sz="2000" dirty="0" smtClean="0">
                <a:solidFill>
                  <a:srgbClr val="073779"/>
                </a:solidFill>
                <a:latin typeface="+mj-lt"/>
              </a:rPr>
              <a:t>on-Thermal: </a:t>
            </a:r>
            <a:r>
              <a:rPr lang="it-IT" sz="2000" dirty="0" err="1" smtClean="0">
                <a:solidFill>
                  <a:srgbClr val="073779"/>
                </a:solidFill>
                <a:latin typeface="+mj-lt"/>
              </a:rPr>
              <a:t>Magnetic</a:t>
            </a:r>
            <a:r>
              <a:rPr lang="it-IT" sz="2000" dirty="0" smtClean="0">
                <a:solidFill>
                  <a:srgbClr val="073779"/>
                </a:solidFill>
                <a:latin typeface="+mj-lt"/>
              </a:rPr>
              <a:t> </a:t>
            </a:r>
            <a:r>
              <a:rPr lang="it-IT" sz="2000" dirty="0" err="1" smtClean="0">
                <a:solidFill>
                  <a:srgbClr val="073779"/>
                </a:solidFill>
                <a:latin typeface="+mj-lt"/>
              </a:rPr>
              <a:t>fields</a:t>
            </a:r>
            <a:r>
              <a:rPr lang="it-IT" sz="2000" dirty="0" smtClean="0">
                <a:solidFill>
                  <a:srgbClr val="073779"/>
                </a:solidFill>
                <a:latin typeface="+mj-lt"/>
              </a:rPr>
              <a:t>, Shocks</a:t>
            </a:r>
            <a:endParaRPr lang="it-IT" sz="2000" dirty="0">
              <a:solidFill>
                <a:srgbClr val="073779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0959" y="418166"/>
            <a:ext cx="359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73779"/>
                </a:solidFill>
              </a:rPr>
              <a:t>High Brightness Temperature:  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065157" y="1936322"/>
            <a:ext cx="423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73779"/>
                </a:solidFill>
              </a:rPr>
              <a:t>Pre main sequence stars</a:t>
            </a:r>
          </a:p>
          <a:p>
            <a:r>
              <a:rPr lang="en-GB" dirty="0" smtClean="0">
                <a:solidFill>
                  <a:srgbClr val="073779"/>
                </a:solidFill>
              </a:rPr>
              <a:t>Wind-Winds Interaction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39433" y="2820079"/>
            <a:ext cx="8588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73779"/>
                </a:solidFill>
              </a:rPr>
              <a:t>Stellar Activity                                    Solar-Type activity, variable   </a:t>
            </a:r>
          </a:p>
          <a:p>
            <a:r>
              <a:rPr lang="en-GB" b="1" dirty="0">
                <a:solidFill>
                  <a:srgbClr val="073779"/>
                </a:solidFill>
              </a:rPr>
              <a:t> </a:t>
            </a:r>
            <a:r>
              <a:rPr lang="en-GB" b="1" dirty="0" smtClean="0">
                <a:solidFill>
                  <a:srgbClr val="073779"/>
                </a:solidFill>
              </a:rPr>
              <a:t>                                                                                                    topology of B</a:t>
            </a:r>
            <a:endParaRPr lang="en-GB" b="1" dirty="0">
              <a:solidFill>
                <a:srgbClr val="073779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065157" y="3580175"/>
            <a:ext cx="4762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73779"/>
                </a:solidFill>
              </a:rPr>
              <a:t>Flare stars</a:t>
            </a:r>
            <a:endParaRPr lang="en-GB" dirty="0">
              <a:solidFill>
                <a:srgbClr val="073779"/>
              </a:solidFill>
            </a:endParaRPr>
          </a:p>
          <a:p>
            <a:r>
              <a:rPr lang="en-GB" dirty="0" smtClean="0">
                <a:solidFill>
                  <a:srgbClr val="073779"/>
                </a:solidFill>
              </a:rPr>
              <a:t>Active binary systems (</a:t>
            </a:r>
            <a:r>
              <a:rPr lang="en-GB" dirty="0" err="1" smtClean="0">
                <a:solidFill>
                  <a:srgbClr val="073779"/>
                </a:solidFill>
              </a:rPr>
              <a:t>Algols</a:t>
            </a:r>
            <a:r>
              <a:rPr lang="en-GB" dirty="0" smtClean="0">
                <a:solidFill>
                  <a:srgbClr val="073779"/>
                </a:solidFill>
              </a:rPr>
              <a:t>, RS </a:t>
            </a:r>
            <a:r>
              <a:rPr lang="en-GB" dirty="0" err="1" smtClean="0">
                <a:solidFill>
                  <a:srgbClr val="073779"/>
                </a:solidFill>
              </a:rPr>
              <a:t>CVn</a:t>
            </a:r>
            <a:r>
              <a:rPr lang="en-GB" dirty="0" smtClean="0">
                <a:solidFill>
                  <a:srgbClr val="073779"/>
                </a:solidFill>
              </a:rPr>
              <a:t>…)</a:t>
            </a:r>
          </a:p>
          <a:p>
            <a:r>
              <a:rPr lang="en-GB" dirty="0" smtClean="0">
                <a:solidFill>
                  <a:srgbClr val="073779"/>
                </a:solidFill>
              </a:rPr>
              <a:t>T Tau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39433" y="847673"/>
            <a:ext cx="8682050" cy="176980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/>
          <p:cNvSpPr/>
          <p:nvPr/>
        </p:nvSpPr>
        <p:spPr>
          <a:xfrm>
            <a:off x="239433" y="2769280"/>
            <a:ext cx="8682050" cy="192654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239433" y="4800600"/>
            <a:ext cx="8682050" cy="2057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tangolo 25"/>
          <p:cNvSpPr/>
          <p:nvPr/>
        </p:nvSpPr>
        <p:spPr>
          <a:xfrm>
            <a:off x="355196" y="4826222"/>
            <a:ext cx="8265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73779"/>
                </a:solidFill>
              </a:rPr>
              <a:t>Magnetospheres      </a:t>
            </a:r>
            <a:r>
              <a:rPr lang="en-GB" b="1" dirty="0" smtClean="0"/>
              <a:t>                            </a:t>
            </a:r>
            <a:r>
              <a:rPr lang="en-GB" b="1" dirty="0" smtClean="0">
                <a:solidFill>
                  <a:srgbClr val="073779"/>
                </a:solidFill>
              </a:rPr>
              <a:t>Stable magnetospheres</a:t>
            </a:r>
            <a:endParaRPr lang="en-GB" b="1" dirty="0">
              <a:solidFill>
                <a:srgbClr val="073779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4331857" y="5768308"/>
            <a:ext cx="2864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73779"/>
                </a:solidFill>
              </a:rPr>
              <a:t>Chemically Peculiar stars </a:t>
            </a:r>
            <a:endParaRPr lang="en-GB" dirty="0" smtClean="0">
              <a:solidFill>
                <a:srgbClr val="073779"/>
              </a:solidFill>
              <a:sym typeface="Wingdings"/>
            </a:endParaRPr>
          </a:p>
          <a:p>
            <a:r>
              <a:rPr lang="en-GB" dirty="0" smtClean="0">
                <a:solidFill>
                  <a:srgbClr val="073779"/>
                </a:solidFill>
                <a:sym typeface="Wingdings"/>
              </a:rPr>
              <a:t>Brown Dwarf</a:t>
            </a:r>
          </a:p>
          <a:p>
            <a:endParaRPr lang="en-GB" dirty="0">
              <a:solidFill>
                <a:srgbClr val="073779"/>
              </a:solidFill>
              <a:sym typeface="Wingdings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731588" y="903582"/>
            <a:ext cx="5465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73779"/>
                </a:solidFill>
              </a:rPr>
              <a:t>Shocks, Magnetic activity           </a:t>
            </a:r>
            <a:endParaRPr lang="en-GB" b="1" dirty="0">
              <a:solidFill>
                <a:srgbClr val="073779"/>
              </a:solidFill>
              <a:sym typeface="Wingdings"/>
            </a:endParaRPr>
          </a:p>
        </p:txBody>
      </p:sp>
      <p:pic>
        <p:nvPicPr>
          <p:cNvPr id="13" name="Immagine 8" descr="algol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936" y="2908980"/>
            <a:ext cx="1911821" cy="172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 descr="cuvir_gr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527" b="1617"/>
          <a:stretch/>
        </p:blipFill>
        <p:spPr>
          <a:xfrm>
            <a:off x="377350" y="5233654"/>
            <a:ext cx="3346308" cy="1525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sellaDiTesto 14"/>
          <p:cNvSpPr txBox="1"/>
          <p:nvPr/>
        </p:nvSpPr>
        <p:spPr>
          <a:xfrm>
            <a:off x="3711463" y="-23694"/>
            <a:ext cx="532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 smtClean="0">
                <a:solidFill>
                  <a:schemeClr val="bg1"/>
                </a:solidFill>
                <a:latin typeface="+mj-lt"/>
              </a:rPr>
              <a:t>Stellar radio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emission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what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we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know</a:t>
            </a:r>
            <a:endParaRPr lang="it-IT" sz="2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6" descr="wr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6" y="847673"/>
            <a:ext cx="1301078" cy="177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2933" y="6570210"/>
            <a:ext cx="1181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073779"/>
                </a:solidFill>
              </a:rPr>
              <a:t>Trigilio</a:t>
            </a:r>
            <a:r>
              <a:rPr lang="it-IT" sz="1200" dirty="0" smtClean="0">
                <a:solidFill>
                  <a:srgbClr val="073779"/>
                </a:solidFill>
              </a:rPr>
              <a:t> +, 2011</a:t>
            </a:r>
            <a:endParaRPr lang="it-IT" sz="1200" dirty="0">
              <a:solidFill>
                <a:srgbClr val="073779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2933" y="4406122"/>
            <a:ext cx="1121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chemeClr val="accent1"/>
                </a:solidFill>
              </a:rPr>
              <a:t>Mutel</a:t>
            </a:r>
            <a:r>
              <a:rPr lang="it-IT" sz="1200" dirty="0" smtClean="0">
                <a:solidFill>
                  <a:schemeClr val="accent1"/>
                </a:solidFill>
              </a:rPr>
              <a:t> +, 2009</a:t>
            </a:r>
            <a:endParaRPr lang="it-IT" sz="1200" dirty="0">
              <a:solidFill>
                <a:schemeClr val="accent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835836" y="2305654"/>
            <a:ext cx="1412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073779"/>
                </a:solidFill>
              </a:rPr>
              <a:t>Dougherty</a:t>
            </a:r>
            <a:r>
              <a:rPr lang="it-IT" sz="1200" dirty="0" smtClean="0">
                <a:solidFill>
                  <a:srgbClr val="073779"/>
                </a:solidFill>
              </a:rPr>
              <a:t>+, 2005</a:t>
            </a:r>
            <a:endParaRPr lang="it-IT" sz="1200" dirty="0">
              <a:solidFill>
                <a:srgbClr val="0737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9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hiarezza">
  <a:themeElements>
    <a:clrScheme name="Cielo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Chiarezza.thmx</Template>
  <TotalTime>3863</TotalTime>
  <Words>2746</Words>
  <Application>Microsoft Macintosh PowerPoint</Application>
  <PresentationFormat>Presentazione su schermo (4:3)</PresentationFormat>
  <Paragraphs>543</Paragraphs>
  <Slides>33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33</vt:i4>
      </vt:variant>
    </vt:vector>
  </HeadingPairs>
  <TitlesOfParts>
    <vt:vector size="35" baseType="lpstr">
      <vt:lpstr>1_Chiarezza</vt:lpstr>
      <vt:lpstr>Office Theme</vt:lpstr>
      <vt:lpstr>SKA  and its precursors surveys: stellar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The Team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INAF-Osservatorio Astrofisico Catania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Grazia Umana</dc:creator>
  <cp:lastModifiedBy>Grazia Umana</cp:lastModifiedBy>
  <cp:revision>336</cp:revision>
  <dcterms:created xsi:type="dcterms:W3CDTF">2017-10-15T07:08:06Z</dcterms:created>
  <dcterms:modified xsi:type="dcterms:W3CDTF">2018-12-12T19:13:29Z</dcterms:modified>
</cp:coreProperties>
</file>