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7"/>
  </p:notesMasterIdLst>
  <p:handoutMasterIdLst>
    <p:handoutMasterId r:id="rId68"/>
  </p:handoutMasterIdLst>
  <p:sldIdLst>
    <p:sldId id="399" r:id="rId2"/>
    <p:sldId id="400" r:id="rId3"/>
    <p:sldId id="257" r:id="rId4"/>
    <p:sldId id="293" r:id="rId5"/>
    <p:sldId id="401" r:id="rId6"/>
    <p:sldId id="292" r:id="rId7"/>
    <p:sldId id="391" r:id="rId8"/>
    <p:sldId id="368" r:id="rId9"/>
    <p:sldId id="390" r:id="rId10"/>
    <p:sldId id="260" r:id="rId11"/>
    <p:sldId id="410" r:id="rId12"/>
    <p:sldId id="413" r:id="rId13"/>
    <p:sldId id="385" r:id="rId14"/>
    <p:sldId id="412" r:id="rId15"/>
    <p:sldId id="404" r:id="rId16"/>
    <p:sldId id="406" r:id="rId17"/>
    <p:sldId id="414" r:id="rId18"/>
    <p:sldId id="407" r:id="rId19"/>
    <p:sldId id="409" r:id="rId20"/>
    <p:sldId id="324" r:id="rId21"/>
    <p:sldId id="335" r:id="rId22"/>
    <p:sldId id="336" r:id="rId23"/>
    <p:sldId id="415" r:id="rId24"/>
    <p:sldId id="411" r:id="rId25"/>
    <p:sldId id="337" r:id="rId26"/>
    <p:sldId id="341" r:id="rId27"/>
    <p:sldId id="290" r:id="rId28"/>
    <p:sldId id="402" r:id="rId29"/>
    <p:sldId id="397" r:id="rId30"/>
    <p:sldId id="398" r:id="rId31"/>
    <p:sldId id="333" r:id="rId32"/>
    <p:sldId id="395" r:id="rId33"/>
    <p:sldId id="334" r:id="rId34"/>
    <p:sldId id="342" r:id="rId35"/>
    <p:sldId id="343" r:id="rId36"/>
    <p:sldId id="344" r:id="rId37"/>
    <p:sldId id="345" r:id="rId38"/>
    <p:sldId id="346" r:id="rId39"/>
    <p:sldId id="347" r:id="rId40"/>
    <p:sldId id="348" r:id="rId41"/>
    <p:sldId id="349" r:id="rId42"/>
    <p:sldId id="350" r:id="rId43"/>
    <p:sldId id="408" r:id="rId44"/>
    <p:sldId id="388" r:id="rId45"/>
    <p:sldId id="376" r:id="rId46"/>
    <p:sldId id="375" r:id="rId47"/>
    <p:sldId id="321" r:id="rId48"/>
    <p:sldId id="332" r:id="rId49"/>
    <p:sldId id="300" r:id="rId50"/>
    <p:sldId id="261" r:id="rId51"/>
    <p:sldId id="325" r:id="rId52"/>
    <p:sldId id="318" r:id="rId53"/>
    <p:sldId id="340" r:id="rId54"/>
    <p:sldId id="356" r:id="rId55"/>
    <p:sldId id="357" r:id="rId56"/>
    <p:sldId id="358" r:id="rId57"/>
    <p:sldId id="359" r:id="rId58"/>
    <p:sldId id="360" r:id="rId59"/>
    <p:sldId id="377" r:id="rId60"/>
    <p:sldId id="378" r:id="rId61"/>
    <p:sldId id="379" r:id="rId62"/>
    <p:sldId id="382" r:id="rId63"/>
    <p:sldId id="383" r:id="rId64"/>
    <p:sldId id="387" r:id="rId65"/>
    <p:sldId id="389" r:id="rId66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9" frameSlides="1"/>
  <p:clrMru>
    <a:srgbClr val="FF000F"/>
    <a:srgbClr val="007852"/>
    <a:srgbClr val="0F0E1B"/>
    <a:srgbClr val="201D3F"/>
    <a:srgbClr val="131313"/>
    <a:srgbClr val="0067FF"/>
    <a:srgbClr val="121212"/>
    <a:srgbClr val="262626"/>
  </p:clrMru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843" autoAdjust="0"/>
    <p:restoredTop sz="86237" autoAdjust="0"/>
  </p:normalViewPr>
  <p:slideViewPr>
    <p:cSldViewPr snapToGrid="0" snapToObjects="1">
      <p:cViewPr varScale="1">
        <p:scale>
          <a:sx n="62" d="100"/>
          <a:sy n="62" d="100"/>
        </p:scale>
        <p:origin x="-478" y="-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9" d="100"/>
        <a:sy n="119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DDB0A067-2E80-4A5F-8EBC-A8B3D4AE28E5}" type="datetimeFigureOut">
              <a:rPr lang="en-US"/>
              <a:pPr>
                <a:defRPr/>
              </a:pPr>
              <a:t>12/13/2018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00A8DE16-4A4B-42E6-917C-354B79FD6F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67404D47-4412-4D6A-94C8-FA24349D47A8}" type="datetimeFigureOut">
              <a:rPr lang="en-US"/>
              <a:pPr>
                <a:defRPr/>
              </a:pPr>
              <a:t>12/13/2018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350207F9-6E6C-4FE1-89AF-620EE12578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mtClean="0"/>
              <a:t>SDSS-V is in the tradition of the Sloan surveys, but it aims to pioneer a new, and quite different regime:</a:t>
            </a:r>
          </a:p>
          <a:p>
            <a:pPr>
              <a:spcBef>
                <a:spcPct val="0"/>
              </a:spcBef>
            </a:pPr>
            <a:r>
              <a:rPr lang="en-US" smtClean="0"/>
              <a:t>All-sky, multi-epoch spectroscopy. Creating a first spectroscopic all-sky, time-domain capability, that exists manyfold for imaging</a:t>
            </a:r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CC76E88-1CA0-4A7F-97BD-E608E7A2B8C1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68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b="1" smtClean="0"/>
              <a:t>15 minutes</a:t>
            </a:r>
          </a:p>
        </p:txBody>
      </p:sp>
      <p:sp>
        <p:nvSpPr>
          <p:cNvPr id="716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F38EC2F-E676-4295-A10B-2D27EBD77A6F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47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6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z="1600" smtClean="0">
                <a:latin typeface="Helvetica" pitchFamily="34" charset="0"/>
                <a:cs typeface="Helvetica" pitchFamily="34" charset="0"/>
                <a:sym typeface="Helvetica" pitchFamily="34" charset="0"/>
              </a:rPr>
              <a:t>- SDSS-IV aims to look at the evolution of the Universe both on the smallest and the largest scales</a:t>
            </a:r>
          </a:p>
          <a:p>
            <a:pPr>
              <a:spcBef>
                <a:spcPct val="0"/>
              </a:spcBef>
            </a:pPr>
            <a:r>
              <a:rPr lang="en-US" sz="1600" smtClean="0">
                <a:latin typeface="Helvetica" pitchFamily="34" charset="0"/>
                <a:cs typeface="Helvetica" pitchFamily="34" charset="0"/>
                <a:sym typeface="Helvetica" pitchFamily="34" charset="0"/>
              </a:rPr>
              <a:t>- Three surveys: APOGEE-2, within our Milky Way, MaNGA, mapping in detail nearby galaxies, and eBOSS, which maps the Universe on its largest scales</a:t>
            </a:r>
          </a:p>
          <a:p>
            <a:pPr>
              <a:spcBef>
                <a:spcPct val="0"/>
              </a:spcBef>
            </a:pPr>
            <a:r>
              <a:rPr lang="en-US" sz="1600" smtClean="0">
                <a:latin typeface="Helvetica" pitchFamily="34" charset="0"/>
                <a:cs typeface="Helvetica" pitchFamily="34" charset="0"/>
                <a:sym typeface="Helvetica" pitchFamily="34" charset="0"/>
              </a:rPr>
              <a:t>- APOGEE-2 and MaNGA concentrate on how galaxies form and their internal structure</a:t>
            </a:r>
          </a:p>
          <a:p>
            <a:pPr>
              <a:spcBef>
                <a:spcPct val="0"/>
              </a:spcBef>
            </a:pPr>
            <a:r>
              <a:rPr lang="en-US" sz="1600" smtClean="0">
                <a:latin typeface="Helvetica" pitchFamily="34" charset="0"/>
                <a:cs typeface="Helvetica" pitchFamily="34" charset="0"/>
                <a:sym typeface="Helvetica" pitchFamily="34" charset="0"/>
              </a:rPr>
              <a:t>- eBOSS concentrates on understanding cosmology and dark energy</a:t>
            </a:r>
          </a:p>
          <a:p>
            <a:pPr>
              <a:spcBef>
                <a:spcPct val="0"/>
              </a:spcBef>
            </a:pPr>
            <a:r>
              <a:rPr lang="en-US" sz="1600" smtClean="0">
                <a:latin typeface="Helvetica" pitchFamily="34" charset="0"/>
                <a:cs typeface="Helvetica" pitchFamily="34" charset="0"/>
                <a:sym typeface="Helvetica" pitchFamily="34" charset="0"/>
              </a:rPr>
              <a:t>- they all take advantage of the SDSS facility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89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mtClean="0"/>
              <a:t>20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mtClean="0"/>
              <a:t>Find BH’s and NS that are not in mass transfer binaries</a:t>
            </a:r>
          </a:p>
          <a:p>
            <a:pPr>
              <a:spcBef>
                <a:spcPct val="0"/>
              </a:spcBef>
            </a:pPr>
            <a:r>
              <a:rPr lang="en-US" smtClean="0"/>
              <a:t>Make a census of all binary WD that will merge within a Hubble time (</a:t>
            </a:r>
            <a:r>
              <a:rPr lang="en-US" smtClean="0">
                <a:sym typeface="Wingdings" pitchFamily="2" charset="2"/>
              </a:rPr>
              <a:t> SN Ia)</a:t>
            </a:r>
          </a:p>
          <a:p>
            <a:pPr>
              <a:spcBef>
                <a:spcPct val="0"/>
              </a:spcBef>
            </a:pPr>
            <a:r>
              <a:rPr lang="en-US" smtClean="0">
                <a:sym typeface="Wingdings" pitchFamily="2" charset="2"/>
              </a:rPr>
              <a:t>Get a complete spectral census of TESS stars (planet hosts and asteroseismology)</a:t>
            </a:r>
          </a:p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921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9849DA5-1999-40E8-AD7B-57062882088F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64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/>
              <a:t>Let’s elaborate a bit what’s behind these terms describing SDSS-V; these are generic </a:t>
            </a:r>
            <a:r>
              <a:rPr lang="en-US" dirty="0" err="1" smtClean="0"/>
              <a:t>capabiliuty</a:t>
            </a:r>
            <a:r>
              <a:rPr lang="en-US" dirty="0" smtClean="0"/>
              <a:t> arguments; we’ll fill in the science in a minute.</a:t>
            </a:r>
          </a:p>
          <a:p>
            <a:pPr marL="228600" indent="-228600" fontAlgn="auto">
              <a:spcBef>
                <a:spcPts val="0"/>
              </a:spcBef>
              <a:spcAft>
                <a:spcPts val="0"/>
              </a:spcAft>
              <a:buFontTx/>
              <a:buAutoNum type="arabicParenR"/>
              <a:defRPr/>
            </a:pPr>
            <a:r>
              <a:rPr lang="en-US" dirty="0" smtClean="0"/>
              <a:t>all-sky, imaging surveys abound, and homogeneous spectroscopic data to get the science out is a perennial, severe problem</a:t>
            </a:r>
          </a:p>
          <a:p>
            <a:pPr marL="228600" indent="-228600" fontAlgn="auto">
              <a:spcBef>
                <a:spcPts val="0"/>
              </a:spcBef>
              <a:spcAft>
                <a:spcPts val="0"/>
              </a:spcAft>
              <a:buFontTx/>
              <a:buAutoNum type="arabicParenR"/>
              <a:defRPr/>
            </a:pPr>
            <a:r>
              <a:rPr lang="en-US" dirty="0" smtClean="0"/>
              <a:t>For much of the sky, and for much science optical spectroscopy is the tool of choice; but for understanding the galaxy and young stars, dust penetrating  IR spectroscopy is indispensible</a:t>
            </a:r>
          </a:p>
          <a:p>
            <a:pPr marL="228600" indent="-228600" fontAlgn="auto">
              <a:spcBef>
                <a:spcPts val="0"/>
              </a:spcBef>
              <a:spcAft>
                <a:spcPts val="0"/>
              </a:spcAft>
              <a:buFontTx/>
              <a:buAutoNum type="arabicParenR"/>
              <a:defRPr/>
            </a:pPr>
            <a:r>
              <a:rPr lang="en-US" dirty="0" smtClean="0"/>
              <a:t>While time-domain imaging surveys abound, systematic multi-epoch spectroscopy across the sky is lacking; here we can offer 20min to 20 years;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/>
              <a:t>      the MANY-epoch regime will be at low-latitudes and across selected (&gt;1000sqdeg) areas</a:t>
            </a:r>
          </a:p>
          <a:p>
            <a:pPr marL="228600" indent="-228600" fontAlgn="auto">
              <a:spcBef>
                <a:spcPts val="0"/>
              </a:spcBef>
              <a:spcAft>
                <a:spcPts val="0"/>
              </a:spcAft>
              <a:buFontTx/>
              <a:buAutoNum type="arabicParenR"/>
              <a:defRPr/>
            </a:pPr>
            <a:endParaRPr lang="en-US" dirty="0"/>
          </a:p>
        </p:txBody>
      </p:sp>
      <p:sp>
        <p:nvSpPr>
          <p:cNvPr id="1843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C1A399F-6582-4D78-96E1-2172AA621A96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mtClean="0"/>
              <a:t>The right hand picture shows:</a:t>
            </a:r>
          </a:p>
          <a:p>
            <a:pPr>
              <a:spcBef>
                <a:spcPct val="0"/>
              </a:spcBef>
            </a:pPr>
            <a:r>
              <a:rPr lang="en-US" smtClean="0"/>
              <a:t>-- observations at APO and LCO</a:t>
            </a:r>
          </a:p>
          <a:p>
            <a:pPr>
              <a:spcBef>
                <a:spcPct val="0"/>
              </a:spcBef>
            </a:pPr>
            <a:r>
              <a:rPr lang="en-US" smtClean="0"/>
              <a:t>-- BOSS &amp; APOGEE spetcrocopy in both memispheres</a:t>
            </a:r>
          </a:p>
          <a:p>
            <a:pPr>
              <a:spcBef>
                <a:spcPct val="0"/>
              </a:spcBef>
            </a:pPr>
            <a:r>
              <a:rPr lang="en-US" smtClean="0"/>
              <a:t>-- and LVM (ultra-wide IFU spectroscopy), which I will only mention briefly here. </a:t>
            </a:r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4502FE4-414C-4120-8302-8B765AC524EF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mtClean="0"/>
              <a:t>35min</a:t>
            </a:r>
          </a:p>
        </p:txBody>
      </p:sp>
      <p:sp>
        <p:nvSpPr>
          <p:cNvPr id="2662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18FE123-7930-4461-8F99-3FBDFDB82A45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75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0752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0776EB52-3805-424E-8ADE-5057F842A769}" type="slidenum">
              <a:rPr lang="en-US" sz="1200">
                <a:latin typeface="Calibri" pitchFamily="34" charset="0"/>
              </a:rPr>
              <a:pPr algn="r"/>
              <a:t>11</a:t>
            </a:fld>
            <a:endParaRPr lang="en-US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3993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620BFB5-D9F2-44D9-9719-F075AC338582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b="1" smtClean="0"/>
              <a:t>ENORMOUS POTENTIAL (ORDER OF MAGNITUDE IMPROVEMENTS)</a:t>
            </a:r>
          </a:p>
          <a:p>
            <a:pPr>
              <a:spcBef>
                <a:spcPct val="0"/>
              </a:spcBef>
            </a:pPr>
            <a:r>
              <a:rPr lang="en-US" b="1" smtClean="0"/>
              <a:t>Milky Way: from small scale structure to full-scale in a homogeneous fashion</a:t>
            </a:r>
          </a:p>
          <a:p>
            <a:pPr>
              <a:spcBef>
                <a:spcPct val="0"/>
              </a:spcBef>
            </a:pPr>
            <a:r>
              <a:rPr lang="en-US" b="1" smtClean="0"/>
              <a:t>    what scales drive evolution, over what scales does feedback act?</a:t>
            </a:r>
          </a:p>
          <a:p>
            <a:pPr>
              <a:spcBef>
                <a:spcPct val="0"/>
              </a:spcBef>
            </a:pPr>
            <a:r>
              <a:rPr lang="en-US" b="1" smtClean="0"/>
              <a:t>   [What are we glossing over in other galaxies]  AS4 complementing Gaia</a:t>
            </a:r>
          </a:p>
          <a:p>
            <a:pPr>
              <a:spcBef>
                <a:spcPct val="0"/>
              </a:spcBef>
            </a:pPr>
            <a:r>
              <a:rPr lang="en-US" b="1" smtClean="0"/>
              <a:t>Stellar physics:</a:t>
            </a:r>
          </a:p>
          <a:p>
            <a:pPr>
              <a:spcBef>
                <a:spcPct val="0"/>
              </a:spcBef>
            </a:pPr>
            <a:r>
              <a:rPr lang="en-US" b="1" smtClean="0"/>
              <a:t>  stars and planets</a:t>
            </a:r>
          </a:p>
          <a:p>
            <a:pPr>
              <a:spcBef>
                <a:spcPct val="0"/>
              </a:spcBef>
            </a:pPr>
            <a:r>
              <a:rPr lang="en-US" b="1" smtClean="0"/>
              <a:t>  how do stars work</a:t>
            </a:r>
          </a:p>
          <a:p>
            <a:pPr>
              <a:spcBef>
                <a:spcPct val="0"/>
              </a:spcBef>
            </a:pPr>
            <a:r>
              <a:rPr lang="en-US" b="1" smtClean="0"/>
              <a:t>  what makes SN Ia blow up etc..</a:t>
            </a:r>
          </a:p>
          <a:p>
            <a:pPr>
              <a:spcBef>
                <a:spcPct val="0"/>
              </a:spcBef>
            </a:pPr>
            <a:r>
              <a:rPr lang="en-US" b="1" smtClean="0"/>
              <a:t>BH physics sics:</a:t>
            </a:r>
          </a:p>
          <a:p>
            <a:pPr>
              <a:spcBef>
                <a:spcPct val="0"/>
              </a:spcBef>
            </a:pPr>
            <a:r>
              <a:rPr lang="en-US" b="1" smtClean="0"/>
              <a:t>  measure high-z BH masses</a:t>
            </a:r>
          </a:p>
          <a:p>
            <a:pPr>
              <a:spcBef>
                <a:spcPct val="0"/>
              </a:spcBef>
            </a:pPr>
            <a:r>
              <a:rPr lang="en-US" b="1" smtClean="0"/>
              <a:t>  how do QSO change</a:t>
            </a:r>
          </a:p>
          <a:p>
            <a:pPr>
              <a:spcBef>
                <a:spcPct val="0"/>
              </a:spcBef>
            </a:pPr>
            <a:endParaRPr lang="en-US" b="1" smtClean="0"/>
          </a:p>
          <a:p>
            <a:pPr>
              <a:spcBef>
                <a:spcPct val="0"/>
              </a:spcBef>
            </a:pPr>
            <a:r>
              <a:rPr lang="en-US" b="1" smtClean="0"/>
              <a:t>Complement space missions</a:t>
            </a:r>
          </a:p>
          <a:p>
            <a:pPr>
              <a:spcBef>
                <a:spcPct val="0"/>
              </a:spcBef>
            </a:pPr>
            <a:r>
              <a:rPr lang="en-US" b="1" smtClean="0"/>
              <a:t>Pioneer panoptic spectroscopy (all-sky, mega-IFU, time-domain)</a:t>
            </a:r>
          </a:p>
          <a:p>
            <a:pPr>
              <a:spcBef>
                <a:spcPct val="0"/>
              </a:spcBef>
            </a:pPr>
            <a:r>
              <a:rPr lang="en-US" b="1" smtClean="0"/>
              <a:t>Bring industrialization and open collaboration to fields where craftsmanship reigns</a:t>
            </a:r>
          </a:p>
          <a:p>
            <a:pPr>
              <a:spcBef>
                <a:spcPct val="0"/>
              </a:spcBef>
            </a:pPr>
            <a:r>
              <a:rPr lang="en-US" b="1" smtClean="0"/>
              <a:t>Major fund-raising effort ahead; this will not just happen</a:t>
            </a:r>
          </a:p>
          <a:p>
            <a:pPr>
              <a:spcBef>
                <a:spcPct val="0"/>
              </a:spcBef>
            </a:pPr>
            <a:endParaRPr lang="en-US" b="1" smtClean="0"/>
          </a:p>
          <a:p>
            <a:pPr>
              <a:spcBef>
                <a:spcPct val="0"/>
              </a:spcBef>
            </a:pPr>
            <a:endParaRPr lang="en-US" b="1" smtClean="0"/>
          </a:p>
        </p:txBody>
      </p:sp>
      <p:sp>
        <p:nvSpPr>
          <p:cNvPr id="4403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AACB45F-CB10-4546-B81F-D416B7E3A775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95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mtClean="0"/>
              <a:t>If the Milky Way were as simple as a Rothko painting, we might not need dense sampling.</a:t>
            </a:r>
          </a:p>
          <a:p>
            <a:pPr>
              <a:spcBef>
                <a:spcPct val="0"/>
              </a:spcBef>
            </a:pPr>
            <a:r>
              <a:rPr lang="en-US" smtClean="0"/>
              <a:t>But, it may be more like a Basquiat painting</a:t>
            </a:r>
          </a:p>
        </p:txBody>
      </p:sp>
      <p:sp>
        <p:nvSpPr>
          <p:cNvPr id="109572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1D96300B-BA95-4EC8-A66D-8271E0D3189B}" type="slidenum">
              <a:rPr lang="en-US" sz="1200">
                <a:latin typeface="Calibri" pitchFamily="34" charset="0"/>
              </a:rPr>
              <a:pPr algn="r"/>
              <a:t>24</a:t>
            </a:fld>
            <a:endParaRPr lang="en-US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5325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324440F-AFEA-4FC7-B5AD-CC82F9D2BE6F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4DCD72-A18A-44A4-AF22-1F4589D005F3}" type="datetimeFigureOut">
              <a:rPr lang="en-US"/>
              <a:pPr>
                <a:defRPr/>
              </a:pPr>
              <a:t>12/13/2018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ACD261-D788-450F-BAA2-9AE2B77584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8887EE-6B47-4747-B181-91473C64A1DB}" type="datetimeFigureOut">
              <a:rPr lang="en-US"/>
              <a:pPr>
                <a:defRPr/>
              </a:pPr>
              <a:t>12/13/2018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89A2FF-18A1-4765-8D58-2E4F52277F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3CD0C9-E478-47B0-92C3-6A1A98FB2C42}" type="datetimeFigureOut">
              <a:rPr lang="en-US"/>
              <a:pPr>
                <a:defRPr/>
              </a:pPr>
              <a:t>12/13/2018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B02605-2F2D-47C4-A752-A045C24110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E04D7F-55C3-43D4-9FAA-6E9C7A17D181}" type="datetimeFigureOut">
              <a:rPr lang="en-US"/>
              <a:pPr>
                <a:defRPr/>
              </a:pPr>
              <a:t>12/13/2018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90DB50-AF98-42F3-8589-F3FE2A59E0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446AF5-EF0E-45DF-BEB5-0997BE6003A7}" type="datetimeFigureOut">
              <a:rPr lang="en-US"/>
              <a:pPr>
                <a:defRPr/>
              </a:pPr>
              <a:t>12/13/2018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3DE750-1C9B-404A-B7D1-8F9E5845A1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4FB272-D34E-4566-8327-C82C40406B49}" type="datetimeFigureOut">
              <a:rPr lang="en-US"/>
              <a:pPr>
                <a:defRPr/>
              </a:pPr>
              <a:t>12/13/2018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8E65CD-4C78-4DBF-B252-194CDD9551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24C0AC-7B20-492E-89A2-5B14F1507808}" type="datetimeFigureOut">
              <a:rPr lang="en-US"/>
              <a:pPr>
                <a:defRPr/>
              </a:pPr>
              <a:t>12/13/2018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C20C81-16C0-48E4-9988-216F58F142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0642D2-F862-4FA7-B7DF-00948DD97B8E}" type="datetimeFigureOut">
              <a:rPr lang="en-US"/>
              <a:pPr>
                <a:defRPr/>
              </a:pPr>
              <a:t>12/13/2018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790B44-595E-4B47-AD6E-BADFCE3E7D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1C0E62-C278-470F-A51B-C1F60BC2EE69}" type="datetimeFigureOut">
              <a:rPr lang="en-US"/>
              <a:pPr>
                <a:defRPr/>
              </a:pPr>
              <a:t>12/13/2018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FCDC11-793A-4E2F-81A9-56F800F508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CE13F4-CA3B-46FD-8BCF-C264F25DBAE8}" type="datetimeFigureOut">
              <a:rPr lang="en-US"/>
              <a:pPr>
                <a:defRPr/>
              </a:pPr>
              <a:t>12/13/2018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5ABB12-2DB7-496A-ACB3-9EF0C61EA5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FCAABC-4E95-4D92-8EE7-256AAB5B4158}" type="datetimeFigureOut">
              <a:rPr lang="en-US"/>
              <a:pPr>
                <a:defRPr/>
              </a:pPr>
              <a:t>12/13/2018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C69E31-6ABC-4DC7-B852-21DEB6CF9E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dirty="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13.12.2018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41D50F0-8550-493D-B2F0-4950DAE212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www.sdss.org/future" TargetMode="External"/><Relationship Id="rId4" Type="http://schemas.openxmlformats.org/officeDocument/2006/relationships/image" Target="../media/image26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4" descr="SDSS-V - logo.jpe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55688" y="-17463"/>
            <a:ext cx="6362700" cy="2473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550" y="1912938"/>
            <a:ext cx="8653463" cy="11430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b="1" dirty="0" smtClean="0"/>
              <a:t>Pioneering Panoptic Spectroscopy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71575" y="3216275"/>
            <a:ext cx="6572250" cy="2322513"/>
          </a:xfrm>
        </p:spPr>
        <p:txBody>
          <a:bodyPr rtlCol="0">
            <a:noAutofit/>
          </a:bodyPr>
          <a:lstStyle/>
          <a:p>
            <a:pPr marL="0" indent="0" algn="ctr" fontAlgn="auto">
              <a:spcAft>
                <a:spcPts val="0"/>
              </a:spcAft>
              <a:buFont typeface="Arial"/>
              <a:buNone/>
              <a:defRPr/>
            </a:pPr>
            <a:r>
              <a:rPr lang="en-US" dirty="0">
                <a:solidFill>
                  <a:srgbClr val="0000FF"/>
                </a:solidFill>
              </a:rPr>
              <a:t>all-sky </a:t>
            </a:r>
            <a:r>
              <a:rPr lang="en-US" dirty="0" smtClean="0">
                <a:solidFill>
                  <a:srgbClr val="0000FF"/>
                </a:solidFill>
              </a:rPr>
              <a:t>spectroscopy</a:t>
            </a:r>
          </a:p>
          <a:p>
            <a:pPr marL="0" indent="0" algn="ctr" fontAlgn="auto">
              <a:spcAft>
                <a:spcPts val="0"/>
              </a:spcAft>
              <a:buFont typeface="Arial"/>
              <a:buNone/>
              <a:defRPr/>
            </a:pP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optical &amp;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near 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IR</a:t>
            </a:r>
            <a:endParaRPr lang="en-US" sz="16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 algn="ctr" fontAlgn="auto">
              <a:spcAft>
                <a:spcPts val="0"/>
              </a:spcAft>
              <a:buFont typeface="Arial"/>
              <a:buNone/>
              <a:defRPr/>
            </a:pPr>
            <a:r>
              <a:rPr lang="en-US" dirty="0">
                <a:solidFill>
                  <a:srgbClr val="0000FF"/>
                </a:solidFill>
              </a:rPr>
              <a:t>m</a:t>
            </a:r>
            <a:r>
              <a:rPr lang="en-US" dirty="0" smtClean="0">
                <a:solidFill>
                  <a:srgbClr val="0000FF"/>
                </a:solidFill>
              </a:rPr>
              <a:t>ulti-epoch </a:t>
            </a:r>
            <a:r>
              <a:rPr lang="en-US" sz="2000" dirty="0" smtClean="0">
                <a:solidFill>
                  <a:srgbClr val="0000FF"/>
                </a:solidFill>
              </a:rPr>
              <a:t>(2-50)</a:t>
            </a:r>
          </a:p>
          <a:p>
            <a:pPr marL="0" indent="0" algn="ctr" fontAlgn="auto">
              <a:spcAft>
                <a:spcPts val="0"/>
              </a:spcAft>
              <a:buFont typeface="Arial"/>
              <a:buNone/>
              <a:defRPr/>
            </a:pPr>
            <a:r>
              <a:rPr lang="en-US" dirty="0" smtClean="0">
                <a:solidFill>
                  <a:srgbClr val="7F7F7F"/>
                </a:solidFill>
              </a:rPr>
              <a:t>mostly </a:t>
            </a:r>
            <a:r>
              <a:rPr lang="en-US" dirty="0">
                <a:solidFill>
                  <a:srgbClr val="7F7F7F"/>
                </a:solidFill>
              </a:rPr>
              <a:t>stars and AGN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lang="en-US" sz="2400" dirty="0"/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1498600" y="5846763"/>
            <a:ext cx="6196013" cy="949325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Arial"/>
              <a:buNone/>
              <a:defRPr/>
            </a:pPr>
            <a:r>
              <a:rPr lang="is-IS" sz="2000" b="1" dirty="0" smtClean="0">
                <a:solidFill>
                  <a:srgbClr val="595959"/>
                </a:solidFill>
              </a:rPr>
              <a:t>Dan Maoz </a:t>
            </a:r>
          </a:p>
          <a:p>
            <a:pPr marL="0" indent="0" algn="ctr" fontAlgn="auto">
              <a:spcAft>
                <a:spcPts val="0"/>
              </a:spcAft>
              <a:buFont typeface="Arial"/>
              <a:buNone/>
              <a:defRPr/>
            </a:pPr>
            <a:r>
              <a:rPr lang="is-IS" sz="2000" dirty="0" smtClean="0">
                <a:solidFill>
                  <a:srgbClr val="595959"/>
                </a:solidFill>
              </a:rPr>
              <a:t>for the SDSS-V Team</a:t>
            </a:r>
          </a:p>
          <a:p>
            <a:pPr marL="0" indent="0" algn="ctr" fontAlgn="auto">
              <a:spcAft>
                <a:spcPts val="0"/>
              </a:spcAft>
              <a:buFont typeface="Arial"/>
              <a:buNone/>
              <a:defRPr/>
            </a:pPr>
            <a:r>
              <a:rPr lang="is-IS" sz="2000" dirty="0" smtClean="0">
                <a:solidFill>
                  <a:srgbClr val="0000FF"/>
                </a:solidFill>
              </a:rPr>
              <a:t>(Kollmeier et al arXiv:1711.03234)</a:t>
            </a:r>
            <a:endParaRPr lang="en-US" sz="2000" dirty="0" smtClean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title"/>
          </p:nvPr>
        </p:nvSpPr>
        <p:spPr>
          <a:xfrm>
            <a:off x="344488" y="9525"/>
            <a:ext cx="7202487" cy="849313"/>
          </a:xfrm>
        </p:spPr>
        <p:txBody>
          <a:bodyPr/>
          <a:lstStyle/>
          <a:p>
            <a:r>
              <a:rPr lang="en-US" smtClean="0"/>
              <a:t>SDSS V  Milky Way Mapper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50888"/>
            <a:ext cx="8120063" cy="1616075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Font typeface="Arial" charset="0"/>
              <a:buNone/>
            </a:pPr>
            <a:r>
              <a:rPr lang="en-US" sz="2400" smtClean="0"/>
              <a:t>Targeting:</a:t>
            </a:r>
          </a:p>
          <a:p>
            <a:pPr lvl="1">
              <a:lnSpc>
                <a:spcPct val="90000"/>
              </a:lnSpc>
            </a:pPr>
            <a:r>
              <a:rPr lang="en-US" sz="1900" b="1" smtClean="0">
                <a:solidFill>
                  <a:srgbClr val="0000FF"/>
                </a:solidFill>
              </a:rPr>
              <a:t>Galactic Genesis: </a:t>
            </a:r>
            <a:r>
              <a:rPr lang="en-US" sz="1900" b="1" smtClean="0"/>
              <a:t>all</a:t>
            </a:r>
            <a:r>
              <a:rPr lang="en-US" sz="1800" smtClean="0"/>
              <a:t> stars in the MW with H&lt;11, G-H&gt;3.5</a:t>
            </a:r>
          </a:p>
          <a:p>
            <a:pPr lvl="2">
              <a:lnSpc>
                <a:spcPct val="90000"/>
              </a:lnSpc>
            </a:pPr>
            <a:r>
              <a:rPr lang="en-US" sz="1400" smtClean="0"/>
              <a:t>&gt;10.000 stars on the ``far” side of the Galaxy</a:t>
            </a:r>
          </a:p>
          <a:p>
            <a:pPr lvl="2">
              <a:lnSpc>
                <a:spcPct val="90000"/>
              </a:lnSpc>
            </a:pPr>
            <a:r>
              <a:rPr lang="en-US" sz="1400" smtClean="0"/>
              <a:t>Contiguous coverage across the entire disk, dust-penetrating spectroscopy</a:t>
            </a:r>
          </a:p>
        </p:txBody>
      </p: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457200" y="2370138"/>
            <a:ext cx="6424613" cy="4675187"/>
            <a:chOff x="457200" y="2370670"/>
            <a:chExt cx="6424990" cy="4675101"/>
          </a:xfrm>
        </p:grpSpPr>
        <p:pic>
          <p:nvPicPr>
            <p:cNvPr id="28678" name="Picture 4" descr="Screen Shot 2017-07-03 at 16.12.48.png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57200" y="2370670"/>
              <a:ext cx="6092032" cy="39067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679" name="Picture 5" descr="Screen Shot 2017-07-03 at 16.13.15.pn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74095" y="6159658"/>
              <a:ext cx="6108095" cy="886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7" name="Picture 6" descr="Screen Shot 2017-07-03 at 16.12.58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16000" y="2273300"/>
            <a:ext cx="5865813" cy="3983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673225" y="3375025"/>
            <a:ext cx="44799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>
                <a:latin typeface="Calibri" pitchFamily="34" charset="0"/>
              </a:rPr>
              <a:t>High-res., near-IR spectroscopy for 5M stars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z="2400" smtClean="0">
                <a:solidFill>
                  <a:srgbClr val="0067FF"/>
                </a:solidFill>
              </a:rPr>
              <a:t>IR spectra for 4 million stars, including </a:t>
            </a:r>
            <a:br>
              <a:rPr lang="en-US" sz="2400" smtClean="0">
                <a:solidFill>
                  <a:srgbClr val="0067FF"/>
                </a:solidFill>
              </a:rPr>
            </a:br>
            <a:r>
              <a:rPr lang="en-US" sz="2800" smtClean="0">
                <a:solidFill>
                  <a:srgbClr val="0067FF"/>
                </a:solidFill>
              </a:rPr>
              <a:t>the center and the ``far side” </a:t>
            </a:r>
            <a:br>
              <a:rPr lang="en-US" sz="2800" smtClean="0">
                <a:solidFill>
                  <a:srgbClr val="0067FF"/>
                </a:solidFill>
              </a:rPr>
            </a:br>
            <a:r>
              <a:rPr lang="en-US" sz="2400" smtClean="0">
                <a:solidFill>
                  <a:srgbClr val="0067FF"/>
                </a:solidFill>
              </a:rPr>
              <a:t>of the Milky Way</a:t>
            </a:r>
          </a:p>
        </p:txBody>
      </p:sp>
      <p:grpSp>
        <p:nvGrpSpPr>
          <p:cNvPr id="106499" name="Group 7"/>
          <p:cNvGrpSpPr>
            <a:grpSpLocks/>
          </p:cNvGrpSpPr>
          <p:nvPr/>
        </p:nvGrpSpPr>
        <p:grpSpPr bwMode="auto">
          <a:xfrm>
            <a:off x="0" y="1570038"/>
            <a:ext cx="9144000" cy="5287962"/>
            <a:chOff x="0" y="1569699"/>
            <a:chExt cx="9144000" cy="5288301"/>
          </a:xfrm>
        </p:grpSpPr>
        <p:pic>
          <p:nvPicPr>
            <p:cNvPr id="106500" name="Picture 4" descr="Screen Shot 2018-01-28 at 08.12.08.pn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1606844"/>
              <a:ext cx="9144000" cy="52511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6501" name="TextBox 5"/>
            <p:cNvSpPr txBox="1">
              <a:spLocks noChangeArrowheads="1"/>
            </p:cNvSpPr>
            <p:nvPr/>
          </p:nvSpPr>
          <p:spPr bwMode="auto">
            <a:xfrm>
              <a:off x="1671675" y="1579427"/>
              <a:ext cx="1989164" cy="27699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200">
                  <a:latin typeface="Calibri" pitchFamily="34" charset="0"/>
                </a:rPr>
                <a:t>SDSS IV APOGEE (2017)</a:t>
              </a:r>
            </a:p>
          </p:txBody>
        </p:sp>
        <p:sp>
          <p:nvSpPr>
            <p:cNvPr id="106502" name="TextBox 6"/>
            <p:cNvSpPr txBox="1">
              <a:spLocks noChangeArrowheads="1"/>
            </p:cNvSpPr>
            <p:nvPr/>
          </p:nvSpPr>
          <p:spPr bwMode="auto">
            <a:xfrm>
              <a:off x="5342369" y="1569699"/>
              <a:ext cx="1989164" cy="27699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200">
                  <a:latin typeface="Calibri" pitchFamily="34" charset="0"/>
                </a:rPr>
                <a:t>SDSSV Galactic Genesis</a:t>
              </a:r>
            </a:p>
          </p:txBody>
        </p:sp>
      </p:grpSp>
      <p:sp>
        <p:nvSpPr>
          <p:cNvPr id="106503" name="TextBox 8"/>
          <p:cNvSpPr txBox="1">
            <a:spLocks noChangeArrowheads="1"/>
          </p:cNvSpPr>
          <p:nvPr/>
        </p:nvSpPr>
        <p:spPr bwMode="auto">
          <a:xfrm>
            <a:off x="4956175" y="5281613"/>
            <a:ext cx="333533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Calibri" pitchFamily="34" charset="0"/>
              </a:rPr>
              <a:t>&gt;100,000 stars beyond the GC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20" name="Picture 4"/>
          <p:cNvPicPr>
            <a:picLocks noChangeAspect="1" noChangeArrowheads="1"/>
          </p:cNvPicPr>
          <p:nvPr/>
        </p:nvPicPr>
        <p:blipFill>
          <a:blip r:embed="rId2"/>
          <a:srcRect l="49739" t="15024" r="15300" b="12106"/>
          <a:stretch>
            <a:fillRect/>
          </a:stretch>
        </p:blipFill>
        <p:spPr bwMode="auto">
          <a:xfrm>
            <a:off x="2447925" y="1030288"/>
            <a:ext cx="4262438" cy="499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1621" name="Rectangle 5"/>
          <p:cNvSpPr>
            <a:spLocks noChangeArrowheads="1"/>
          </p:cNvSpPr>
          <p:nvPr/>
        </p:nvSpPr>
        <p:spPr bwMode="auto">
          <a:xfrm>
            <a:off x="244475" y="587375"/>
            <a:ext cx="8540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400"/>
            <a:r>
              <a:rPr lang="en-US" b="1"/>
              <a:t>Multi-epoch optical spectra of ALL 300,000  Gaia-selected stars within 100 pc</a:t>
            </a:r>
          </a:p>
        </p:txBody>
      </p:sp>
      <p:sp>
        <p:nvSpPr>
          <p:cNvPr id="111622" name="Line 6"/>
          <p:cNvSpPr>
            <a:spLocks noChangeShapeType="1"/>
          </p:cNvSpPr>
          <p:nvPr/>
        </p:nvSpPr>
        <p:spPr bwMode="auto">
          <a:xfrm flipH="1">
            <a:off x="4627563" y="954088"/>
            <a:ext cx="1276350" cy="2776537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11624" name="Line 8"/>
          <p:cNvSpPr>
            <a:spLocks noChangeShapeType="1"/>
          </p:cNvSpPr>
          <p:nvPr/>
        </p:nvSpPr>
        <p:spPr bwMode="auto">
          <a:xfrm flipV="1">
            <a:off x="1614488" y="4829175"/>
            <a:ext cx="1700212" cy="989013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11626" name="Text Box 10"/>
          <p:cNvSpPr txBox="1">
            <a:spLocks noChangeArrowheads="1"/>
          </p:cNvSpPr>
          <p:nvPr/>
        </p:nvSpPr>
        <p:spPr bwMode="auto">
          <a:xfrm>
            <a:off x="123825" y="4616450"/>
            <a:ext cx="1619250" cy="201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en-US" b="1"/>
              <a:t>Multi-epoch optical spectra of 200,000 Gaia-selected white dwarfs</a:t>
            </a:r>
          </a:p>
        </p:txBody>
      </p:sp>
      <p:sp>
        <p:nvSpPr>
          <p:cNvPr id="111627" name="Text Box 11"/>
          <p:cNvSpPr txBox="1">
            <a:spLocks noChangeArrowheads="1"/>
          </p:cNvSpPr>
          <p:nvPr/>
        </p:nvSpPr>
        <p:spPr bwMode="auto">
          <a:xfrm>
            <a:off x="339725" y="1519238"/>
            <a:ext cx="1887538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en-US" b="1"/>
              <a:t>Multi-epoch IR spectra of all H&lt;12 massive stars</a:t>
            </a:r>
          </a:p>
        </p:txBody>
      </p:sp>
      <p:sp>
        <p:nvSpPr>
          <p:cNvPr id="111628" name="Line 12"/>
          <p:cNvSpPr>
            <a:spLocks noChangeShapeType="1"/>
          </p:cNvSpPr>
          <p:nvPr/>
        </p:nvSpPr>
        <p:spPr bwMode="auto">
          <a:xfrm>
            <a:off x="2128838" y="2006600"/>
            <a:ext cx="1185862" cy="254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11629" name="Text Box 13"/>
          <p:cNvSpPr txBox="1">
            <a:spLocks noChangeArrowheads="1"/>
          </p:cNvSpPr>
          <p:nvPr/>
        </p:nvSpPr>
        <p:spPr bwMode="auto">
          <a:xfrm>
            <a:off x="6480175" y="2032000"/>
            <a:ext cx="2455863" cy="394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en-US" b="1"/>
              <a:t>Spectra for all:</a:t>
            </a:r>
          </a:p>
          <a:p>
            <a:pPr defTabSz="914400">
              <a:spcBef>
                <a:spcPct val="50000"/>
              </a:spcBef>
            </a:pPr>
            <a:r>
              <a:rPr lang="en-US" b="1"/>
              <a:t>100,000 Gaia common proper motion multiple stars</a:t>
            </a:r>
          </a:p>
          <a:p>
            <a:pPr defTabSz="914400">
              <a:spcBef>
                <a:spcPct val="50000"/>
              </a:spcBef>
            </a:pPr>
            <a:r>
              <a:rPr lang="en-US" b="1"/>
              <a:t>200,000 TESS prime stars (2min cadence)</a:t>
            </a:r>
          </a:p>
          <a:p>
            <a:pPr defTabSz="914400">
              <a:spcBef>
                <a:spcPct val="50000"/>
              </a:spcBef>
            </a:pPr>
            <a:r>
              <a:rPr lang="en-US" b="1"/>
              <a:t>10,000 TESS TOIs</a:t>
            </a:r>
          </a:p>
          <a:p>
            <a:pPr defTabSz="914400">
              <a:spcBef>
                <a:spcPct val="50000"/>
              </a:spcBef>
            </a:pPr>
            <a:r>
              <a:rPr lang="en-US" b="1"/>
              <a:t>50,000 TESS ellipsoidal binary   variables  </a:t>
            </a:r>
          </a:p>
        </p:txBody>
      </p:sp>
      <p:sp>
        <p:nvSpPr>
          <p:cNvPr id="111630" name="Text Box 14"/>
          <p:cNvSpPr txBox="1">
            <a:spLocks noChangeArrowheads="1"/>
          </p:cNvSpPr>
          <p:nvPr/>
        </p:nvSpPr>
        <p:spPr bwMode="auto">
          <a:xfrm>
            <a:off x="484188" y="3308350"/>
            <a:ext cx="17430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en-US" b="1"/>
              <a:t>20,000 YSOs with H&lt;12</a:t>
            </a:r>
          </a:p>
        </p:txBody>
      </p:sp>
      <p:sp>
        <p:nvSpPr>
          <p:cNvPr id="111631" name="Rectangle 15"/>
          <p:cNvSpPr>
            <a:spLocks noChangeArrowheads="1"/>
          </p:cNvSpPr>
          <p:nvPr/>
        </p:nvSpPr>
        <p:spPr bwMode="auto">
          <a:xfrm>
            <a:off x="244475" y="120650"/>
            <a:ext cx="2355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400"/>
            <a:r>
              <a:rPr lang="en-US" b="1">
                <a:solidFill>
                  <a:srgbClr val="0000FF"/>
                </a:solidFill>
              </a:rPr>
              <a:t>Stellar astrophysics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2" descr="Screen Shot 2018-03-07 at 12.48.0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87538" y="1414463"/>
            <a:ext cx="5580062" cy="420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739900" y="5738813"/>
            <a:ext cx="6159500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alibri" pitchFamily="34" charset="0"/>
              </a:rPr>
              <a:t>More WD mergers than SN Ia, but how many can			 make SN Ia?</a:t>
            </a:r>
          </a:p>
          <a:p>
            <a:r>
              <a:rPr lang="en-US" b="1">
                <a:latin typeface="Calibri" pitchFamily="34" charset="0"/>
                <a:sym typeface="Wingdings" pitchFamily="2" charset="2"/>
              </a:rPr>
              <a:t> SDSS V to get multi-epoch spectra for 200.000 WDs</a:t>
            </a:r>
            <a:endParaRPr lang="en-US" b="1">
              <a:latin typeface="Calibri" pitchFamily="34" charset="0"/>
            </a:endParaRPr>
          </a:p>
        </p:txBody>
      </p:sp>
      <p:sp>
        <p:nvSpPr>
          <p:cNvPr id="34819" name="TextBox 1"/>
          <p:cNvSpPr txBox="1">
            <a:spLocks noChangeArrowheads="1"/>
          </p:cNvSpPr>
          <p:nvPr/>
        </p:nvSpPr>
        <p:spPr bwMode="auto">
          <a:xfrm>
            <a:off x="1887538" y="4989513"/>
            <a:ext cx="5856287" cy="6572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alibri" pitchFamily="34" charset="0"/>
              </a:rPr>
              <a:t>velocity differences, within ~1 hour </a:t>
            </a:r>
          </a:p>
          <a:p>
            <a:r>
              <a:rPr lang="en-US">
                <a:latin typeface="Calibri" pitchFamily="34" charset="0"/>
                <a:sym typeface="Wingdings" pitchFamily="2" charset="2"/>
              </a:rPr>
              <a:t> close WD-WD binaries (Badenes &amp; Maoz, 2012)</a:t>
            </a:r>
            <a:endParaRPr lang="en-US">
              <a:latin typeface="Calibri" pitchFamily="34" charset="0"/>
            </a:endParaRPr>
          </a:p>
        </p:txBody>
      </p:sp>
      <p:pic>
        <p:nvPicPr>
          <p:cNvPr id="4" name="Picture 3" descr="Screen Shot 2018-03-07 at 12.50.11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87538" y="1301750"/>
            <a:ext cx="5680075" cy="447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57200" y="173038"/>
            <a:ext cx="8229600" cy="1143000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mtClean="0"/>
              <a:t>What causes SN Ia?</a:t>
            </a:r>
            <a:br>
              <a:rPr lang="en-US" smtClean="0"/>
            </a:br>
            <a:r>
              <a:rPr lang="en-US" sz="3100" smtClean="0"/>
              <a:t>a comprehensive census of tight WD binaries 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Title 1"/>
          <p:cNvSpPr>
            <a:spLocks noGrp="1"/>
          </p:cNvSpPr>
          <p:nvPr>
            <p:ph type="title" idx="4294967295"/>
          </p:nvPr>
        </p:nvSpPr>
        <p:spPr>
          <a:xfrm>
            <a:off x="0" y="128588"/>
            <a:ext cx="9004300" cy="1143000"/>
          </a:xfrm>
        </p:spPr>
        <p:txBody>
          <a:bodyPr/>
          <a:lstStyle/>
          <a:p>
            <a:r>
              <a:rPr lang="en-US" sz="3200" smtClean="0">
                <a:solidFill>
                  <a:srgbClr val="3366FF"/>
                </a:solidFill>
              </a:rPr>
              <a:t>RV changes between epochs will reveal the Galactic population of</a:t>
            </a:r>
            <a:br>
              <a:rPr lang="en-US" sz="3200" smtClean="0">
                <a:solidFill>
                  <a:srgbClr val="3366FF"/>
                </a:solidFill>
              </a:rPr>
            </a:br>
            <a:r>
              <a:rPr lang="en-US" sz="3200" smtClean="0">
                <a:solidFill>
                  <a:srgbClr val="3366FF"/>
                </a:solidFill>
              </a:rPr>
              <a:t> BH, NS and WD companions to normal stars </a:t>
            </a:r>
          </a:p>
        </p:txBody>
      </p:sp>
      <p:sp>
        <p:nvSpPr>
          <p:cNvPr id="110595" name="TextBox 3"/>
          <p:cNvSpPr txBox="1">
            <a:spLocks noChangeArrowheads="1"/>
          </p:cNvSpPr>
          <p:nvPr/>
        </p:nvSpPr>
        <p:spPr bwMode="auto">
          <a:xfrm>
            <a:off x="387350" y="6210300"/>
            <a:ext cx="88773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rgbClr val="3366FF"/>
                </a:solidFill>
                <a:latin typeface="Calibri" pitchFamily="34" charset="0"/>
              </a:rPr>
              <a:t>Known stellar mass BH’s are in mass-transfer binaries.  What is beyond?</a:t>
            </a:r>
          </a:p>
        </p:txBody>
      </p:sp>
      <p:pic>
        <p:nvPicPr>
          <p:cNvPr id="110596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3888" y="1349375"/>
            <a:ext cx="6964362" cy="497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le 1"/>
          <p:cNvSpPr>
            <a:spLocks noGrp="1"/>
          </p:cNvSpPr>
          <p:nvPr>
            <p:ph type="title"/>
          </p:nvPr>
        </p:nvSpPr>
        <p:spPr>
          <a:xfrm>
            <a:off x="363538" y="169863"/>
            <a:ext cx="8110537" cy="860425"/>
          </a:xfrm>
        </p:spPr>
        <p:txBody>
          <a:bodyPr/>
          <a:lstStyle/>
          <a:p>
            <a:r>
              <a:rPr lang="en-US" sz="2800" smtClean="0"/>
              <a:t>The Local Volume Mapper Instrument (LVM-I):</a:t>
            </a:r>
            <a:br>
              <a:rPr lang="en-US" sz="2800" smtClean="0"/>
            </a:br>
            <a:r>
              <a:rPr lang="en-US" sz="2800" smtClean="0"/>
              <a:t>new Hardware for Ultra-wide-field IFU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558800" y="1476375"/>
            <a:ext cx="4713288" cy="4067175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sz="2000" dirty="0">
                <a:solidFill>
                  <a:srgbClr val="0000FF"/>
                </a:solidFill>
                <a:sym typeface="Wingdings"/>
              </a:rPr>
              <a:t>Push </a:t>
            </a:r>
            <a:r>
              <a:rPr lang="en-US" sz="2000" dirty="0" smtClean="0">
                <a:solidFill>
                  <a:srgbClr val="0000FF"/>
                </a:solidFill>
                <a:sym typeface="Wingdings"/>
              </a:rPr>
              <a:t>IFU spectroscopy			 </a:t>
            </a:r>
            <a:r>
              <a:rPr lang="en-US" sz="2000" dirty="0">
                <a:solidFill>
                  <a:srgbClr val="0000FF"/>
                </a:solidFill>
                <a:sym typeface="Wingdings"/>
              </a:rPr>
              <a:t>to </a:t>
            </a:r>
            <a:r>
              <a:rPr lang="en-US" sz="2000" dirty="0" smtClean="0">
                <a:solidFill>
                  <a:srgbClr val="0000FF"/>
                </a:solidFill>
                <a:sym typeface="Wingdings"/>
              </a:rPr>
              <a:t>new regime: </a:t>
            </a:r>
          </a:p>
          <a:p>
            <a:pPr lvl="1" fontAlgn="auto">
              <a:spcAft>
                <a:spcPts val="0"/>
              </a:spcAft>
              <a:buFont typeface="Arial"/>
              <a:buChar char="–"/>
              <a:defRPr/>
            </a:pPr>
            <a:r>
              <a:rPr lang="en-US" sz="1800" dirty="0" smtClean="0">
                <a:solidFill>
                  <a:schemeClr val="tx1">
                    <a:lumMod val="50000"/>
                    <a:lumOff val="50000"/>
                  </a:schemeClr>
                </a:solidFill>
                <a:sym typeface="Wingdings"/>
              </a:rPr>
              <a:t>0.5deg</a:t>
            </a:r>
            <a:r>
              <a:rPr lang="en-US" sz="1800" baseline="30000" dirty="0" smtClean="0">
                <a:solidFill>
                  <a:schemeClr val="tx1">
                    <a:lumMod val="50000"/>
                    <a:lumOff val="50000"/>
                  </a:schemeClr>
                </a:solidFill>
                <a:sym typeface="Wingdings"/>
              </a:rPr>
              <a:t>2 </a:t>
            </a:r>
            <a:r>
              <a:rPr lang="en-US" sz="1800" dirty="0" smtClean="0">
                <a:solidFill>
                  <a:schemeClr val="tx1">
                    <a:lumMod val="50000"/>
                    <a:lumOff val="50000"/>
                  </a:schemeClr>
                </a:solidFill>
                <a:sym typeface="Wingdings"/>
              </a:rPr>
              <a:t>mosaic</a:t>
            </a:r>
            <a:r>
              <a:rPr lang="en-US" sz="1800" baseline="30000" dirty="0" smtClean="0">
                <a:solidFill>
                  <a:schemeClr val="tx1">
                    <a:lumMod val="50000"/>
                    <a:lumOff val="50000"/>
                  </a:schemeClr>
                </a:solidFill>
                <a:sym typeface="Wingdings"/>
              </a:rPr>
              <a:t> </a:t>
            </a:r>
            <a:r>
              <a:rPr lang="en-US" sz="1800" dirty="0" smtClean="0">
                <a:solidFill>
                  <a:schemeClr val="tx1">
                    <a:lumMod val="50000"/>
                    <a:lumOff val="50000"/>
                  </a:schemeClr>
                </a:solidFill>
                <a:sym typeface="Wingdings"/>
              </a:rPr>
              <a:t> </a:t>
            </a: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sym typeface="Wingdings"/>
              </a:rPr>
              <a:t> 3000deg</a:t>
            </a:r>
            <a:r>
              <a:rPr lang="en-US" sz="1800" baseline="30000" dirty="0">
                <a:solidFill>
                  <a:schemeClr val="tx1">
                    <a:lumMod val="50000"/>
                    <a:lumOff val="50000"/>
                  </a:schemeClr>
                </a:solidFill>
                <a:sym typeface="Wingdings"/>
              </a:rPr>
              <a:t>2</a:t>
            </a: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sym typeface="Wingdings"/>
              </a:rPr>
              <a:t> </a:t>
            </a:r>
            <a:r>
              <a:rPr lang="en-US" sz="1800" dirty="0" smtClean="0">
                <a:solidFill>
                  <a:schemeClr val="tx1">
                    <a:lumMod val="50000"/>
                    <a:lumOff val="50000"/>
                  </a:schemeClr>
                </a:solidFill>
                <a:sym typeface="Wingdings"/>
              </a:rPr>
              <a:t>mosaic</a:t>
            </a:r>
            <a:endParaRPr lang="en-US" sz="1800" dirty="0">
              <a:solidFill>
                <a:schemeClr val="tx1">
                  <a:lumMod val="50000"/>
                  <a:lumOff val="50000"/>
                </a:schemeClr>
              </a:solidFill>
              <a:sym typeface="Wingdings"/>
            </a:endParaRPr>
          </a:p>
          <a:p>
            <a:pPr lvl="1" fontAlgn="auto">
              <a:spcAft>
                <a:spcPts val="0"/>
              </a:spcAft>
              <a:buFont typeface="Arial"/>
              <a:buChar char="–"/>
              <a:defRPr/>
            </a:pPr>
            <a:r>
              <a:rPr lang="en-US" sz="1800" dirty="0" smtClean="0">
                <a:solidFill>
                  <a:schemeClr val="tx1">
                    <a:lumMod val="50000"/>
                    <a:lumOff val="50000"/>
                  </a:schemeClr>
                </a:solidFill>
                <a:sym typeface="Wingdings"/>
              </a:rPr>
              <a:t>huge </a:t>
            </a: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sym typeface="Wingdings"/>
              </a:rPr>
              <a:t>pixels, small </a:t>
            </a:r>
            <a:r>
              <a:rPr lang="en-US" sz="1800" dirty="0" smtClean="0">
                <a:solidFill>
                  <a:schemeClr val="tx1">
                    <a:lumMod val="50000"/>
                    <a:lumOff val="50000"/>
                  </a:schemeClr>
                </a:solidFill>
                <a:sym typeface="Wingdings"/>
              </a:rPr>
              <a:t>telescopes</a:t>
            </a:r>
          </a:p>
          <a:p>
            <a:pPr marL="457200" lvl="1" indent="0" fontAlgn="auto">
              <a:spcAft>
                <a:spcPts val="0"/>
              </a:spcAft>
              <a:buFont typeface="Arial"/>
              <a:buNone/>
              <a:defRPr/>
            </a:pPr>
            <a:endParaRPr lang="en-US" sz="2400" dirty="0">
              <a:solidFill>
                <a:srgbClr val="0000FF"/>
              </a:solidFill>
            </a:endParaRP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sz="2000" dirty="0" smtClean="0">
                <a:solidFill>
                  <a:srgbClr val="0000FF"/>
                </a:solidFill>
              </a:rPr>
              <a:t>3 bundles of 550 fibers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endParaRPr lang="en-US" sz="2000" dirty="0"/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sz="2000" dirty="0" smtClean="0">
                <a:solidFill>
                  <a:srgbClr val="0000FF"/>
                </a:solidFill>
              </a:rPr>
              <a:t>3 DESI-type spectrographs (each)</a:t>
            </a:r>
          </a:p>
          <a:p>
            <a:pPr lvl="1" fontAlgn="auto">
              <a:spcAft>
                <a:spcPts val="0"/>
              </a:spcAft>
              <a:buFont typeface="Arial"/>
              <a:buChar char="–"/>
              <a:defRPr/>
            </a:pPr>
            <a:r>
              <a:rPr lang="en-US" sz="1800" dirty="0" smtClean="0">
                <a:solidFill>
                  <a:srgbClr val="7F7F7F"/>
                </a:solidFill>
              </a:rPr>
              <a:t>R=2,000-5,000</a:t>
            </a:r>
          </a:p>
          <a:p>
            <a:pPr lvl="1" fontAlgn="auto">
              <a:spcAft>
                <a:spcPts val="0"/>
              </a:spcAft>
              <a:buFont typeface="Arial"/>
              <a:buChar char="–"/>
              <a:defRPr/>
            </a:pPr>
            <a:r>
              <a:rPr lang="el-GR" sz="1800" dirty="0" smtClean="0">
                <a:solidFill>
                  <a:srgbClr val="7F7F7F"/>
                </a:solidFill>
              </a:rPr>
              <a:t>λ</a:t>
            </a:r>
            <a:r>
              <a:rPr lang="en-US" sz="1800" dirty="0" smtClean="0">
                <a:solidFill>
                  <a:srgbClr val="7F7F7F"/>
                </a:solidFill>
              </a:rPr>
              <a:t> = 3600Å - 9800Å</a:t>
            </a:r>
          </a:p>
          <a:p>
            <a:pPr lvl="1" fontAlgn="auto">
              <a:spcAft>
                <a:spcPts val="0"/>
              </a:spcAft>
              <a:buFont typeface="Arial"/>
              <a:buChar char="–"/>
              <a:defRPr/>
            </a:pPr>
            <a:endParaRPr lang="en-US" sz="1600" dirty="0"/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sz="2000" dirty="0">
                <a:solidFill>
                  <a:srgbClr val="0000FF"/>
                </a:solidFill>
              </a:rPr>
              <a:t>f</a:t>
            </a:r>
            <a:r>
              <a:rPr lang="en-US" sz="2000" dirty="0" smtClean="0">
                <a:solidFill>
                  <a:srgbClr val="0000FF"/>
                </a:solidFill>
              </a:rPr>
              <a:t>ed by two x16cm &amp; 				one 1m telescopes</a:t>
            </a:r>
          </a:p>
          <a:p>
            <a:pPr lvl="1" fontAlgn="auto">
              <a:spcAft>
                <a:spcPts val="0"/>
              </a:spcAft>
              <a:buFont typeface="Arial"/>
              <a:buChar char="–"/>
              <a:defRPr/>
            </a:pPr>
            <a:r>
              <a:rPr lang="en-US" sz="1800" dirty="0" smtClean="0"/>
              <a:t>5.7” </a:t>
            </a:r>
            <a:r>
              <a:rPr lang="en-US" sz="1800" dirty="0"/>
              <a:t>t</a:t>
            </a:r>
            <a:r>
              <a:rPr lang="en-US" sz="1800" dirty="0" smtClean="0"/>
              <a:t>o 37” </a:t>
            </a:r>
            <a:r>
              <a:rPr lang="en-US" sz="1800" dirty="0" err="1" smtClean="0"/>
              <a:t>spaxels</a:t>
            </a:r>
            <a:endParaRPr lang="en-US" sz="1800" dirty="0"/>
          </a:p>
        </p:txBody>
      </p:sp>
      <p:pic>
        <p:nvPicPr>
          <p:cNvPr id="37891" name="Picture 3" descr="lvm-focal-plane.jpg"/>
          <p:cNvPicPr>
            <a:picLocks noChangeAspect="1"/>
          </p:cNvPicPr>
          <p:nvPr/>
        </p:nvPicPr>
        <p:blipFill>
          <a:blip r:embed="rId2"/>
          <a:srcRect l="-3" r="61433"/>
          <a:stretch>
            <a:fillRect/>
          </a:stretch>
        </p:blipFill>
        <p:spPr bwMode="auto">
          <a:xfrm>
            <a:off x="5581650" y="977900"/>
            <a:ext cx="2743200" cy="324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2" name="Picture 5" descr="lvm-focal-plane.jpg"/>
          <p:cNvPicPr>
            <a:picLocks noChangeAspect="1"/>
          </p:cNvPicPr>
          <p:nvPr/>
        </p:nvPicPr>
        <p:blipFill>
          <a:blip r:embed="rId2"/>
          <a:srcRect l="37186" r="-37186"/>
          <a:stretch>
            <a:fillRect/>
          </a:stretch>
        </p:blipFill>
        <p:spPr bwMode="auto">
          <a:xfrm>
            <a:off x="4921250" y="3873500"/>
            <a:ext cx="6400800" cy="2916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041400"/>
            <a:ext cx="9144000" cy="477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4" name="TextBox 2"/>
          <p:cNvSpPr txBox="1">
            <a:spLocks noChangeArrowheads="1"/>
          </p:cNvSpPr>
          <p:nvPr/>
        </p:nvSpPr>
        <p:spPr bwMode="auto">
          <a:xfrm>
            <a:off x="1382713" y="6096000"/>
            <a:ext cx="776128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alibri" pitchFamily="34" charset="0"/>
              </a:rPr>
              <a:t>2 x 1650 fibers (bundle), 10” to 37” spaxels, 16cm </a:t>
            </a:r>
            <a:r>
              <a:rPr lang="mr-IN">
                <a:latin typeface="Calibri" pitchFamily="34" charset="0"/>
                <a:ea typeface="Mangal"/>
                <a:cs typeface="Mangal"/>
              </a:rPr>
              <a:t>–</a:t>
            </a:r>
            <a:r>
              <a:rPr lang="en-US">
                <a:latin typeface="Calibri" pitchFamily="34" charset="0"/>
              </a:rPr>
              <a:t> 100cm Telescopes  		 3 x DESI-type spectrographs (R=2000; λ ~ 3700 </a:t>
            </a:r>
            <a:r>
              <a:rPr lang="mr-IN">
                <a:latin typeface="Calibri" pitchFamily="34" charset="0"/>
                <a:ea typeface="Mangal"/>
                <a:cs typeface="Mangal"/>
              </a:rPr>
              <a:t>–</a:t>
            </a:r>
            <a:r>
              <a:rPr lang="en-US">
                <a:latin typeface="Calibri" pitchFamily="34" charset="0"/>
              </a:rPr>
              <a:t> 9000Å)</a:t>
            </a:r>
          </a:p>
        </p:txBody>
      </p:sp>
      <p:sp>
        <p:nvSpPr>
          <p:cNvPr id="5" name="Rectangle 4"/>
          <p:cNvSpPr/>
          <p:nvPr/>
        </p:nvSpPr>
        <p:spPr>
          <a:xfrm>
            <a:off x="1157288" y="2667000"/>
            <a:ext cx="7069137" cy="1354138"/>
          </a:xfrm>
          <a:prstGeom prst="rect">
            <a:avLst/>
          </a:prstGeom>
          <a:noFill/>
          <a:ln w="889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SDSS V: </a:t>
            </a:r>
            <a:r>
              <a:rPr lang="en-US" dirty="0" smtClean="0">
                <a:latin typeface="American Typewriter"/>
                <a:cs typeface="American Typewriter"/>
              </a:rPr>
              <a:t>Local Volume Mapper</a:t>
            </a:r>
            <a:r>
              <a:rPr lang="en-US" sz="1800" dirty="0" smtClean="0"/>
              <a:t/>
            </a:r>
            <a:br>
              <a:rPr lang="en-US" sz="1800" dirty="0" smtClean="0"/>
            </a:br>
            <a:endParaRPr lang="en-US" sz="2200" dirty="0"/>
          </a:p>
        </p:txBody>
      </p:sp>
      <p:sp>
        <p:nvSpPr>
          <p:cNvPr id="112643" name="Content Placeholder 4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marL="0" indent="0">
              <a:buFont typeface="Arial" charset="0"/>
              <a:buNone/>
            </a:pPr>
            <a:r>
              <a:rPr lang="en-US" smtClean="0"/>
              <a:t>Can we make global maps of the physical properties (</a:t>
            </a:r>
            <a:r>
              <a:rPr lang="en-US" smtClean="0">
                <a:solidFill>
                  <a:schemeClr val="tx2"/>
                </a:solidFill>
              </a:rPr>
              <a:t>T,ρ, excitation, etc.</a:t>
            </a:r>
            <a:r>
              <a:rPr lang="en-US" smtClean="0"/>
              <a:t>) of the ISM in the Milky Way, Magellanic Clouds and M31</a:t>
            </a:r>
          </a:p>
        </p:txBody>
      </p:sp>
      <p:pic>
        <p:nvPicPr>
          <p:cNvPr id="112644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938588"/>
            <a:ext cx="9144000" cy="1874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45" name="TextBox 2"/>
          <p:cNvSpPr txBox="1">
            <a:spLocks noChangeArrowheads="1"/>
          </p:cNvSpPr>
          <p:nvPr/>
        </p:nvSpPr>
        <p:spPr bwMode="auto">
          <a:xfrm>
            <a:off x="1644650" y="6040438"/>
            <a:ext cx="5297488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alibri" pitchFamily="34" charset="0"/>
              </a:rPr>
              <a:t>need to map the ISM at high </a:t>
            </a:r>
            <a:r>
              <a:rPr lang="en-US" b="1">
                <a:latin typeface="Calibri" pitchFamily="34" charset="0"/>
              </a:rPr>
              <a:t>physical</a:t>
            </a:r>
            <a:r>
              <a:rPr lang="en-US">
                <a:latin typeface="Calibri" pitchFamily="34" charset="0"/>
              </a:rPr>
              <a:t> resolution</a:t>
            </a:r>
          </a:p>
          <a:p>
            <a:r>
              <a:rPr lang="en-US">
                <a:latin typeface="Calibri" pitchFamily="34" charset="0"/>
              </a:rPr>
              <a:t>	push for high angular resolution, or go nearby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SDSS V’s Targets across the Sky</a:t>
            </a:r>
            <a:endParaRPr lang="en-US" dirty="0"/>
          </a:p>
        </p:txBody>
      </p:sp>
      <p:pic>
        <p:nvPicPr>
          <p:cNvPr id="40962" name="Picture 2" descr="skymaps_galacticgenesis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8300" y="1460500"/>
            <a:ext cx="8407400" cy="393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skymaps_WDs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8300" y="1447800"/>
            <a:ext cx="83947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skymaps_bhs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8300" y="1460500"/>
            <a:ext cx="84074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skymaps_all_annotated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68300" y="1033463"/>
            <a:ext cx="7335838" cy="493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SDSS-V and others 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1306513" y="1770063"/>
          <a:ext cx="5969000" cy="472757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93800"/>
                <a:gridCol w="1156613"/>
                <a:gridCol w="1539502"/>
                <a:gridCol w="885285"/>
                <a:gridCol w="1193800"/>
              </a:tblGrid>
              <a:tr h="820970">
                <a:tc>
                  <a:txBody>
                    <a:bodyPr/>
                    <a:lstStyle/>
                    <a:p>
                      <a:r>
                        <a:rPr lang="en-US" dirty="0" smtClean="0"/>
                        <a:t>Survey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All-Sky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systematic</a:t>
                      </a:r>
                      <a:r>
                        <a:rPr lang="en-US" baseline="0" dirty="0" smtClean="0"/>
                        <a:t> time-domain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optical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(near-)IR</a:t>
                      </a:r>
                    </a:p>
                    <a:p>
                      <a:r>
                        <a:rPr lang="en-US" dirty="0" smtClean="0"/>
                        <a:t>1-2μ</a:t>
                      </a:r>
                      <a:endParaRPr lang="en-US" dirty="0"/>
                    </a:p>
                  </a:txBody>
                  <a:tcPr/>
                </a:tc>
              </a:tr>
              <a:tr h="744006"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rgbClr val="008000"/>
                          </a:solidFill>
                        </a:rPr>
                        <a:t>SDSS-V</a:t>
                      </a:r>
                      <a:endParaRPr lang="en-US" sz="2000" b="1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8000"/>
                    </a:solidFill>
                  </a:tcPr>
                </a:tc>
              </a:tr>
              <a:tr h="756833">
                <a:tc>
                  <a:txBody>
                    <a:bodyPr/>
                    <a:lstStyle/>
                    <a:p>
                      <a:r>
                        <a:rPr lang="en-US" dirty="0" smtClean="0"/>
                        <a:t>WEAVE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pattFill prst="dkUpDiag">
                      <a:fgClr>
                        <a:srgbClr val="FF000F"/>
                      </a:fgClr>
                      <a:bgClr>
                        <a:prstClr val="white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</a:tr>
              <a:tr h="705523">
                <a:tc>
                  <a:txBody>
                    <a:bodyPr/>
                    <a:lstStyle/>
                    <a:p>
                      <a:r>
                        <a:rPr lang="en-US" dirty="0" smtClean="0"/>
                        <a:t>Gaia RVS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pattFill prst="dkUpDiag">
                      <a:fgClr>
                        <a:srgbClr val="008000"/>
                      </a:fgClr>
                      <a:bgClr>
                        <a:prstClr val="white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F"/>
                    </a:solidFill>
                  </a:tcPr>
                </a:tc>
              </a:tr>
              <a:tr h="654212">
                <a:tc>
                  <a:txBody>
                    <a:bodyPr/>
                    <a:lstStyle/>
                    <a:p>
                      <a:r>
                        <a:rPr lang="en-US" dirty="0" smtClean="0"/>
                        <a:t>4MOST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pattFill prst="dkUpDiag">
                      <a:fgClr>
                        <a:srgbClr val="FF000F"/>
                      </a:fgClr>
                      <a:bgClr>
                        <a:prstClr val="white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F"/>
                    </a:solidFill>
                  </a:tcPr>
                </a:tc>
              </a:tr>
              <a:tr h="1046158">
                <a:tc>
                  <a:txBody>
                    <a:bodyPr/>
                    <a:lstStyle/>
                    <a:p>
                      <a:r>
                        <a:rPr lang="en-US" dirty="0" smtClean="0"/>
                        <a:t>MOONS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8000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>
          <a:xfrm>
            <a:off x="325438" y="98425"/>
            <a:ext cx="8653462" cy="1143000"/>
          </a:xfrm>
        </p:spPr>
        <p:txBody>
          <a:bodyPr/>
          <a:lstStyle/>
          <a:p>
            <a:r>
              <a:rPr lang="en-US" b="1" smtClean="0"/>
              <a:t>The Rationale behind SDSS-V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150" y="1154113"/>
            <a:ext cx="7900988" cy="5405437"/>
          </a:xfrm>
        </p:spPr>
        <p:txBody>
          <a:bodyPr>
            <a:noAutofit/>
          </a:bodyPr>
          <a:lstStyle/>
          <a:p>
            <a:r>
              <a:rPr lang="en-US" sz="2800" b="1" smtClean="0">
                <a:solidFill>
                  <a:srgbClr val="0000FF"/>
                </a:solidFill>
              </a:rPr>
              <a:t>all-sky spectroscopy</a:t>
            </a:r>
          </a:p>
          <a:p>
            <a:pPr lvl="1"/>
            <a:r>
              <a:rPr lang="en-US" sz="2400" smtClean="0">
                <a:solidFill>
                  <a:srgbClr val="0000FF"/>
                </a:solidFill>
              </a:rPr>
              <a:t> the new space </a:t>
            </a:r>
            <a:r>
              <a:rPr lang="en-US" sz="2400" b="1" i="1" smtClean="0">
                <a:solidFill>
                  <a:srgbClr val="0000FF"/>
                </a:solidFill>
              </a:rPr>
              <a:t>imaging</a:t>
            </a:r>
            <a:r>
              <a:rPr lang="en-US" sz="2400" smtClean="0">
                <a:solidFill>
                  <a:srgbClr val="0000FF"/>
                </a:solidFill>
              </a:rPr>
              <a:t> surveys are all-sky: 			              	</a:t>
            </a:r>
            <a:r>
              <a:rPr lang="en-US" sz="2000" i="1" smtClean="0">
                <a:solidFill>
                  <a:srgbClr val="0000FF"/>
                </a:solidFill>
              </a:rPr>
              <a:t>Gaia, ROSITA, TESS,..</a:t>
            </a:r>
          </a:p>
          <a:p>
            <a:pPr lvl="1"/>
            <a:r>
              <a:rPr lang="en-US" sz="2400" smtClean="0">
                <a:solidFill>
                  <a:srgbClr val="0000FF"/>
                </a:solidFill>
              </a:rPr>
              <a:t> spectral followup paramount</a:t>
            </a:r>
          </a:p>
          <a:p>
            <a:r>
              <a:rPr lang="en-US" sz="2800" b="1" smtClean="0">
                <a:solidFill>
                  <a:srgbClr val="7F7F7F"/>
                </a:solidFill>
              </a:rPr>
              <a:t>optical &amp; near IR</a:t>
            </a:r>
          </a:p>
          <a:p>
            <a:pPr lvl="1"/>
            <a:r>
              <a:rPr lang="en-US" sz="2400" smtClean="0">
                <a:solidFill>
                  <a:srgbClr val="7F7F7F"/>
                </a:solidFill>
              </a:rPr>
              <a:t>R=2,000 (BOSS) across 3600Å - 9700Å</a:t>
            </a:r>
          </a:p>
          <a:p>
            <a:pPr lvl="1"/>
            <a:r>
              <a:rPr lang="en-US" sz="2400" smtClean="0">
                <a:solidFill>
                  <a:srgbClr val="7F7F7F"/>
                </a:solidFill>
              </a:rPr>
              <a:t>R=22,000 (APOGEE) H-band, dust-penetrating</a:t>
            </a:r>
          </a:p>
          <a:p>
            <a:r>
              <a:rPr lang="en-US" sz="2800" b="1" smtClean="0">
                <a:solidFill>
                  <a:srgbClr val="0000FF"/>
                </a:solidFill>
              </a:rPr>
              <a:t>multi-epoch</a:t>
            </a:r>
          </a:p>
          <a:p>
            <a:pPr lvl="1"/>
            <a:r>
              <a:rPr lang="en-US" sz="2400" smtClean="0">
                <a:solidFill>
                  <a:srgbClr val="0000FF"/>
                </a:solidFill>
              </a:rPr>
              <a:t>pioneer systematic time-domain spectroscopy</a:t>
            </a:r>
          </a:p>
          <a:p>
            <a:pPr lvl="1"/>
            <a:r>
              <a:rPr lang="en-US" sz="2400" smtClean="0">
                <a:solidFill>
                  <a:srgbClr val="0000FF"/>
                </a:solidFill>
              </a:rPr>
              <a:t>at least two epochs across entire sky</a:t>
            </a:r>
          </a:p>
          <a:p>
            <a:pPr lvl="1"/>
            <a:r>
              <a:rPr lang="en-US" sz="2400" smtClean="0">
                <a:solidFill>
                  <a:srgbClr val="0000FF"/>
                </a:solidFill>
              </a:rPr>
              <a:t>(many) more at low latitude and e.g. ecliptic poles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nstitution_map copy.png"/>
          <p:cNvPicPr>
            <a:picLocks noChangeAspect="1"/>
          </p:cNvPicPr>
          <p:nvPr/>
        </p:nvPicPr>
        <p:blipFill>
          <a:blip r:embed="rId3"/>
          <a:srcRect t="19089" b="24812"/>
          <a:stretch>
            <a:fillRect/>
          </a:stretch>
        </p:blipFill>
        <p:spPr bwMode="auto">
          <a:xfrm>
            <a:off x="290513" y="3871913"/>
            <a:ext cx="8853487" cy="330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0" name="Picture 3" descr="SDSSV_banner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92088" y="-22225"/>
            <a:ext cx="10182226" cy="267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292225" y="2657475"/>
            <a:ext cx="6565900" cy="347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800">
                <a:solidFill>
                  <a:schemeClr val="bg1"/>
                </a:solidFill>
                <a:latin typeface="Andale Mono"/>
                <a:ea typeface="Andale Mono"/>
                <a:cs typeface="Andale Mono"/>
                <a:hlinkClick r:id="rId5"/>
              </a:rPr>
              <a:t>http: //www.sdss.org/future</a:t>
            </a:r>
            <a:endParaRPr lang="en-US" sz="2800">
              <a:solidFill>
                <a:srgbClr val="C6D9F1"/>
              </a:solidFill>
              <a:latin typeface="Calibri" pitchFamily="34" charset="0"/>
            </a:endParaRPr>
          </a:p>
          <a:p>
            <a:pPr algn="ctr"/>
            <a:r>
              <a:rPr lang="en-US" sz="2400">
                <a:latin typeface="Calibri" pitchFamily="34" charset="0"/>
              </a:rPr>
              <a:t>Understand the Galaxy, its ISM and the </a:t>
            </a:r>
          </a:p>
          <a:p>
            <a:pPr algn="ctr"/>
            <a:r>
              <a:rPr lang="en-US" sz="2400">
                <a:latin typeface="Calibri" pitchFamily="34" charset="0"/>
              </a:rPr>
              <a:t>Physics of Stars and of Accreting Black Holes</a:t>
            </a:r>
          </a:p>
          <a:p>
            <a:pPr algn="ctr"/>
            <a:endParaRPr lang="en-US" sz="2400">
              <a:latin typeface="Calibri" pitchFamily="34" charset="0"/>
            </a:endParaRPr>
          </a:p>
          <a:p>
            <a:pPr algn="ctr"/>
            <a:endParaRPr lang="en-US" sz="2400">
              <a:latin typeface="Calibri" pitchFamily="34" charset="0"/>
            </a:endParaRPr>
          </a:p>
          <a:p>
            <a:pPr algn="ctr"/>
            <a:endParaRPr lang="en-US" sz="2400">
              <a:latin typeface="Calibri" pitchFamily="34" charset="0"/>
            </a:endParaRPr>
          </a:p>
          <a:p>
            <a:pPr algn="ctr"/>
            <a:endParaRPr lang="en-US" sz="2400">
              <a:latin typeface="Calibri" pitchFamily="34" charset="0"/>
            </a:endParaRPr>
          </a:p>
          <a:p>
            <a:pPr algn="ctr"/>
            <a:r>
              <a:rPr lang="mr-IN" sz="2400">
                <a:solidFill>
                  <a:srgbClr val="0000FF"/>
                </a:solidFill>
                <a:latin typeface="Calibri" pitchFamily="34" charset="0"/>
                <a:ea typeface="Mangal"/>
                <a:cs typeface="Mangal"/>
              </a:rPr>
              <a:t>…</a:t>
            </a:r>
            <a:r>
              <a:rPr lang="en-US" sz="2400">
                <a:solidFill>
                  <a:srgbClr val="0000FF"/>
                </a:solidFill>
                <a:latin typeface="Calibri" pitchFamily="34" charset="0"/>
              </a:rPr>
              <a:t> to create this unparalleled, global resource, </a:t>
            </a:r>
          </a:p>
          <a:p>
            <a:pPr algn="ctr"/>
            <a:r>
              <a:rPr lang="en-US" sz="2400">
                <a:solidFill>
                  <a:srgbClr val="0000FF"/>
                </a:solidFill>
                <a:latin typeface="Calibri" pitchFamily="34" charset="0"/>
              </a:rPr>
              <a:t>we need partner institutions to join</a:t>
            </a:r>
            <a:endParaRPr lang="en-US" sz="1100">
              <a:solidFill>
                <a:srgbClr val="0000FF"/>
              </a:solidFill>
              <a:latin typeface="Calibr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63" y="-228600"/>
            <a:ext cx="9137650" cy="2655888"/>
          </a:xfrm>
          <a:solidFill>
            <a:schemeClr val="tx1">
              <a:alpha val="46000"/>
            </a:schemeClr>
          </a:solidFill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200" dirty="0">
                <a:solidFill>
                  <a:schemeClr val="bg1">
                    <a:lumMod val="85000"/>
                  </a:schemeClr>
                </a:solidFill>
                <a:cs typeface="American Typewriter"/>
              </a:rPr>
              <a:t/>
            </a:r>
            <a:br>
              <a:rPr lang="en-US" sz="3200" dirty="0">
                <a:solidFill>
                  <a:schemeClr val="bg1">
                    <a:lumMod val="85000"/>
                  </a:schemeClr>
                </a:solidFill>
                <a:cs typeface="American Typewriter"/>
              </a:rPr>
            </a:br>
            <a:r>
              <a:rPr lang="en-US" sz="5400" b="1" dirty="0" smtClean="0">
                <a:solidFill>
                  <a:schemeClr val="bg1">
                    <a:lumMod val="85000"/>
                  </a:schemeClr>
                </a:solidFill>
                <a:cs typeface="American Typewriter"/>
              </a:rPr>
              <a:t>SDSS V </a:t>
            </a: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cs typeface="American Typewriter"/>
              </a:rPr>
              <a:t/>
            </a:r>
            <a:br>
              <a:rPr lang="en-US" sz="3200" dirty="0" smtClean="0">
                <a:solidFill>
                  <a:schemeClr val="bg1">
                    <a:lumMod val="85000"/>
                  </a:schemeClr>
                </a:solidFill>
                <a:cs typeface="American Typewriter"/>
              </a:rPr>
            </a:b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</a:rPr>
              <a:t/>
            </a:r>
            <a:br>
              <a:rPr lang="en-US" sz="3200" dirty="0" smtClean="0"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2800" b="1" dirty="0" smtClean="0">
                <a:solidFill>
                  <a:schemeClr val="bg1">
                    <a:lumMod val="85000"/>
                  </a:schemeClr>
                </a:solidFill>
              </a:rPr>
              <a:t>Pioneering Panoptic Spectroscopy </a:t>
            </a: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</a:rPr>
              <a:t/>
            </a:r>
            <a:br>
              <a:rPr lang="en-US" sz="3200" dirty="0" smtClean="0"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2400" b="1" dirty="0">
                <a:solidFill>
                  <a:schemeClr val="bg1">
                    <a:lumMod val="85000"/>
                  </a:schemeClr>
                </a:solidFill>
              </a:rPr>
              <a:t>all-</a:t>
            </a:r>
            <a:r>
              <a:rPr lang="en-US" sz="2400" b="1" dirty="0" smtClean="0">
                <a:solidFill>
                  <a:schemeClr val="bg1">
                    <a:lumMod val="85000"/>
                  </a:schemeClr>
                </a:solidFill>
              </a:rPr>
              <a:t>sky, often, fast, bright 2020+</a:t>
            </a:r>
            <a:endParaRPr lang="en-US" sz="3600" b="1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3" descr="LVM-Survey-Of-Size-Scales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3563" y="1724025"/>
            <a:ext cx="7799387" cy="513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3667" name="Title 4"/>
          <p:cNvSpPr>
            <a:spLocks noGrp="1"/>
          </p:cNvSpPr>
          <p:nvPr>
            <p:ph type="title" idx="4294967295"/>
          </p:nvPr>
        </p:nvSpPr>
        <p:spPr>
          <a:xfrm>
            <a:off x="457200" y="409575"/>
            <a:ext cx="8229600" cy="1143000"/>
          </a:xfrm>
        </p:spPr>
        <p:txBody>
          <a:bodyPr/>
          <a:lstStyle/>
          <a:p>
            <a:r>
              <a:rPr lang="en-US" sz="2800" smtClean="0"/>
              <a:t>What scales and processes of the</a:t>
            </a:r>
            <a:br>
              <a:rPr lang="en-US" sz="2800" smtClean="0"/>
            </a:br>
            <a:r>
              <a:rPr lang="en-US" sz="2800" smtClean="0"/>
              <a:t>(ionized) ISM </a:t>
            </a:r>
            <a:br>
              <a:rPr lang="en-US" sz="2800" smtClean="0"/>
            </a:br>
            <a:r>
              <a:rPr lang="en-US" sz="2800" smtClean="0"/>
              <a:t>will the </a:t>
            </a:r>
            <a:r>
              <a:rPr lang="en-US" sz="2800" i="1" smtClean="0"/>
              <a:t>Local Volume Mapper</a:t>
            </a:r>
            <a:r>
              <a:rPr lang="en-US" sz="2800" smtClean="0"/>
              <a:t> probe?</a:t>
            </a:r>
          </a:p>
        </p:txBody>
      </p:sp>
      <p:sp>
        <p:nvSpPr>
          <p:cNvPr id="113668" name="TextBox 5"/>
          <p:cNvSpPr txBox="1">
            <a:spLocks noChangeArrowheads="1"/>
          </p:cNvSpPr>
          <p:nvPr/>
        </p:nvSpPr>
        <p:spPr bwMode="auto">
          <a:xfrm>
            <a:off x="0" y="6488113"/>
            <a:ext cx="556736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alibri" pitchFamily="34" charset="0"/>
              </a:rPr>
              <a:t>Courtesy: Eric Pellegrini, ZAH, Heidelberg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po_view_simple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38300" y="1333500"/>
            <a:ext cx="5848350" cy="417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GGS_view_simple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54163" y="1360488"/>
            <a:ext cx="5846762" cy="417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apo_view_complicated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54163" y="1360488"/>
            <a:ext cx="5846762" cy="417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GGS_view_complicated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638300" y="1360488"/>
            <a:ext cx="5848350" cy="417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8550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z="2800" smtClean="0"/>
              <a:t>Densely sampling galactic stars matters</a:t>
            </a:r>
          </a:p>
        </p:txBody>
      </p:sp>
      <p:sp>
        <p:nvSpPr>
          <p:cNvPr id="108551" name="TextBox 6"/>
          <p:cNvSpPr txBox="1">
            <a:spLocks noChangeArrowheads="1"/>
          </p:cNvSpPr>
          <p:nvPr/>
        </p:nvSpPr>
        <p:spPr bwMode="auto">
          <a:xfrm>
            <a:off x="5133975" y="6499225"/>
            <a:ext cx="21304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alibri" pitchFamily="34" charset="0"/>
              </a:rPr>
              <a:t>courtesy: Jon Bird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630363"/>
          </a:xfrm>
        </p:spPr>
        <p:txBody>
          <a:bodyPr/>
          <a:lstStyle/>
          <a:p>
            <a:r>
              <a:rPr lang="en-US" sz="3200" smtClean="0"/>
              <a:t>Mapping the Young Stars Across our Galaxy</a:t>
            </a:r>
            <a:br>
              <a:rPr lang="en-US" sz="3200" smtClean="0"/>
            </a:br>
            <a:r>
              <a:rPr lang="en-US" sz="2400" smtClean="0"/>
              <a:t>“all” YSO and M&gt;8M</a:t>
            </a:r>
            <a:r>
              <a:rPr lang="en-US" sz="2400" baseline="-25000" smtClean="0"/>
              <a:t>o</a:t>
            </a:r>
            <a:r>
              <a:rPr lang="en-US" sz="2400" smtClean="0"/>
              <a:t>  with H&lt;11</a:t>
            </a:r>
            <a:br>
              <a:rPr lang="en-US" sz="2400" smtClean="0"/>
            </a:br>
            <a:r>
              <a:rPr lang="en-US" sz="2400" smtClean="0"/>
              <a:t>&gt;2 epoch</a:t>
            </a:r>
          </a:p>
        </p:txBody>
      </p:sp>
      <p:pic>
        <p:nvPicPr>
          <p:cNvPr id="50178" name="Picture 2" descr="Screen Shot 2018-02-01 at 19.13.17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7175" y="2101850"/>
            <a:ext cx="8686800" cy="2776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79" name="TextBox 3"/>
          <p:cNvSpPr txBox="1">
            <a:spLocks noChangeArrowheads="1"/>
          </p:cNvSpPr>
          <p:nvPr/>
        </p:nvSpPr>
        <p:spPr bwMode="auto">
          <a:xfrm>
            <a:off x="1701800" y="3863975"/>
            <a:ext cx="42624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~100,000 objects WISE-selected all-sky</a:t>
            </a:r>
          </a:p>
        </p:txBody>
      </p:sp>
      <p:sp>
        <p:nvSpPr>
          <p:cNvPr id="50180" name="TextBox 4"/>
          <p:cNvSpPr txBox="1">
            <a:spLocks noChangeArrowheads="1"/>
          </p:cNvSpPr>
          <p:nvPr/>
        </p:nvSpPr>
        <p:spPr bwMode="auto">
          <a:xfrm>
            <a:off x="574675" y="5256213"/>
            <a:ext cx="787400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>
                <a:latin typeface="Calibri" pitchFamily="34" charset="0"/>
              </a:rPr>
              <a:t>Binarity among massive stars is prevalent </a:t>
            </a:r>
          </a:p>
          <a:p>
            <a:r>
              <a:rPr lang="mr-IN" sz="2400">
                <a:latin typeface="Calibri" pitchFamily="34" charset="0"/>
                <a:ea typeface="Mangal"/>
                <a:cs typeface="Mangal"/>
              </a:rPr>
              <a:t>…</a:t>
            </a:r>
            <a:r>
              <a:rPr lang="en-US" sz="2400">
                <a:latin typeface="Calibri" pitchFamily="34" charset="0"/>
              </a:rPr>
              <a:t> and matters for GW and even for cosmic re-ionization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09538"/>
            <a:ext cx="8966200" cy="11430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mtClean="0"/>
              <a:t>A Gaia &amp; SDSS</a:t>
            </a:r>
            <a:r>
              <a:rPr lang="en-US" dirty="0" smtClean="0"/>
              <a:t>-V census of </a:t>
            </a:r>
            <a:br>
              <a:rPr lang="en-US" dirty="0" smtClean="0"/>
            </a:br>
            <a:r>
              <a:rPr lang="en-US" sz="1800" dirty="0" smtClean="0"/>
              <a:t>(non-contact) </a:t>
            </a:r>
            <a:r>
              <a:rPr lang="en-US" dirty="0" smtClean="0"/>
              <a:t>BH &amp; NS binaries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38300"/>
            <a:ext cx="4102100" cy="4127500"/>
          </a:xfrm>
        </p:spPr>
        <p:txBody>
          <a:bodyPr rtlCol="0">
            <a:normAutofit fontScale="92500" lnSpcReduction="10000"/>
          </a:bodyPr>
          <a:lstStyle/>
          <a:p>
            <a:pPr marL="0" indent="0" fontAlgn="auto">
              <a:spcAft>
                <a:spcPts val="0"/>
              </a:spcAft>
              <a:buFont typeface="Arial"/>
              <a:buNone/>
              <a:defRPr/>
            </a:pPr>
            <a:r>
              <a:rPr lang="en-US" dirty="0" smtClean="0"/>
              <a:t>What is p(M</a:t>
            </a:r>
            <a:r>
              <a:rPr lang="en-US" baseline="-25000" dirty="0" smtClean="0"/>
              <a:t>BH</a:t>
            </a:r>
            <a:r>
              <a:rPr lang="en-US" dirty="0" smtClean="0"/>
              <a:t>)?</a:t>
            </a:r>
          </a:p>
          <a:p>
            <a:pPr marL="0" indent="0" fontAlgn="auto">
              <a:spcAft>
                <a:spcPts val="0"/>
              </a:spcAft>
              <a:buFont typeface="Arial"/>
              <a:buNone/>
              <a:defRPr/>
            </a:pPr>
            <a:r>
              <a:rPr lang="en-US" dirty="0" smtClean="0">
                <a:solidFill>
                  <a:schemeClr val="tx2"/>
                </a:solidFill>
              </a:rPr>
              <a:t>What is p(M</a:t>
            </a:r>
            <a:r>
              <a:rPr lang="en-US" baseline="-25000" dirty="0" smtClean="0">
                <a:solidFill>
                  <a:schemeClr val="tx2"/>
                </a:solidFill>
              </a:rPr>
              <a:t>BH</a:t>
            </a:r>
            <a:r>
              <a:rPr lang="en-US" dirty="0" smtClean="0">
                <a:solidFill>
                  <a:schemeClr val="tx2"/>
                </a:solidFill>
              </a:rPr>
              <a:t>/M</a:t>
            </a:r>
            <a:r>
              <a:rPr lang="en-US" baseline="-25000" dirty="0" smtClean="0">
                <a:solidFill>
                  <a:schemeClr val="tx2"/>
                </a:solidFill>
              </a:rPr>
              <a:t>*</a:t>
            </a:r>
            <a:r>
              <a:rPr lang="en-US" dirty="0" smtClean="0">
                <a:solidFill>
                  <a:schemeClr val="tx2"/>
                </a:solidFill>
              </a:rPr>
              <a:t>)?</a:t>
            </a:r>
          </a:p>
          <a:p>
            <a:pPr marL="0" indent="0" fontAlgn="auto">
              <a:spcAft>
                <a:spcPts val="0"/>
              </a:spcAft>
              <a:buFont typeface="Arial"/>
              <a:buNone/>
              <a:defRPr/>
            </a:pPr>
            <a:r>
              <a:rPr lang="en-US" dirty="0" smtClean="0"/>
              <a:t>What is p(a)?</a:t>
            </a:r>
            <a:endParaRPr lang="en-US" dirty="0"/>
          </a:p>
          <a:p>
            <a:pPr lvl="1" fontAlgn="auto">
              <a:spcAft>
                <a:spcPts val="0"/>
              </a:spcAft>
              <a:buFont typeface="Arial"/>
              <a:buChar char="–"/>
              <a:defRPr/>
            </a:pPr>
            <a:r>
              <a:rPr lang="en-US" dirty="0"/>
              <a:t>r</a:t>
            </a:r>
            <a:r>
              <a:rPr lang="en-US" dirty="0" smtClean="0"/>
              <a:t>ecoil?</a:t>
            </a:r>
          </a:p>
          <a:p>
            <a:pPr lvl="1" fontAlgn="auto">
              <a:spcAft>
                <a:spcPts val="0"/>
              </a:spcAft>
              <a:buFont typeface="Arial"/>
              <a:buChar char="–"/>
              <a:defRPr/>
            </a:pPr>
            <a:r>
              <a:rPr lang="en-US" dirty="0"/>
              <a:t>d</a:t>
            </a:r>
            <a:r>
              <a:rPr lang="en-US" dirty="0" smtClean="0"/>
              <a:t>irect collapse?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endParaRPr lang="en-US" dirty="0"/>
          </a:p>
          <a:p>
            <a:pPr marL="0" indent="0" fontAlgn="auto">
              <a:spcAft>
                <a:spcPts val="0"/>
              </a:spcAft>
              <a:buFont typeface="Arial"/>
              <a:buNone/>
              <a:defRPr/>
            </a:pPr>
            <a:r>
              <a:rPr lang="en-US" dirty="0" smtClean="0"/>
              <a:t>What is </a:t>
            </a:r>
            <a:r>
              <a:rPr lang="en-US" dirty="0" err="1" smtClean="0"/>
              <a:t>M</a:t>
            </a:r>
            <a:r>
              <a:rPr lang="en-US" baseline="-25000" dirty="0" err="1" smtClean="0"/>
              <a:t>max</a:t>
            </a:r>
            <a:r>
              <a:rPr lang="en-US" sz="2600" dirty="0" smtClean="0"/>
              <a:t>(NS)</a:t>
            </a:r>
            <a:r>
              <a:rPr lang="en-US" dirty="0" smtClean="0"/>
              <a:t>?</a:t>
            </a:r>
          </a:p>
          <a:p>
            <a:pPr marL="0" indent="0" fontAlgn="auto">
              <a:spcAft>
                <a:spcPts val="0"/>
              </a:spcAft>
              <a:buFont typeface="Arial"/>
              <a:buNone/>
              <a:defRPr/>
            </a:pPr>
            <a:r>
              <a:rPr lang="en-US" dirty="0"/>
              <a:t>	</a:t>
            </a:r>
            <a:r>
              <a:rPr lang="en-US" dirty="0" smtClean="0">
                <a:sym typeface="Wingdings"/>
              </a:rPr>
              <a:t> equation of state</a:t>
            </a:r>
            <a:endParaRPr lang="en-US" dirty="0" smtClean="0"/>
          </a:p>
        </p:txBody>
      </p:sp>
      <p:pic>
        <p:nvPicPr>
          <p:cNvPr id="8" name="Picture 7" descr="Screen Shot 2018-03-06 at 14.35.1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14800" y="1473200"/>
            <a:ext cx="4705350" cy="303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rcRect l="2" t="-1193" r="49440" b="49881"/>
          <a:stretch>
            <a:fillRect/>
          </a:stretch>
        </p:blipFill>
        <p:spPr bwMode="auto">
          <a:xfrm>
            <a:off x="4165600" y="1365250"/>
            <a:ext cx="4630738" cy="455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228600" y="6311900"/>
            <a:ext cx="85915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alibri" pitchFamily="34" charset="0"/>
              </a:rPr>
              <a:t>Combine photometric candidates with massive spectroscopic multi-epoch follow-up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/>
          <p:cNvSpPr>
            <a:spLocks noGrp="1"/>
          </p:cNvSpPr>
          <p:nvPr>
            <p:ph type="title"/>
          </p:nvPr>
        </p:nvSpPr>
        <p:spPr>
          <a:xfrm>
            <a:off x="228600" y="111125"/>
            <a:ext cx="8229600" cy="1143000"/>
          </a:xfrm>
        </p:spPr>
        <p:txBody>
          <a:bodyPr/>
          <a:lstStyle/>
          <a:p>
            <a:r>
              <a:rPr lang="en-US" smtClean="0"/>
              <a:t>What will SDSS V be?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20838"/>
            <a:ext cx="3846513" cy="4937125"/>
          </a:xfrm>
        </p:spPr>
        <p:txBody>
          <a:bodyPr rtlCol="0">
            <a:normAutofit fontScale="92500" lnSpcReduction="20000"/>
          </a:bodyPr>
          <a:lstStyle/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sz="2800" dirty="0" smtClean="0"/>
              <a:t> </a:t>
            </a:r>
            <a:r>
              <a:rPr lang="en-US" sz="2400" dirty="0" smtClean="0"/>
              <a:t>an observing facility</a:t>
            </a:r>
            <a:r>
              <a:rPr lang="en-US" sz="2800" dirty="0" smtClean="0"/>
              <a:t>:</a:t>
            </a:r>
          </a:p>
          <a:p>
            <a:pPr marL="457200" lvl="1" indent="0" fontAlgn="auto">
              <a:spcAft>
                <a:spcPts val="0"/>
              </a:spcAft>
              <a:buFont typeface="Arial"/>
              <a:buNone/>
              <a:defRPr/>
            </a:pPr>
            <a:r>
              <a:rPr lang="en-US" sz="2400" dirty="0">
                <a:solidFill>
                  <a:srgbClr val="0000FF"/>
                </a:solidFill>
              </a:rPr>
              <a:t>t</a:t>
            </a:r>
            <a:r>
              <a:rPr lang="en-US" sz="2400" dirty="0" smtClean="0">
                <a:solidFill>
                  <a:srgbClr val="0000FF"/>
                </a:solidFill>
              </a:rPr>
              <a:t>elescopes, hardware, software</a:t>
            </a:r>
          </a:p>
          <a:p>
            <a:pPr marL="457200" lvl="1" indent="0" fontAlgn="auto">
              <a:spcAft>
                <a:spcPts val="0"/>
              </a:spcAft>
              <a:buFont typeface="Arial"/>
              <a:buNone/>
              <a:defRPr/>
            </a:pPr>
            <a:endParaRPr lang="en-US" sz="2400" dirty="0" smtClean="0">
              <a:solidFill>
                <a:srgbClr val="0000FF"/>
              </a:solidFill>
            </a:endParaRPr>
          </a:p>
          <a:p>
            <a:pPr marL="400050"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sz="2400" dirty="0"/>
              <a:t>a</a:t>
            </a:r>
            <a:r>
              <a:rPr lang="en-US" sz="2400" dirty="0" smtClean="0"/>
              <a:t> science survey program:</a:t>
            </a:r>
          </a:p>
          <a:p>
            <a:pPr marL="457200" lvl="1" indent="0" fontAlgn="auto">
              <a:spcAft>
                <a:spcPts val="0"/>
              </a:spcAft>
              <a:buFont typeface="Arial"/>
              <a:buNone/>
              <a:defRPr/>
            </a:pPr>
            <a:r>
              <a:rPr lang="en-US" sz="2400" dirty="0" smtClean="0">
                <a:solidFill>
                  <a:srgbClr val="0000FF"/>
                </a:solidFill>
              </a:rPr>
              <a:t>panoptic spectroscopy</a:t>
            </a:r>
          </a:p>
          <a:p>
            <a:pPr marL="457200" lvl="1" indent="0" fontAlgn="auto">
              <a:spcAft>
                <a:spcPts val="0"/>
              </a:spcAft>
              <a:buFont typeface="Arial"/>
              <a:buNone/>
              <a:defRPr/>
            </a:pPr>
            <a:endParaRPr lang="en-US" sz="2400" dirty="0" smtClean="0">
              <a:solidFill>
                <a:srgbClr val="0000FF"/>
              </a:solidFill>
            </a:endParaRP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sz="2400" dirty="0"/>
              <a:t>a</a:t>
            </a:r>
            <a:r>
              <a:rPr lang="en-US" sz="2400" dirty="0" smtClean="0"/>
              <a:t> consortium and collaboration</a:t>
            </a:r>
          </a:p>
          <a:p>
            <a:pPr marL="0" indent="0" fontAlgn="auto">
              <a:spcAft>
                <a:spcPts val="0"/>
              </a:spcAft>
              <a:buFont typeface="Arial"/>
              <a:buNone/>
              <a:defRPr/>
            </a:pPr>
            <a:endParaRPr lang="en-US" sz="2800" dirty="0" smtClean="0"/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sz="2400" dirty="0"/>
              <a:t>i</a:t>
            </a:r>
            <a:r>
              <a:rPr lang="en-US" sz="2400" dirty="0" smtClean="0"/>
              <a:t>n implementation and		fund-raising phase</a:t>
            </a:r>
          </a:p>
          <a:p>
            <a:pPr marL="457200" lvl="1" indent="0" fontAlgn="auto">
              <a:spcAft>
                <a:spcPts val="0"/>
              </a:spcAft>
              <a:buFont typeface="Arial"/>
              <a:buNone/>
              <a:defRPr/>
            </a:pPr>
            <a:r>
              <a:rPr lang="en-US" sz="2000" dirty="0" smtClean="0"/>
              <a:t> </a:t>
            </a:r>
            <a:r>
              <a:rPr lang="en-US" sz="2400" dirty="0" smtClean="0">
                <a:solidFill>
                  <a:srgbClr val="0000FF"/>
                </a:solidFill>
              </a:rPr>
              <a:t>to start 2020 (4-5 years)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19459" name="TextBox 5"/>
          <p:cNvSpPr txBox="1">
            <a:spLocks noChangeArrowheads="1"/>
          </p:cNvSpPr>
          <p:nvPr/>
        </p:nvSpPr>
        <p:spPr bwMode="auto">
          <a:xfrm>
            <a:off x="5926138" y="6557963"/>
            <a:ext cx="2070100" cy="28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>
                <a:latin typeface="Calibri" pitchFamily="34" charset="0"/>
              </a:rPr>
              <a:t>Courtesy: Mark Seibert</a:t>
            </a:r>
          </a:p>
        </p:txBody>
      </p:sp>
      <p:pic>
        <p:nvPicPr>
          <p:cNvPr id="19460" name="Picture 7" descr="SDSSV_schematic_v18_sm.pd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62250" y="-969963"/>
            <a:ext cx="7434263" cy="962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smtClean="0">
                <a:solidFill>
                  <a:srgbClr val="0067FF"/>
                </a:solidFill>
              </a:rPr>
              <a:t>SDSS V probes </a:t>
            </a:r>
            <a:br>
              <a:rPr lang="en-US" sz="2400" smtClean="0">
                <a:solidFill>
                  <a:srgbClr val="0067FF"/>
                </a:solidFill>
              </a:rPr>
            </a:br>
            <a:r>
              <a:rPr lang="en-US" sz="2800" smtClean="0">
                <a:solidFill>
                  <a:srgbClr val="0067FF"/>
                </a:solidFill>
              </a:rPr>
              <a:t>the center and the ``far side” </a:t>
            </a:r>
            <a:br>
              <a:rPr lang="en-US" sz="2800" smtClean="0">
                <a:solidFill>
                  <a:srgbClr val="0067FF"/>
                </a:solidFill>
              </a:rPr>
            </a:br>
            <a:r>
              <a:rPr lang="en-US" sz="2400" smtClean="0">
                <a:solidFill>
                  <a:srgbClr val="0067FF"/>
                </a:solidFill>
              </a:rPr>
              <a:t>of the Milky Way</a:t>
            </a:r>
          </a:p>
        </p:txBody>
      </p:sp>
      <p:grpSp>
        <p:nvGrpSpPr>
          <p:cNvPr id="52226" name="Group 7"/>
          <p:cNvGrpSpPr>
            <a:grpSpLocks/>
          </p:cNvGrpSpPr>
          <p:nvPr/>
        </p:nvGrpSpPr>
        <p:grpSpPr bwMode="auto">
          <a:xfrm>
            <a:off x="0" y="1570038"/>
            <a:ext cx="9144000" cy="5287962"/>
            <a:chOff x="0" y="1569699"/>
            <a:chExt cx="9144000" cy="5288301"/>
          </a:xfrm>
        </p:grpSpPr>
        <p:pic>
          <p:nvPicPr>
            <p:cNvPr id="52228" name="Picture 4" descr="Screen Shot 2018-01-28 at 08.12.08.pn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1606844"/>
              <a:ext cx="9144000" cy="52511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2229" name="TextBox 5"/>
            <p:cNvSpPr txBox="1">
              <a:spLocks noChangeArrowheads="1"/>
            </p:cNvSpPr>
            <p:nvPr/>
          </p:nvSpPr>
          <p:spPr bwMode="auto">
            <a:xfrm>
              <a:off x="1671675" y="1579427"/>
              <a:ext cx="1989164" cy="27699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200">
                  <a:latin typeface="Calibri" pitchFamily="34" charset="0"/>
                </a:rPr>
                <a:t>SDSS IV APOGEE (2017)</a:t>
              </a:r>
            </a:p>
          </p:txBody>
        </p:sp>
        <p:sp>
          <p:nvSpPr>
            <p:cNvPr id="52230" name="TextBox 6"/>
            <p:cNvSpPr txBox="1">
              <a:spLocks noChangeArrowheads="1"/>
            </p:cNvSpPr>
            <p:nvPr/>
          </p:nvSpPr>
          <p:spPr bwMode="auto">
            <a:xfrm>
              <a:off x="5342369" y="1569699"/>
              <a:ext cx="1989164" cy="27699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200">
                  <a:latin typeface="Calibri" pitchFamily="34" charset="0"/>
                </a:rPr>
                <a:t>SDSSV Galactic Genesis</a:t>
              </a:r>
            </a:p>
          </p:txBody>
        </p:sp>
      </p:grpSp>
      <p:sp>
        <p:nvSpPr>
          <p:cNvPr id="52227" name="TextBox 8"/>
          <p:cNvSpPr txBox="1">
            <a:spLocks noChangeArrowheads="1"/>
          </p:cNvSpPr>
          <p:nvPr/>
        </p:nvSpPr>
        <p:spPr bwMode="auto">
          <a:xfrm>
            <a:off x="4956175" y="5281613"/>
            <a:ext cx="333533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Calibri" pitchFamily="34" charset="0"/>
              </a:rPr>
              <a:t>&gt;100,000 stars beyond the GC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1" descr="Warwick_UK_PG_Kollmeier-1 11.pd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1" descr="Warwick_UK_PG_Kollmeier-1 11.pd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577850"/>
            <a:ext cx="17086263" cy="1281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Picture 2" descr="Warwick_UK_PG_Kollmeier-1 12.pd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525" y="187325"/>
            <a:ext cx="8474075" cy="11430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2700" b="1" dirty="0" smtClean="0"/>
              <a:t>How can SDSS-V survey so fast, widely and repeatedly?</a:t>
            </a:r>
            <a:r>
              <a:rPr lang="en-US" sz="3200" b="1" dirty="0" smtClean="0"/>
              <a:t/>
            </a:r>
            <a:br>
              <a:rPr lang="en-US" sz="3200" b="1" dirty="0" smtClean="0"/>
            </a:br>
            <a:r>
              <a:rPr lang="en-US" sz="3200" dirty="0"/>
              <a:t>	</a:t>
            </a:r>
            <a:r>
              <a:rPr lang="en-US" sz="1800" dirty="0" smtClean="0"/>
              <a:t>(multi-object spectroscopy surveys)</a:t>
            </a:r>
            <a:endParaRPr lang="en-US" sz="1800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3175" y="1808163"/>
            <a:ext cx="4689475" cy="4741862"/>
          </a:xfrm>
        </p:spPr>
        <p:txBody>
          <a:bodyPr rtlCol="0">
            <a:normAutofit lnSpcReduction="10000"/>
          </a:bodyPr>
          <a:lstStyle/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sz="2000" dirty="0" smtClean="0">
                <a:solidFill>
                  <a:srgbClr val="0000FF"/>
                </a:solidFill>
              </a:rPr>
              <a:t>7deg</a:t>
            </a:r>
            <a:r>
              <a:rPr lang="en-US" sz="2000" baseline="30000" dirty="0" smtClean="0">
                <a:solidFill>
                  <a:srgbClr val="0000FF"/>
                </a:solidFill>
              </a:rPr>
              <a:t>2</a:t>
            </a:r>
            <a:r>
              <a:rPr lang="en-US" sz="2000" dirty="0" smtClean="0">
                <a:solidFill>
                  <a:srgbClr val="0000FF"/>
                </a:solidFill>
              </a:rPr>
              <a:t> (N) +  3.5deg</a:t>
            </a:r>
            <a:r>
              <a:rPr lang="en-US" sz="2000" baseline="30000" dirty="0" smtClean="0">
                <a:solidFill>
                  <a:srgbClr val="0000FF"/>
                </a:solidFill>
              </a:rPr>
              <a:t>2</a:t>
            </a:r>
            <a:r>
              <a:rPr lang="en-US" sz="2000" dirty="0" smtClean="0">
                <a:solidFill>
                  <a:srgbClr val="0000FF"/>
                </a:solidFill>
              </a:rPr>
              <a:t> (S) FOV </a:t>
            </a:r>
            <a:endParaRPr lang="en-US" sz="1600" dirty="0" smtClean="0">
              <a:solidFill>
                <a:srgbClr val="0000FF"/>
              </a:solidFill>
            </a:endParaRP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endParaRPr lang="en-US" sz="2000" dirty="0" smtClean="0"/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sz="2000" dirty="0" smtClean="0">
                <a:solidFill>
                  <a:srgbClr val="0000FF"/>
                </a:solidFill>
              </a:rPr>
              <a:t>(new) robots for fast fiber reconfiguration</a:t>
            </a:r>
          </a:p>
          <a:p>
            <a:pPr lvl="1" fontAlgn="auto">
              <a:spcAft>
                <a:spcPts val="0"/>
              </a:spcAft>
              <a:buFont typeface="Arial"/>
              <a:buChar char="–"/>
              <a:defRPr/>
            </a:pPr>
            <a:r>
              <a:rPr lang="en-US" sz="1600" dirty="0" smtClean="0"/>
              <a:t>2x ( 300 near-IR, 500 optical )</a:t>
            </a:r>
          </a:p>
          <a:p>
            <a:pPr lvl="2"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sz="1200" dirty="0"/>
              <a:t>o</a:t>
            </a:r>
            <a:r>
              <a:rPr lang="en-US" sz="1200" dirty="0" smtClean="0"/>
              <a:t>n a total of 2x 500 robots </a:t>
            </a:r>
          </a:p>
          <a:p>
            <a:pPr lvl="2" fontAlgn="auto">
              <a:spcAft>
                <a:spcPts val="0"/>
              </a:spcAft>
              <a:buFont typeface="Arial"/>
              <a:buChar char="•"/>
              <a:defRPr/>
            </a:pPr>
            <a:endParaRPr lang="en-US" sz="1600" dirty="0" smtClean="0"/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sz="2000" dirty="0" smtClean="0">
                <a:solidFill>
                  <a:srgbClr val="0000FF"/>
                </a:solidFill>
              </a:rPr>
              <a:t>~15 min exposure time quantum </a:t>
            </a:r>
          </a:p>
          <a:p>
            <a:pPr lvl="1" fontAlgn="auto">
              <a:spcAft>
                <a:spcPts val="0"/>
              </a:spcAft>
              <a:buFont typeface="Arial"/>
              <a:buChar char="–"/>
              <a:defRPr/>
            </a:pPr>
            <a:r>
              <a:rPr lang="en-US" sz="1600" dirty="0" smtClean="0"/>
              <a:t>H&lt;11.5 @R=20.000   APOGEE </a:t>
            </a:r>
          </a:p>
          <a:p>
            <a:pPr lvl="1" fontAlgn="auto">
              <a:spcAft>
                <a:spcPts val="0"/>
              </a:spcAft>
              <a:buFont typeface="Arial"/>
              <a:buChar char="–"/>
              <a:defRPr/>
            </a:pPr>
            <a:r>
              <a:rPr lang="en-US" sz="1600" dirty="0" smtClean="0"/>
              <a:t>G&lt;17.5 @R=2.000     BOSS </a:t>
            </a:r>
          </a:p>
          <a:p>
            <a:pPr marL="457200" lvl="1" indent="0" fontAlgn="auto">
              <a:spcAft>
                <a:spcPts val="0"/>
              </a:spcAft>
              <a:buFont typeface="Arial"/>
              <a:buNone/>
              <a:defRPr/>
            </a:pPr>
            <a:endParaRPr lang="en-US" sz="2000" dirty="0" smtClean="0"/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sz="2000" dirty="0" smtClean="0">
                <a:solidFill>
                  <a:srgbClr val="0000FF"/>
                </a:solidFill>
              </a:rPr>
              <a:t>Repeat visits to field can</a:t>
            </a:r>
          </a:p>
          <a:p>
            <a:pPr lvl="1" fontAlgn="auto">
              <a:spcAft>
                <a:spcPts val="0"/>
              </a:spcAft>
              <a:buFont typeface="Arial"/>
              <a:buChar char="–"/>
              <a:defRPr/>
            </a:pPr>
            <a:r>
              <a:rPr lang="en-US" sz="1600" dirty="0" smtClean="0"/>
              <a:t>Boost target density</a:t>
            </a:r>
          </a:p>
          <a:p>
            <a:pPr lvl="1" fontAlgn="auto">
              <a:spcAft>
                <a:spcPts val="0"/>
              </a:spcAft>
              <a:buFont typeface="Arial"/>
              <a:buChar char="–"/>
              <a:defRPr/>
            </a:pPr>
            <a:r>
              <a:rPr lang="en-US" sz="1600" dirty="0" smtClean="0"/>
              <a:t>Create time-domain data</a:t>
            </a:r>
          </a:p>
          <a:p>
            <a:pPr lvl="1" fontAlgn="auto">
              <a:spcAft>
                <a:spcPts val="0"/>
              </a:spcAft>
              <a:buFont typeface="Arial"/>
              <a:buChar char="–"/>
              <a:defRPr/>
            </a:pPr>
            <a:r>
              <a:rPr lang="en-US" sz="1600" dirty="0" smtClean="0"/>
              <a:t>Get more S/</a:t>
            </a:r>
            <a:r>
              <a:rPr lang="en-US" sz="1600" dirty="0"/>
              <a:t>N</a:t>
            </a:r>
          </a:p>
        </p:txBody>
      </p:sp>
      <p:pic>
        <p:nvPicPr>
          <p:cNvPr id="3" name="Shape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138613" y="1655763"/>
            <a:ext cx="4200525" cy="420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81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6" fill="remove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SDSS V’s Targets across the Sky</a:t>
            </a:r>
            <a:endParaRPr lang="en-US" dirty="0"/>
          </a:p>
        </p:txBody>
      </p:sp>
      <p:pic>
        <p:nvPicPr>
          <p:cNvPr id="66562" name="Picture 2" descr="skymaps_galacticgenesis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8300" y="1460500"/>
            <a:ext cx="8407400" cy="393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skymaps_WDs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8300" y="1447800"/>
            <a:ext cx="83947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skymaps_tessrv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8300" y="1447800"/>
            <a:ext cx="83947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46137"/>
          </a:xfrm>
        </p:spPr>
        <p:txBody>
          <a:bodyPr/>
          <a:lstStyle/>
          <a:p>
            <a:r>
              <a:rPr lang="en-US" smtClean="0"/>
              <a:t>A Census of SN Ia Progenitors</a:t>
            </a:r>
          </a:p>
        </p:txBody>
      </p:sp>
      <p:pic>
        <p:nvPicPr>
          <p:cNvPr id="3" name="Picture 2" descr="WD-merging-Geier-2013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84313" y="1376363"/>
            <a:ext cx="5527675" cy="5230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Screen Shot 2018-02-02 at 08.38.58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3088" y="1376363"/>
            <a:ext cx="7478712" cy="5230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09" name="Picture 5" descr="160915-gaia-milky-way-1240x775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898525"/>
            <a:ext cx="9144000" cy="430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0" name="Picture 4" descr="Screen Shot 2017-07-03 at 16.12.58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951163"/>
            <a:ext cx="9144000" cy="3798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1" name="TextBox 6"/>
          <p:cNvSpPr txBox="1">
            <a:spLocks noChangeArrowheads="1"/>
          </p:cNvSpPr>
          <p:nvPr/>
        </p:nvSpPr>
        <p:spPr bwMode="auto">
          <a:xfrm>
            <a:off x="7702550" y="1395413"/>
            <a:ext cx="231616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Calibri" pitchFamily="34" charset="0"/>
              </a:rPr>
              <a:t>Gaia sources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430963" y="6216650"/>
            <a:ext cx="3095625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+mn-cs"/>
              </a:rPr>
              <a:t>SDSS-V IR spectroscopy targets (&gt;5 Million)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68613" name="TextBox 9"/>
          <p:cNvSpPr txBox="1">
            <a:spLocks noChangeArrowheads="1"/>
          </p:cNvSpPr>
          <p:nvPr/>
        </p:nvSpPr>
        <p:spPr bwMode="auto">
          <a:xfrm>
            <a:off x="811213" y="106363"/>
            <a:ext cx="73660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  <a:latin typeface="Calibri" pitchFamily="34" charset="0"/>
              </a:rPr>
              <a:t>SDSS-V Galactic Genesis &amp; Gaia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327400" y="3268663"/>
            <a:ext cx="1998663" cy="1762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811213" y="2081213"/>
            <a:ext cx="7596187" cy="169386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latin typeface="+mn-lt"/>
                <a:cs typeface="+mn-cs"/>
              </a:rPr>
              <a:t>Gaia and SDSS-V		         									will go a long way towards a comprehensive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solidFill>
                  <a:srgbClr val="000090"/>
                </a:solidFill>
                <a:latin typeface="+mn-lt"/>
                <a:cs typeface="+mn-cs"/>
              </a:rPr>
              <a:t>p(M, R, </a:t>
            </a:r>
            <a:r>
              <a:rPr lang="en-US" sz="2800" dirty="0" err="1">
                <a:solidFill>
                  <a:srgbClr val="000090"/>
                </a:solidFill>
                <a:latin typeface="+mn-lt"/>
                <a:cs typeface="+mn-cs"/>
              </a:rPr>
              <a:t>L</a:t>
            </a:r>
            <a:r>
              <a:rPr lang="en-US" sz="2800" baseline="-25000" dirty="0" err="1">
                <a:solidFill>
                  <a:srgbClr val="000090"/>
                </a:solidFill>
                <a:latin typeface="+mn-lt"/>
                <a:cs typeface="+mn-cs"/>
              </a:rPr>
              <a:t>bol</a:t>
            </a:r>
            <a:r>
              <a:rPr lang="en-US" sz="2800" dirty="0">
                <a:solidFill>
                  <a:srgbClr val="000090"/>
                </a:solidFill>
                <a:latin typeface="+mn-lt"/>
                <a:cs typeface="+mn-cs"/>
              </a:rPr>
              <a:t>, [X</a:t>
            </a:r>
            <a:r>
              <a:rPr lang="en-US" sz="2800" baseline="-25000" dirty="0">
                <a:solidFill>
                  <a:srgbClr val="000090"/>
                </a:solidFill>
                <a:latin typeface="+mn-lt"/>
                <a:cs typeface="+mn-cs"/>
              </a:rPr>
              <a:t>i</a:t>
            </a:r>
            <a:r>
              <a:rPr lang="en-US" sz="2800" dirty="0">
                <a:solidFill>
                  <a:srgbClr val="000090"/>
                </a:solidFill>
                <a:latin typeface="+mn-lt"/>
                <a:cs typeface="+mn-cs"/>
              </a:rPr>
              <a:t>/H], </a:t>
            </a:r>
            <a:r>
              <a:rPr lang="en-US" sz="2800" dirty="0" err="1">
                <a:solidFill>
                  <a:srgbClr val="000090"/>
                </a:solidFill>
                <a:latin typeface="+mn-lt"/>
                <a:cs typeface="+mn-cs"/>
              </a:rPr>
              <a:t>τ</a:t>
            </a:r>
            <a:r>
              <a:rPr lang="en-US" sz="2800" baseline="-25000" dirty="0" err="1">
                <a:solidFill>
                  <a:srgbClr val="000090"/>
                </a:solidFill>
                <a:latin typeface="+mn-lt"/>
                <a:cs typeface="+mn-cs"/>
              </a:rPr>
              <a:t>age</a:t>
            </a:r>
            <a:r>
              <a:rPr lang="en-US" sz="2800" dirty="0">
                <a:solidFill>
                  <a:srgbClr val="000090"/>
                </a:solidFill>
                <a:latin typeface="+mn-lt"/>
                <a:cs typeface="+mn-cs"/>
              </a:rPr>
              <a:t>, </a:t>
            </a:r>
            <a:r>
              <a:rPr lang="en-US" sz="2800" i="1" dirty="0">
                <a:solidFill>
                  <a:srgbClr val="000090"/>
                </a:solidFill>
                <a:latin typeface="+mn-lt"/>
                <a:cs typeface="+mn-cs"/>
              </a:rPr>
              <a:t>orbit</a:t>
            </a:r>
            <a:r>
              <a:rPr lang="en-US" sz="2800" dirty="0">
                <a:solidFill>
                  <a:srgbClr val="000090"/>
                </a:solidFill>
                <a:latin typeface="+mn-lt"/>
                <a:cs typeface="+mn-cs"/>
              </a:rPr>
              <a:t>(</a:t>
            </a:r>
            <a:r>
              <a:rPr lang="en-US" sz="2000" dirty="0" err="1">
                <a:solidFill>
                  <a:srgbClr val="000090"/>
                </a:solidFill>
                <a:latin typeface="American Typewriter"/>
                <a:cs typeface="American Typewriter"/>
              </a:rPr>
              <a:t>r,v</a:t>
            </a:r>
            <a:r>
              <a:rPr lang="en-US" sz="2800" dirty="0">
                <a:solidFill>
                  <a:srgbClr val="000090"/>
                </a:solidFill>
                <a:latin typeface="+mn-lt"/>
                <a:cs typeface="+mn-cs"/>
              </a:rPr>
              <a:t>), </a:t>
            </a:r>
            <a:r>
              <a:rPr lang="en-US" sz="2800" dirty="0" err="1">
                <a:solidFill>
                  <a:srgbClr val="000090"/>
                </a:solidFill>
                <a:latin typeface="American Typewriter"/>
                <a:cs typeface="American Typewriter"/>
              </a:rPr>
              <a:t>p</a:t>
            </a:r>
            <a:r>
              <a:rPr lang="en-US" sz="2800" baseline="-25000" dirty="0" err="1">
                <a:solidFill>
                  <a:srgbClr val="000090"/>
                </a:solidFill>
                <a:latin typeface="+mn-lt"/>
                <a:cs typeface="+mn-cs"/>
              </a:rPr>
              <a:t>mult</a:t>
            </a:r>
            <a:r>
              <a:rPr lang="en-US" sz="2800" dirty="0">
                <a:solidFill>
                  <a:srgbClr val="000090"/>
                </a:solidFill>
                <a:latin typeface="+mn-lt"/>
                <a:cs typeface="+mn-cs"/>
              </a:rPr>
              <a:t>,..)</a:t>
            </a:r>
            <a:r>
              <a:rPr lang="en-US" sz="3200" dirty="0">
                <a:solidFill>
                  <a:srgbClr val="000090"/>
                </a:solidFill>
                <a:latin typeface="+mn-lt"/>
                <a:cs typeface="+mn-cs"/>
              </a:rPr>
              <a:t> 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latin typeface="+mn-lt"/>
                <a:cs typeface="+mn-cs"/>
              </a:rPr>
              <a:t>in the regime that matters for Galactic (star) formation </a:t>
            </a:r>
            <a:endParaRPr lang="en-US" sz="2400" dirty="0"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358775"/>
            <a:ext cx="8588375" cy="11430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2700" dirty="0" smtClean="0">
                <a:solidFill>
                  <a:srgbClr val="0067FF"/>
                </a:solidFill>
              </a:rPr>
              <a:t>SDSS V will </a:t>
            </a:r>
            <a:r>
              <a:rPr lang="en-US" sz="2700" dirty="0" err="1" smtClean="0">
                <a:solidFill>
                  <a:srgbClr val="0067FF"/>
                </a:solidFill>
              </a:rPr>
              <a:t>spectroscopize</a:t>
            </a:r>
            <a:r>
              <a:rPr lang="en-US" sz="2700" dirty="0" smtClean="0">
                <a:solidFill>
                  <a:srgbClr val="0067FF"/>
                </a:solidFill>
              </a:rPr>
              <a:t> thousands of Galactic </a:t>
            </a:r>
            <a:r>
              <a:rPr lang="en-US" sz="2700" dirty="0" err="1" smtClean="0">
                <a:solidFill>
                  <a:srgbClr val="0067FF"/>
                </a:solidFill>
              </a:rPr>
              <a:t>Cepheids</a:t>
            </a:r>
            <a:r>
              <a:rPr lang="en-US" sz="2700" dirty="0" smtClean="0">
                <a:solidFill>
                  <a:srgbClr val="0067FF"/>
                </a:solidFill>
              </a:rPr>
              <a:t>:</a:t>
            </a:r>
            <a:r>
              <a:rPr lang="en-US" dirty="0" smtClean="0">
                <a:solidFill>
                  <a:srgbClr val="0067FF"/>
                </a:solidFill>
              </a:rPr>
              <a:t/>
            </a:r>
            <a:br>
              <a:rPr lang="en-US" dirty="0" smtClean="0">
                <a:solidFill>
                  <a:srgbClr val="0067FF"/>
                </a:solidFill>
              </a:rPr>
            </a:br>
            <a:r>
              <a:rPr lang="en-US" sz="1600" dirty="0" smtClean="0">
                <a:solidFill>
                  <a:srgbClr val="0067FF"/>
                </a:solidFill>
              </a:rPr>
              <a:t>young, age-dateable, known-distances,</a:t>
            </a:r>
            <a:br>
              <a:rPr lang="en-US" sz="1600" dirty="0" smtClean="0">
                <a:solidFill>
                  <a:srgbClr val="0067FF"/>
                </a:solidFill>
              </a:rPr>
            </a:br>
            <a:r>
              <a:rPr lang="en-US" sz="1600" dirty="0" err="1" smtClean="0">
                <a:solidFill>
                  <a:srgbClr val="0067FF"/>
                </a:solidFill>
              </a:rPr>
              <a:t>T</a:t>
            </a:r>
            <a:r>
              <a:rPr lang="en-US" sz="1600" baseline="-25000" dirty="0" err="1" smtClean="0">
                <a:solidFill>
                  <a:srgbClr val="0067FF"/>
                </a:solidFill>
              </a:rPr>
              <a:t>eff</a:t>
            </a:r>
            <a:r>
              <a:rPr lang="en-US" sz="1600" dirty="0" smtClean="0">
                <a:solidFill>
                  <a:srgbClr val="0067FF"/>
                </a:solidFill>
              </a:rPr>
              <a:t> lends itself to diagnosing many abundances</a:t>
            </a:r>
            <a:br>
              <a:rPr lang="en-US" sz="1600" dirty="0" smtClean="0">
                <a:solidFill>
                  <a:srgbClr val="0067FF"/>
                </a:solidFill>
              </a:rPr>
            </a:br>
            <a:r>
              <a:rPr lang="en-US" sz="1600" dirty="0" smtClean="0">
                <a:solidFill>
                  <a:srgbClr val="0067FF"/>
                </a:solidFill>
              </a:rPr>
              <a:t>5000+ accessible to H-band spectroscopy (90% undiscovered)</a:t>
            </a:r>
            <a:endParaRPr lang="en-US" sz="1600" dirty="0">
              <a:solidFill>
                <a:srgbClr val="0067FF"/>
              </a:solidFill>
            </a:endParaRPr>
          </a:p>
        </p:txBody>
      </p:sp>
      <p:pic>
        <p:nvPicPr>
          <p:cNvPr id="69634" name="Picture 4" descr="Screen Shot 2017-07-03 at 16.33.50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1828800"/>
            <a:ext cx="8455025" cy="552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5" name="TextBox 5"/>
          <p:cNvSpPr txBox="1">
            <a:spLocks noChangeArrowheads="1"/>
          </p:cNvSpPr>
          <p:nvPr/>
        </p:nvSpPr>
        <p:spPr bwMode="auto">
          <a:xfrm>
            <a:off x="6156325" y="4532313"/>
            <a:ext cx="2755900" cy="646112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>
              <a:solidFill>
                <a:srgbClr val="FF6600"/>
              </a:solidFill>
              <a:latin typeface="Calibri" pitchFamily="34" charset="0"/>
            </a:endParaRPr>
          </a:p>
          <a:p>
            <a:r>
              <a:rPr lang="en-US">
                <a:solidFill>
                  <a:srgbClr val="FF6600"/>
                </a:solidFill>
                <a:latin typeface="Calibri" pitchFamily="34" charset="0"/>
              </a:rPr>
              <a:t>Courtesy Laura Inno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Surveying stars in the Galaxy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265613"/>
          </a:xfrm>
        </p:spPr>
        <p:txBody>
          <a:bodyPr rtlCol="0">
            <a:normAutofit fontScale="92500" lnSpcReduction="20000"/>
          </a:bodyPr>
          <a:lstStyle/>
          <a:p>
            <a:pPr marL="0" indent="0" fontAlgn="auto">
              <a:spcAft>
                <a:spcPts val="0"/>
              </a:spcAft>
              <a:buFont typeface="Arial"/>
              <a:buNone/>
              <a:defRPr/>
            </a:pPr>
            <a:r>
              <a:rPr lang="en-US" dirty="0" smtClean="0"/>
              <a:t>There is a bewildering plethora of							 spectroscopic surveys</a:t>
            </a:r>
            <a:r>
              <a:rPr lang="en-US" dirty="0"/>
              <a:t> </a:t>
            </a:r>
            <a:r>
              <a:rPr lang="en-US" dirty="0" smtClean="0"/>
              <a:t>(&gt;10 deg</a:t>
            </a:r>
            <a:r>
              <a:rPr lang="en-US" baseline="30000" dirty="0" smtClean="0"/>
              <a:t>2</a:t>
            </a:r>
            <a:r>
              <a:rPr lang="en-US" dirty="0" smtClean="0"/>
              <a:t>) out there, </a:t>
            </a:r>
          </a:p>
          <a:p>
            <a:pPr marL="0" indent="0" fontAlgn="auto">
              <a:spcAft>
                <a:spcPts val="0"/>
              </a:spcAft>
              <a:buFont typeface="Arial"/>
              <a:buNone/>
              <a:defRPr/>
            </a:pPr>
            <a:r>
              <a:rPr lang="en-US" dirty="0"/>
              <a:t> </a:t>
            </a:r>
            <a:r>
              <a:rPr lang="en-US" dirty="0" smtClean="0"/>
              <a:t>but only few matter for surveying young stars </a:t>
            </a:r>
            <a:endParaRPr lang="en-US" dirty="0"/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solidFill>
                  <a:srgbClr val="0000FF"/>
                </a:solidFill>
              </a:rPr>
              <a:t>many look in ‘boring’ directions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solidFill>
                  <a:srgbClr val="0000FF"/>
                </a:solidFill>
              </a:rPr>
              <a:t>m</a:t>
            </a:r>
            <a:r>
              <a:rPr lang="en-US" dirty="0" smtClean="0">
                <a:solidFill>
                  <a:srgbClr val="0000FF"/>
                </a:solidFill>
              </a:rPr>
              <a:t>ost look at unsuitable wavelengths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endParaRPr lang="en-US" dirty="0">
              <a:solidFill>
                <a:srgbClr val="0000FF"/>
              </a:solidFill>
            </a:endParaRP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endParaRPr lang="en-US" dirty="0" smtClean="0">
              <a:solidFill>
                <a:srgbClr val="0000FF"/>
              </a:solidFill>
            </a:endParaRP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/>
              <a:t>p(M, R, </a:t>
            </a:r>
            <a:r>
              <a:rPr lang="en-US" dirty="0" err="1" smtClean="0"/>
              <a:t>L</a:t>
            </a:r>
            <a:r>
              <a:rPr lang="en-US" baseline="-25000" dirty="0" err="1" smtClean="0"/>
              <a:t>bol</a:t>
            </a:r>
            <a:r>
              <a:rPr lang="en-US" dirty="0" smtClean="0"/>
              <a:t>, [X</a:t>
            </a:r>
            <a:r>
              <a:rPr lang="en-US" baseline="-25000" dirty="0" smtClean="0"/>
              <a:t>i</a:t>
            </a:r>
            <a:r>
              <a:rPr lang="en-US" dirty="0" smtClean="0"/>
              <a:t>/H], </a:t>
            </a:r>
            <a:r>
              <a:rPr lang="en-US" dirty="0" err="1" smtClean="0"/>
              <a:t>τ</a:t>
            </a:r>
            <a:r>
              <a:rPr lang="en-US" baseline="-25000" dirty="0" err="1" smtClean="0"/>
              <a:t>age</a:t>
            </a:r>
            <a:r>
              <a:rPr lang="en-US" dirty="0" smtClean="0"/>
              <a:t>, </a:t>
            </a:r>
            <a:r>
              <a:rPr lang="en-US" i="1" dirty="0" smtClean="0"/>
              <a:t>orbit</a:t>
            </a:r>
            <a:r>
              <a:rPr lang="en-US" dirty="0" smtClean="0"/>
              <a:t>(</a:t>
            </a:r>
            <a:r>
              <a:rPr lang="en-US" sz="2400" dirty="0" err="1" smtClean="0">
                <a:latin typeface="American Typewriter"/>
                <a:cs typeface="American Typewriter"/>
              </a:rPr>
              <a:t>r,v</a:t>
            </a:r>
            <a:r>
              <a:rPr lang="en-US" dirty="0" smtClean="0"/>
              <a:t>), </a:t>
            </a:r>
            <a:r>
              <a:rPr lang="en-US" dirty="0" err="1" smtClean="0">
                <a:latin typeface="American Typewriter"/>
                <a:cs typeface="American Typewriter"/>
              </a:rPr>
              <a:t>p</a:t>
            </a:r>
            <a:r>
              <a:rPr lang="en-US" baseline="-25000" dirty="0" err="1" smtClean="0"/>
              <a:t>mult</a:t>
            </a:r>
            <a:r>
              <a:rPr lang="en-US" dirty="0" smtClean="0"/>
              <a:t>,..)</a:t>
            </a:r>
            <a:endParaRPr lang="en-US" dirty="0">
              <a:solidFill>
                <a:srgbClr val="0000FF"/>
              </a:solidFill>
            </a:endParaRPr>
          </a:p>
        </p:txBody>
      </p: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0" y="1417638"/>
            <a:ext cx="8686800" cy="5399087"/>
            <a:chOff x="502812" y="1600199"/>
            <a:chExt cx="8189782" cy="4894943"/>
          </a:xfrm>
        </p:grpSpPr>
        <p:pic>
          <p:nvPicPr>
            <p:cNvPr id="70660" name="Picture 3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02812" y="1600199"/>
              <a:ext cx="8189782" cy="48949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0661" name="TextBox 5"/>
            <p:cNvSpPr txBox="1">
              <a:spLocks noChangeArrowheads="1"/>
            </p:cNvSpPr>
            <p:nvPr/>
          </p:nvSpPr>
          <p:spPr bwMode="auto">
            <a:xfrm>
              <a:off x="665238" y="2225524"/>
              <a:ext cx="870857" cy="36933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  <a:latin typeface="Calibri" pitchFamily="34" charset="0"/>
                </a:rPr>
                <a:t>AS4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5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019300"/>
            <a:ext cx="9144000" cy="281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29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33500" y="0"/>
            <a:ext cx="64627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/>
          <p:cNvSpPr>
            <a:spLocks noGrp="1"/>
          </p:cNvSpPr>
          <p:nvPr>
            <p:ph type="title"/>
          </p:nvPr>
        </p:nvSpPr>
        <p:spPr>
          <a:xfrm>
            <a:off x="457200" y="11113"/>
            <a:ext cx="8229600" cy="1143000"/>
          </a:xfrm>
        </p:spPr>
        <p:txBody>
          <a:bodyPr/>
          <a:lstStyle/>
          <a:p>
            <a:r>
              <a:rPr lang="en-US" sz="3200" smtClean="0"/>
              <a:t>SDSS-V multi-object data</a:t>
            </a:r>
            <a:br>
              <a:rPr lang="en-US" sz="3200" smtClean="0"/>
            </a:br>
            <a:r>
              <a:rPr lang="en-US" sz="2400" smtClean="0"/>
              <a:t>spectra &amp; parameters</a:t>
            </a:r>
          </a:p>
        </p:txBody>
      </p: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1441450" y="1385888"/>
            <a:ext cx="6459538" cy="5003800"/>
            <a:chOff x="1521354" y="1561755"/>
            <a:chExt cx="6459801" cy="5002905"/>
          </a:xfrm>
        </p:grpSpPr>
        <p:pic>
          <p:nvPicPr>
            <p:cNvPr id="22537" name="Picture 3" descr="majewski_metallicity.jpg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521354" y="2023420"/>
              <a:ext cx="6459801" cy="45412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538" name="TextBox 4"/>
            <p:cNvSpPr txBox="1">
              <a:spLocks noChangeArrowheads="1"/>
            </p:cNvSpPr>
            <p:nvPr/>
          </p:nvSpPr>
          <p:spPr bwMode="auto">
            <a:xfrm>
              <a:off x="2143396" y="1561755"/>
              <a:ext cx="5219861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2400" b="1">
                  <a:solidFill>
                    <a:srgbClr val="0000FF"/>
                  </a:solidFill>
                  <a:latin typeface="Calibri" pitchFamily="34" charset="0"/>
                </a:rPr>
                <a:t>APOGEE Spectra of stars</a:t>
              </a:r>
            </a:p>
          </p:txBody>
        </p:sp>
      </p:grpSp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1909763" y="1357313"/>
            <a:ext cx="5219700" cy="4711700"/>
            <a:chOff x="-793683" y="1216579"/>
            <a:chExt cx="5219861" cy="4711180"/>
          </a:xfrm>
        </p:grpSpPr>
        <p:pic>
          <p:nvPicPr>
            <p:cNvPr id="22535" name="Picture 6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1678244"/>
              <a:ext cx="3313181" cy="42495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536" name="TextBox 7"/>
            <p:cNvSpPr txBox="1">
              <a:spLocks noChangeArrowheads="1"/>
            </p:cNvSpPr>
            <p:nvPr/>
          </p:nvSpPr>
          <p:spPr bwMode="auto">
            <a:xfrm>
              <a:off x="-793683" y="1216579"/>
              <a:ext cx="5219861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2400" b="1">
                  <a:solidFill>
                    <a:srgbClr val="0000FF"/>
                  </a:solidFill>
                  <a:latin typeface="Calibri" pitchFamily="34" charset="0"/>
                </a:rPr>
                <a:t>BOSS Spectra of stars</a:t>
              </a:r>
            </a:p>
          </p:txBody>
        </p:sp>
      </p:grpSp>
      <p:grpSp>
        <p:nvGrpSpPr>
          <p:cNvPr id="15" name="Group 14"/>
          <p:cNvGrpSpPr>
            <a:grpSpLocks/>
          </p:cNvGrpSpPr>
          <p:nvPr/>
        </p:nvGrpSpPr>
        <p:grpSpPr bwMode="auto">
          <a:xfrm>
            <a:off x="2063750" y="1385888"/>
            <a:ext cx="5372100" cy="5146675"/>
            <a:chOff x="152400" y="922596"/>
            <a:chExt cx="5372261" cy="5146776"/>
          </a:xfrm>
        </p:grpSpPr>
        <p:sp>
          <p:nvSpPr>
            <p:cNvPr id="22533" name="TextBox 12"/>
            <p:cNvSpPr txBox="1">
              <a:spLocks noChangeArrowheads="1"/>
            </p:cNvSpPr>
            <p:nvPr/>
          </p:nvSpPr>
          <p:spPr bwMode="auto">
            <a:xfrm>
              <a:off x="186728" y="922596"/>
              <a:ext cx="5219861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2400" b="1">
                  <a:solidFill>
                    <a:srgbClr val="0000FF"/>
                  </a:solidFill>
                  <a:latin typeface="Calibri" pitchFamily="34" charset="0"/>
                </a:rPr>
                <a:t>BOSS Spectra of AGN</a:t>
              </a:r>
            </a:p>
          </p:txBody>
        </p:sp>
        <p:pic>
          <p:nvPicPr>
            <p:cNvPr id="22534" name="Picture 13"/>
            <p:cNvPicPr>
              <a:picLocks noChangeAspect="1"/>
            </p:cNvPicPr>
            <p:nvPr/>
          </p:nvPicPr>
          <p:blipFill>
            <a:blip r:embed="rId4"/>
            <a:srcRect r="13998"/>
            <a:stretch>
              <a:fillRect/>
            </a:stretch>
          </p:blipFill>
          <p:spPr bwMode="auto">
            <a:xfrm>
              <a:off x="152400" y="1384261"/>
              <a:ext cx="5372261" cy="46851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3" name="Picture 3" descr="WISE_views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1113" y="531813"/>
            <a:ext cx="9128126" cy="631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754" name="Title 4"/>
          <p:cNvSpPr>
            <a:spLocks noGrp="1"/>
          </p:cNvSpPr>
          <p:nvPr>
            <p:ph type="title"/>
          </p:nvPr>
        </p:nvSpPr>
        <p:spPr>
          <a:xfrm>
            <a:off x="457200" y="-192088"/>
            <a:ext cx="8229600" cy="1143001"/>
          </a:xfrm>
        </p:spPr>
        <p:txBody>
          <a:bodyPr/>
          <a:lstStyle/>
          <a:p>
            <a:r>
              <a:rPr lang="en-US" sz="3200" smtClean="0"/>
              <a:t>The benefits of dense and contiguous sampling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chemeClr val="bg1"/>
                </a:solidFill>
              </a:rPr>
              <a:t>SDSS III &amp; IV: Apogee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sz="2700" dirty="0" smtClean="0">
                <a:solidFill>
                  <a:schemeClr val="bg1"/>
                </a:solidFill>
              </a:rPr>
              <a:t>(PI: S. </a:t>
            </a:r>
            <a:r>
              <a:rPr lang="en-US" sz="2700" dirty="0" err="1" smtClean="0">
                <a:solidFill>
                  <a:schemeClr val="bg1"/>
                </a:solidFill>
              </a:rPr>
              <a:t>Majewski</a:t>
            </a:r>
            <a:r>
              <a:rPr lang="en-US" sz="2700" dirty="0" smtClean="0">
                <a:solidFill>
                  <a:schemeClr val="bg1"/>
                </a:solidFill>
              </a:rPr>
              <a:t>)</a:t>
            </a:r>
            <a:endParaRPr lang="en-US" sz="2700" dirty="0">
              <a:solidFill>
                <a:schemeClr val="bg1"/>
              </a:solidFill>
            </a:endParaRPr>
          </a:p>
        </p:txBody>
      </p:sp>
      <p:pic>
        <p:nvPicPr>
          <p:cNvPr id="75779" name="Picture 5" descr="apogee2-survey-high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98613"/>
            <a:ext cx="9144000" cy="463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80" name="Picture 6" descr="apogee_tempsequence_new2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327150"/>
            <a:ext cx="9178925" cy="553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4"/>
          <p:cNvSpPr>
            <a:spLocks/>
          </p:cNvSpPr>
          <p:nvPr/>
        </p:nvSpPr>
        <p:spPr bwMode="auto">
          <a:xfrm>
            <a:off x="196850" y="4697413"/>
            <a:ext cx="2143125" cy="90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8" bIns="0"/>
          <a:lstStyle/>
          <a:p>
            <a:pPr marL="280988">
              <a:spcBef>
                <a:spcPts val="425"/>
              </a:spcBef>
            </a:pPr>
            <a:r>
              <a:rPr lang="en-US" i="1">
                <a:latin typeface="Calibri" pitchFamily="34" charset="0"/>
                <a:ea typeface="ヒラギノ角ゴ Pro W3"/>
                <a:cs typeface="Gill Sans"/>
              </a:rPr>
              <a:t>100s of thousands of individual stars in the Milky Way</a:t>
            </a:r>
          </a:p>
        </p:txBody>
      </p:sp>
      <p:sp>
        <p:nvSpPr>
          <p:cNvPr id="76802" name="Rectangle 5"/>
          <p:cNvSpPr>
            <a:spLocks/>
          </p:cNvSpPr>
          <p:nvPr/>
        </p:nvSpPr>
        <p:spPr bwMode="auto">
          <a:xfrm>
            <a:off x="2919413" y="4697413"/>
            <a:ext cx="2143125" cy="62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8" bIns="0"/>
          <a:lstStyle/>
          <a:p>
            <a:pPr marL="280988">
              <a:spcBef>
                <a:spcPts val="425"/>
              </a:spcBef>
            </a:pPr>
            <a:r>
              <a:rPr lang="en-US" i="1">
                <a:latin typeface="Calibri" pitchFamily="34" charset="0"/>
                <a:ea typeface="ヒラギノ角ゴ Pro W3"/>
                <a:cs typeface="Gill Sans"/>
              </a:rPr>
              <a:t>Maps thousands of nearby galaxies</a:t>
            </a:r>
          </a:p>
        </p:txBody>
      </p:sp>
      <p:sp>
        <p:nvSpPr>
          <p:cNvPr id="76803" name="Rectangle 6"/>
          <p:cNvSpPr>
            <a:spLocks/>
          </p:cNvSpPr>
          <p:nvPr/>
        </p:nvSpPr>
        <p:spPr bwMode="auto">
          <a:xfrm>
            <a:off x="6153150" y="4830763"/>
            <a:ext cx="2616200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8" bIns="0"/>
          <a:lstStyle/>
          <a:p>
            <a:pPr marL="280988">
              <a:spcBef>
                <a:spcPts val="425"/>
              </a:spcBef>
            </a:pPr>
            <a:r>
              <a:rPr lang="en-US" i="1">
                <a:latin typeface="Calibri" pitchFamily="34" charset="0"/>
                <a:ea typeface="ヒラギノ角ゴ Pro W3"/>
                <a:cs typeface="Gill Sans"/>
              </a:rPr>
              <a:t>Map of the Universe</a:t>
            </a:r>
          </a:p>
        </p:txBody>
      </p:sp>
      <p:pic>
        <p:nvPicPr>
          <p:cNvPr id="76804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80050" y="1738313"/>
            <a:ext cx="3624263" cy="271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05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00" y="1739900"/>
            <a:ext cx="2660650" cy="2713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6806" name="Group 138"/>
          <p:cNvGrpSpPr>
            <a:grpSpLocks/>
          </p:cNvGrpSpPr>
          <p:nvPr/>
        </p:nvGrpSpPr>
        <p:grpSpPr bwMode="auto">
          <a:xfrm>
            <a:off x="2751138" y="1741488"/>
            <a:ext cx="2663825" cy="2714625"/>
            <a:chOff x="0" y="0"/>
            <a:chExt cx="2386" cy="2432"/>
          </a:xfrm>
        </p:grpSpPr>
        <p:pic>
          <p:nvPicPr>
            <p:cNvPr id="76817" name="Picture 9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0"/>
              <a:ext cx="2385" cy="24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76818" name="Group 137"/>
            <p:cNvGrpSpPr>
              <a:grpSpLocks/>
            </p:cNvGrpSpPr>
            <p:nvPr/>
          </p:nvGrpSpPr>
          <p:grpSpPr bwMode="auto">
            <a:xfrm>
              <a:off x="36" y="168"/>
              <a:ext cx="2350" cy="2088"/>
              <a:chOff x="0" y="0"/>
              <a:chExt cx="2350" cy="2087"/>
            </a:xfrm>
          </p:grpSpPr>
          <p:sp>
            <p:nvSpPr>
              <p:cNvPr id="76819" name="AutoShape 10"/>
              <p:cNvSpPr>
                <a:spLocks/>
              </p:cNvSpPr>
              <p:nvPr/>
            </p:nvSpPr>
            <p:spPr bwMode="auto">
              <a:xfrm>
                <a:off x="474" y="158"/>
                <a:ext cx="179" cy="181"/>
              </a:xfrm>
              <a:custGeom>
                <a:avLst/>
                <a:gdLst>
                  <a:gd name="T0" fmla="*/ 0 w 19679"/>
                  <a:gd name="T1" fmla="*/ 0 h 19679"/>
                  <a:gd name="T2" fmla="*/ 19679 w 19679"/>
                  <a:gd name="T3" fmla="*/ 19679 h 19679"/>
                </a:gdLst>
                <a:ahLst/>
                <a:cxnLst>
                  <a:cxn ang="0">
                    <a:pos x="16796" y="2882"/>
                  </a:cxn>
                  <a:cxn ang="0">
                    <a:pos x="16796" y="16796"/>
                  </a:cxn>
                  <a:cxn ang="0">
                    <a:pos x="2882" y="16796"/>
                  </a:cxn>
                  <a:cxn ang="0">
                    <a:pos x="2882" y="2882"/>
                  </a:cxn>
                  <a:cxn ang="0">
                    <a:pos x="16796" y="2882"/>
                  </a:cxn>
                </a:cxnLst>
                <a:rect l="T0" t="T1" r="T2" b="T3"/>
                <a:pathLst>
                  <a:path w="19679" h="19679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noFill/>
              <a:ln w="6350" cap="flat">
                <a:solidFill>
                  <a:srgbClr val="B3B3B3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76820" name="AutoShape 11"/>
              <p:cNvSpPr>
                <a:spLocks/>
              </p:cNvSpPr>
              <p:nvPr/>
            </p:nvSpPr>
            <p:spPr bwMode="auto">
              <a:xfrm>
                <a:off x="1734" y="158"/>
                <a:ext cx="179" cy="181"/>
              </a:xfrm>
              <a:custGeom>
                <a:avLst/>
                <a:gdLst>
                  <a:gd name="T0" fmla="*/ 0 w 19679"/>
                  <a:gd name="T1" fmla="*/ 0 h 19679"/>
                  <a:gd name="T2" fmla="*/ 19679 w 19679"/>
                  <a:gd name="T3" fmla="*/ 19679 h 19679"/>
                </a:gdLst>
                <a:ahLst/>
                <a:cxnLst>
                  <a:cxn ang="0">
                    <a:pos x="16796" y="2882"/>
                  </a:cxn>
                  <a:cxn ang="0">
                    <a:pos x="16796" y="16796"/>
                  </a:cxn>
                  <a:cxn ang="0">
                    <a:pos x="2882" y="16796"/>
                  </a:cxn>
                  <a:cxn ang="0">
                    <a:pos x="2882" y="2882"/>
                  </a:cxn>
                  <a:cxn ang="0">
                    <a:pos x="16796" y="2882"/>
                  </a:cxn>
                </a:cxnLst>
                <a:rect l="T0" t="T1" r="T2" b="T3"/>
                <a:pathLst>
                  <a:path w="19679" h="19679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noFill/>
              <a:ln w="6350" cap="flat">
                <a:solidFill>
                  <a:srgbClr val="B3B3B3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76821" name="AutoShape 12"/>
              <p:cNvSpPr>
                <a:spLocks/>
              </p:cNvSpPr>
              <p:nvPr/>
            </p:nvSpPr>
            <p:spPr bwMode="auto">
              <a:xfrm>
                <a:off x="370" y="317"/>
                <a:ext cx="179" cy="181"/>
              </a:xfrm>
              <a:custGeom>
                <a:avLst/>
                <a:gdLst>
                  <a:gd name="T0" fmla="*/ 0 w 19679"/>
                  <a:gd name="T1" fmla="*/ 0 h 19679"/>
                  <a:gd name="T2" fmla="*/ 19679 w 19679"/>
                  <a:gd name="T3" fmla="*/ 19679 h 19679"/>
                </a:gdLst>
                <a:ahLst/>
                <a:cxnLst>
                  <a:cxn ang="0">
                    <a:pos x="16796" y="2882"/>
                  </a:cxn>
                  <a:cxn ang="0">
                    <a:pos x="16796" y="16796"/>
                  </a:cxn>
                  <a:cxn ang="0">
                    <a:pos x="2882" y="16796"/>
                  </a:cxn>
                  <a:cxn ang="0">
                    <a:pos x="2882" y="2882"/>
                  </a:cxn>
                  <a:cxn ang="0">
                    <a:pos x="16796" y="2882"/>
                  </a:cxn>
                </a:cxnLst>
                <a:rect l="T0" t="T1" r="T2" b="T3"/>
                <a:pathLst>
                  <a:path w="19679" h="19679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noFill/>
              <a:ln w="6350" cap="flat">
                <a:solidFill>
                  <a:srgbClr val="B3B3B3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76822" name="AutoShape 13"/>
              <p:cNvSpPr>
                <a:spLocks/>
              </p:cNvSpPr>
              <p:nvPr/>
            </p:nvSpPr>
            <p:spPr bwMode="auto">
              <a:xfrm>
                <a:off x="1821" y="317"/>
                <a:ext cx="179" cy="181"/>
              </a:xfrm>
              <a:custGeom>
                <a:avLst/>
                <a:gdLst>
                  <a:gd name="T0" fmla="*/ 0 w 19679"/>
                  <a:gd name="T1" fmla="*/ 0 h 19679"/>
                  <a:gd name="T2" fmla="*/ 19679 w 19679"/>
                  <a:gd name="T3" fmla="*/ 19679 h 19679"/>
                </a:gdLst>
                <a:ahLst/>
                <a:cxnLst>
                  <a:cxn ang="0">
                    <a:pos x="16796" y="2882"/>
                  </a:cxn>
                  <a:cxn ang="0">
                    <a:pos x="16796" y="16796"/>
                  </a:cxn>
                  <a:cxn ang="0">
                    <a:pos x="2882" y="16796"/>
                  </a:cxn>
                  <a:cxn ang="0">
                    <a:pos x="2882" y="2882"/>
                  </a:cxn>
                  <a:cxn ang="0">
                    <a:pos x="16796" y="2882"/>
                  </a:cxn>
                </a:cxnLst>
                <a:rect l="T0" t="T1" r="T2" b="T3"/>
                <a:pathLst>
                  <a:path w="19679" h="19679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noFill/>
              <a:ln w="6350" cap="flat">
                <a:solidFill>
                  <a:srgbClr val="B3B3B3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76823" name="AutoShape 14"/>
              <p:cNvSpPr>
                <a:spLocks/>
              </p:cNvSpPr>
              <p:nvPr/>
            </p:nvSpPr>
            <p:spPr bwMode="auto">
              <a:xfrm>
                <a:off x="278" y="476"/>
                <a:ext cx="179" cy="181"/>
              </a:xfrm>
              <a:custGeom>
                <a:avLst/>
                <a:gdLst>
                  <a:gd name="T0" fmla="*/ 0 w 19679"/>
                  <a:gd name="T1" fmla="*/ 0 h 19679"/>
                  <a:gd name="T2" fmla="*/ 19679 w 19679"/>
                  <a:gd name="T3" fmla="*/ 19679 h 19679"/>
                </a:gdLst>
                <a:ahLst/>
                <a:cxnLst>
                  <a:cxn ang="0">
                    <a:pos x="16796" y="2882"/>
                  </a:cxn>
                  <a:cxn ang="0">
                    <a:pos x="16796" y="16796"/>
                  </a:cxn>
                  <a:cxn ang="0">
                    <a:pos x="2882" y="16796"/>
                  </a:cxn>
                  <a:cxn ang="0">
                    <a:pos x="2882" y="2882"/>
                  </a:cxn>
                  <a:cxn ang="0">
                    <a:pos x="16796" y="2882"/>
                  </a:cxn>
                </a:cxnLst>
                <a:rect l="T0" t="T1" r="T2" b="T3"/>
                <a:pathLst>
                  <a:path w="19679" h="19679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noFill/>
              <a:ln w="6350" cap="flat">
                <a:solidFill>
                  <a:srgbClr val="B3B3B3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76824" name="AutoShape 15"/>
              <p:cNvSpPr>
                <a:spLocks/>
              </p:cNvSpPr>
              <p:nvPr/>
            </p:nvSpPr>
            <p:spPr bwMode="auto">
              <a:xfrm>
                <a:off x="1909" y="476"/>
                <a:ext cx="179" cy="181"/>
              </a:xfrm>
              <a:custGeom>
                <a:avLst/>
                <a:gdLst>
                  <a:gd name="T0" fmla="*/ 0 w 19679"/>
                  <a:gd name="T1" fmla="*/ 0 h 19679"/>
                  <a:gd name="T2" fmla="*/ 19679 w 19679"/>
                  <a:gd name="T3" fmla="*/ 19679 h 19679"/>
                </a:gdLst>
                <a:ahLst/>
                <a:cxnLst>
                  <a:cxn ang="0">
                    <a:pos x="16796" y="2882"/>
                  </a:cxn>
                  <a:cxn ang="0">
                    <a:pos x="16796" y="16796"/>
                  </a:cxn>
                  <a:cxn ang="0">
                    <a:pos x="2882" y="16796"/>
                  </a:cxn>
                  <a:cxn ang="0">
                    <a:pos x="2882" y="2882"/>
                  </a:cxn>
                  <a:cxn ang="0">
                    <a:pos x="16796" y="2882"/>
                  </a:cxn>
                </a:cxnLst>
                <a:rect l="T0" t="T1" r="T2" b="T3"/>
                <a:pathLst>
                  <a:path w="19679" h="19679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noFill/>
              <a:ln w="6350" cap="flat">
                <a:solidFill>
                  <a:srgbClr val="B3B3B3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76825" name="AutoShape 16"/>
              <p:cNvSpPr>
                <a:spLocks/>
              </p:cNvSpPr>
              <p:nvPr/>
            </p:nvSpPr>
            <p:spPr bwMode="auto">
              <a:xfrm>
                <a:off x="182" y="635"/>
                <a:ext cx="179" cy="181"/>
              </a:xfrm>
              <a:custGeom>
                <a:avLst/>
                <a:gdLst>
                  <a:gd name="T0" fmla="*/ 0 w 19679"/>
                  <a:gd name="T1" fmla="*/ 0 h 19679"/>
                  <a:gd name="T2" fmla="*/ 19679 w 19679"/>
                  <a:gd name="T3" fmla="*/ 19679 h 19679"/>
                </a:gdLst>
                <a:ahLst/>
                <a:cxnLst>
                  <a:cxn ang="0">
                    <a:pos x="16796" y="2882"/>
                  </a:cxn>
                  <a:cxn ang="0">
                    <a:pos x="16796" y="16796"/>
                  </a:cxn>
                  <a:cxn ang="0">
                    <a:pos x="2882" y="16796"/>
                  </a:cxn>
                  <a:cxn ang="0">
                    <a:pos x="2882" y="2882"/>
                  </a:cxn>
                  <a:cxn ang="0">
                    <a:pos x="16796" y="2882"/>
                  </a:cxn>
                </a:cxnLst>
                <a:rect l="T0" t="T1" r="T2" b="T3"/>
                <a:pathLst>
                  <a:path w="19679" h="19679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noFill/>
              <a:ln w="6350" cap="flat">
                <a:solidFill>
                  <a:srgbClr val="B3B3B3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76826" name="AutoShape 17"/>
              <p:cNvSpPr>
                <a:spLocks/>
              </p:cNvSpPr>
              <p:nvPr/>
            </p:nvSpPr>
            <p:spPr bwMode="auto">
              <a:xfrm>
                <a:off x="1996" y="635"/>
                <a:ext cx="179" cy="181"/>
              </a:xfrm>
              <a:custGeom>
                <a:avLst/>
                <a:gdLst>
                  <a:gd name="T0" fmla="*/ 0 w 19679"/>
                  <a:gd name="T1" fmla="*/ 0 h 19679"/>
                  <a:gd name="T2" fmla="*/ 19679 w 19679"/>
                  <a:gd name="T3" fmla="*/ 19679 h 19679"/>
                </a:gdLst>
                <a:ahLst/>
                <a:cxnLst>
                  <a:cxn ang="0">
                    <a:pos x="16796" y="2882"/>
                  </a:cxn>
                  <a:cxn ang="0">
                    <a:pos x="16796" y="16796"/>
                  </a:cxn>
                  <a:cxn ang="0">
                    <a:pos x="2882" y="16796"/>
                  </a:cxn>
                  <a:cxn ang="0">
                    <a:pos x="2882" y="2882"/>
                  </a:cxn>
                  <a:cxn ang="0">
                    <a:pos x="16796" y="2882"/>
                  </a:cxn>
                </a:cxnLst>
                <a:rect l="T0" t="T1" r="T2" b="T3"/>
                <a:pathLst>
                  <a:path w="19679" h="19679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noFill/>
              <a:ln w="6350" cap="flat">
                <a:solidFill>
                  <a:srgbClr val="B3B3B3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76827" name="AutoShape 18"/>
              <p:cNvSpPr>
                <a:spLocks/>
              </p:cNvSpPr>
              <p:nvPr/>
            </p:nvSpPr>
            <p:spPr bwMode="auto">
              <a:xfrm>
                <a:off x="90" y="794"/>
                <a:ext cx="179" cy="181"/>
              </a:xfrm>
              <a:custGeom>
                <a:avLst/>
                <a:gdLst>
                  <a:gd name="T0" fmla="*/ 0 w 19679"/>
                  <a:gd name="T1" fmla="*/ 0 h 19679"/>
                  <a:gd name="T2" fmla="*/ 19679 w 19679"/>
                  <a:gd name="T3" fmla="*/ 19679 h 19679"/>
                </a:gdLst>
                <a:ahLst/>
                <a:cxnLst>
                  <a:cxn ang="0">
                    <a:pos x="16796" y="2882"/>
                  </a:cxn>
                  <a:cxn ang="0">
                    <a:pos x="16796" y="16796"/>
                  </a:cxn>
                  <a:cxn ang="0">
                    <a:pos x="2882" y="16796"/>
                  </a:cxn>
                  <a:cxn ang="0">
                    <a:pos x="2882" y="2882"/>
                  </a:cxn>
                  <a:cxn ang="0">
                    <a:pos x="16796" y="2882"/>
                  </a:cxn>
                </a:cxnLst>
                <a:rect l="T0" t="T1" r="T2" b="T3"/>
                <a:pathLst>
                  <a:path w="19679" h="19679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noFill/>
              <a:ln w="6350" cap="flat">
                <a:solidFill>
                  <a:srgbClr val="B3B3B3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76828" name="AutoShape 19"/>
              <p:cNvSpPr>
                <a:spLocks/>
              </p:cNvSpPr>
              <p:nvPr/>
            </p:nvSpPr>
            <p:spPr bwMode="auto">
              <a:xfrm>
                <a:off x="2083" y="794"/>
                <a:ext cx="180" cy="181"/>
              </a:xfrm>
              <a:custGeom>
                <a:avLst/>
                <a:gdLst>
                  <a:gd name="T0" fmla="*/ 0 w 19679"/>
                  <a:gd name="T1" fmla="*/ 0 h 19679"/>
                  <a:gd name="T2" fmla="*/ 19679 w 19679"/>
                  <a:gd name="T3" fmla="*/ 19679 h 19679"/>
                </a:gdLst>
                <a:ahLst/>
                <a:cxnLst>
                  <a:cxn ang="0">
                    <a:pos x="16796" y="2882"/>
                  </a:cxn>
                  <a:cxn ang="0">
                    <a:pos x="16796" y="16796"/>
                  </a:cxn>
                  <a:cxn ang="0">
                    <a:pos x="2882" y="16796"/>
                  </a:cxn>
                  <a:cxn ang="0">
                    <a:pos x="2882" y="2882"/>
                  </a:cxn>
                  <a:cxn ang="0">
                    <a:pos x="16796" y="2882"/>
                  </a:cxn>
                </a:cxnLst>
                <a:rect l="T0" t="T1" r="T2" b="T3"/>
                <a:pathLst>
                  <a:path w="19679" h="19679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noFill/>
              <a:ln w="6350" cap="flat">
                <a:solidFill>
                  <a:srgbClr val="B3B3B3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76829" name="AutoShape 20"/>
              <p:cNvSpPr>
                <a:spLocks/>
              </p:cNvSpPr>
              <p:nvPr/>
            </p:nvSpPr>
            <p:spPr bwMode="auto">
              <a:xfrm>
                <a:off x="0" y="953"/>
                <a:ext cx="179" cy="181"/>
              </a:xfrm>
              <a:custGeom>
                <a:avLst/>
                <a:gdLst>
                  <a:gd name="T0" fmla="*/ 0 w 19679"/>
                  <a:gd name="T1" fmla="*/ 0 h 19679"/>
                  <a:gd name="T2" fmla="*/ 19679 w 19679"/>
                  <a:gd name="T3" fmla="*/ 19679 h 19679"/>
                </a:gdLst>
                <a:ahLst/>
                <a:cxnLst>
                  <a:cxn ang="0">
                    <a:pos x="16796" y="2882"/>
                  </a:cxn>
                  <a:cxn ang="0">
                    <a:pos x="16796" y="16796"/>
                  </a:cxn>
                  <a:cxn ang="0">
                    <a:pos x="2882" y="16796"/>
                  </a:cxn>
                  <a:cxn ang="0">
                    <a:pos x="2882" y="2882"/>
                  </a:cxn>
                  <a:cxn ang="0">
                    <a:pos x="16796" y="2882"/>
                  </a:cxn>
                </a:cxnLst>
                <a:rect l="T0" t="T1" r="T2" b="T3"/>
                <a:pathLst>
                  <a:path w="19679" h="19679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noFill/>
              <a:ln w="6350" cap="flat">
                <a:solidFill>
                  <a:srgbClr val="B3B3B3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76830" name="AutoShape 21"/>
              <p:cNvSpPr>
                <a:spLocks/>
              </p:cNvSpPr>
              <p:nvPr/>
            </p:nvSpPr>
            <p:spPr bwMode="auto">
              <a:xfrm>
                <a:off x="2171" y="953"/>
                <a:ext cx="179" cy="181"/>
              </a:xfrm>
              <a:custGeom>
                <a:avLst/>
                <a:gdLst>
                  <a:gd name="T0" fmla="*/ 0 w 19679"/>
                  <a:gd name="T1" fmla="*/ 0 h 19679"/>
                  <a:gd name="T2" fmla="*/ 19679 w 19679"/>
                  <a:gd name="T3" fmla="*/ 19679 h 19679"/>
                </a:gdLst>
                <a:ahLst/>
                <a:cxnLst>
                  <a:cxn ang="0">
                    <a:pos x="16796" y="2882"/>
                  </a:cxn>
                  <a:cxn ang="0">
                    <a:pos x="16796" y="16796"/>
                  </a:cxn>
                  <a:cxn ang="0">
                    <a:pos x="2882" y="16796"/>
                  </a:cxn>
                  <a:cxn ang="0">
                    <a:pos x="2882" y="2882"/>
                  </a:cxn>
                  <a:cxn ang="0">
                    <a:pos x="16796" y="2882"/>
                  </a:cxn>
                </a:cxnLst>
                <a:rect l="T0" t="T1" r="T2" b="T3"/>
                <a:pathLst>
                  <a:path w="19679" h="19679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noFill/>
              <a:ln w="6350" cap="flat">
                <a:solidFill>
                  <a:srgbClr val="B3B3B3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76831" name="AutoShape 22"/>
              <p:cNvSpPr>
                <a:spLocks/>
              </p:cNvSpPr>
              <p:nvPr/>
            </p:nvSpPr>
            <p:spPr bwMode="auto">
              <a:xfrm>
                <a:off x="85" y="1112"/>
                <a:ext cx="180" cy="181"/>
              </a:xfrm>
              <a:custGeom>
                <a:avLst/>
                <a:gdLst>
                  <a:gd name="T0" fmla="*/ 0 w 19679"/>
                  <a:gd name="T1" fmla="*/ 0 h 19679"/>
                  <a:gd name="T2" fmla="*/ 19679 w 19679"/>
                  <a:gd name="T3" fmla="*/ 19679 h 19679"/>
                </a:gdLst>
                <a:ahLst/>
                <a:cxnLst>
                  <a:cxn ang="0">
                    <a:pos x="16796" y="2882"/>
                  </a:cxn>
                  <a:cxn ang="0">
                    <a:pos x="16796" y="16796"/>
                  </a:cxn>
                  <a:cxn ang="0">
                    <a:pos x="2882" y="16796"/>
                  </a:cxn>
                  <a:cxn ang="0">
                    <a:pos x="2882" y="2882"/>
                  </a:cxn>
                  <a:cxn ang="0">
                    <a:pos x="16796" y="2882"/>
                  </a:cxn>
                </a:cxnLst>
                <a:rect l="T0" t="T1" r="T2" b="T3"/>
                <a:pathLst>
                  <a:path w="19679" h="19679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noFill/>
              <a:ln w="6350" cap="flat">
                <a:solidFill>
                  <a:srgbClr val="B3B3B3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76832" name="AutoShape 23"/>
              <p:cNvSpPr>
                <a:spLocks/>
              </p:cNvSpPr>
              <p:nvPr/>
            </p:nvSpPr>
            <p:spPr bwMode="auto">
              <a:xfrm>
                <a:off x="2079" y="1112"/>
                <a:ext cx="179" cy="181"/>
              </a:xfrm>
              <a:custGeom>
                <a:avLst/>
                <a:gdLst>
                  <a:gd name="T0" fmla="*/ 0 w 19679"/>
                  <a:gd name="T1" fmla="*/ 0 h 19679"/>
                  <a:gd name="T2" fmla="*/ 19679 w 19679"/>
                  <a:gd name="T3" fmla="*/ 19679 h 19679"/>
                </a:gdLst>
                <a:ahLst/>
                <a:cxnLst>
                  <a:cxn ang="0">
                    <a:pos x="16796" y="2882"/>
                  </a:cxn>
                  <a:cxn ang="0">
                    <a:pos x="16796" y="16796"/>
                  </a:cxn>
                  <a:cxn ang="0">
                    <a:pos x="2882" y="16796"/>
                  </a:cxn>
                  <a:cxn ang="0">
                    <a:pos x="2882" y="2882"/>
                  </a:cxn>
                  <a:cxn ang="0">
                    <a:pos x="16796" y="2882"/>
                  </a:cxn>
                </a:cxnLst>
                <a:rect l="T0" t="T1" r="T2" b="T3"/>
                <a:pathLst>
                  <a:path w="19679" h="19679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noFill/>
              <a:ln w="6350" cap="flat">
                <a:solidFill>
                  <a:srgbClr val="B3B3B3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76833" name="AutoShape 24"/>
              <p:cNvSpPr>
                <a:spLocks/>
              </p:cNvSpPr>
              <p:nvPr/>
            </p:nvSpPr>
            <p:spPr bwMode="auto">
              <a:xfrm>
                <a:off x="173" y="1271"/>
                <a:ext cx="179" cy="181"/>
              </a:xfrm>
              <a:custGeom>
                <a:avLst/>
                <a:gdLst>
                  <a:gd name="T0" fmla="*/ 0 w 19679"/>
                  <a:gd name="T1" fmla="*/ 0 h 19679"/>
                  <a:gd name="T2" fmla="*/ 19679 w 19679"/>
                  <a:gd name="T3" fmla="*/ 19679 h 19679"/>
                </a:gdLst>
                <a:ahLst/>
                <a:cxnLst>
                  <a:cxn ang="0">
                    <a:pos x="16796" y="2882"/>
                  </a:cxn>
                  <a:cxn ang="0">
                    <a:pos x="16796" y="16796"/>
                  </a:cxn>
                  <a:cxn ang="0">
                    <a:pos x="2882" y="16796"/>
                  </a:cxn>
                  <a:cxn ang="0">
                    <a:pos x="2882" y="2882"/>
                  </a:cxn>
                  <a:cxn ang="0">
                    <a:pos x="16796" y="2882"/>
                  </a:cxn>
                </a:cxnLst>
                <a:rect l="T0" t="T1" r="T2" b="T3"/>
                <a:pathLst>
                  <a:path w="19679" h="19679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noFill/>
              <a:ln w="6350" cap="flat">
                <a:solidFill>
                  <a:srgbClr val="B3B3B3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76834" name="AutoShape 25"/>
              <p:cNvSpPr>
                <a:spLocks/>
              </p:cNvSpPr>
              <p:nvPr/>
            </p:nvSpPr>
            <p:spPr bwMode="auto">
              <a:xfrm>
                <a:off x="1983" y="1271"/>
                <a:ext cx="179" cy="181"/>
              </a:xfrm>
              <a:custGeom>
                <a:avLst/>
                <a:gdLst>
                  <a:gd name="T0" fmla="*/ 0 w 19679"/>
                  <a:gd name="T1" fmla="*/ 0 h 19679"/>
                  <a:gd name="T2" fmla="*/ 19679 w 19679"/>
                  <a:gd name="T3" fmla="*/ 19679 h 19679"/>
                </a:gdLst>
                <a:ahLst/>
                <a:cxnLst>
                  <a:cxn ang="0">
                    <a:pos x="16796" y="2882"/>
                  </a:cxn>
                  <a:cxn ang="0">
                    <a:pos x="16796" y="16796"/>
                  </a:cxn>
                  <a:cxn ang="0">
                    <a:pos x="2882" y="16796"/>
                  </a:cxn>
                  <a:cxn ang="0">
                    <a:pos x="2882" y="2882"/>
                  </a:cxn>
                  <a:cxn ang="0">
                    <a:pos x="16796" y="2882"/>
                  </a:cxn>
                </a:cxnLst>
                <a:rect l="T0" t="T1" r="T2" b="T3"/>
                <a:pathLst>
                  <a:path w="19679" h="19679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noFill/>
              <a:ln w="6350" cap="flat">
                <a:solidFill>
                  <a:srgbClr val="B3B3B3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76835" name="AutoShape 26"/>
              <p:cNvSpPr>
                <a:spLocks/>
              </p:cNvSpPr>
              <p:nvPr/>
            </p:nvSpPr>
            <p:spPr bwMode="auto">
              <a:xfrm>
                <a:off x="260" y="1430"/>
                <a:ext cx="180" cy="181"/>
              </a:xfrm>
              <a:custGeom>
                <a:avLst/>
                <a:gdLst>
                  <a:gd name="T0" fmla="*/ 0 w 19679"/>
                  <a:gd name="T1" fmla="*/ 0 h 19679"/>
                  <a:gd name="T2" fmla="*/ 19679 w 19679"/>
                  <a:gd name="T3" fmla="*/ 19679 h 19679"/>
                </a:gdLst>
                <a:ahLst/>
                <a:cxnLst>
                  <a:cxn ang="0">
                    <a:pos x="16796" y="2882"/>
                  </a:cxn>
                  <a:cxn ang="0">
                    <a:pos x="16796" y="16796"/>
                  </a:cxn>
                  <a:cxn ang="0">
                    <a:pos x="2882" y="16796"/>
                  </a:cxn>
                  <a:cxn ang="0">
                    <a:pos x="2882" y="2882"/>
                  </a:cxn>
                  <a:cxn ang="0">
                    <a:pos x="16796" y="2882"/>
                  </a:cxn>
                </a:cxnLst>
                <a:rect l="T0" t="T1" r="T2" b="T3"/>
                <a:pathLst>
                  <a:path w="19679" h="19679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noFill/>
              <a:ln w="6350" cap="flat">
                <a:solidFill>
                  <a:srgbClr val="B3B3B3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76836" name="AutoShape 27"/>
              <p:cNvSpPr>
                <a:spLocks/>
              </p:cNvSpPr>
              <p:nvPr/>
            </p:nvSpPr>
            <p:spPr bwMode="auto">
              <a:xfrm>
                <a:off x="1891" y="1430"/>
                <a:ext cx="179" cy="181"/>
              </a:xfrm>
              <a:custGeom>
                <a:avLst/>
                <a:gdLst>
                  <a:gd name="T0" fmla="*/ 0 w 19679"/>
                  <a:gd name="T1" fmla="*/ 0 h 19679"/>
                  <a:gd name="T2" fmla="*/ 19679 w 19679"/>
                  <a:gd name="T3" fmla="*/ 19679 h 19679"/>
                </a:gdLst>
                <a:ahLst/>
                <a:cxnLst>
                  <a:cxn ang="0">
                    <a:pos x="16796" y="2882"/>
                  </a:cxn>
                  <a:cxn ang="0">
                    <a:pos x="16796" y="16796"/>
                  </a:cxn>
                  <a:cxn ang="0">
                    <a:pos x="2882" y="16796"/>
                  </a:cxn>
                  <a:cxn ang="0">
                    <a:pos x="2882" y="2882"/>
                  </a:cxn>
                  <a:cxn ang="0">
                    <a:pos x="16796" y="2882"/>
                  </a:cxn>
                </a:cxnLst>
                <a:rect l="T0" t="T1" r="T2" b="T3"/>
                <a:pathLst>
                  <a:path w="19679" h="19679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noFill/>
              <a:ln w="6350" cap="flat">
                <a:solidFill>
                  <a:srgbClr val="B3B3B3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76837" name="AutoShape 28"/>
              <p:cNvSpPr>
                <a:spLocks/>
              </p:cNvSpPr>
              <p:nvPr/>
            </p:nvSpPr>
            <p:spPr bwMode="auto">
              <a:xfrm>
                <a:off x="348" y="1588"/>
                <a:ext cx="179" cy="181"/>
              </a:xfrm>
              <a:custGeom>
                <a:avLst/>
                <a:gdLst>
                  <a:gd name="T0" fmla="*/ 0 w 19679"/>
                  <a:gd name="T1" fmla="*/ 0 h 19679"/>
                  <a:gd name="T2" fmla="*/ 19679 w 19679"/>
                  <a:gd name="T3" fmla="*/ 19679 h 19679"/>
                </a:gdLst>
                <a:ahLst/>
                <a:cxnLst>
                  <a:cxn ang="0">
                    <a:pos x="16796" y="2882"/>
                  </a:cxn>
                  <a:cxn ang="0">
                    <a:pos x="16796" y="16796"/>
                  </a:cxn>
                  <a:cxn ang="0">
                    <a:pos x="2882" y="16796"/>
                  </a:cxn>
                  <a:cxn ang="0">
                    <a:pos x="2882" y="2882"/>
                  </a:cxn>
                  <a:cxn ang="0">
                    <a:pos x="16796" y="2882"/>
                  </a:cxn>
                </a:cxnLst>
                <a:rect l="T0" t="T1" r="T2" b="T3"/>
                <a:pathLst>
                  <a:path w="19679" h="19679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noFill/>
              <a:ln w="6350" cap="flat">
                <a:solidFill>
                  <a:srgbClr val="B3B3B3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76838" name="AutoShape 29"/>
              <p:cNvSpPr>
                <a:spLocks/>
              </p:cNvSpPr>
              <p:nvPr/>
            </p:nvSpPr>
            <p:spPr bwMode="auto">
              <a:xfrm>
                <a:off x="1791" y="1588"/>
                <a:ext cx="179" cy="181"/>
              </a:xfrm>
              <a:custGeom>
                <a:avLst/>
                <a:gdLst>
                  <a:gd name="T0" fmla="*/ 0 w 19679"/>
                  <a:gd name="T1" fmla="*/ 0 h 19679"/>
                  <a:gd name="T2" fmla="*/ 19679 w 19679"/>
                  <a:gd name="T3" fmla="*/ 19679 h 19679"/>
                </a:gdLst>
                <a:ahLst/>
                <a:cxnLst>
                  <a:cxn ang="0">
                    <a:pos x="16796" y="2882"/>
                  </a:cxn>
                  <a:cxn ang="0">
                    <a:pos x="16796" y="16796"/>
                  </a:cxn>
                  <a:cxn ang="0">
                    <a:pos x="2882" y="16796"/>
                  </a:cxn>
                  <a:cxn ang="0">
                    <a:pos x="2882" y="2882"/>
                  </a:cxn>
                  <a:cxn ang="0">
                    <a:pos x="16796" y="2882"/>
                  </a:cxn>
                </a:cxnLst>
                <a:rect l="T0" t="T1" r="T2" b="T3"/>
                <a:pathLst>
                  <a:path w="19679" h="19679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noFill/>
              <a:ln w="6350" cap="flat">
                <a:solidFill>
                  <a:srgbClr val="B3B3B3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76839" name="AutoShape 30"/>
              <p:cNvSpPr>
                <a:spLocks/>
              </p:cNvSpPr>
              <p:nvPr/>
            </p:nvSpPr>
            <p:spPr bwMode="auto">
              <a:xfrm>
                <a:off x="435" y="1747"/>
                <a:ext cx="179" cy="181"/>
              </a:xfrm>
              <a:custGeom>
                <a:avLst/>
                <a:gdLst>
                  <a:gd name="T0" fmla="*/ 0 w 19679"/>
                  <a:gd name="T1" fmla="*/ 0 h 19679"/>
                  <a:gd name="T2" fmla="*/ 19679 w 19679"/>
                  <a:gd name="T3" fmla="*/ 19679 h 19679"/>
                </a:gdLst>
                <a:ahLst/>
                <a:cxnLst>
                  <a:cxn ang="0">
                    <a:pos x="16796" y="2882"/>
                  </a:cxn>
                  <a:cxn ang="0">
                    <a:pos x="16796" y="16796"/>
                  </a:cxn>
                  <a:cxn ang="0">
                    <a:pos x="2882" y="16796"/>
                  </a:cxn>
                  <a:cxn ang="0">
                    <a:pos x="2882" y="2882"/>
                  </a:cxn>
                  <a:cxn ang="0">
                    <a:pos x="16796" y="2882"/>
                  </a:cxn>
                </a:cxnLst>
                <a:rect l="T0" t="T1" r="T2" b="T3"/>
                <a:pathLst>
                  <a:path w="19679" h="19679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noFill/>
              <a:ln w="6350" cap="flat">
                <a:solidFill>
                  <a:srgbClr val="B3B3B3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76840" name="AutoShape 31"/>
              <p:cNvSpPr>
                <a:spLocks/>
              </p:cNvSpPr>
              <p:nvPr/>
            </p:nvSpPr>
            <p:spPr bwMode="auto">
              <a:xfrm>
                <a:off x="645" y="158"/>
                <a:ext cx="179" cy="181"/>
              </a:xfrm>
              <a:custGeom>
                <a:avLst/>
                <a:gdLst>
                  <a:gd name="T0" fmla="*/ 0 w 19679"/>
                  <a:gd name="T1" fmla="*/ 0 h 19679"/>
                  <a:gd name="T2" fmla="*/ 19679 w 19679"/>
                  <a:gd name="T3" fmla="*/ 19679 h 19679"/>
                </a:gdLst>
                <a:ahLst/>
                <a:cxnLst>
                  <a:cxn ang="0">
                    <a:pos x="16796" y="2882"/>
                  </a:cxn>
                  <a:cxn ang="0">
                    <a:pos x="16796" y="16796"/>
                  </a:cxn>
                  <a:cxn ang="0">
                    <a:pos x="2882" y="16796"/>
                  </a:cxn>
                  <a:cxn ang="0">
                    <a:pos x="2882" y="2882"/>
                  </a:cxn>
                  <a:cxn ang="0">
                    <a:pos x="16796" y="2882"/>
                  </a:cxn>
                </a:cxnLst>
                <a:rect l="T0" t="T1" r="T2" b="T3"/>
                <a:pathLst>
                  <a:path w="19679" h="19679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noFill/>
              <a:ln w="6350" cap="flat">
                <a:solidFill>
                  <a:srgbClr val="B3B3B3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76841" name="AutoShape 32"/>
              <p:cNvSpPr>
                <a:spLocks/>
              </p:cNvSpPr>
              <p:nvPr/>
            </p:nvSpPr>
            <p:spPr bwMode="auto">
              <a:xfrm>
                <a:off x="824" y="158"/>
                <a:ext cx="180" cy="181"/>
              </a:xfrm>
              <a:custGeom>
                <a:avLst/>
                <a:gdLst>
                  <a:gd name="T0" fmla="*/ 0 w 19679"/>
                  <a:gd name="T1" fmla="*/ 0 h 19679"/>
                  <a:gd name="T2" fmla="*/ 19679 w 19679"/>
                  <a:gd name="T3" fmla="*/ 19679 h 19679"/>
                </a:gdLst>
                <a:ahLst/>
                <a:cxnLst>
                  <a:cxn ang="0">
                    <a:pos x="16796" y="2882"/>
                  </a:cxn>
                  <a:cxn ang="0">
                    <a:pos x="16796" y="16796"/>
                  </a:cxn>
                  <a:cxn ang="0">
                    <a:pos x="2882" y="16796"/>
                  </a:cxn>
                  <a:cxn ang="0">
                    <a:pos x="2882" y="2882"/>
                  </a:cxn>
                  <a:cxn ang="0">
                    <a:pos x="16796" y="2882"/>
                  </a:cxn>
                </a:cxnLst>
                <a:rect l="T0" t="T1" r="T2" b="T3"/>
                <a:pathLst>
                  <a:path w="19679" h="19679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noFill/>
              <a:ln w="6350" cap="flat">
                <a:solidFill>
                  <a:srgbClr val="B3B3B3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76842" name="AutoShape 33"/>
              <p:cNvSpPr>
                <a:spLocks/>
              </p:cNvSpPr>
              <p:nvPr/>
            </p:nvSpPr>
            <p:spPr bwMode="auto">
              <a:xfrm>
                <a:off x="1004" y="158"/>
                <a:ext cx="179" cy="181"/>
              </a:xfrm>
              <a:custGeom>
                <a:avLst/>
                <a:gdLst>
                  <a:gd name="T0" fmla="*/ 0 w 19679"/>
                  <a:gd name="T1" fmla="*/ 0 h 19679"/>
                  <a:gd name="T2" fmla="*/ 19679 w 19679"/>
                  <a:gd name="T3" fmla="*/ 19679 h 19679"/>
                </a:gdLst>
                <a:ahLst/>
                <a:cxnLst>
                  <a:cxn ang="0">
                    <a:pos x="16796" y="2882"/>
                  </a:cxn>
                  <a:cxn ang="0">
                    <a:pos x="16796" y="16796"/>
                  </a:cxn>
                  <a:cxn ang="0">
                    <a:pos x="2882" y="16796"/>
                  </a:cxn>
                  <a:cxn ang="0">
                    <a:pos x="2882" y="2882"/>
                  </a:cxn>
                  <a:cxn ang="0">
                    <a:pos x="16796" y="2882"/>
                  </a:cxn>
                </a:cxnLst>
                <a:rect l="T0" t="T1" r="T2" b="T3"/>
                <a:pathLst>
                  <a:path w="19679" h="19679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noFill/>
              <a:ln w="6350" cap="flat">
                <a:solidFill>
                  <a:srgbClr val="B3B3B3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76843" name="AutoShape 34"/>
              <p:cNvSpPr>
                <a:spLocks/>
              </p:cNvSpPr>
              <p:nvPr/>
            </p:nvSpPr>
            <p:spPr bwMode="auto">
              <a:xfrm>
                <a:off x="1192" y="158"/>
                <a:ext cx="179" cy="181"/>
              </a:xfrm>
              <a:custGeom>
                <a:avLst/>
                <a:gdLst>
                  <a:gd name="T0" fmla="*/ 0 w 19679"/>
                  <a:gd name="T1" fmla="*/ 0 h 19679"/>
                  <a:gd name="T2" fmla="*/ 19679 w 19679"/>
                  <a:gd name="T3" fmla="*/ 19679 h 19679"/>
                </a:gdLst>
                <a:ahLst/>
                <a:cxnLst>
                  <a:cxn ang="0">
                    <a:pos x="16796" y="2882"/>
                  </a:cxn>
                  <a:cxn ang="0">
                    <a:pos x="16796" y="16796"/>
                  </a:cxn>
                  <a:cxn ang="0">
                    <a:pos x="2882" y="16796"/>
                  </a:cxn>
                  <a:cxn ang="0">
                    <a:pos x="2882" y="2882"/>
                  </a:cxn>
                  <a:cxn ang="0">
                    <a:pos x="16796" y="2882"/>
                  </a:cxn>
                </a:cxnLst>
                <a:rect l="T0" t="T1" r="T2" b="T3"/>
                <a:pathLst>
                  <a:path w="19679" h="19679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noFill/>
              <a:ln w="6350" cap="flat">
                <a:solidFill>
                  <a:srgbClr val="B3B3B3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76844" name="AutoShape 35"/>
              <p:cNvSpPr>
                <a:spLocks/>
              </p:cNvSpPr>
              <p:nvPr/>
            </p:nvSpPr>
            <p:spPr bwMode="auto">
              <a:xfrm>
                <a:off x="1371" y="158"/>
                <a:ext cx="179" cy="181"/>
              </a:xfrm>
              <a:custGeom>
                <a:avLst/>
                <a:gdLst>
                  <a:gd name="T0" fmla="*/ 0 w 19679"/>
                  <a:gd name="T1" fmla="*/ 0 h 19679"/>
                  <a:gd name="T2" fmla="*/ 19679 w 19679"/>
                  <a:gd name="T3" fmla="*/ 19679 h 19679"/>
                </a:gdLst>
                <a:ahLst/>
                <a:cxnLst>
                  <a:cxn ang="0">
                    <a:pos x="16796" y="2882"/>
                  </a:cxn>
                  <a:cxn ang="0">
                    <a:pos x="16796" y="16796"/>
                  </a:cxn>
                  <a:cxn ang="0">
                    <a:pos x="2882" y="16796"/>
                  </a:cxn>
                  <a:cxn ang="0">
                    <a:pos x="2882" y="2882"/>
                  </a:cxn>
                  <a:cxn ang="0">
                    <a:pos x="16796" y="2882"/>
                  </a:cxn>
                </a:cxnLst>
                <a:rect l="T0" t="T1" r="T2" b="T3"/>
                <a:pathLst>
                  <a:path w="19679" h="19679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noFill/>
              <a:ln w="6350" cap="flat">
                <a:solidFill>
                  <a:srgbClr val="B3B3B3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76845" name="AutoShape 36"/>
              <p:cNvSpPr>
                <a:spLocks/>
              </p:cNvSpPr>
              <p:nvPr/>
            </p:nvSpPr>
            <p:spPr bwMode="auto">
              <a:xfrm>
                <a:off x="1554" y="158"/>
                <a:ext cx="180" cy="181"/>
              </a:xfrm>
              <a:custGeom>
                <a:avLst/>
                <a:gdLst>
                  <a:gd name="T0" fmla="*/ 0 w 19679"/>
                  <a:gd name="T1" fmla="*/ 0 h 19679"/>
                  <a:gd name="T2" fmla="*/ 19679 w 19679"/>
                  <a:gd name="T3" fmla="*/ 19679 h 19679"/>
                </a:gdLst>
                <a:ahLst/>
                <a:cxnLst>
                  <a:cxn ang="0">
                    <a:pos x="16796" y="2882"/>
                  </a:cxn>
                  <a:cxn ang="0">
                    <a:pos x="16796" y="16796"/>
                  </a:cxn>
                  <a:cxn ang="0">
                    <a:pos x="2882" y="16796"/>
                  </a:cxn>
                  <a:cxn ang="0">
                    <a:pos x="2882" y="2882"/>
                  </a:cxn>
                  <a:cxn ang="0">
                    <a:pos x="16796" y="2882"/>
                  </a:cxn>
                </a:cxnLst>
                <a:rect l="T0" t="T1" r="T2" b="T3"/>
                <a:pathLst>
                  <a:path w="19679" h="19679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noFill/>
              <a:ln w="6350" cap="flat">
                <a:solidFill>
                  <a:srgbClr val="B3B3B3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76846" name="AutoShape 37"/>
              <p:cNvSpPr>
                <a:spLocks/>
              </p:cNvSpPr>
              <p:nvPr/>
            </p:nvSpPr>
            <p:spPr bwMode="auto">
              <a:xfrm>
                <a:off x="553" y="317"/>
                <a:ext cx="179" cy="181"/>
              </a:xfrm>
              <a:custGeom>
                <a:avLst/>
                <a:gdLst>
                  <a:gd name="T0" fmla="*/ 0 w 19679"/>
                  <a:gd name="T1" fmla="*/ 0 h 19679"/>
                  <a:gd name="T2" fmla="*/ 19679 w 19679"/>
                  <a:gd name="T3" fmla="*/ 19679 h 19679"/>
                </a:gdLst>
                <a:ahLst/>
                <a:cxnLst>
                  <a:cxn ang="0">
                    <a:pos x="16796" y="2882"/>
                  </a:cxn>
                  <a:cxn ang="0">
                    <a:pos x="16796" y="16796"/>
                  </a:cxn>
                  <a:cxn ang="0">
                    <a:pos x="2882" y="16796"/>
                  </a:cxn>
                  <a:cxn ang="0">
                    <a:pos x="2882" y="2882"/>
                  </a:cxn>
                  <a:cxn ang="0">
                    <a:pos x="16796" y="2882"/>
                  </a:cxn>
                </a:cxnLst>
                <a:rect l="T0" t="T1" r="T2" b="T3"/>
                <a:pathLst>
                  <a:path w="19679" h="19679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noFill/>
              <a:ln w="6350" cap="flat">
                <a:solidFill>
                  <a:srgbClr val="B3B3B3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76847" name="AutoShape 38"/>
              <p:cNvSpPr>
                <a:spLocks/>
              </p:cNvSpPr>
              <p:nvPr/>
            </p:nvSpPr>
            <p:spPr bwMode="auto">
              <a:xfrm>
                <a:off x="1642" y="317"/>
                <a:ext cx="179" cy="181"/>
              </a:xfrm>
              <a:custGeom>
                <a:avLst/>
                <a:gdLst>
                  <a:gd name="T0" fmla="*/ 0 w 19679"/>
                  <a:gd name="T1" fmla="*/ 0 h 19679"/>
                  <a:gd name="T2" fmla="*/ 19679 w 19679"/>
                  <a:gd name="T3" fmla="*/ 19679 h 19679"/>
                </a:gdLst>
                <a:ahLst/>
                <a:cxnLst>
                  <a:cxn ang="0">
                    <a:pos x="16796" y="2882"/>
                  </a:cxn>
                  <a:cxn ang="0">
                    <a:pos x="16796" y="16796"/>
                  </a:cxn>
                  <a:cxn ang="0">
                    <a:pos x="2882" y="16796"/>
                  </a:cxn>
                  <a:cxn ang="0">
                    <a:pos x="2882" y="2882"/>
                  </a:cxn>
                  <a:cxn ang="0">
                    <a:pos x="16796" y="2882"/>
                  </a:cxn>
                </a:cxnLst>
                <a:rect l="T0" t="T1" r="T2" b="T3"/>
                <a:pathLst>
                  <a:path w="19679" h="19679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noFill/>
              <a:ln w="6350" cap="flat">
                <a:solidFill>
                  <a:srgbClr val="B3B3B3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76848" name="AutoShape 39"/>
              <p:cNvSpPr>
                <a:spLocks/>
              </p:cNvSpPr>
              <p:nvPr/>
            </p:nvSpPr>
            <p:spPr bwMode="auto">
              <a:xfrm>
                <a:off x="457" y="476"/>
                <a:ext cx="179" cy="181"/>
              </a:xfrm>
              <a:custGeom>
                <a:avLst/>
                <a:gdLst>
                  <a:gd name="T0" fmla="*/ 0 w 19679"/>
                  <a:gd name="T1" fmla="*/ 0 h 19679"/>
                  <a:gd name="T2" fmla="*/ 19679 w 19679"/>
                  <a:gd name="T3" fmla="*/ 19679 h 19679"/>
                </a:gdLst>
                <a:ahLst/>
                <a:cxnLst>
                  <a:cxn ang="0">
                    <a:pos x="16796" y="2882"/>
                  </a:cxn>
                  <a:cxn ang="0">
                    <a:pos x="16796" y="16796"/>
                  </a:cxn>
                  <a:cxn ang="0">
                    <a:pos x="2882" y="16796"/>
                  </a:cxn>
                  <a:cxn ang="0">
                    <a:pos x="2882" y="2882"/>
                  </a:cxn>
                  <a:cxn ang="0">
                    <a:pos x="16796" y="2882"/>
                  </a:cxn>
                </a:cxnLst>
                <a:rect l="T0" t="T1" r="T2" b="T3"/>
                <a:pathLst>
                  <a:path w="19679" h="19679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noFill/>
              <a:ln w="6350" cap="flat">
                <a:solidFill>
                  <a:srgbClr val="B3B3B3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76849" name="AutoShape 40"/>
              <p:cNvSpPr>
                <a:spLocks/>
              </p:cNvSpPr>
              <p:nvPr/>
            </p:nvSpPr>
            <p:spPr bwMode="auto">
              <a:xfrm>
                <a:off x="1729" y="476"/>
                <a:ext cx="180" cy="181"/>
              </a:xfrm>
              <a:custGeom>
                <a:avLst/>
                <a:gdLst>
                  <a:gd name="T0" fmla="*/ 0 w 19679"/>
                  <a:gd name="T1" fmla="*/ 0 h 19679"/>
                  <a:gd name="T2" fmla="*/ 19679 w 19679"/>
                  <a:gd name="T3" fmla="*/ 19679 h 19679"/>
                </a:gdLst>
                <a:ahLst/>
                <a:cxnLst>
                  <a:cxn ang="0">
                    <a:pos x="16796" y="2882"/>
                  </a:cxn>
                  <a:cxn ang="0">
                    <a:pos x="16796" y="16796"/>
                  </a:cxn>
                  <a:cxn ang="0">
                    <a:pos x="2882" y="16796"/>
                  </a:cxn>
                  <a:cxn ang="0">
                    <a:pos x="2882" y="2882"/>
                  </a:cxn>
                  <a:cxn ang="0">
                    <a:pos x="16796" y="2882"/>
                  </a:cxn>
                </a:cxnLst>
                <a:rect l="T0" t="T1" r="T2" b="T3"/>
                <a:pathLst>
                  <a:path w="19679" h="19679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noFill/>
              <a:ln w="6350" cap="flat">
                <a:solidFill>
                  <a:srgbClr val="B3B3B3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76850" name="AutoShape 41"/>
              <p:cNvSpPr>
                <a:spLocks/>
              </p:cNvSpPr>
              <p:nvPr/>
            </p:nvSpPr>
            <p:spPr bwMode="auto">
              <a:xfrm>
                <a:off x="365" y="635"/>
                <a:ext cx="179" cy="181"/>
              </a:xfrm>
              <a:custGeom>
                <a:avLst/>
                <a:gdLst>
                  <a:gd name="T0" fmla="*/ 0 w 19679"/>
                  <a:gd name="T1" fmla="*/ 0 h 19679"/>
                  <a:gd name="T2" fmla="*/ 19679 w 19679"/>
                  <a:gd name="T3" fmla="*/ 19679 h 19679"/>
                </a:gdLst>
                <a:ahLst/>
                <a:cxnLst>
                  <a:cxn ang="0">
                    <a:pos x="16796" y="2882"/>
                  </a:cxn>
                  <a:cxn ang="0">
                    <a:pos x="16796" y="16796"/>
                  </a:cxn>
                  <a:cxn ang="0">
                    <a:pos x="2882" y="16796"/>
                  </a:cxn>
                  <a:cxn ang="0">
                    <a:pos x="2882" y="2882"/>
                  </a:cxn>
                  <a:cxn ang="0">
                    <a:pos x="16796" y="2882"/>
                  </a:cxn>
                </a:cxnLst>
                <a:rect l="T0" t="T1" r="T2" b="T3"/>
                <a:pathLst>
                  <a:path w="19679" h="19679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noFill/>
              <a:ln w="6350" cap="flat">
                <a:solidFill>
                  <a:srgbClr val="B3B3B3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76851" name="AutoShape 42"/>
              <p:cNvSpPr>
                <a:spLocks/>
              </p:cNvSpPr>
              <p:nvPr/>
            </p:nvSpPr>
            <p:spPr bwMode="auto">
              <a:xfrm>
                <a:off x="1817" y="635"/>
                <a:ext cx="179" cy="181"/>
              </a:xfrm>
              <a:custGeom>
                <a:avLst/>
                <a:gdLst>
                  <a:gd name="T0" fmla="*/ 0 w 19679"/>
                  <a:gd name="T1" fmla="*/ 0 h 19679"/>
                  <a:gd name="T2" fmla="*/ 19679 w 19679"/>
                  <a:gd name="T3" fmla="*/ 19679 h 19679"/>
                </a:gdLst>
                <a:ahLst/>
                <a:cxnLst>
                  <a:cxn ang="0">
                    <a:pos x="16796" y="2882"/>
                  </a:cxn>
                  <a:cxn ang="0">
                    <a:pos x="16796" y="16796"/>
                  </a:cxn>
                  <a:cxn ang="0">
                    <a:pos x="2882" y="16796"/>
                  </a:cxn>
                  <a:cxn ang="0">
                    <a:pos x="2882" y="2882"/>
                  </a:cxn>
                  <a:cxn ang="0">
                    <a:pos x="16796" y="2882"/>
                  </a:cxn>
                </a:cxnLst>
                <a:rect l="T0" t="T1" r="T2" b="T3"/>
                <a:pathLst>
                  <a:path w="19679" h="19679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noFill/>
              <a:ln w="6350" cap="flat">
                <a:solidFill>
                  <a:srgbClr val="B3B3B3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76852" name="AutoShape 43"/>
              <p:cNvSpPr>
                <a:spLocks/>
              </p:cNvSpPr>
              <p:nvPr/>
            </p:nvSpPr>
            <p:spPr bwMode="auto">
              <a:xfrm>
                <a:off x="269" y="794"/>
                <a:ext cx="179" cy="181"/>
              </a:xfrm>
              <a:custGeom>
                <a:avLst/>
                <a:gdLst>
                  <a:gd name="T0" fmla="*/ 0 w 19679"/>
                  <a:gd name="T1" fmla="*/ 0 h 19679"/>
                  <a:gd name="T2" fmla="*/ 19679 w 19679"/>
                  <a:gd name="T3" fmla="*/ 19679 h 19679"/>
                </a:gdLst>
                <a:ahLst/>
                <a:cxnLst>
                  <a:cxn ang="0">
                    <a:pos x="16796" y="2882"/>
                  </a:cxn>
                  <a:cxn ang="0">
                    <a:pos x="16796" y="16796"/>
                  </a:cxn>
                  <a:cxn ang="0">
                    <a:pos x="2882" y="16796"/>
                  </a:cxn>
                  <a:cxn ang="0">
                    <a:pos x="2882" y="2882"/>
                  </a:cxn>
                  <a:cxn ang="0">
                    <a:pos x="16796" y="2882"/>
                  </a:cxn>
                </a:cxnLst>
                <a:rect l="T0" t="T1" r="T2" b="T3"/>
                <a:pathLst>
                  <a:path w="19679" h="19679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noFill/>
              <a:ln w="6350" cap="flat">
                <a:solidFill>
                  <a:srgbClr val="B3B3B3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76853" name="AutoShape 44"/>
              <p:cNvSpPr>
                <a:spLocks/>
              </p:cNvSpPr>
              <p:nvPr/>
            </p:nvSpPr>
            <p:spPr bwMode="auto">
              <a:xfrm>
                <a:off x="1906" y="794"/>
                <a:ext cx="179" cy="181"/>
              </a:xfrm>
              <a:custGeom>
                <a:avLst/>
                <a:gdLst>
                  <a:gd name="T0" fmla="*/ 0 w 19679"/>
                  <a:gd name="T1" fmla="*/ 0 h 19679"/>
                  <a:gd name="T2" fmla="*/ 19679 w 19679"/>
                  <a:gd name="T3" fmla="*/ 19679 h 19679"/>
                </a:gdLst>
                <a:ahLst/>
                <a:cxnLst>
                  <a:cxn ang="0">
                    <a:pos x="16796" y="2882"/>
                  </a:cxn>
                  <a:cxn ang="0">
                    <a:pos x="16796" y="16796"/>
                  </a:cxn>
                  <a:cxn ang="0">
                    <a:pos x="2882" y="16796"/>
                  </a:cxn>
                  <a:cxn ang="0">
                    <a:pos x="2882" y="2882"/>
                  </a:cxn>
                  <a:cxn ang="0">
                    <a:pos x="16796" y="2882"/>
                  </a:cxn>
                </a:cxnLst>
                <a:rect l="T0" t="T1" r="T2" b="T3"/>
                <a:pathLst>
                  <a:path w="19679" h="19679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noFill/>
              <a:ln w="6350" cap="flat">
                <a:solidFill>
                  <a:srgbClr val="B3B3B3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76854" name="AutoShape 45"/>
              <p:cNvSpPr>
                <a:spLocks/>
              </p:cNvSpPr>
              <p:nvPr/>
            </p:nvSpPr>
            <p:spPr bwMode="auto">
              <a:xfrm>
                <a:off x="177" y="953"/>
                <a:ext cx="179" cy="181"/>
              </a:xfrm>
              <a:custGeom>
                <a:avLst/>
                <a:gdLst>
                  <a:gd name="T0" fmla="*/ 0 w 19679"/>
                  <a:gd name="T1" fmla="*/ 0 h 19679"/>
                  <a:gd name="T2" fmla="*/ 19679 w 19679"/>
                  <a:gd name="T3" fmla="*/ 19679 h 19679"/>
                </a:gdLst>
                <a:ahLst/>
                <a:cxnLst>
                  <a:cxn ang="0">
                    <a:pos x="16796" y="2882"/>
                  </a:cxn>
                  <a:cxn ang="0">
                    <a:pos x="16796" y="16796"/>
                  </a:cxn>
                  <a:cxn ang="0">
                    <a:pos x="2882" y="16796"/>
                  </a:cxn>
                  <a:cxn ang="0">
                    <a:pos x="2882" y="2882"/>
                  </a:cxn>
                  <a:cxn ang="0">
                    <a:pos x="16796" y="2882"/>
                  </a:cxn>
                </a:cxnLst>
                <a:rect l="T0" t="T1" r="T2" b="T3"/>
                <a:pathLst>
                  <a:path w="19679" h="19679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noFill/>
              <a:ln w="6350" cap="flat">
                <a:solidFill>
                  <a:srgbClr val="B3B3B3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76855" name="AutoShape 46"/>
              <p:cNvSpPr>
                <a:spLocks/>
              </p:cNvSpPr>
              <p:nvPr/>
            </p:nvSpPr>
            <p:spPr bwMode="auto">
              <a:xfrm>
                <a:off x="1992" y="953"/>
                <a:ext cx="179" cy="181"/>
              </a:xfrm>
              <a:custGeom>
                <a:avLst/>
                <a:gdLst>
                  <a:gd name="T0" fmla="*/ 0 w 19679"/>
                  <a:gd name="T1" fmla="*/ 0 h 19679"/>
                  <a:gd name="T2" fmla="*/ 19679 w 19679"/>
                  <a:gd name="T3" fmla="*/ 19679 h 19679"/>
                </a:gdLst>
                <a:ahLst/>
                <a:cxnLst>
                  <a:cxn ang="0">
                    <a:pos x="16796" y="2882"/>
                  </a:cxn>
                  <a:cxn ang="0">
                    <a:pos x="16796" y="16796"/>
                  </a:cxn>
                  <a:cxn ang="0">
                    <a:pos x="2882" y="16796"/>
                  </a:cxn>
                  <a:cxn ang="0">
                    <a:pos x="2882" y="2882"/>
                  </a:cxn>
                  <a:cxn ang="0">
                    <a:pos x="16796" y="2882"/>
                  </a:cxn>
                </a:cxnLst>
                <a:rect l="T0" t="T1" r="T2" b="T3"/>
                <a:pathLst>
                  <a:path w="19679" h="19679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noFill/>
              <a:ln w="6350" cap="flat">
                <a:solidFill>
                  <a:srgbClr val="B3B3B3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76856" name="AutoShape 47"/>
              <p:cNvSpPr>
                <a:spLocks/>
              </p:cNvSpPr>
              <p:nvPr/>
            </p:nvSpPr>
            <p:spPr bwMode="auto">
              <a:xfrm>
                <a:off x="265" y="1112"/>
                <a:ext cx="179" cy="181"/>
              </a:xfrm>
              <a:custGeom>
                <a:avLst/>
                <a:gdLst>
                  <a:gd name="T0" fmla="*/ 0 w 19679"/>
                  <a:gd name="T1" fmla="*/ 0 h 19679"/>
                  <a:gd name="T2" fmla="*/ 19679 w 19679"/>
                  <a:gd name="T3" fmla="*/ 19679 h 19679"/>
                </a:gdLst>
                <a:ahLst/>
                <a:cxnLst>
                  <a:cxn ang="0">
                    <a:pos x="16796" y="2882"/>
                  </a:cxn>
                  <a:cxn ang="0">
                    <a:pos x="16796" y="16796"/>
                  </a:cxn>
                  <a:cxn ang="0">
                    <a:pos x="2882" y="16796"/>
                  </a:cxn>
                  <a:cxn ang="0">
                    <a:pos x="2882" y="2882"/>
                  </a:cxn>
                  <a:cxn ang="0">
                    <a:pos x="16796" y="2882"/>
                  </a:cxn>
                </a:cxnLst>
                <a:rect l="T0" t="T1" r="T2" b="T3"/>
                <a:pathLst>
                  <a:path w="19679" h="19679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noFill/>
              <a:ln w="6350" cap="flat">
                <a:solidFill>
                  <a:srgbClr val="B3B3B3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76857" name="AutoShape 48"/>
              <p:cNvSpPr>
                <a:spLocks/>
              </p:cNvSpPr>
              <p:nvPr/>
            </p:nvSpPr>
            <p:spPr bwMode="auto">
              <a:xfrm>
                <a:off x="1895" y="1112"/>
                <a:ext cx="180" cy="181"/>
              </a:xfrm>
              <a:custGeom>
                <a:avLst/>
                <a:gdLst>
                  <a:gd name="T0" fmla="*/ 0 w 19679"/>
                  <a:gd name="T1" fmla="*/ 0 h 19679"/>
                  <a:gd name="T2" fmla="*/ 19679 w 19679"/>
                  <a:gd name="T3" fmla="*/ 19679 h 19679"/>
                </a:gdLst>
                <a:ahLst/>
                <a:cxnLst>
                  <a:cxn ang="0">
                    <a:pos x="16796" y="2882"/>
                  </a:cxn>
                  <a:cxn ang="0">
                    <a:pos x="16796" y="16796"/>
                  </a:cxn>
                  <a:cxn ang="0">
                    <a:pos x="2882" y="16796"/>
                  </a:cxn>
                  <a:cxn ang="0">
                    <a:pos x="2882" y="2882"/>
                  </a:cxn>
                  <a:cxn ang="0">
                    <a:pos x="16796" y="2882"/>
                  </a:cxn>
                </a:cxnLst>
                <a:rect l="T0" t="T1" r="T2" b="T3"/>
                <a:pathLst>
                  <a:path w="19679" h="19679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noFill/>
              <a:ln w="6350" cap="flat">
                <a:solidFill>
                  <a:srgbClr val="B3B3B3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76858" name="AutoShape 49"/>
              <p:cNvSpPr>
                <a:spLocks/>
              </p:cNvSpPr>
              <p:nvPr/>
            </p:nvSpPr>
            <p:spPr bwMode="auto">
              <a:xfrm>
                <a:off x="352" y="1271"/>
                <a:ext cx="179" cy="181"/>
              </a:xfrm>
              <a:custGeom>
                <a:avLst/>
                <a:gdLst>
                  <a:gd name="T0" fmla="*/ 0 w 19679"/>
                  <a:gd name="T1" fmla="*/ 0 h 19679"/>
                  <a:gd name="T2" fmla="*/ 19679 w 19679"/>
                  <a:gd name="T3" fmla="*/ 19679 h 19679"/>
                </a:gdLst>
                <a:ahLst/>
                <a:cxnLst>
                  <a:cxn ang="0">
                    <a:pos x="16796" y="2882"/>
                  </a:cxn>
                  <a:cxn ang="0">
                    <a:pos x="16796" y="16796"/>
                  </a:cxn>
                  <a:cxn ang="0">
                    <a:pos x="2882" y="16796"/>
                  </a:cxn>
                  <a:cxn ang="0">
                    <a:pos x="2882" y="2882"/>
                  </a:cxn>
                  <a:cxn ang="0">
                    <a:pos x="16796" y="2882"/>
                  </a:cxn>
                </a:cxnLst>
                <a:rect l="T0" t="T1" r="T2" b="T3"/>
                <a:pathLst>
                  <a:path w="19679" h="19679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noFill/>
              <a:ln w="6350" cap="flat">
                <a:solidFill>
                  <a:srgbClr val="B3B3B3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76859" name="AutoShape 50"/>
              <p:cNvSpPr>
                <a:spLocks/>
              </p:cNvSpPr>
              <p:nvPr/>
            </p:nvSpPr>
            <p:spPr bwMode="auto">
              <a:xfrm>
                <a:off x="1804" y="1271"/>
                <a:ext cx="179" cy="181"/>
              </a:xfrm>
              <a:custGeom>
                <a:avLst/>
                <a:gdLst>
                  <a:gd name="T0" fmla="*/ 0 w 19679"/>
                  <a:gd name="T1" fmla="*/ 0 h 19679"/>
                  <a:gd name="T2" fmla="*/ 19679 w 19679"/>
                  <a:gd name="T3" fmla="*/ 19679 h 19679"/>
                </a:gdLst>
                <a:ahLst/>
                <a:cxnLst>
                  <a:cxn ang="0">
                    <a:pos x="16796" y="2882"/>
                  </a:cxn>
                  <a:cxn ang="0">
                    <a:pos x="16796" y="16796"/>
                  </a:cxn>
                  <a:cxn ang="0">
                    <a:pos x="2882" y="16796"/>
                  </a:cxn>
                  <a:cxn ang="0">
                    <a:pos x="2882" y="2882"/>
                  </a:cxn>
                  <a:cxn ang="0">
                    <a:pos x="16796" y="2882"/>
                  </a:cxn>
                </a:cxnLst>
                <a:rect l="T0" t="T1" r="T2" b="T3"/>
                <a:pathLst>
                  <a:path w="19679" h="19679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noFill/>
              <a:ln w="6350" cap="flat">
                <a:solidFill>
                  <a:srgbClr val="B3B3B3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76860" name="AutoShape 51"/>
              <p:cNvSpPr>
                <a:spLocks/>
              </p:cNvSpPr>
              <p:nvPr/>
            </p:nvSpPr>
            <p:spPr bwMode="auto">
              <a:xfrm>
                <a:off x="440" y="1430"/>
                <a:ext cx="179" cy="181"/>
              </a:xfrm>
              <a:custGeom>
                <a:avLst/>
                <a:gdLst>
                  <a:gd name="T0" fmla="*/ 0 w 19679"/>
                  <a:gd name="T1" fmla="*/ 0 h 19679"/>
                  <a:gd name="T2" fmla="*/ 19679 w 19679"/>
                  <a:gd name="T3" fmla="*/ 19679 h 19679"/>
                </a:gdLst>
                <a:ahLst/>
                <a:cxnLst>
                  <a:cxn ang="0">
                    <a:pos x="16796" y="2882"/>
                  </a:cxn>
                  <a:cxn ang="0">
                    <a:pos x="16796" y="16796"/>
                  </a:cxn>
                  <a:cxn ang="0">
                    <a:pos x="2882" y="16796"/>
                  </a:cxn>
                  <a:cxn ang="0">
                    <a:pos x="2882" y="2882"/>
                  </a:cxn>
                  <a:cxn ang="0">
                    <a:pos x="16796" y="2882"/>
                  </a:cxn>
                </a:cxnLst>
                <a:rect l="T0" t="T1" r="T2" b="T3"/>
                <a:pathLst>
                  <a:path w="19679" h="19679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noFill/>
              <a:ln w="6350" cap="flat">
                <a:solidFill>
                  <a:srgbClr val="B3B3B3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76861" name="AutoShape 52"/>
              <p:cNvSpPr>
                <a:spLocks/>
              </p:cNvSpPr>
              <p:nvPr/>
            </p:nvSpPr>
            <p:spPr bwMode="auto">
              <a:xfrm>
                <a:off x="1703" y="1430"/>
                <a:ext cx="179" cy="181"/>
              </a:xfrm>
              <a:custGeom>
                <a:avLst/>
                <a:gdLst>
                  <a:gd name="T0" fmla="*/ 0 w 19679"/>
                  <a:gd name="T1" fmla="*/ 0 h 19679"/>
                  <a:gd name="T2" fmla="*/ 19679 w 19679"/>
                  <a:gd name="T3" fmla="*/ 19679 h 19679"/>
                </a:gdLst>
                <a:ahLst/>
                <a:cxnLst>
                  <a:cxn ang="0">
                    <a:pos x="16796" y="2882"/>
                  </a:cxn>
                  <a:cxn ang="0">
                    <a:pos x="16796" y="16796"/>
                  </a:cxn>
                  <a:cxn ang="0">
                    <a:pos x="2882" y="16796"/>
                  </a:cxn>
                  <a:cxn ang="0">
                    <a:pos x="2882" y="2882"/>
                  </a:cxn>
                  <a:cxn ang="0">
                    <a:pos x="16796" y="2882"/>
                  </a:cxn>
                </a:cxnLst>
                <a:rect l="T0" t="T1" r="T2" b="T3"/>
                <a:pathLst>
                  <a:path w="19679" h="19679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noFill/>
              <a:ln w="6350" cap="flat">
                <a:solidFill>
                  <a:srgbClr val="B3B3B3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76862" name="AutoShape 53"/>
              <p:cNvSpPr>
                <a:spLocks/>
              </p:cNvSpPr>
              <p:nvPr/>
            </p:nvSpPr>
            <p:spPr bwMode="auto">
              <a:xfrm>
                <a:off x="527" y="1588"/>
                <a:ext cx="179" cy="181"/>
              </a:xfrm>
              <a:custGeom>
                <a:avLst/>
                <a:gdLst>
                  <a:gd name="T0" fmla="*/ 0 w 19679"/>
                  <a:gd name="T1" fmla="*/ 0 h 19679"/>
                  <a:gd name="T2" fmla="*/ 19679 w 19679"/>
                  <a:gd name="T3" fmla="*/ 19679 h 19679"/>
                </a:gdLst>
                <a:ahLst/>
                <a:cxnLst>
                  <a:cxn ang="0">
                    <a:pos x="16796" y="2882"/>
                  </a:cxn>
                  <a:cxn ang="0">
                    <a:pos x="16796" y="16796"/>
                  </a:cxn>
                  <a:cxn ang="0">
                    <a:pos x="2882" y="16796"/>
                  </a:cxn>
                  <a:cxn ang="0">
                    <a:pos x="2882" y="2882"/>
                  </a:cxn>
                  <a:cxn ang="0">
                    <a:pos x="16796" y="2882"/>
                  </a:cxn>
                </a:cxnLst>
                <a:rect l="T0" t="T1" r="T2" b="T3"/>
                <a:pathLst>
                  <a:path w="19679" h="19679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noFill/>
              <a:ln w="6350" cap="flat">
                <a:solidFill>
                  <a:srgbClr val="B3B3B3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76863" name="AutoShape 54"/>
              <p:cNvSpPr>
                <a:spLocks/>
              </p:cNvSpPr>
              <p:nvPr/>
            </p:nvSpPr>
            <p:spPr bwMode="auto">
              <a:xfrm>
                <a:off x="732" y="317"/>
                <a:ext cx="180" cy="181"/>
              </a:xfrm>
              <a:custGeom>
                <a:avLst/>
                <a:gdLst>
                  <a:gd name="T0" fmla="*/ 0 w 19679"/>
                  <a:gd name="T1" fmla="*/ 0 h 19679"/>
                  <a:gd name="T2" fmla="*/ 19679 w 19679"/>
                  <a:gd name="T3" fmla="*/ 19679 h 19679"/>
                </a:gdLst>
                <a:ahLst/>
                <a:cxnLst>
                  <a:cxn ang="0">
                    <a:pos x="16796" y="2882"/>
                  </a:cxn>
                  <a:cxn ang="0">
                    <a:pos x="16796" y="16796"/>
                  </a:cxn>
                  <a:cxn ang="0">
                    <a:pos x="2882" y="16796"/>
                  </a:cxn>
                  <a:cxn ang="0">
                    <a:pos x="2882" y="2882"/>
                  </a:cxn>
                  <a:cxn ang="0">
                    <a:pos x="16796" y="2882"/>
                  </a:cxn>
                </a:cxnLst>
                <a:rect l="T0" t="T1" r="T2" b="T3"/>
                <a:pathLst>
                  <a:path w="19679" h="19679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noFill/>
              <a:ln w="6350" cap="flat">
                <a:solidFill>
                  <a:srgbClr val="B3B3B3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76864" name="AutoShape 55"/>
              <p:cNvSpPr>
                <a:spLocks/>
              </p:cNvSpPr>
              <p:nvPr/>
            </p:nvSpPr>
            <p:spPr bwMode="auto">
              <a:xfrm>
                <a:off x="903" y="317"/>
                <a:ext cx="180" cy="181"/>
              </a:xfrm>
              <a:custGeom>
                <a:avLst/>
                <a:gdLst>
                  <a:gd name="T0" fmla="*/ 0 w 19679"/>
                  <a:gd name="T1" fmla="*/ 0 h 19679"/>
                  <a:gd name="T2" fmla="*/ 19679 w 19679"/>
                  <a:gd name="T3" fmla="*/ 19679 h 19679"/>
                </a:gdLst>
                <a:ahLst/>
                <a:cxnLst>
                  <a:cxn ang="0">
                    <a:pos x="16796" y="2882"/>
                  </a:cxn>
                  <a:cxn ang="0">
                    <a:pos x="16796" y="16796"/>
                  </a:cxn>
                  <a:cxn ang="0">
                    <a:pos x="2882" y="16796"/>
                  </a:cxn>
                  <a:cxn ang="0">
                    <a:pos x="2882" y="2882"/>
                  </a:cxn>
                  <a:cxn ang="0">
                    <a:pos x="16796" y="2882"/>
                  </a:cxn>
                </a:cxnLst>
                <a:rect l="T0" t="T1" r="T2" b="T3"/>
                <a:pathLst>
                  <a:path w="19679" h="19679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noFill/>
              <a:ln w="6350" cap="flat">
                <a:solidFill>
                  <a:srgbClr val="B3B3B3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76865" name="AutoShape 56"/>
              <p:cNvSpPr>
                <a:spLocks/>
              </p:cNvSpPr>
              <p:nvPr/>
            </p:nvSpPr>
            <p:spPr bwMode="auto">
              <a:xfrm>
                <a:off x="1091" y="317"/>
                <a:ext cx="179" cy="181"/>
              </a:xfrm>
              <a:custGeom>
                <a:avLst/>
                <a:gdLst>
                  <a:gd name="T0" fmla="*/ 0 w 19679"/>
                  <a:gd name="T1" fmla="*/ 0 h 19679"/>
                  <a:gd name="T2" fmla="*/ 19679 w 19679"/>
                  <a:gd name="T3" fmla="*/ 19679 h 19679"/>
                </a:gdLst>
                <a:ahLst/>
                <a:cxnLst>
                  <a:cxn ang="0">
                    <a:pos x="16796" y="2882"/>
                  </a:cxn>
                  <a:cxn ang="0">
                    <a:pos x="16796" y="16796"/>
                  </a:cxn>
                  <a:cxn ang="0">
                    <a:pos x="2882" y="16796"/>
                  </a:cxn>
                  <a:cxn ang="0">
                    <a:pos x="2882" y="2882"/>
                  </a:cxn>
                  <a:cxn ang="0">
                    <a:pos x="16796" y="2882"/>
                  </a:cxn>
                </a:cxnLst>
                <a:rect l="T0" t="T1" r="T2" b="T3"/>
                <a:pathLst>
                  <a:path w="19679" h="19679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noFill/>
              <a:ln w="6350" cap="flat">
                <a:solidFill>
                  <a:srgbClr val="B3B3B3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76866" name="AutoShape 57"/>
              <p:cNvSpPr>
                <a:spLocks/>
              </p:cNvSpPr>
              <p:nvPr/>
            </p:nvSpPr>
            <p:spPr bwMode="auto">
              <a:xfrm>
                <a:off x="1279" y="317"/>
                <a:ext cx="179" cy="181"/>
              </a:xfrm>
              <a:custGeom>
                <a:avLst/>
                <a:gdLst>
                  <a:gd name="T0" fmla="*/ 0 w 19679"/>
                  <a:gd name="T1" fmla="*/ 0 h 19679"/>
                  <a:gd name="T2" fmla="*/ 19679 w 19679"/>
                  <a:gd name="T3" fmla="*/ 19679 h 19679"/>
                </a:gdLst>
                <a:ahLst/>
                <a:cxnLst>
                  <a:cxn ang="0">
                    <a:pos x="16796" y="2882"/>
                  </a:cxn>
                  <a:cxn ang="0">
                    <a:pos x="16796" y="16796"/>
                  </a:cxn>
                  <a:cxn ang="0">
                    <a:pos x="2882" y="16796"/>
                  </a:cxn>
                  <a:cxn ang="0">
                    <a:pos x="2882" y="2882"/>
                  </a:cxn>
                  <a:cxn ang="0">
                    <a:pos x="16796" y="2882"/>
                  </a:cxn>
                </a:cxnLst>
                <a:rect l="T0" t="T1" r="T2" b="T3"/>
                <a:pathLst>
                  <a:path w="19679" h="19679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noFill/>
              <a:ln w="6350" cap="flat">
                <a:solidFill>
                  <a:srgbClr val="B3B3B3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76867" name="AutoShape 58"/>
              <p:cNvSpPr>
                <a:spLocks/>
              </p:cNvSpPr>
              <p:nvPr/>
            </p:nvSpPr>
            <p:spPr bwMode="auto">
              <a:xfrm>
                <a:off x="1456" y="317"/>
                <a:ext cx="179" cy="181"/>
              </a:xfrm>
              <a:custGeom>
                <a:avLst/>
                <a:gdLst>
                  <a:gd name="T0" fmla="*/ 0 w 19679"/>
                  <a:gd name="T1" fmla="*/ 0 h 19679"/>
                  <a:gd name="T2" fmla="*/ 19679 w 19679"/>
                  <a:gd name="T3" fmla="*/ 19679 h 19679"/>
                </a:gdLst>
                <a:ahLst/>
                <a:cxnLst>
                  <a:cxn ang="0">
                    <a:pos x="16796" y="2882"/>
                  </a:cxn>
                  <a:cxn ang="0">
                    <a:pos x="16796" y="16796"/>
                  </a:cxn>
                  <a:cxn ang="0">
                    <a:pos x="2882" y="16796"/>
                  </a:cxn>
                  <a:cxn ang="0">
                    <a:pos x="2882" y="2882"/>
                  </a:cxn>
                  <a:cxn ang="0">
                    <a:pos x="16796" y="2882"/>
                  </a:cxn>
                </a:cxnLst>
                <a:rect l="T0" t="T1" r="T2" b="T3"/>
                <a:pathLst>
                  <a:path w="19679" h="19679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noFill/>
              <a:ln w="6350" cap="flat">
                <a:solidFill>
                  <a:srgbClr val="B3B3B3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76868" name="AutoShape 59"/>
              <p:cNvSpPr>
                <a:spLocks/>
              </p:cNvSpPr>
              <p:nvPr/>
            </p:nvSpPr>
            <p:spPr bwMode="auto">
              <a:xfrm>
                <a:off x="641" y="476"/>
                <a:ext cx="179" cy="181"/>
              </a:xfrm>
              <a:custGeom>
                <a:avLst/>
                <a:gdLst>
                  <a:gd name="T0" fmla="*/ 0 w 19679"/>
                  <a:gd name="T1" fmla="*/ 0 h 19679"/>
                  <a:gd name="T2" fmla="*/ 19679 w 19679"/>
                  <a:gd name="T3" fmla="*/ 19679 h 19679"/>
                </a:gdLst>
                <a:ahLst/>
                <a:cxnLst>
                  <a:cxn ang="0">
                    <a:pos x="16796" y="2882"/>
                  </a:cxn>
                  <a:cxn ang="0">
                    <a:pos x="16796" y="16796"/>
                  </a:cxn>
                  <a:cxn ang="0">
                    <a:pos x="2882" y="16796"/>
                  </a:cxn>
                  <a:cxn ang="0">
                    <a:pos x="2882" y="2882"/>
                  </a:cxn>
                  <a:cxn ang="0">
                    <a:pos x="16796" y="2882"/>
                  </a:cxn>
                </a:cxnLst>
                <a:rect l="T0" t="T1" r="T2" b="T3"/>
                <a:pathLst>
                  <a:path w="19679" h="19679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noFill/>
              <a:ln w="6350" cap="flat">
                <a:solidFill>
                  <a:srgbClr val="B3B3B3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76869" name="AutoShape 60"/>
              <p:cNvSpPr>
                <a:spLocks/>
              </p:cNvSpPr>
              <p:nvPr/>
            </p:nvSpPr>
            <p:spPr bwMode="auto">
              <a:xfrm>
                <a:off x="1546" y="476"/>
                <a:ext cx="179" cy="181"/>
              </a:xfrm>
              <a:custGeom>
                <a:avLst/>
                <a:gdLst>
                  <a:gd name="T0" fmla="*/ 0 w 19679"/>
                  <a:gd name="T1" fmla="*/ 0 h 19679"/>
                  <a:gd name="T2" fmla="*/ 19679 w 19679"/>
                  <a:gd name="T3" fmla="*/ 19679 h 19679"/>
                </a:gdLst>
                <a:ahLst/>
                <a:cxnLst>
                  <a:cxn ang="0">
                    <a:pos x="16796" y="2882"/>
                  </a:cxn>
                  <a:cxn ang="0">
                    <a:pos x="16796" y="16796"/>
                  </a:cxn>
                  <a:cxn ang="0">
                    <a:pos x="2882" y="16796"/>
                  </a:cxn>
                  <a:cxn ang="0">
                    <a:pos x="2882" y="2882"/>
                  </a:cxn>
                  <a:cxn ang="0">
                    <a:pos x="16796" y="2882"/>
                  </a:cxn>
                </a:cxnLst>
                <a:rect l="T0" t="T1" r="T2" b="T3"/>
                <a:pathLst>
                  <a:path w="19679" h="19679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noFill/>
              <a:ln w="6350" cap="flat">
                <a:solidFill>
                  <a:srgbClr val="B3B3B3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76870" name="AutoShape 61"/>
              <p:cNvSpPr>
                <a:spLocks/>
              </p:cNvSpPr>
              <p:nvPr/>
            </p:nvSpPr>
            <p:spPr bwMode="auto">
              <a:xfrm>
                <a:off x="544" y="635"/>
                <a:ext cx="180" cy="181"/>
              </a:xfrm>
              <a:custGeom>
                <a:avLst/>
                <a:gdLst>
                  <a:gd name="T0" fmla="*/ 0 w 19679"/>
                  <a:gd name="T1" fmla="*/ 0 h 19679"/>
                  <a:gd name="T2" fmla="*/ 19679 w 19679"/>
                  <a:gd name="T3" fmla="*/ 19679 h 19679"/>
                </a:gdLst>
                <a:ahLst/>
                <a:cxnLst>
                  <a:cxn ang="0">
                    <a:pos x="16796" y="2882"/>
                  </a:cxn>
                  <a:cxn ang="0">
                    <a:pos x="16796" y="16796"/>
                  </a:cxn>
                  <a:cxn ang="0">
                    <a:pos x="2882" y="16796"/>
                  </a:cxn>
                  <a:cxn ang="0">
                    <a:pos x="2882" y="2882"/>
                  </a:cxn>
                  <a:cxn ang="0">
                    <a:pos x="16796" y="2882"/>
                  </a:cxn>
                </a:cxnLst>
                <a:rect l="T0" t="T1" r="T2" b="T3"/>
                <a:pathLst>
                  <a:path w="19679" h="19679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noFill/>
              <a:ln w="6350" cap="flat">
                <a:solidFill>
                  <a:srgbClr val="B3B3B3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76871" name="AutoShape 62"/>
              <p:cNvSpPr>
                <a:spLocks/>
              </p:cNvSpPr>
              <p:nvPr/>
            </p:nvSpPr>
            <p:spPr bwMode="auto">
              <a:xfrm>
                <a:off x="1633" y="635"/>
                <a:ext cx="179" cy="181"/>
              </a:xfrm>
              <a:custGeom>
                <a:avLst/>
                <a:gdLst>
                  <a:gd name="T0" fmla="*/ 0 w 19679"/>
                  <a:gd name="T1" fmla="*/ 0 h 19679"/>
                  <a:gd name="T2" fmla="*/ 19679 w 19679"/>
                  <a:gd name="T3" fmla="*/ 19679 h 19679"/>
                </a:gdLst>
                <a:ahLst/>
                <a:cxnLst>
                  <a:cxn ang="0">
                    <a:pos x="16796" y="2882"/>
                  </a:cxn>
                  <a:cxn ang="0">
                    <a:pos x="16796" y="16796"/>
                  </a:cxn>
                  <a:cxn ang="0">
                    <a:pos x="2882" y="16796"/>
                  </a:cxn>
                  <a:cxn ang="0">
                    <a:pos x="2882" y="2882"/>
                  </a:cxn>
                  <a:cxn ang="0">
                    <a:pos x="16796" y="2882"/>
                  </a:cxn>
                </a:cxnLst>
                <a:rect l="T0" t="T1" r="T2" b="T3"/>
                <a:pathLst>
                  <a:path w="19679" h="19679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noFill/>
              <a:ln w="6350" cap="flat">
                <a:solidFill>
                  <a:srgbClr val="B3B3B3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76872" name="AutoShape 63"/>
              <p:cNvSpPr>
                <a:spLocks/>
              </p:cNvSpPr>
              <p:nvPr/>
            </p:nvSpPr>
            <p:spPr bwMode="auto">
              <a:xfrm>
                <a:off x="453" y="794"/>
                <a:ext cx="179" cy="181"/>
              </a:xfrm>
              <a:custGeom>
                <a:avLst/>
                <a:gdLst>
                  <a:gd name="T0" fmla="*/ 0 w 19679"/>
                  <a:gd name="T1" fmla="*/ 0 h 19679"/>
                  <a:gd name="T2" fmla="*/ 19679 w 19679"/>
                  <a:gd name="T3" fmla="*/ 19679 h 19679"/>
                </a:gdLst>
                <a:ahLst/>
                <a:cxnLst>
                  <a:cxn ang="0">
                    <a:pos x="16796" y="2882"/>
                  </a:cxn>
                  <a:cxn ang="0">
                    <a:pos x="16796" y="16796"/>
                  </a:cxn>
                  <a:cxn ang="0">
                    <a:pos x="2882" y="16796"/>
                  </a:cxn>
                  <a:cxn ang="0">
                    <a:pos x="2882" y="2882"/>
                  </a:cxn>
                  <a:cxn ang="0">
                    <a:pos x="16796" y="2882"/>
                  </a:cxn>
                </a:cxnLst>
                <a:rect l="T0" t="T1" r="T2" b="T3"/>
                <a:pathLst>
                  <a:path w="19679" h="19679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noFill/>
              <a:ln w="6350" cap="flat">
                <a:solidFill>
                  <a:srgbClr val="B3B3B3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76873" name="AutoShape 64"/>
              <p:cNvSpPr>
                <a:spLocks/>
              </p:cNvSpPr>
              <p:nvPr/>
            </p:nvSpPr>
            <p:spPr bwMode="auto">
              <a:xfrm>
                <a:off x="1721" y="794"/>
                <a:ext cx="179" cy="181"/>
              </a:xfrm>
              <a:custGeom>
                <a:avLst/>
                <a:gdLst>
                  <a:gd name="T0" fmla="*/ 0 w 19679"/>
                  <a:gd name="T1" fmla="*/ 0 h 19679"/>
                  <a:gd name="T2" fmla="*/ 19679 w 19679"/>
                  <a:gd name="T3" fmla="*/ 19679 h 19679"/>
                </a:gdLst>
                <a:ahLst/>
                <a:cxnLst>
                  <a:cxn ang="0">
                    <a:pos x="16796" y="2882"/>
                  </a:cxn>
                  <a:cxn ang="0">
                    <a:pos x="16796" y="16796"/>
                  </a:cxn>
                  <a:cxn ang="0">
                    <a:pos x="2882" y="16796"/>
                  </a:cxn>
                  <a:cxn ang="0">
                    <a:pos x="2882" y="2882"/>
                  </a:cxn>
                  <a:cxn ang="0">
                    <a:pos x="16796" y="2882"/>
                  </a:cxn>
                </a:cxnLst>
                <a:rect l="T0" t="T1" r="T2" b="T3"/>
                <a:pathLst>
                  <a:path w="19679" h="19679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noFill/>
              <a:ln w="6350" cap="flat">
                <a:solidFill>
                  <a:srgbClr val="B3B3B3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76874" name="AutoShape 65"/>
              <p:cNvSpPr>
                <a:spLocks/>
              </p:cNvSpPr>
              <p:nvPr/>
            </p:nvSpPr>
            <p:spPr bwMode="auto">
              <a:xfrm>
                <a:off x="356" y="953"/>
                <a:ext cx="180" cy="181"/>
              </a:xfrm>
              <a:custGeom>
                <a:avLst/>
                <a:gdLst>
                  <a:gd name="T0" fmla="*/ 0 w 19679"/>
                  <a:gd name="T1" fmla="*/ 0 h 19679"/>
                  <a:gd name="T2" fmla="*/ 19679 w 19679"/>
                  <a:gd name="T3" fmla="*/ 19679 h 19679"/>
                </a:gdLst>
                <a:ahLst/>
                <a:cxnLst>
                  <a:cxn ang="0">
                    <a:pos x="16796" y="2882"/>
                  </a:cxn>
                  <a:cxn ang="0">
                    <a:pos x="16796" y="16796"/>
                  </a:cxn>
                  <a:cxn ang="0">
                    <a:pos x="2882" y="16796"/>
                  </a:cxn>
                  <a:cxn ang="0">
                    <a:pos x="2882" y="2882"/>
                  </a:cxn>
                  <a:cxn ang="0">
                    <a:pos x="16796" y="2882"/>
                  </a:cxn>
                </a:cxnLst>
                <a:rect l="T0" t="T1" r="T2" b="T3"/>
                <a:pathLst>
                  <a:path w="19679" h="19679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noFill/>
              <a:ln w="6350" cap="flat">
                <a:solidFill>
                  <a:srgbClr val="B3B3B3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76875" name="AutoShape 66"/>
              <p:cNvSpPr>
                <a:spLocks/>
              </p:cNvSpPr>
              <p:nvPr/>
            </p:nvSpPr>
            <p:spPr bwMode="auto">
              <a:xfrm>
                <a:off x="1808" y="953"/>
                <a:ext cx="179" cy="181"/>
              </a:xfrm>
              <a:custGeom>
                <a:avLst/>
                <a:gdLst>
                  <a:gd name="T0" fmla="*/ 0 w 19679"/>
                  <a:gd name="T1" fmla="*/ 0 h 19679"/>
                  <a:gd name="T2" fmla="*/ 19679 w 19679"/>
                  <a:gd name="T3" fmla="*/ 19679 h 19679"/>
                </a:gdLst>
                <a:ahLst/>
                <a:cxnLst>
                  <a:cxn ang="0">
                    <a:pos x="16796" y="2882"/>
                  </a:cxn>
                  <a:cxn ang="0">
                    <a:pos x="16796" y="16796"/>
                  </a:cxn>
                  <a:cxn ang="0">
                    <a:pos x="2882" y="16796"/>
                  </a:cxn>
                  <a:cxn ang="0">
                    <a:pos x="2882" y="2882"/>
                  </a:cxn>
                  <a:cxn ang="0">
                    <a:pos x="16796" y="2882"/>
                  </a:cxn>
                </a:cxnLst>
                <a:rect l="T0" t="T1" r="T2" b="T3"/>
                <a:pathLst>
                  <a:path w="19679" h="19679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noFill/>
              <a:ln w="6350" cap="flat">
                <a:solidFill>
                  <a:srgbClr val="B3B3B3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76876" name="AutoShape 67"/>
              <p:cNvSpPr>
                <a:spLocks/>
              </p:cNvSpPr>
              <p:nvPr/>
            </p:nvSpPr>
            <p:spPr bwMode="auto">
              <a:xfrm>
                <a:off x="444" y="1112"/>
                <a:ext cx="179" cy="181"/>
              </a:xfrm>
              <a:custGeom>
                <a:avLst/>
                <a:gdLst>
                  <a:gd name="T0" fmla="*/ 0 w 19679"/>
                  <a:gd name="T1" fmla="*/ 0 h 19679"/>
                  <a:gd name="T2" fmla="*/ 19679 w 19679"/>
                  <a:gd name="T3" fmla="*/ 19679 h 19679"/>
                </a:gdLst>
                <a:ahLst/>
                <a:cxnLst>
                  <a:cxn ang="0">
                    <a:pos x="16796" y="2882"/>
                  </a:cxn>
                  <a:cxn ang="0">
                    <a:pos x="16796" y="16796"/>
                  </a:cxn>
                  <a:cxn ang="0">
                    <a:pos x="2882" y="16796"/>
                  </a:cxn>
                  <a:cxn ang="0">
                    <a:pos x="2882" y="2882"/>
                  </a:cxn>
                  <a:cxn ang="0">
                    <a:pos x="16796" y="2882"/>
                  </a:cxn>
                </a:cxnLst>
                <a:rect l="T0" t="T1" r="T2" b="T3"/>
                <a:pathLst>
                  <a:path w="19679" h="19679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noFill/>
              <a:ln w="6350" cap="flat">
                <a:solidFill>
                  <a:srgbClr val="B3B3B3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76877" name="AutoShape 68"/>
              <p:cNvSpPr>
                <a:spLocks/>
              </p:cNvSpPr>
              <p:nvPr/>
            </p:nvSpPr>
            <p:spPr bwMode="auto">
              <a:xfrm>
                <a:off x="1716" y="1112"/>
                <a:ext cx="179" cy="181"/>
              </a:xfrm>
              <a:custGeom>
                <a:avLst/>
                <a:gdLst>
                  <a:gd name="T0" fmla="*/ 0 w 19679"/>
                  <a:gd name="T1" fmla="*/ 0 h 19679"/>
                  <a:gd name="T2" fmla="*/ 19679 w 19679"/>
                  <a:gd name="T3" fmla="*/ 19679 h 19679"/>
                </a:gdLst>
                <a:ahLst/>
                <a:cxnLst>
                  <a:cxn ang="0">
                    <a:pos x="16796" y="2882"/>
                  </a:cxn>
                  <a:cxn ang="0">
                    <a:pos x="16796" y="16796"/>
                  </a:cxn>
                  <a:cxn ang="0">
                    <a:pos x="2882" y="16796"/>
                  </a:cxn>
                  <a:cxn ang="0">
                    <a:pos x="2882" y="2882"/>
                  </a:cxn>
                  <a:cxn ang="0">
                    <a:pos x="16796" y="2882"/>
                  </a:cxn>
                </a:cxnLst>
                <a:rect l="T0" t="T1" r="T2" b="T3"/>
                <a:pathLst>
                  <a:path w="19679" h="19679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noFill/>
              <a:ln w="6350" cap="flat">
                <a:solidFill>
                  <a:srgbClr val="B3B3B3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76878" name="AutoShape 69"/>
              <p:cNvSpPr>
                <a:spLocks/>
              </p:cNvSpPr>
              <p:nvPr/>
            </p:nvSpPr>
            <p:spPr bwMode="auto">
              <a:xfrm>
                <a:off x="531" y="1271"/>
                <a:ext cx="180" cy="181"/>
              </a:xfrm>
              <a:custGeom>
                <a:avLst/>
                <a:gdLst>
                  <a:gd name="T0" fmla="*/ 0 w 19679"/>
                  <a:gd name="T1" fmla="*/ 0 h 19679"/>
                  <a:gd name="T2" fmla="*/ 19679 w 19679"/>
                  <a:gd name="T3" fmla="*/ 19679 h 19679"/>
                </a:gdLst>
                <a:ahLst/>
                <a:cxnLst>
                  <a:cxn ang="0">
                    <a:pos x="16796" y="2882"/>
                  </a:cxn>
                  <a:cxn ang="0">
                    <a:pos x="16796" y="16796"/>
                  </a:cxn>
                  <a:cxn ang="0">
                    <a:pos x="2882" y="16796"/>
                  </a:cxn>
                  <a:cxn ang="0">
                    <a:pos x="2882" y="2882"/>
                  </a:cxn>
                  <a:cxn ang="0">
                    <a:pos x="16796" y="2882"/>
                  </a:cxn>
                </a:cxnLst>
                <a:rect l="T0" t="T1" r="T2" b="T3"/>
                <a:pathLst>
                  <a:path w="19679" h="19679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noFill/>
              <a:ln w="6350" cap="flat">
                <a:solidFill>
                  <a:srgbClr val="B3B3B3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76879" name="AutoShape 70"/>
              <p:cNvSpPr>
                <a:spLocks/>
              </p:cNvSpPr>
              <p:nvPr/>
            </p:nvSpPr>
            <p:spPr bwMode="auto">
              <a:xfrm>
                <a:off x="1616" y="1271"/>
                <a:ext cx="179" cy="181"/>
              </a:xfrm>
              <a:custGeom>
                <a:avLst/>
                <a:gdLst>
                  <a:gd name="T0" fmla="*/ 0 w 19679"/>
                  <a:gd name="T1" fmla="*/ 0 h 19679"/>
                  <a:gd name="T2" fmla="*/ 19679 w 19679"/>
                  <a:gd name="T3" fmla="*/ 19679 h 19679"/>
                </a:gdLst>
                <a:ahLst/>
                <a:cxnLst>
                  <a:cxn ang="0">
                    <a:pos x="16796" y="2882"/>
                  </a:cxn>
                  <a:cxn ang="0">
                    <a:pos x="16796" y="16796"/>
                  </a:cxn>
                  <a:cxn ang="0">
                    <a:pos x="2882" y="16796"/>
                  </a:cxn>
                  <a:cxn ang="0">
                    <a:pos x="2882" y="2882"/>
                  </a:cxn>
                  <a:cxn ang="0">
                    <a:pos x="16796" y="2882"/>
                  </a:cxn>
                </a:cxnLst>
                <a:rect l="T0" t="T1" r="T2" b="T3"/>
                <a:pathLst>
                  <a:path w="19679" h="19679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noFill/>
              <a:ln w="6350" cap="flat">
                <a:solidFill>
                  <a:srgbClr val="B3B3B3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76880" name="AutoShape 71"/>
              <p:cNvSpPr>
                <a:spLocks/>
              </p:cNvSpPr>
              <p:nvPr/>
            </p:nvSpPr>
            <p:spPr bwMode="auto">
              <a:xfrm>
                <a:off x="619" y="1430"/>
                <a:ext cx="179" cy="181"/>
              </a:xfrm>
              <a:custGeom>
                <a:avLst/>
                <a:gdLst>
                  <a:gd name="T0" fmla="*/ 0 w 19679"/>
                  <a:gd name="T1" fmla="*/ 0 h 19679"/>
                  <a:gd name="T2" fmla="*/ 19679 w 19679"/>
                  <a:gd name="T3" fmla="*/ 19679 h 19679"/>
                </a:gdLst>
                <a:ahLst/>
                <a:cxnLst>
                  <a:cxn ang="0">
                    <a:pos x="16796" y="2882"/>
                  </a:cxn>
                  <a:cxn ang="0">
                    <a:pos x="16796" y="16796"/>
                  </a:cxn>
                  <a:cxn ang="0">
                    <a:pos x="2882" y="16796"/>
                  </a:cxn>
                  <a:cxn ang="0">
                    <a:pos x="2882" y="2882"/>
                  </a:cxn>
                  <a:cxn ang="0">
                    <a:pos x="16796" y="2882"/>
                  </a:cxn>
                </a:cxnLst>
                <a:rect l="T0" t="T1" r="T2" b="T3"/>
                <a:pathLst>
                  <a:path w="19679" h="19679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noFill/>
              <a:ln w="6350" cap="flat">
                <a:solidFill>
                  <a:srgbClr val="B3B3B3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76881" name="AutoShape 72"/>
              <p:cNvSpPr>
                <a:spLocks/>
              </p:cNvSpPr>
              <p:nvPr/>
            </p:nvSpPr>
            <p:spPr bwMode="auto">
              <a:xfrm>
                <a:off x="820" y="476"/>
                <a:ext cx="179" cy="181"/>
              </a:xfrm>
              <a:custGeom>
                <a:avLst/>
                <a:gdLst>
                  <a:gd name="T0" fmla="*/ 0 w 19679"/>
                  <a:gd name="T1" fmla="*/ 0 h 19679"/>
                  <a:gd name="T2" fmla="*/ 19679 w 19679"/>
                  <a:gd name="T3" fmla="*/ 19679 h 19679"/>
                </a:gdLst>
                <a:ahLst/>
                <a:cxnLst>
                  <a:cxn ang="0">
                    <a:pos x="16796" y="2882"/>
                  </a:cxn>
                  <a:cxn ang="0">
                    <a:pos x="16796" y="16796"/>
                  </a:cxn>
                  <a:cxn ang="0">
                    <a:pos x="2882" y="16796"/>
                  </a:cxn>
                  <a:cxn ang="0">
                    <a:pos x="2882" y="2882"/>
                  </a:cxn>
                  <a:cxn ang="0">
                    <a:pos x="16796" y="2882"/>
                  </a:cxn>
                </a:cxnLst>
                <a:rect l="T0" t="T1" r="T2" b="T3"/>
                <a:pathLst>
                  <a:path w="19679" h="19679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noFill/>
              <a:ln w="6350" cap="flat">
                <a:solidFill>
                  <a:srgbClr val="B3B3B3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76882" name="AutoShape 73"/>
              <p:cNvSpPr>
                <a:spLocks/>
              </p:cNvSpPr>
              <p:nvPr/>
            </p:nvSpPr>
            <p:spPr bwMode="auto">
              <a:xfrm>
                <a:off x="999" y="476"/>
                <a:ext cx="179" cy="181"/>
              </a:xfrm>
              <a:custGeom>
                <a:avLst/>
                <a:gdLst>
                  <a:gd name="T0" fmla="*/ 0 w 19679"/>
                  <a:gd name="T1" fmla="*/ 0 h 19679"/>
                  <a:gd name="T2" fmla="*/ 19679 w 19679"/>
                  <a:gd name="T3" fmla="*/ 19679 h 19679"/>
                </a:gdLst>
                <a:ahLst/>
                <a:cxnLst>
                  <a:cxn ang="0">
                    <a:pos x="16796" y="2882"/>
                  </a:cxn>
                  <a:cxn ang="0">
                    <a:pos x="16796" y="16796"/>
                  </a:cxn>
                  <a:cxn ang="0">
                    <a:pos x="2882" y="16796"/>
                  </a:cxn>
                  <a:cxn ang="0">
                    <a:pos x="2882" y="2882"/>
                  </a:cxn>
                  <a:cxn ang="0">
                    <a:pos x="16796" y="2882"/>
                  </a:cxn>
                </a:cxnLst>
                <a:rect l="T0" t="T1" r="T2" b="T3"/>
                <a:pathLst>
                  <a:path w="19679" h="19679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noFill/>
              <a:ln w="6350" cap="flat">
                <a:solidFill>
                  <a:srgbClr val="B3B3B3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76883" name="AutoShape 74"/>
              <p:cNvSpPr>
                <a:spLocks/>
              </p:cNvSpPr>
              <p:nvPr/>
            </p:nvSpPr>
            <p:spPr bwMode="auto">
              <a:xfrm>
                <a:off x="1178" y="476"/>
                <a:ext cx="180" cy="181"/>
              </a:xfrm>
              <a:custGeom>
                <a:avLst/>
                <a:gdLst>
                  <a:gd name="T0" fmla="*/ 0 w 19679"/>
                  <a:gd name="T1" fmla="*/ 0 h 19679"/>
                  <a:gd name="T2" fmla="*/ 19679 w 19679"/>
                  <a:gd name="T3" fmla="*/ 19679 h 19679"/>
                </a:gdLst>
                <a:ahLst/>
                <a:cxnLst>
                  <a:cxn ang="0">
                    <a:pos x="16796" y="2882"/>
                  </a:cxn>
                  <a:cxn ang="0">
                    <a:pos x="16796" y="16796"/>
                  </a:cxn>
                  <a:cxn ang="0">
                    <a:pos x="2882" y="16796"/>
                  </a:cxn>
                  <a:cxn ang="0">
                    <a:pos x="2882" y="2882"/>
                  </a:cxn>
                  <a:cxn ang="0">
                    <a:pos x="16796" y="2882"/>
                  </a:cxn>
                </a:cxnLst>
                <a:rect l="T0" t="T1" r="T2" b="T3"/>
                <a:pathLst>
                  <a:path w="19679" h="19679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noFill/>
              <a:ln w="6350" cap="flat">
                <a:solidFill>
                  <a:srgbClr val="B3B3B3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76884" name="AutoShape 75"/>
              <p:cNvSpPr>
                <a:spLocks/>
              </p:cNvSpPr>
              <p:nvPr/>
            </p:nvSpPr>
            <p:spPr bwMode="auto">
              <a:xfrm>
                <a:off x="1366" y="476"/>
                <a:ext cx="180" cy="181"/>
              </a:xfrm>
              <a:custGeom>
                <a:avLst/>
                <a:gdLst>
                  <a:gd name="T0" fmla="*/ 0 w 19679"/>
                  <a:gd name="T1" fmla="*/ 0 h 19679"/>
                  <a:gd name="T2" fmla="*/ 19679 w 19679"/>
                  <a:gd name="T3" fmla="*/ 19679 h 19679"/>
                </a:gdLst>
                <a:ahLst/>
                <a:cxnLst>
                  <a:cxn ang="0">
                    <a:pos x="16796" y="2882"/>
                  </a:cxn>
                  <a:cxn ang="0">
                    <a:pos x="16796" y="16796"/>
                  </a:cxn>
                  <a:cxn ang="0">
                    <a:pos x="2882" y="16796"/>
                  </a:cxn>
                  <a:cxn ang="0">
                    <a:pos x="2882" y="2882"/>
                  </a:cxn>
                  <a:cxn ang="0">
                    <a:pos x="16796" y="2882"/>
                  </a:cxn>
                </a:cxnLst>
                <a:rect l="T0" t="T1" r="T2" b="T3"/>
                <a:pathLst>
                  <a:path w="19679" h="19679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noFill/>
              <a:ln w="6350" cap="flat">
                <a:solidFill>
                  <a:srgbClr val="B3B3B3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76885" name="AutoShape 76"/>
              <p:cNvSpPr>
                <a:spLocks/>
              </p:cNvSpPr>
              <p:nvPr/>
            </p:nvSpPr>
            <p:spPr bwMode="auto">
              <a:xfrm>
                <a:off x="728" y="635"/>
                <a:ext cx="179" cy="181"/>
              </a:xfrm>
              <a:custGeom>
                <a:avLst/>
                <a:gdLst>
                  <a:gd name="T0" fmla="*/ 0 w 19679"/>
                  <a:gd name="T1" fmla="*/ 0 h 19679"/>
                  <a:gd name="T2" fmla="*/ 19679 w 19679"/>
                  <a:gd name="T3" fmla="*/ 19679 h 19679"/>
                </a:gdLst>
                <a:ahLst/>
                <a:cxnLst>
                  <a:cxn ang="0">
                    <a:pos x="16796" y="2882"/>
                  </a:cxn>
                  <a:cxn ang="0">
                    <a:pos x="16796" y="16796"/>
                  </a:cxn>
                  <a:cxn ang="0">
                    <a:pos x="2882" y="16796"/>
                  </a:cxn>
                  <a:cxn ang="0">
                    <a:pos x="2882" y="2882"/>
                  </a:cxn>
                  <a:cxn ang="0">
                    <a:pos x="16796" y="2882"/>
                  </a:cxn>
                </a:cxnLst>
                <a:rect l="T0" t="T1" r="T2" b="T3"/>
                <a:pathLst>
                  <a:path w="19679" h="19679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noFill/>
              <a:ln w="6350" cap="flat">
                <a:solidFill>
                  <a:srgbClr val="B3B3B3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76886" name="AutoShape 77"/>
              <p:cNvSpPr>
                <a:spLocks/>
              </p:cNvSpPr>
              <p:nvPr/>
            </p:nvSpPr>
            <p:spPr bwMode="auto">
              <a:xfrm>
                <a:off x="1454" y="635"/>
                <a:ext cx="179" cy="181"/>
              </a:xfrm>
              <a:custGeom>
                <a:avLst/>
                <a:gdLst>
                  <a:gd name="T0" fmla="*/ 0 w 19679"/>
                  <a:gd name="T1" fmla="*/ 0 h 19679"/>
                  <a:gd name="T2" fmla="*/ 19679 w 19679"/>
                  <a:gd name="T3" fmla="*/ 19679 h 19679"/>
                </a:gdLst>
                <a:ahLst/>
                <a:cxnLst>
                  <a:cxn ang="0">
                    <a:pos x="16796" y="2882"/>
                  </a:cxn>
                  <a:cxn ang="0">
                    <a:pos x="16796" y="16796"/>
                  </a:cxn>
                  <a:cxn ang="0">
                    <a:pos x="2882" y="16796"/>
                  </a:cxn>
                  <a:cxn ang="0">
                    <a:pos x="2882" y="2882"/>
                  </a:cxn>
                  <a:cxn ang="0">
                    <a:pos x="16796" y="2882"/>
                  </a:cxn>
                </a:cxnLst>
                <a:rect l="T0" t="T1" r="T2" b="T3"/>
                <a:pathLst>
                  <a:path w="19679" h="19679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noFill/>
              <a:ln w="6350" cap="flat">
                <a:solidFill>
                  <a:srgbClr val="B3B3B3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76887" name="AutoShape 78"/>
              <p:cNvSpPr>
                <a:spLocks/>
              </p:cNvSpPr>
              <p:nvPr/>
            </p:nvSpPr>
            <p:spPr bwMode="auto">
              <a:xfrm>
                <a:off x="632" y="794"/>
                <a:ext cx="179" cy="181"/>
              </a:xfrm>
              <a:custGeom>
                <a:avLst/>
                <a:gdLst>
                  <a:gd name="T0" fmla="*/ 0 w 19679"/>
                  <a:gd name="T1" fmla="*/ 0 h 19679"/>
                  <a:gd name="T2" fmla="*/ 19679 w 19679"/>
                  <a:gd name="T3" fmla="*/ 19679 h 19679"/>
                </a:gdLst>
                <a:ahLst/>
                <a:cxnLst>
                  <a:cxn ang="0">
                    <a:pos x="16796" y="2882"/>
                  </a:cxn>
                  <a:cxn ang="0">
                    <a:pos x="16796" y="16796"/>
                  </a:cxn>
                  <a:cxn ang="0">
                    <a:pos x="2882" y="16796"/>
                  </a:cxn>
                  <a:cxn ang="0">
                    <a:pos x="2882" y="2882"/>
                  </a:cxn>
                  <a:cxn ang="0">
                    <a:pos x="16796" y="2882"/>
                  </a:cxn>
                </a:cxnLst>
                <a:rect l="T0" t="T1" r="T2" b="T3"/>
                <a:pathLst>
                  <a:path w="19679" h="19679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noFill/>
              <a:ln w="6350" cap="flat">
                <a:solidFill>
                  <a:srgbClr val="B3B3B3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76888" name="AutoShape 79"/>
              <p:cNvSpPr>
                <a:spLocks/>
              </p:cNvSpPr>
              <p:nvPr/>
            </p:nvSpPr>
            <p:spPr bwMode="auto">
              <a:xfrm>
                <a:off x="1541" y="794"/>
                <a:ext cx="180" cy="181"/>
              </a:xfrm>
              <a:custGeom>
                <a:avLst/>
                <a:gdLst>
                  <a:gd name="T0" fmla="*/ 0 w 19679"/>
                  <a:gd name="T1" fmla="*/ 0 h 19679"/>
                  <a:gd name="T2" fmla="*/ 19679 w 19679"/>
                  <a:gd name="T3" fmla="*/ 19679 h 19679"/>
                </a:gdLst>
                <a:ahLst/>
                <a:cxnLst>
                  <a:cxn ang="0">
                    <a:pos x="16796" y="2882"/>
                  </a:cxn>
                  <a:cxn ang="0">
                    <a:pos x="16796" y="16796"/>
                  </a:cxn>
                  <a:cxn ang="0">
                    <a:pos x="2882" y="16796"/>
                  </a:cxn>
                  <a:cxn ang="0">
                    <a:pos x="2882" y="2882"/>
                  </a:cxn>
                  <a:cxn ang="0">
                    <a:pos x="16796" y="2882"/>
                  </a:cxn>
                </a:cxnLst>
                <a:rect l="T0" t="T1" r="T2" b="T3"/>
                <a:pathLst>
                  <a:path w="19679" h="19679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noFill/>
              <a:ln w="6350" cap="flat">
                <a:solidFill>
                  <a:srgbClr val="B3B3B3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76889" name="AutoShape 80"/>
              <p:cNvSpPr>
                <a:spLocks/>
              </p:cNvSpPr>
              <p:nvPr/>
            </p:nvSpPr>
            <p:spPr bwMode="auto">
              <a:xfrm>
                <a:off x="540" y="953"/>
                <a:ext cx="179" cy="181"/>
              </a:xfrm>
              <a:custGeom>
                <a:avLst/>
                <a:gdLst>
                  <a:gd name="T0" fmla="*/ 0 w 19679"/>
                  <a:gd name="T1" fmla="*/ 0 h 19679"/>
                  <a:gd name="T2" fmla="*/ 19679 w 19679"/>
                  <a:gd name="T3" fmla="*/ 19679 h 19679"/>
                </a:gdLst>
                <a:ahLst/>
                <a:cxnLst>
                  <a:cxn ang="0">
                    <a:pos x="16796" y="2882"/>
                  </a:cxn>
                  <a:cxn ang="0">
                    <a:pos x="16796" y="16796"/>
                  </a:cxn>
                  <a:cxn ang="0">
                    <a:pos x="2882" y="16796"/>
                  </a:cxn>
                  <a:cxn ang="0">
                    <a:pos x="2882" y="2882"/>
                  </a:cxn>
                  <a:cxn ang="0">
                    <a:pos x="16796" y="2882"/>
                  </a:cxn>
                </a:cxnLst>
                <a:rect l="T0" t="T1" r="T2" b="T3"/>
                <a:pathLst>
                  <a:path w="19679" h="19679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noFill/>
              <a:ln w="6350" cap="flat">
                <a:solidFill>
                  <a:srgbClr val="B3B3B3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76890" name="AutoShape 81"/>
              <p:cNvSpPr>
                <a:spLocks/>
              </p:cNvSpPr>
              <p:nvPr/>
            </p:nvSpPr>
            <p:spPr bwMode="auto">
              <a:xfrm>
                <a:off x="1629" y="953"/>
                <a:ext cx="179" cy="181"/>
              </a:xfrm>
              <a:custGeom>
                <a:avLst/>
                <a:gdLst>
                  <a:gd name="T0" fmla="*/ 0 w 19679"/>
                  <a:gd name="T1" fmla="*/ 0 h 19679"/>
                  <a:gd name="T2" fmla="*/ 19679 w 19679"/>
                  <a:gd name="T3" fmla="*/ 19679 h 19679"/>
                </a:gdLst>
                <a:ahLst/>
                <a:cxnLst>
                  <a:cxn ang="0">
                    <a:pos x="16796" y="2882"/>
                  </a:cxn>
                  <a:cxn ang="0">
                    <a:pos x="16796" y="16796"/>
                  </a:cxn>
                  <a:cxn ang="0">
                    <a:pos x="2882" y="16796"/>
                  </a:cxn>
                  <a:cxn ang="0">
                    <a:pos x="2882" y="2882"/>
                  </a:cxn>
                  <a:cxn ang="0">
                    <a:pos x="16796" y="2882"/>
                  </a:cxn>
                </a:cxnLst>
                <a:rect l="T0" t="T1" r="T2" b="T3"/>
                <a:pathLst>
                  <a:path w="19679" h="19679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noFill/>
              <a:ln w="6350" cap="flat">
                <a:solidFill>
                  <a:srgbClr val="B3B3B3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76891" name="AutoShape 82"/>
              <p:cNvSpPr>
                <a:spLocks/>
              </p:cNvSpPr>
              <p:nvPr/>
            </p:nvSpPr>
            <p:spPr bwMode="auto">
              <a:xfrm>
                <a:off x="628" y="1112"/>
                <a:ext cx="179" cy="181"/>
              </a:xfrm>
              <a:custGeom>
                <a:avLst/>
                <a:gdLst>
                  <a:gd name="T0" fmla="*/ 0 w 19679"/>
                  <a:gd name="T1" fmla="*/ 0 h 19679"/>
                  <a:gd name="T2" fmla="*/ 19679 w 19679"/>
                  <a:gd name="T3" fmla="*/ 19679 h 19679"/>
                </a:gdLst>
                <a:ahLst/>
                <a:cxnLst>
                  <a:cxn ang="0">
                    <a:pos x="16796" y="2882"/>
                  </a:cxn>
                  <a:cxn ang="0">
                    <a:pos x="16796" y="16796"/>
                  </a:cxn>
                  <a:cxn ang="0">
                    <a:pos x="2882" y="16796"/>
                  </a:cxn>
                  <a:cxn ang="0">
                    <a:pos x="2882" y="2882"/>
                  </a:cxn>
                  <a:cxn ang="0">
                    <a:pos x="16796" y="2882"/>
                  </a:cxn>
                </a:cxnLst>
                <a:rect l="T0" t="T1" r="T2" b="T3"/>
                <a:pathLst>
                  <a:path w="19679" h="19679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noFill/>
              <a:ln w="6350" cap="flat">
                <a:solidFill>
                  <a:srgbClr val="B3B3B3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76892" name="AutoShape 83"/>
              <p:cNvSpPr>
                <a:spLocks/>
              </p:cNvSpPr>
              <p:nvPr/>
            </p:nvSpPr>
            <p:spPr bwMode="auto">
              <a:xfrm>
                <a:off x="1531" y="1112"/>
                <a:ext cx="179" cy="181"/>
              </a:xfrm>
              <a:custGeom>
                <a:avLst/>
                <a:gdLst>
                  <a:gd name="T0" fmla="*/ 0 w 19679"/>
                  <a:gd name="T1" fmla="*/ 0 h 19679"/>
                  <a:gd name="T2" fmla="*/ 19679 w 19679"/>
                  <a:gd name="T3" fmla="*/ 19679 h 19679"/>
                </a:gdLst>
                <a:ahLst/>
                <a:cxnLst>
                  <a:cxn ang="0">
                    <a:pos x="16796" y="2882"/>
                  </a:cxn>
                  <a:cxn ang="0">
                    <a:pos x="16796" y="16796"/>
                  </a:cxn>
                  <a:cxn ang="0">
                    <a:pos x="2882" y="16796"/>
                  </a:cxn>
                  <a:cxn ang="0">
                    <a:pos x="2882" y="2882"/>
                  </a:cxn>
                  <a:cxn ang="0">
                    <a:pos x="16796" y="2882"/>
                  </a:cxn>
                </a:cxnLst>
                <a:rect l="T0" t="T1" r="T2" b="T3"/>
                <a:pathLst>
                  <a:path w="19679" h="19679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noFill/>
              <a:ln w="6350" cap="flat">
                <a:solidFill>
                  <a:srgbClr val="B3B3B3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76893" name="AutoShape 84"/>
              <p:cNvSpPr>
                <a:spLocks/>
              </p:cNvSpPr>
              <p:nvPr/>
            </p:nvSpPr>
            <p:spPr bwMode="auto">
              <a:xfrm>
                <a:off x="715" y="1271"/>
                <a:ext cx="179" cy="181"/>
              </a:xfrm>
              <a:custGeom>
                <a:avLst/>
                <a:gdLst>
                  <a:gd name="T0" fmla="*/ 0 w 19679"/>
                  <a:gd name="T1" fmla="*/ 0 h 19679"/>
                  <a:gd name="T2" fmla="*/ 19679 w 19679"/>
                  <a:gd name="T3" fmla="*/ 19679 h 19679"/>
                </a:gdLst>
                <a:ahLst/>
                <a:cxnLst>
                  <a:cxn ang="0">
                    <a:pos x="16796" y="2882"/>
                  </a:cxn>
                  <a:cxn ang="0">
                    <a:pos x="16796" y="16796"/>
                  </a:cxn>
                  <a:cxn ang="0">
                    <a:pos x="2882" y="16796"/>
                  </a:cxn>
                  <a:cxn ang="0">
                    <a:pos x="2882" y="2882"/>
                  </a:cxn>
                  <a:cxn ang="0">
                    <a:pos x="16796" y="2882"/>
                  </a:cxn>
                </a:cxnLst>
                <a:rect l="T0" t="T1" r="T2" b="T3"/>
                <a:pathLst>
                  <a:path w="19679" h="19679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noFill/>
              <a:ln w="6350" cap="flat">
                <a:solidFill>
                  <a:srgbClr val="B3B3B3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76894" name="AutoShape 85"/>
              <p:cNvSpPr>
                <a:spLocks/>
              </p:cNvSpPr>
              <p:nvPr/>
            </p:nvSpPr>
            <p:spPr bwMode="auto">
              <a:xfrm>
                <a:off x="907" y="635"/>
                <a:ext cx="180" cy="181"/>
              </a:xfrm>
              <a:custGeom>
                <a:avLst/>
                <a:gdLst>
                  <a:gd name="T0" fmla="*/ 0 w 19679"/>
                  <a:gd name="T1" fmla="*/ 0 h 19679"/>
                  <a:gd name="T2" fmla="*/ 19679 w 19679"/>
                  <a:gd name="T3" fmla="*/ 19679 h 19679"/>
                </a:gdLst>
                <a:ahLst/>
                <a:cxnLst>
                  <a:cxn ang="0">
                    <a:pos x="16796" y="2882"/>
                  </a:cxn>
                  <a:cxn ang="0">
                    <a:pos x="16796" y="16796"/>
                  </a:cxn>
                  <a:cxn ang="0">
                    <a:pos x="2882" y="16796"/>
                  </a:cxn>
                  <a:cxn ang="0">
                    <a:pos x="2882" y="2882"/>
                  </a:cxn>
                  <a:cxn ang="0">
                    <a:pos x="16796" y="2882"/>
                  </a:cxn>
                </a:cxnLst>
                <a:rect l="T0" t="T1" r="T2" b="T3"/>
                <a:pathLst>
                  <a:path w="19679" h="19679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noFill/>
              <a:ln w="6350" cap="flat">
                <a:solidFill>
                  <a:srgbClr val="B3B3B3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76895" name="AutoShape 86"/>
              <p:cNvSpPr>
                <a:spLocks/>
              </p:cNvSpPr>
              <p:nvPr/>
            </p:nvSpPr>
            <p:spPr bwMode="auto">
              <a:xfrm>
                <a:off x="1087" y="635"/>
                <a:ext cx="179" cy="181"/>
              </a:xfrm>
              <a:custGeom>
                <a:avLst/>
                <a:gdLst>
                  <a:gd name="T0" fmla="*/ 0 w 19679"/>
                  <a:gd name="T1" fmla="*/ 0 h 19679"/>
                  <a:gd name="T2" fmla="*/ 19679 w 19679"/>
                  <a:gd name="T3" fmla="*/ 19679 h 19679"/>
                </a:gdLst>
                <a:ahLst/>
                <a:cxnLst>
                  <a:cxn ang="0">
                    <a:pos x="16796" y="2882"/>
                  </a:cxn>
                  <a:cxn ang="0">
                    <a:pos x="16796" y="16796"/>
                  </a:cxn>
                  <a:cxn ang="0">
                    <a:pos x="2882" y="16796"/>
                  </a:cxn>
                  <a:cxn ang="0">
                    <a:pos x="2882" y="2882"/>
                  </a:cxn>
                  <a:cxn ang="0">
                    <a:pos x="16796" y="2882"/>
                  </a:cxn>
                </a:cxnLst>
                <a:rect l="T0" t="T1" r="T2" b="T3"/>
                <a:pathLst>
                  <a:path w="19679" h="19679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noFill/>
              <a:ln w="6350" cap="flat">
                <a:solidFill>
                  <a:srgbClr val="B3B3B3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76896" name="AutoShape 87"/>
              <p:cNvSpPr>
                <a:spLocks/>
              </p:cNvSpPr>
              <p:nvPr/>
            </p:nvSpPr>
            <p:spPr bwMode="auto">
              <a:xfrm>
                <a:off x="1266" y="635"/>
                <a:ext cx="179" cy="181"/>
              </a:xfrm>
              <a:custGeom>
                <a:avLst/>
                <a:gdLst>
                  <a:gd name="T0" fmla="*/ 0 w 19679"/>
                  <a:gd name="T1" fmla="*/ 0 h 19679"/>
                  <a:gd name="T2" fmla="*/ 19679 w 19679"/>
                  <a:gd name="T3" fmla="*/ 19679 h 19679"/>
                </a:gdLst>
                <a:ahLst/>
                <a:cxnLst>
                  <a:cxn ang="0">
                    <a:pos x="16796" y="2882"/>
                  </a:cxn>
                  <a:cxn ang="0">
                    <a:pos x="16796" y="16796"/>
                  </a:cxn>
                  <a:cxn ang="0">
                    <a:pos x="2882" y="16796"/>
                  </a:cxn>
                  <a:cxn ang="0">
                    <a:pos x="2882" y="2882"/>
                  </a:cxn>
                  <a:cxn ang="0">
                    <a:pos x="16796" y="2882"/>
                  </a:cxn>
                </a:cxnLst>
                <a:rect l="T0" t="T1" r="T2" b="T3"/>
                <a:pathLst>
                  <a:path w="19679" h="19679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noFill/>
              <a:ln w="6350" cap="flat">
                <a:solidFill>
                  <a:srgbClr val="B3B3B3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76897" name="AutoShape 88"/>
              <p:cNvSpPr>
                <a:spLocks/>
              </p:cNvSpPr>
              <p:nvPr/>
            </p:nvSpPr>
            <p:spPr bwMode="auto">
              <a:xfrm>
                <a:off x="816" y="794"/>
                <a:ext cx="179" cy="181"/>
              </a:xfrm>
              <a:custGeom>
                <a:avLst/>
                <a:gdLst>
                  <a:gd name="T0" fmla="*/ 0 w 19679"/>
                  <a:gd name="T1" fmla="*/ 0 h 19679"/>
                  <a:gd name="T2" fmla="*/ 19679 w 19679"/>
                  <a:gd name="T3" fmla="*/ 19679 h 19679"/>
                </a:gdLst>
                <a:ahLst/>
                <a:cxnLst>
                  <a:cxn ang="0">
                    <a:pos x="16796" y="2882"/>
                  </a:cxn>
                  <a:cxn ang="0">
                    <a:pos x="16796" y="16796"/>
                  </a:cxn>
                  <a:cxn ang="0">
                    <a:pos x="2882" y="16796"/>
                  </a:cxn>
                  <a:cxn ang="0">
                    <a:pos x="2882" y="2882"/>
                  </a:cxn>
                  <a:cxn ang="0">
                    <a:pos x="16796" y="2882"/>
                  </a:cxn>
                </a:cxnLst>
                <a:rect l="T0" t="T1" r="T2" b="T3"/>
                <a:pathLst>
                  <a:path w="19679" h="19679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noFill/>
              <a:ln w="6350" cap="flat">
                <a:solidFill>
                  <a:srgbClr val="B3B3B3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76898" name="AutoShape 89"/>
              <p:cNvSpPr>
                <a:spLocks/>
              </p:cNvSpPr>
              <p:nvPr/>
            </p:nvSpPr>
            <p:spPr bwMode="auto">
              <a:xfrm>
                <a:off x="995" y="794"/>
                <a:ext cx="179" cy="181"/>
              </a:xfrm>
              <a:custGeom>
                <a:avLst/>
                <a:gdLst>
                  <a:gd name="T0" fmla="*/ 0 w 19679"/>
                  <a:gd name="T1" fmla="*/ 0 h 19679"/>
                  <a:gd name="T2" fmla="*/ 19679 w 19679"/>
                  <a:gd name="T3" fmla="*/ 19679 h 19679"/>
                </a:gdLst>
                <a:ahLst/>
                <a:cxnLst>
                  <a:cxn ang="0">
                    <a:pos x="16796" y="2882"/>
                  </a:cxn>
                  <a:cxn ang="0">
                    <a:pos x="16796" y="16796"/>
                  </a:cxn>
                  <a:cxn ang="0">
                    <a:pos x="2882" y="16796"/>
                  </a:cxn>
                  <a:cxn ang="0">
                    <a:pos x="2882" y="2882"/>
                  </a:cxn>
                  <a:cxn ang="0">
                    <a:pos x="16796" y="2882"/>
                  </a:cxn>
                </a:cxnLst>
                <a:rect l="T0" t="T1" r="T2" b="T3"/>
                <a:pathLst>
                  <a:path w="19679" h="19679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noFill/>
              <a:ln w="6350" cap="flat">
                <a:solidFill>
                  <a:srgbClr val="B3B3B3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76899" name="AutoShape 90"/>
              <p:cNvSpPr>
                <a:spLocks/>
              </p:cNvSpPr>
              <p:nvPr/>
            </p:nvSpPr>
            <p:spPr bwMode="auto">
              <a:xfrm>
                <a:off x="1174" y="794"/>
                <a:ext cx="179" cy="181"/>
              </a:xfrm>
              <a:custGeom>
                <a:avLst/>
                <a:gdLst>
                  <a:gd name="T0" fmla="*/ 0 w 19679"/>
                  <a:gd name="T1" fmla="*/ 0 h 19679"/>
                  <a:gd name="T2" fmla="*/ 19679 w 19679"/>
                  <a:gd name="T3" fmla="*/ 19679 h 19679"/>
                </a:gdLst>
                <a:ahLst/>
                <a:cxnLst>
                  <a:cxn ang="0">
                    <a:pos x="16796" y="2882"/>
                  </a:cxn>
                  <a:cxn ang="0">
                    <a:pos x="16796" y="16796"/>
                  </a:cxn>
                  <a:cxn ang="0">
                    <a:pos x="2882" y="16796"/>
                  </a:cxn>
                  <a:cxn ang="0">
                    <a:pos x="2882" y="2882"/>
                  </a:cxn>
                  <a:cxn ang="0">
                    <a:pos x="16796" y="2882"/>
                  </a:cxn>
                </a:cxnLst>
                <a:rect l="T0" t="T1" r="T2" b="T3"/>
                <a:pathLst>
                  <a:path w="19679" h="19679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noFill/>
              <a:ln w="6350" cap="flat">
                <a:solidFill>
                  <a:srgbClr val="B3B3B3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76900" name="AutoShape 91"/>
              <p:cNvSpPr>
                <a:spLocks/>
              </p:cNvSpPr>
              <p:nvPr/>
            </p:nvSpPr>
            <p:spPr bwMode="auto">
              <a:xfrm>
                <a:off x="1353" y="794"/>
                <a:ext cx="180" cy="181"/>
              </a:xfrm>
              <a:custGeom>
                <a:avLst/>
                <a:gdLst>
                  <a:gd name="T0" fmla="*/ 0 w 19679"/>
                  <a:gd name="T1" fmla="*/ 0 h 19679"/>
                  <a:gd name="T2" fmla="*/ 19679 w 19679"/>
                  <a:gd name="T3" fmla="*/ 19679 h 19679"/>
                </a:gdLst>
                <a:ahLst/>
                <a:cxnLst>
                  <a:cxn ang="0">
                    <a:pos x="16796" y="2882"/>
                  </a:cxn>
                  <a:cxn ang="0">
                    <a:pos x="16796" y="16796"/>
                  </a:cxn>
                  <a:cxn ang="0">
                    <a:pos x="2882" y="16796"/>
                  </a:cxn>
                  <a:cxn ang="0">
                    <a:pos x="2882" y="2882"/>
                  </a:cxn>
                  <a:cxn ang="0">
                    <a:pos x="16796" y="2882"/>
                  </a:cxn>
                </a:cxnLst>
                <a:rect l="T0" t="T1" r="T2" b="T3"/>
                <a:pathLst>
                  <a:path w="19679" h="19679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noFill/>
              <a:ln w="6350" cap="flat">
                <a:solidFill>
                  <a:srgbClr val="B3B3B3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76901" name="AutoShape 92"/>
              <p:cNvSpPr>
                <a:spLocks/>
              </p:cNvSpPr>
              <p:nvPr/>
            </p:nvSpPr>
            <p:spPr bwMode="auto">
              <a:xfrm>
                <a:off x="719" y="953"/>
                <a:ext cx="180" cy="181"/>
              </a:xfrm>
              <a:custGeom>
                <a:avLst/>
                <a:gdLst>
                  <a:gd name="T0" fmla="*/ 0 w 19679"/>
                  <a:gd name="T1" fmla="*/ 0 h 19679"/>
                  <a:gd name="T2" fmla="*/ 19679 w 19679"/>
                  <a:gd name="T3" fmla="*/ 19679 h 19679"/>
                </a:gdLst>
                <a:ahLst/>
                <a:cxnLst>
                  <a:cxn ang="0">
                    <a:pos x="16796" y="2882"/>
                  </a:cxn>
                  <a:cxn ang="0">
                    <a:pos x="16796" y="16796"/>
                  </a:cxn>
                  <a:cxn ang="0">
                    <a:pos x="2882" y="16796"/>
                  </a:cxn>
                  <a:cxn ang="0">
                    <a:pos x="2882" y="2882"/>
                  </a:cxn>
                  <a:cxn ang="0">
                    <a:pos x="16796" y="2882"/>
                  </a:cxn>
                </a:cxnLst>
                <a:rect l="T0" t="T1" r="T2" b="T3"/>
                <a:pathLst>
                  <a:path w="19679" h="19679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noFill/>
              <a:ln w="6350" cap="flat">
                <a:solidFill>
                  <a:srgbClr val="B3B3B3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76902" name="AutoShape 93"/>
              <p:cNvSpPr>
                <a:spLocks/>
              </p:cNvSpPr>
              <p:nvPr/>
            </p:nvSpPr>
            <p:spPr bwMode="auto">
              <a:xfrm>
                <a:off x="903" y="953"/>
                <a:ext cx="179" cy="181"/>
              </a:xfrm>
              <a:custGeom>
                <a:avLst/>
                <a:gdLst>
                  <a:gd name="T0" fmla="*/ 0 w 19679"/>
                  <a:gd name="T1" fmla="*/ 0 h 19679"/>
                  <a:gd name="T2" fmla="*/ 19679 w 19679"/>
                  <a:gd name="T3" fmla="*/ 19679 h 19679"/>
                </a:gdLst>
                <a:ahLst/>
                <a:cxnLst>
                  <a:cxn ang="0">
                    <a:pos x="16796" y="2882"/>
                  </a:cxn>
                  <a:cxn ang="0">
                    <a:pos x="16796" y="16796"/>
                  </a:cxn>
                  <a:cxn ang="0">
                    <a:pos x="2882" y="16796"/>
                  </a:cxn>
                  <a:cxn ang="0">
                    <a:pos x="2882" y="2882"/>
                  </a:cxn>
                  <a:cxn ang="0">
                    <a:pos x="16796" y="2882"/>
                  </a:cxn>
                </a:cxnLst>
                <a:rect l="T0" t="T1" r="T2" b="T3"/>
                <a:pathLst>
                  <a:path w="19679" h="19679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noFill/>
              <a:ln w="6350" cap="flat">
                <a:solidFill>
                  <a:srgbClr val="B3B3B3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76903" name="AutoShape 94"/>
              <p:cNvSpPr>
                <a:spLocks/>
              </p:cNvSpPr>
              <p:nvPr/>
            </p:nvSpPr>
            <p:spPr bwMode="auto">
              <a:xfrm>
                <a:off x="1082" y="953"/>
                <a:ext cx="180" cy="181"/>
              </a:xfrm>
              <a:custGeom>
                <a:avLst/>
                <a:gdLst>
                  <a:gd name="T0" fmla="*/ 0 w 19679"/>
                  <a:gd name="T1" fmla="*/ 0 h 19679"/>
                  <a:gd name="T2" fmla="*/ 19679 w 19679"/>
                  <a:gd name="T3" fmla="*/ 19679 h 19679"/>
                </a:gdLst>
                <a:ahLst/>
                <a:cxnLst>
                  <a:cxn ang="0">
                    <a:pos x="16796" y="2882"/>
                  </a:cxn>
                  <a:cxn ang="0">
                    <a:pos x="16796" y="16796"/>
                  </a:cxn>
                  <a:cxn ang="0">
                    <a:pos x="2882" y="16796"/>
                  </a:cxn>
                  <a:cxn ang="0">
                    <a:pos x="2882" y="2882"/>
                  </a:cxn>
                  <a:cxn ang="0">
                    <a:pos x="16796" y="2882"/>
                  </a:cxn>
                </a:cxnLst>
                <a:rect l="T0" t="T1" r="T2" b="T3"/>
                <a:pathLst>
                  <a:path w="19679" h="19679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noFill/>
              <a:ln w="6350" cap="flat">
                <a:solidFill>
                  <a:srgbClr val="B3B3B3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76904" name="AutoShape 95"/>
              <p:cNvSpPr>
                <a:spLocks/>
              </p:cNvSpPr>
              <p:nvPr/>
            </p:nvSpPr>
            <p:spPr bwMode="auto">
              <a:xfrm>
                <a:off x="1262" y="953"/>
                <a:ext cx="179" cy="181"/>
              </a:xfrm>
              <a:custGeom>
                <a:avLst/>
                <a:gdLst>
                  <a:gd name="T0" fmla="*/ 0 w 19679"/>
                  <a:gd name="T1" fmla="*/ 0 h 19679"/>
                  <a:gd name="T2" fmla="*/ 19679 w 19679"/>
                  <a:gd name="T3" fmla="*/ 19679 h 19679"/>
                </a:gdLst>
                <a:ahLst/>
                <a:cxnLst>
                  <a:cxn ang="0">
                    <a:pos x="16796" y="2882"/>
                  </a:cxn>
                  <a:cxn ang="0">
                    <a:pos x="16796" y="16796"/>
                  </a:cxn>
                  <a:cxn ang="0">
                    <a:pos x="2882" y="16796"/>
                  </a:cxn>
                  <a:cxn ang="0">
                    <a:pos x="2882" y="2882"/>
                  </a:cxn>
                  <a:cxn ang="0">
                    <a:pos x="16796" y="2882"/>
                  </a:cxn>
                </a:cxnLst>
                <a:rect l="T0" t="T1" r="T2" b="T3"/>
                <a:pathLst>
                  <a:path w="19679" h="19679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noFill/>
              <a:ln w="6350" cap="flat">
                <a:solidFill>
                  <a:srgbClr val="B3B3B3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76905" name="AutoShape 96"/>
              <p:cNvSpPr>
                <a:spLocks/>
              </p:cNvSpPr>
              <p:nvPr/>
            </p:nvSpPr>
            <p:spPr bwMode="auto">
              <a:xfrm>
                <a:off x="1441" y="953"/>
                <a:ext cx="179" cy="181"/>
              </a:xfrm>
              <a:custGeom>
                <a:avLst/>
                <a:gdLst>
                  <a:gd name="T0" fmla="*/ 0 w 19679"/>
                  <a:gd name="T1" fmla="*/ 0 h 19679"/>
                  <a:gd name="T2" fmla="*/ 19679 w 19679"/>
                  <a:gd name="T3" fmla="*/ 19679 h 19679"/>
                </a:gdLst>
                <a:ahLst/>
                <a:cxnLst>
                  <a:cxn ang="0">
                    <a:pos x="16796" y="2882"/>
                  </a:cxn>
                  <a:cxn ang="0">
                    <a:pos x="16796" y="16796"/>
                  </a:cxn>
                  <a:cxn ang="0">
                    <a:pos x="2882" y="16796"/>
                  </a:cxn>
                  <a:cxn ang="0">
                    <a:pos x="2882" y="2882"/>
                  </a:cxn>
                  <a:cxn ang="0">
                    <a:pos x="16796" y="2882"/>
                  </a:cxn>
                </a:cxnLst>
                <a:rect l="T0" t="T1" r="T2" b="T3"/>
                <a:pathLst>
                  <a:path w="19679" h="19679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noFill/>
              <a:ln w="6350" cap="flat">
                <a:solidFill>
                  <a:srgbClr val="B3B3B3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76906" name="AutoShape 97"/>
              <p:cNvSpPr>
                <a:spLocks/>
              </p:cNvSpPr>
              <p:nvPr/>
            </p:nvSpPr>
            <p:spPr bwMode="auto">
              <a:xfrm>
                <a:off x="807" y="1112"/>
                <a:ext cx="179" cy="181"/>
              </a:xfrm>
              <a:custGeom>
                <a:avLst/>
                <a:gdLst>
                  <a:gd name="T0" fmla="*/ 0 w 19679"/>
                  <a:gd name="T1" fmla="*/ 0 h 19679"/>
                  <a:gd name="T2" fmla="*/ 19679 w 19679"/>
                  <a:gd name="T3" fmla="*/ 19679 h 19679"/>
                </a:gdLst>
                <a:ahLst/>
                <a:cxnLst>
                  <a:cxn ang="0">
                    <a:pos x="16796" y="2882"/>
                  </a:cxn>
                  <a:cxn ang="0">
                    <a:pos x="16796" y="16796"/>
                  </a:cxn>
                  <a:cxn ang="0">
                    <a:pos x="2882" y="16796"/>
                  </a:cxn>
                  <a:cxn ang="0">
                    <a:pos x="2882" y="2882"/>
                  </a:cxn>
                  <a:cxn ang="0">
                    <a:pos x="16796" y="2882"/>
                  </a:cxn>
                </a:cxnLst>
                <a:rect l="T0" t="T1" r="T2" b="T3"/>
                <a:pathLst>
                  <a:path w="19679" h="19679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noFill/>
              <a:ln w="6350" cap="flat">
                <a:solidFill>
                  <a:srgbClr val="B3B3B3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76907" name="AutoShape 98"/>
              <p:cNvSpPr>
                <a:spLocks/>
              </p:cNvSpPr>
              <p:nvPr/>
            </p:nvSpPr>
            <p:spPr bwMode="auto">
              <a:xfrm>
                <a:off x="990" y="1112"/>
                <a:ext cx="180" cy="181"/>
              </a:xfrm>
              <a:custGeom>
                <a:avLst/>
                <a:gdLst>
                  <a:gd name="T0" fmla="*/ 0 w 19679"/>
                  <a:gd name="T1" fmla="*/ 0 h 19679"/>
                  <a:gd name="T2" fmla="*/ 19679 w 19679"/>
                  <a:gd name="T3" fmla="*/ 19679 h 19679"/>
                </a:gdLst>
                <a:ahLst/>
                <a:cxnLst>
                  <a:cxn ang="0">
                    <a:pos x="16796" y="2882"/>
                  </a:cxn>
                  <a:cxn ang="0">
                    <a:pos x="16796" y="16796"/>
                  </a:cxn>
                  <a:cxn ang="0">
                    <a:pos x="2882" y="16796"/>
                  </a:cxn>
                  <a:cxn ang="0">
                    <a:pos x="2882" y="2882"/>
                  </a:cxn>
                  <a:cxn ang="0">
                    <a:pos x="16796" y="2882"/>
                  </a:cxn>
                </a:cxnLst>
                <a:rect l="T0" t="T1" r="T2" b="T3"/>
                <a:pathLst>
                  <a:path w="19679" h="19679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noFill/>
              <a:ln w="6350" cap="flat">
                <a:solidFill>
                  <a:srgbClr val="B3B3B3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76908" name="AutoShape 99"/>
              <p:cNvSpPr>
                <a:spLocks/>
              </p:cNvSpPr>
              <p:nvPr/>
            </p:nvSpPr>
            <p:spPr bwMode="auto">
              <a:xfrm>
                <a:off x="1170" y="1112"/>
                <a:ext cx="179" cy="181"/>
              </a:xfrm>
              <a:custGeom>
                <a:avLst/>
                <a:gdLst>
                  <a:gd name="T0" fmla="*/ 0 w 19679"/>
                  <a:gd name="T1" fmla="*/ 0 h 19679"/>
                  <a:gd name="T2" fmla="*/ 19679 w 19679"/>
                  <a:gd name="T3" fmla="*/ 19679 h 19679"/>
                </a:gdLst>
                <a:ahLst/>
                <a:cxnLst>
                  <a:cxn ang="0">
                    <a:pos x="16796" y="2882"/>
                  </a:cxn>
                  <a:cxn ang="0">
                    <a:pos x="16796" y="16796"/>
                  </a:cxn>
                  <a:cxn ang="0">
                    <a:pos x="2882" y="16796"/>
                  </a:cxn>
                  <a:cxn ang="0">
                    <a:pos x="2882" y="2882"/>
                  </a:cxn>
                  <a:cxn ang="0">
                    <a:pos x="16796" y="2882"/>
                  </a:cxn>
                </a:cxnLst>
                <a:rect l="T0" t="T1" r="T2" b="T3"/>
                <a:pathLst>
                  <a:path w="19679" h="19679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noFill/>
              <a:ln w="6350" cap="flat">
                <a:solidFill>
                  <a:srgbClr val="B3B3B3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76909" name="AutoShape 100"/>
              <p:cNvSpPr>
                <a:spLocks/>
              </p:cNvSpPr>
              <p:nvPr/>
            </p:nvSpPr>
            <p:spPr bwMode="auto">
              <a:xfrm>
                <a:off x="1349" y="1112"/>
                <a:ext cx="179" cy="181"/>
              </a:xfrm>
              <a:custGeom>
                <a:avLst/>
                <a:gdLst>
                  <a:gd name="T0" fmla="*/ 0 w 19679"/>
                  <a:gd name="T1" fmla="*/ 0 h 19679"/>
                  <a:gd name="T2" fmla="*/ 19679 w 19679"/>
                  <a:gd name="T3" fmla="*/ 19679 h 19679"/>
                </a:gdLst>
                <a:ahLst/>
                <a:cxnLst>
                  <a:cxn ang="0">
                    <a:pos x="16796" y="2882"/>
                  </a:cxn>
                  <a:cxn ang="0">
                    <a:pos x="16796" y="16796"/>
                  </a:cxn>
                  <a:cxn ang="0">
                    <a:pos x="2882" y="16796"/>
                  </a:cxn>
                  <a:cxn ang="0">
                    <a:pos x="2882" y="2882"/>
                  </a:cxn>
                  <a:cxn ang="0">
                    <a:pos x="16796" y="2882"/>
                  </a:cxn>
                </a:cxnLst>
                <a:rect l="T0" t="T1" r="T2" b="T3"/>
                <a:pathLst>
                  <a:path w="19679" h="19679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noFill/>
              <a:ln w="6350" cap="flat">
                <a:solidFill>
                  <a:srgbClr val="B3B3B3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76910" name="AutoShape 101"/>
              <p:cNvSpPr>
                <a:spLocks/>
              </p:cNvSpPr>
              <p:nvPr/>
            </p:nvSpPr>
            <p:spPr bwMode="auto">
              <a:xfrm>
                <a:off x="894" y="1271"/>
                <a:ext cx="180" cy="181"/>
              </a:xfrm>
              <a:custGeom>
                <a:avLst/>
                <a:gdLst>
                  <a:gd name="T0" fmla="*/ 0 w 19679"/>
                  <a:gd name="T1" fmla="*/ 0 h 19679"/>
                  <a:gd name="T2" fmla="*/ 19679 w 19679"/>
                  <a:gd name="T3" fmla="*/ 19679 h 19679"/>
                </a:gdLst>
                <a:ahLst/>
                <a:cxnLst>
                  <a:cxn ang="0">
                    <a:pos x="16796" y="2882"/>
                  </a:cxn>
                  <a:cxn ang="0">
                    <a:pos x="16796" y="16796"/>
                  </a:cxn>
                  <a:cxn ang="0">
                    <a:pos x="2882" y="16796"/>
                  </a:cxn>
                  <a:cxn ang="0">
                    <a:pos x="2882" y="2882"/>
                  </a:cxn>
                  <a:cxn ang="0">
                    <a:pos x="16796" y="2882"/>
                  </a:cxn>
                </a:cxnLst>
                <a:rect l="T0" t="T1" r="T2" b="T3"/>
                <a:pathLst>
                  <a:path w="19679" h="19679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noFill/>
              <a:ln w="6350" cap="flat">
                <a:solidFill>
                  <a:srgbClr val="B3B3B3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76911" name="AutoShape 102"/>
              <p:cNvSpPr>
                <a:spLocks/>
              </p:cNvSpPr>
              <p:nvPr/>
            </p:nvSpPr>
            <p:spPr bwMode="auto">
              <a:xfrm>
                <a:off x="1078" y="1271"/>
                <a:ext cx="179" cy="181"/>
              </a:xfrm>
              <a:custGeom>
                <a:avLst/>
                <a:gdLst>
                  <a:gd name="T0" fmla="*/ 0 w 19679"/>
                  <a:gd name="T1" fmla="*/ 0 h 19679"/>
                  <a:gd name="T2" fmla="*/ 19679 w 19679"/>
                  <a:gd name="T3" fmla="*/ 19679 h 19679"/>
                </a:gdLst>
                <a:ahLst/>
                <a:cxnLst>
                  <a:cxn ang="0">
                    <a:pos x="16796" y="2882"/>
                  </a:cxn>
                  <a:cxn ang="0">
                    <a:pos x="16796" y="16796"/>
                  </a:cxn>
                  <a:cxn ang="0">
                    <a:pos x="2882" y="16796"/>
                  </a:cxn>
                  <a:cxn ang="0">
                    <a:pos x="2882" y="2882"/>
                  </a:cxn>
                  <a:cxn ang="0">
                    <a:pos x="16796" y="2882"/>
                  </a:cxn>
                </a:cxnLst>
                <a:rect l="T0" t="T1" r="T2" b="T3"/>
                <a:pathLst>
                  <a:path w="19679" h="19679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noFill/>
              <a:ln w="6350" cap="flat">
                <a:solidFill>
                  <a:srgbClr val="B3B3B3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76912" name="AutoShape 103"/>
              <p:cNvSpPr>
                <a:spLocks/>
              </p:cNvSpPr>
              <p:nvPr/>
            </p:nvSpPr>
            <p:spPr bwMode="auto">
              <a:xfrm>
                <a:off x="1257" y="1271"/>
                <a:ext cx="179" cy="181"/>
              </a:xfrm>
              <a:custGeom>
                <a:avLst/>
                <a:gdLst>
                  <a:gd name="T0" fmla="*/ 0 w 19679"/>
                  <a:gd name="T1" fmla="*/ 0 h 19679"/>
                  <a:gd name="T2" fmla="*/ 19679 w 19679"/>
                  <a:gd name="T3" fmla="*/ 19679 h 19679"/>
                </a:gdLst>
                <a:ahLst/>
                <a:cxnLst>
                  <a:cxn ang="0">
                    <a:pos x="16796" y="2882"/>
                  </a:cxn>
                  <a:cxn ang="0">
                    <a:pos x="16796" y="16796"/>
                  </a:cxn>
                  <a:cxn ang="0">
                    <a:pos x="2882" y="16796"/>
                  </a:cxn>
                  <a:cxn ang="0">
                    <a:pos x="2882" y="2882"/>
                  </a:cxn>
                  <a:cxn ang="0">
                    <a:pos x="16796" y="2882"/>
                  </a:cxn>
                </a:cxnLst>
                <a:rect l="T0" t="T1" r="T2" b="T3"/>
                <a:pathLst>
                  <a:path w="19679" h="19679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noFill/>
              <a:ln w="6350" cap="flat">
                <a:solidFill>
                  <a:srgbClr val="B3B3B3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76913" name="AutoShape 104"/>
              <p:cNvSpPr>
                <a:spLocks/>
              </p:cNvSpPr>
              <p:nvPr/>
            </p:nvSpPr>
            <p:spPr bwMode="auto">
              <a:xfrm>
                <a:off x="1436" y="1271"/>
                <a:ext cx="180" cy="181"/>
              </a:xfrm>
              <a:custGeom>
                <a:avLst/>
                <a:gdLst>
                  <a:gd name="T0" fmla="*/ 0 w 19679"/>
                  <a:gd name="T1" fmla="*/ 0 h 19679"/>
                  <a:gd name="T2" fmla="*/ 19679 w 19679"/>
                  <a:gd name="T3" fmla="*/ 19679 h 19679"/>
                </a:gdLst>
                <a:ahLst/>
                <a:cxnLst>
                  <a:cxn ang="0">
                    <a:pos x="16796" y="2882"/>
                  </a:cxn>
                  <a:cxn ang="0">
                    <a:pos x="16796" y="16796"/>
                  </a:cxn>
                  <a:cxn ang="0">
                    <a:pos x="2882" y="16796"/>
                  </a:cxn>
                  <a:cxn ang="0">
                    <a:pos x="2882" y="2882"/>
                  </a:cxn>
                  <a:cxn ang="0">
                    <a:pos x="16796" y="2882"/>
                  </a:cxn>
                </a:cxnLst>
                <a:rect l="T0" t="T1" r="T2" b="T3"/>
                <a:pathLst>
                  <a:path w="19679" h="19679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noFill/>
              <a:ln w="6350" cap="flat">
                <a:solidFill>
                  <a:srgbClr val="B3B3B3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76914" name="AutoShape 105"/>
              <p:cNvSpPr>
                <a:spLocks/>
              </p:cNvSpPr>
              <p:nvPr/>
            </p:nvSpPr>
            <p:spPr bwMode="auto">
              <a:xfrm>
                <a:off x="802" y="1430"/>
                <a:ext cx="180" cy="181"/>
              </a:xfrm>
              <a:custGeom>
                <a:avLst/>
                <a:gdLst>
                  <a:gd name="T0" fmla="*/ 0 w 19679"/>
                  <a:gd name="T1" fmla="*/ 0 h 19679"/>
                  <a:gd name="T2" fmla="*/ 19679 w 19679"/>
                  <a:gd name="T3" fmla="*/ 19679 h 19679"/>
                </a:gdLst>
                <a:ahLst/>
                <a:cxnLst>
                  <a:cxn ang="0">
                    <a:pos x="16796" y="2882"/>
                  </a:cxn>
                  <a:cxn ang="0">
                    <a:pos x="16796" y="16796"/>
                  </a:cxn>
                  <a:cxn ang="0">
                    <a:pos x="2882" y="16796"/>
                  </a:cxn>
                  <a:cxn ang="0">
                    <a:pos x="2882" y="2882"/>
                  </a:cxn>
                  <a:cxn ang="0">
                    <a:pos x="16796" y="2882"/>
                  </a:cxn>
                </a:cxnLst>
                <a:rect l="T0" t="T1" r="T2" b="T3"/>
                <a:pathLst>
                  <a:path w="19679" h="19679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noFill/>
              <a:ln w="6350" cap="flat">
                <a:solidFill>
                  <a:srgbClr val="B3B3B3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76915" name="AutoShape 106"/>
              <p:cNvSpPr>
                <a:spLocks/>
              </p:cNvSpPr>
              <p:nvPr/>
            </p:nvSpPr>
            <p:spPr bwMode="auto">
              <a:xfrm>
                <a:off x="982" y="1430"/>
                <a:ext cx="179" cy="181"/>
              </a:xfrm>
              <a:custGeom>
                <a:avLst/>
                <a:gdLst>
                  <a:gd name="T0" fmla="*/ 0 w 19679"/>
                  <a:gd name="T1" fmla="*/ 0 h 19679"/>
                  <a:gd name="T2" fmla="*/ 19679 w 19679"/>
                  <a:gd name="T3" fmla="*/ 19679 h 19679"/>
                </a:gdLst>
                <a:ahLst/>
                <a:cxnLst>
                  <a:cxn ang="0">
                    <a:pos x="16796" y="2882"/>
                  </a:cxn>
                  <a:cxn ang="0">
                    <a:pos x="16796" y="16796"/>
                  </a:cxn>
                  <a:cxn ang="0">
                    <a:pos x="2882" y="16796"/>
                  </a:cxn>
                  <a:cxn ang="0">
                    <a:pos x="2882" y="2882"/>
                  </a:cxn>
                  <a:cxn ang="0">
                    <a:pos x="16796" y="2882"/>
                  </a:cxn>
                </a:cxnLst>
                <a:rect l="T0" t="T1" r="T2" b="T3"/>
                <a:pathLst>
                  <a:path w="19679" h="19679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noFill/>
              <a:ln w="6350" cap="flat">
                <a:solidFill>
                  <a:srgbClr val="B3B3B3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76916" name="AutoShape 107"/>
              <p:cNvSpPr>
                <a:spLocks/>
              </p:cNvSpPr>
              <p:nvPr/>
            </p:nvSpPr>
            <p:spPr bwMode="auto">
              <a:xfrm>
                <a:off x="1165" y="1430"/>
                <a:ext cx="180" cy="181"/>
              </a:xfrm>
              <a:custGeom>
                <a:avLst/>
                <a:gdLst>
                  <a:gd name="T0" fmla="*/ 0 w 19679"/>
                  <a:gd name="T1" fmla="*/ 0 h 19679"/>
                  <a:gd name="T2" fmla="*/ 19679 w 19679"/>
                  <a:gd name="T3" fmla="*/ 19679 h 19679"/>
                </a:gdLst>
                <a:ahLst/>
                <a:cxnLst>
                  <a:cxn ang="0">
                    <a:pos x="16796" y="2882"/>
                  </a:cxn>
                  <a:cxn ang="0">
                    <a:pos x="16796" y="16796"/>
                  </a:cxn>
                  <a:cxn ang="0">
                    <a:pos x="2882" y="16796"/>
                  </a:cxn>
                  <a:cxn ang="0">
                    <a:pos x="2882" y="2882"/>
                  </a:cxn>
                  <a:cxn ang="0">
                    <a:pos x="16796" y="2882"/>
                  </a:cxn>
                </a:cxnLst>
                <a:rect l="T0" t="T1" r="T2" b="T3"/>
                <a:pathLst>
                  <a:path w="19679" h="19679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noFill/>
              <a:ln w="6350" cap="flat">
                <a:solidFill>
                  <a:srgbClr val="B3B3B3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76917" name="AutoShape 108"/>
              <p:cNvSpPr>
                <a:spLocks/>
              </p:cNvSpPr>
              <p:nvPr/>
            </p:nvSpPr>
            <p:spPr bwMode="auto">
              <a:xfrm>
                <a:off x="1345" y="1430"/>
                <a:ext cx="179" cy="181"/>
              </a:xfrm>
              <a:custGeom>
                <a:avLst/>
                <a:gdLst>
                  <a:gd name="T0" fmla="*/ 0 w 19679"/>
                  <a:gd name="T1" fmla="*/ 0 h 19679"/>
                  <a:gd name="T2" fmla="*/ 19679 w 19679"/>
                  <a:gd name="T3" fmla="*/ 19679 h 19679"/>
                </a:gdLst>
                <a:ahLst/>
                <a:cxnLst>
                  <a:cxn ang="0">
                    <a:pos x="16796" y="2882"/>
                  </a:cxn>
                  <a:cxn ang="0">
                    <a:pos x="16796" y="16796"/>
                  </a:cxn>
                  <a:cxn ang="0">
                    <a:pos x="2882" y="16796"/>
                  </a:cxn>
                  <a:cxn ang="0">
                    <a:pos x="2882" y="2882"/>
                  </a:cxn>
                  <a:cxn ang="0">
                    <a:pos x="16796" y="2882"/>
                  </a:cxn>
                </a:cxnLst>
                <a:rect l="T0" t="T1" r="T2" b="T3"/>
                <a:pathLst>
                  <a:path w="19679" h="19679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noFill/>
              <a:ln w="6350" cap="flat">
                <a:solidFill>
                  <a:srgbClr val="B3B3B3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76918" name="AutoShape 109"/>
              <p:cNvSpPr>
                <a:spLocks/>
              </p:cNvSpPr>
              <p:nvPr/>
            </p:nvSpPr>
            <p:spPr bwMode="auto">
              <a:xfrm>
                <a:off x="1524" y="1430"/>
                <a:ext cx="179" cy="181"/>
              </a:xfrm>
              <a:custGeom>
                <a:avLst/>
                <a:gdLst>
                  <a:gd name="T0" fmla="*/ 0 w 19679"/>
                  <a:gd name="T1" fmla="*/ 0 h 19679"/>
                  <a:gd name="T2" fmla="*/ 19679 w 19679"/>
                  <a:gd name="T3" fmla="*/ 19679 h 19679"/>
                </a:gdLst>
                <a:ahLst/>
                <a:cxnLst>
                  <a:cxn ang="0">
                    <a:pos x="16796" y="2882"/>
                  </a:cxn>
                  <a:cxn ang="0">
                    <a:pos x="16796" y="16796"/>
                  </a:cxn>
                  <a:cxn ang="0">
                    <a:pos x="2882" y="16796"/>
                  </a:cxn>
                  <a:cxn ang="0">
                    <a:pos x="2882" y="2882"/>
                  </a:cxn>
                  <a:cxn ang="0">
                    <a:pos x="16796" y="2882"/>
                  </a:cxn>
                </a:cxnLst>
                <a:rect l="T0" t="T1" r="T2" b="T3"/>
                <a:pathLst>
                  <a:path w="19679" h="19679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noFill/>
              <a:ln w="6350" cap="flat">
                <a:solidFill>
                  <a:srgbClr val="B3B3B3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76919" name="AutoShape 110"/>
              <p:cNvSpPr>
                <a:spLocks/>
              </p:cNvSpPr>
              <p:nvPr/>
            </p:nvSpPr>
            <p:spPr bwMode="auto">
              <a:xfrm>
                <a:off x="706" y="1588"/>
                <a:ext cx="180" cy="181"/>
              </a:xfrm>
              <a:custGeom>
                <a:avLst/>
                <a:gdLst>
                  <a:gd name="T0" fmla="*/ 0 w 19679"/>
                  <a:gd name="T1" fmla="*/ 0 h 19679"/>
                  <a:gd name="T2" fmla="*/ 19679 w 19679"/>
                  <a:gd name="T3" fmla="*/ 19679 h 19679"/>
                </a:gdLst>
                <a:ahLst/>
                <a:cxnLst>
                  <a:cxn ang="0">
                    <a:pos x="16796" y="2882"/>
                  </a:cxn>
                  <a:cxn ang="0">
                    <a:pos x="16796" y="16796"/>
                  </a:cxn>
                  <a:cxn ang="0">
                    <a:pos x="2882" y="16796"/>
                  </a:cxn>
                  <a:cxn ang="0">
                    <a:pos x="2882" y="2882"/>
                  </a:cxn>
                  <a:cxn ang="0">
                    <a:pos x="16796" y="2882"/>
                  </a:cxn>
                </a:cxnLst>
                <a:rect l="T0" t="T1" r="T2" b="T3"/>
                <a:pathLst>
                  <a:path w="19679" h="19679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noFill/>
              <a:ln w="6350" cap="flat">
                <a:solidFill>
                  <a:srgbClr val="B3B3B3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76920" name="AutoShape 111"/>
              <p:cNvSpPr>
                <a:spLocks/>
              </p:cNvSpPr>
              <p:nvPr/>
            </p:nvSpPr>
            <p:spPr bwMode="auto">
              <a:xfrm>
                <a:off x="890" y="1588"/>
                <a:ext cx="179" cy="181"/>
              </a:xfrm>
              <a:custGeom>
                <a:avLst/>
                <a:gdLst>
                  <a:gd name="T0" fmla="*/ 0 w 19679"/>
                  <a:gd name="T1" fmla="*/ 0 h 19679"/>
                  <a:gd name="T2" fmla="*/ 19679 w 19679"/>
                  <a:gd name="T3" fmla="*/ 19679 h 19679"/>
                </a:gdLst>
                <a:ahLst/>
                <a:cxnLst>
                  <a:cxn ang="0">
                    <a:pos x="16796" y="2882"/>
                  </a:cxn>
                  <a:cxn ang="0">
                    <a:pos x="16796" y="16796"/>
                  </a:cxn>
                  <a:cxn ang="0">
                    <a:pos x="2882" y="16796"/>
                  </a:cxn>
                  <a:cxn ang="0">
                    <a:pos x="2882" y="2882"/>
                  </a:cxn>
                  <a:cxn ang="0">
                    <a:pos x="16796" y="2882"/>
                  </a:cxn>
                </a:cxnLst>
                <a:rect l="T0" t="T1" r="T2" b="T3"/>
                <a:pathLst>
                  <a:path w="19679" h="19679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noFill/>
              <a:ln w="6350" cap="flat">
                <a:solidFill>
                  <a:srgbClr val="B3B3B3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76921" name="AutoShape 112"/>
              <p:cNvSpPr>
                <a:spLocks/>
              </p:cNvSpPr>
              <p:nvPr/>
            </p:nvSpPr>
            <p:spPr bwMode="auto">
              <a:xfrm>
                <a:off x="1069" y="1588"/>
                <a:ext cx="179" cy="181"/>
              </a:xfrm>
              <a:custGeom>
                <a:avLst/>
                <a:gdLst>
                  <a:gd name="T0" fmla="*/ 0 w 19679"/>
                  <a:gd name="T1" fmla="*/ 0 h 19679"/>
                  <a:gd name="T2" fmla="*/ 19679 w 19679"/>
                  <a:gd name="T3" fmla="*/ 19679 h 19679"/>
                </a:gdLst>
                <a:ahLst/>
                <a:cxnLst>
                  <a:cxn ang="0">
                    <a:pos x="16796" y="2882"/>
                  </a:cxn>
                  <a:cxn ang="0">
                    <a:pos x="16796" y="16796"/>
                  </a:cxn>
                  <a:cxn ang="0">
                    <a:pos x="2882" y="16796"/>
                  </a:cxn>
                  <a:cxn ang="0">
                    <a:pos x="2882" y="2882"/>
                  </a:cxn>
                  <a:cxn ang="0">
                    <a:pos x="16796" y="2882"/>
                  </a:cxn>
                </a:cxnLst>
                <a:rect l="T0" t="T1" r="T2" b="T3"/>
                <a:pathLst>
                  <a:path w="19679" h="19679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noFill/>
              <a:ln w="6350" cap="flat">
                <a:solidFill>
                  <a:srgbClr val="B3B3B3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76922" name="AutoShape 113"/>
              <p:cNvSpPr>
                <a:spLocks/>
              </p:cNvSpPr>
              <p:nvPr/>
            </p:nvSpPr>
            <p:spPr bwMode="auto">
              <a:xfrm>
                <a:off x="1253" y="1588"/>
                <a:ext cx="179" cy="181"/>
              </a:xfrm>
              <a:custGeom>
                <a:avLst/>
                <a:gdLst>
                  <a:gd name="T0" fmla="*/ 0 w 19679"/>
                  <a:gd name="T1" fmla="*/ 0 h 19679"/>
                  <a:gd name="T2" fmla="*/ 19679 w 19679"/>
                  <a:gd name="T3" fmla="*/ 19679 h 19679"/>
                </a:gdLst>
                <a:ahLst/>
                <a:cxnLst>
                  <a:cxn ang="0">
                    <a:pos x="16796" y="2882"/>
                  </a:cxn>
                  <a:cxn ang="0">
                    <a:pos x="16796" y="16796"/>
                  </a:cxn>
                  <a:cxn ang="0">
                    <a:pos x="2882" y="16796"/>
                  </a:cxn>
                  <a:cxn ang="0">
                    <a:pos x="2882" y="2882"/>
                  </a:cxn>
                  <a:cxn ang="0">
                    <a:pos x="16796" y="2882"/>
                  </a:cxn>
                </a:cxnLst>
                <a:rect l="T0" t="T1" r="T2" b="T3"/>
                <a:pathLst>
                  <a:path w="19679" h="19679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noFill/>
              <a:ln w="6350" cap="flat">
                <a:solidFill>
                  <a:srgbClr val="B3B3B3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76923" name="AutoShape 114"/>
              <p:cNvSpPr>
                <a:spLocks/>
              </p:cNvSpPr>
              <p:nvPr/>
            </p:nvSpPr>
            <p:spPr bwMode="auto">
              <a:xfrm>
                <a:off x="1432" y="1588"/>
                <a:ext cx="179" cy="181"/>
              </a:xfrm>
              <a:custGeom>
                <a:avLst/>
                <a:gdLst>
                  <a:gd name="T0" fmla="*/ 0 w 19679"/>
                  <a:gd name="T1" fmla="*/ 0 h 19679"/>
                  <a:gd name="T2" fmla="*/ 19679 w 19679"/>
                  <a:gd name="T3" fmla="*/ 19679 h 19679"/>
                </a:gdLst>
                <a:ahLst/>
                <a:cxnLst>
                  <a:cxn ang="0">
                    <a:pos x="16796" y="2882"/>
                  </a:cxn>
                  <a:cxn ang="0">
                    <a:pos x="16796" y="16796"/>
                  </a:cxn>
                  <a:cxn ang="0">
                    <a:pos x="2882" y="16796"/>
                  </a:cxn>
                  <a:cxn ang="0">
                    <a:pos x="2882" y="2882"/>
                  </a:cxn>
                  <a:cxn ang="0">
                    <a:pos x="16796" y="2882"/>
                  </a:cxn>
                </a:cxnLst>
                <a:rect l="T0" t="T1" r="T2" b="T3"/>
                <a:pathLst>
                  <a:path w="19679" h="19679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noFill/>
              <a:ln w="6350" cap="flat">
                <a:solidFill>
                  <a:srgbClr val="B3B3B3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76924" name="AutoShape 115"/>
              <p:cNvSpPr>
                <a:spLocks/>
              </p:cNvSpPr>
              <p:nvPr/>
            </p:nvSpPr>
            <p:spPr bwMode="auto">
              <a:xfrm>
                <a:off x="1611" y="1588"/>
                <a:ext cx="180" cy="181"/>
              </a:xfrm>
              <a:custGeom>
                <a:avLst/>
                <a:gdLst>
                  <a:gd name="T0" fmla="*/ 0 w 19679"/>
                  <a:gd name="T1" fmla="*/ 0 h 19679"/>
                  <a:gd name="T2" fmla="*/ 19679 w 19679"/>
                  <a:gd name="T3" fmla="*/ 19679 h 19679"/>
                </a:gdLst>
                <a:ahLst/>
                <a:cxnLst>
                  <a:cxn ang="0">
                    <a:pos x="16796" y="2882"/>
                  </a:cxn>
                  <a:cxn ang="0">
                    <a:pos x="16796" y="16796"/>
                  </a:cxn>
                  <a:cxn ang="0">
                    <a:pos x="2882" y="16796"/>
                  </a:cxn>
                  <a:cxn ang="0">
                    <a:pos x="2882" y="2882"/>
                  </a:cxn>
                  <a:cxn ang="0">
                    <a:pos x="16796" y="2882"/>
                  </a:cxn>
                </a:cxnLst>
                <a:rect l="T0" t="T1" r="T2" b="T3"/>
                <a:pathLst>
                  <a:path w="19679" h="19679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noFill/>
              <a:ln w="6350" cap="flat">
                <a:solidFill>
                  <a:srgbClr val="B3B3B3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76925" name="AutoShape 116"/>
              <p:cNvSpPr>
                <a:spLocks/>
              </p:cNvSpPr>
              <p:nvPr/>
            </p:nvSpPr>
            <p:spPr bwMode="auto">
              <a:xfrm>
                <a:off x="614" y="1747"/>
                <a:ext cx="180" cy="181"/>
              </a:xfrm>
              <a:custGeom>
                <a:avLst/>
                <a:gdLst>
                  <a:gd name="T0" fmla="*/ 0 w 19679"/>
                  <a:gd name="T1" fmla="*/ 0 h 19679"/>
                  <a:gd name="T2" fmla="*/ 19679 w 19679"/>
                  <a:gd name="T3" fmla="*/ 19679 h 19679"/>
                </a:gdLst>
                <a:ahLst/>
                <a:cxnLst>
                  <a:cxn ang="0">
                    <a:pos x="16796" y="2882"/>
                  </a:cxn>
                  <a:cxn ang="0">
                    <a:pos x="16796" y="16796"/>
                  </a:cxn>
                  <a:cxn ang="0">
                    <a:pos x="2882" y="16796"/>
                  </a:cxn>
                  <a:cxn ang="0">
                    <a:pos x="2882" y="2882"/>
                  </a:cxn>
                  <a:cxn ang="0">
                    <a:pos x="16796" y="2882"/>
                  </a:cxn>
                </a:cxnLst>
                <a:rect l="T0" t="T1" r="T2" b="T3"/>
                <a:pathLst>
                  <a:path w="19679" h="19679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noFill/>
              <a:ln w="6350" cap="flat">
                <a:solidFill>
                  <a:srgbClr val="B3B3B3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76926" name="AutoShape 117"/>
              <p:cNvSpPr>
                <a:spLocks/>
              </p:cNvSpPr>
              <p:nvPr/>
            </p:nvSpPr>
            <p:spPr bwMode="auto">
              <a:xfrm>
                <a:off x="794" y="1747"/>
                <a:ext cx="179" cy="181"/>
              </a:xfrm>
              <a:custGeom>
                <a:avLst/>
                <a:gdLst>
                  <a:gd name="T0" fmla="*/ 0 w 19679"/>
                  <a:gd name="T1" fmla="*/ 0 h 19679"/>
                  <a:gd name="T2" fmla="*/ 19679 w 19679"/>
                  <a:gd name="T3" fmla="*/ 19679 h 19679"/>
                </a:gdLst>
                <a:ahLst/>
                <a:cxnLst>
                  <a:cxn ang="0">
                    <a:pos x="16796" y="2882"/>
                  </a:cxn>
                  <a:cxn ang="0">
                    <a:pos x="16796" y="16796"/>
                  </a:cxn>
                  <a:cxn ang="0">
                    <a:pos x="2882" y="16796"/>
                  </a:cxn>
                  <a:cxn ang="0">
                    <a:pos x="2882" y="2882"/>
                  </a:cxn>
                  <a:cxn ang="0">
                    <a:pos x="16796" y="2882"/>
                  </a:cxn>
                </a:cxnLst>
                <a:rect l="T0" t="T1" r="T2" b="T3"/>
                <a:pathLst>
                  <a:path w="19679" h="19679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noFill/>
              <a:ln w="6350" cap="flat">
                <a:solidFill>
                  <a:srgbClr val="B3B3B3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76927" name="AutoShape 118"/>
              <p:cNvSpPr>
                <a:spLocks/>
              </p:cNvSpPr>
              <p:nvPr/>
            </p:nvSpPr>
            <p:spPr bwMode="auto">
              <a:xfrm>
                <a:off x="977" y="1747"/>
                <a:ext cx="180" cy="181"/>
              </a:xfrm>
              <a:custGeom>
                <a:avLst/>
                <a:gdLst>
                  <a:gd name="T0" fmla="*/ 0 w 19679"/>
                  <a:gd name="T1" fmla="*/ 0 h 19679"/>
                  <a:gd name="T2" fmla="*/ 19679 w 19679"/>
                  <a:gd name="T3" fmla="*/ 19679 h 19679"/>
                </a:gdLst>
                <a:ahLst/>
                <a:cxnLst>
                  <a:cxn ang="0">
                    <a:pos x="16796" y="2882"/>
                  </a:cxn>
                  <a:cxn ang="0">
                    <a:pos x="16796" y="16796"/>
                  </a:cxn>
                  <a:cxn ang="0">
                    <a:pos x="2882" y="16796"/>
                  </a:cxn>
                  <a:cxn ang="0">
                    <a:pos x="2882" y="2882"/>
                  </a:cxn>
                  <a:cxn ang="0">
                    <a:pos x="16796" y="2882"/>
                  </a:cxn>
                </a:cxnLst>
                <a:rect l="T0" t="T1" r="T2" b="T3"/>
                <a:pathLst>
                  <a:path w="19679" h="19679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noFill/>
              <a:ln w="6350" cap="flat">
                <a:solidFill>
                  <a:srgbClr val="B3B3B3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76928" name="AutoShape 119"/>
              <p:cNvSpPr>
                <a:spLocks/>
              </p:cNvSpPr>
              <p:nvPr/>
            </p:nvSpPr>
            <p:spPr bwMode="auto">
              <a:xfrm>
                <a:off x="1157" y="1747"/>
                <a:ext cx="179" cy="181"/>
              </a:xfrm>
              <a:custGeom>
                <a:avLst/>
                <a:gdLst>
                  <a:gd name="T0" fmla="*/ 0 w 19679"/>
                  <a:gd name="T1" fmla="*/ 0 h 19679"/>
                  <a:gd name="T2" fmla="*/ 19679 w 19679"/>
                  <a:gd name="T3" fmla="*/ 19679 h 19679"/>
                </a:gdLst>
                <a:ahLst/>
                <a:cxnLst>
                  <a:cxn ang="0">
                    <a:pos x="16796" y="2882"/>
                  </a:cxn>
                  <a:cxn ang="0">
                    <a:pos x="16796" y="16796"/>
                  </a:cxn>
                  <a:cxn ang="0">
                    <a:pos x="2882" y="16796"/>
                  </a:cxn>
                  <a:cxn ang="0">
                    <a:pos x="2882" y="2882"/>
                  </a:cxn>
                  <a:cxn ang="0">
                    <a:pos x="16796" y="2882"/>
                  </a:cxn>
                </a:cxnLst>
                <a:rect l="T0" t="T1" r="T2" b="T3"/>
                <a:pathLst>
                  <a:path w="19679" h="19679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noFill/>
              <a:ln w="6350" cap="flat">
                <a:solidFill>
                  <a:srgbClr val="B3B3B3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76929" name="AutoShape 120"/>
              <p:cNvSpPr>
                <a:spLocks/>
              </p:cNvSpPr>
              <p:nvPr/>
            </p:nvSpPr>
            <p:spPr bwMode="auto">
              <a:xfrm>
                <a:off x="1340" y="1747"/>
                <a:ext cx="179" cy="181"/>
              </a:xfrm>
              <a:custGeom>
                <a:avLst/>
                <a:gdLst>
                  <a:gd name="T0" fmla="*/ 0 w 19679"/>
                  <a:gd name="T1" fmla="*/ 0 h 19679"/>
                  <a:gd name="T2" fmla="*/ 19679 w 19679"/>
                  <a:gd name="T3" fmla="*/ 19679 h 19679"/>
                </a:gdLst>
                <a:ahLst/>
                <a:cxnLst>
                  <a:cxn ang="0">
                    <a:pos x="16796" y="2882"/>
                  </a:cxn>
                  <a:cxn ang="0">
                    <a:pos x="16796" y="16796"/>
                  </a:cxn>
                  <a:cxn ang="0">
                    <a:pos x="2882" y="16796"/>
                  </a:cxn>
                  <a:cxn ang="0">
                    <a:pos x="2882" y="2882"/>
                  </a:cxn>
                  <a:cxn ang="0">
                    <a:pos x="16796" y="2882"/>
                  </a:cxn>
                </a:cxnLst>
                <a:rect l="T0" t="T1" r="T2" b="T3"/>
                <a:pathLst>
                  <a:path w="19679" h="19679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noFill/>
              <a:ln w="6350" cap="flat">
                <a:solidFill>
                  <a:srgbClr val="B3B3B3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76930" name="AutoShape 121"/>
              <p:cNvSpPr>
                <a:spLocks/>
              </p:cNvSpPr>
              <p:nvPr/>
            </p:nvSpPr>
            <p:spPr bwMode="auto">
              <a:xfrm>
                <a:off x="1519" y="1747"/>
                <a:ext cx="179" cy="181"/>
              </a:xfrm>
              <a:custGeom>
                <a:avLst/>
                <a:gdLst>
                  <a:gd name="T0" fmla="*/ 0 w 19679"/>
                  <a:gd name="T1" fmla="*/ 0 h 19679"/>
                  <a:gd name="T2" fmla="*/ 19679 w 19679"/>
                  <a:gd name="T3" fmla="*/ 19679 h 19679"/>
                </a:gdLst>
                <a:ahLst/>
                <a:cxnLst>
                  <a:cxn ang="0">
                    <a:pos x="16796" y="2882"/>
                  </a:cxn>
                  <a:cxn ang="0">
                    <a:pos x="16796" y="16796"/>
                  </a:cxn>
                  <a:cxn ang="0">
                    <a:pos x="2882" y="16796"/>
                  </a:cxn>
                  <a:cxn ang="0">
                    <a:pos x="2882" y="2882"/>
                  </a:cxn>
                  <a:cxn ang="0">
                    <a:pos x="16796" y="2882"/>
                  </a:cxn>
                </a:cxnLst>
                <a:rect l="T0" t="T1" r="T2" b="T3"/>
                <a:pathLst>
                  <a:path w="19679" h="19679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noFill/>
              <a:ln w="6350" cap="flat">
                <a:solidFill>
                  <a:srgbClr val="B3B3B3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76931" name="AutoShape 122"/>
              <p:cNvSpPr>
                <a:spLocks/>
              </p:cNvSpPr>
              <p:nvPr/>
            </p:nvSpPr>
            <p:spPr bwMode="auto">
              <a:xfrm>
                <a:off x="1699" y="1747"/>
                <a:ext cx="179" cy="181"/>
              </a:xfrm>
              <a:custGeom>
                <a:avLst/>
                <a:gdLst>
                  <a:gd name="T0" fmla="*/ 0 w 19679"/>
                  <a:gd name="T1" fmla="*/ 0 h 19679"/>
                  <a:gd name="T2" fmla="*/ 19679 w 19679"/>
                  <a:gd name="T3" fmla="*/ 19679 h 19679"/>
                </a:gdLst>
                <a:ahLst/>
                <a:cxnLst>
                  <a:cxn ang="0">
                    <a:pos x="16796" y="2882"/>
                  </a:cxn>
                  <a:cxn ang="0">
                    <a:pos x="16796" y="16796"/>
                  </a:cxn>
                  <a:cxn ang="0">
                    <a:pos x="2882" y="16796"/>
                  </a:cxn>
                  <a:cxn ang="0">
                    <a:pos x="2882" y="2882"/>
                  </a:cxn>
                  <a:cxn ang="0">
                    <a:pos x="16796" y="2882"/>
                  </a:cxn>
                </a:cxnLst>
                <a:rect l="T0" t="T1" r="T2" b="T3"/>
                <a:pathLst>
                  <a:path w="19679" h="19679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noFill/>
              <a:ln w="6350" cap="flat">
                <a:solidFill>
                  <a:srgbClr val="B3B3B3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76932" name="AutoShape 123"/>
              <p:cNvSpPr>
                <a:spLocks/>
              </p:cNvSpPr>
              <p:nvPr/>
            </p:nvSpPr>
            <p:spPr bwMode="auto">
              <a:xfrm>
                <a:off x="523" y="1906"/>
                <a:ext cx="179" cy="181"/>
              </a:xfrm>
              <a:custGeom>
                <a:avLst/>
                <a:gdLst>
                  <a:gd name="T0" fmla="*/ 0 w 19679"/>
                  <a:gd name="T1" fmla="*/ 0 h 19679"/>
                  <a:gd name="T2" fmla="*/ 19679 w 19679"/>
                  <a:gd name="T3" fmla="*/ 19679 h 19679"/>
                </a:gdLst>
                <a:ahLst/>
                <a:cxnLst>
                  <a:cxn ang="0">
                    <a:pos x="16796" y="2882"/>
                  </a:cxn>
                  <a:cxn ang="0">
                    <a:pos x="16796" y="16796"/>
                  </a:cxn>
                  <a:cxn ang="0">
                    <a:pos x="2882" y="16796"/>
                  </a:cxn>
                  <a:cxn ang="0">
                    <a:pos x="2882" y="2882"/>
                  </a:cxn>
                  <a:cxn ang="0">
                    <a:pos x="16796" y="2882"/>
                  </a:cxn>
                </a:cxnLst>
                <a:rect l="T0" t="T1" r="T2" b="T3"/>
                <a:pathLst>
                  <a:path w="19679" h="19679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noFill/>
              <a:ln w="6350" cap="flat">
                <a:solidFill>
                  <a:srgbClr val="B3B3B3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76933" name="AutoShape 124"/>
              <p:cNvSpPr>
                <a:spLocks/>
              </p:cNvSpPr>
              <p:nvPr/>
            </p:nvSpPr>
            <p:spPr bwMode="auto">
              <a:xfrm>
                <a:off x="702" y="1906"/>
                <a:ext cx="179" cy="181"/>
              </a:xfrm>
              <a:custGeom>
                <a:avLst/>
                <a:gdLst>
                  <a:gd name="T0" fmla="*/ 0 w 19679"/>
                  <a:gd name="T1" fmla="*/ 0 h 19679"/>
                  <a:gd name="T2" fmla="*/ 19679 w 19679"/>
                  <a:gd name="T3" fmla="*/ 19679 h 19679"/>
                </a:gdLst>
                <a:ahLst/>
                <a:cxnLst>
                  <a:cxn ang="0">
                    <a:pos x="16796" y="2882"/>
                  </a:cxn>
                  <a:cxn ang="0">
                    <a:pos x="16796" y="16796"/>
                  </a:cxn>
                  <a:cxn ang="0">
                    <a:pos x="2882" y="16796"/>
                  </a:cxn>
                  <a:cxn ang="0">
                    <a:pos x="2882" y="2882"/>
                  </a:cxn>
                  <a:cxn ang="0">
                    <a:pos x="16796" y="2882"/>
                  </a:cxn>
                </a:cxnLst>
                <a:rect l="T0" t="T1" r="T2" b="T3"/>
                <a:pathLst>
                  <a:path w="19679" h="19679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noFill/>
              <a:ln w="6350" cap="flat">
                <a:solidFill>
                  <a:srgbClr val="B3B3B3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76934" name="AutoShape 125"/>
              <p:cNvSpPr>
                <a:spLocks/>
              </p:cNvSpPr>
              <p:nvPr/>
            </p:nvSpPr>
            <p:spPr bwMode="auto">
              <a:xfrm>
                <a:off x="881" y="1906"/>
                <a:ext cx="179" cy="181"/>
              </a:xfrm>
              <a:custGeom>
                <a:avLst/>
                <a:gdLst>
                  <a:gd name="T0" fmla="*/ 0 w 19679"/>
                  <a:gd name="T1" fmla="*/ 0 h 19679"/>
                  <a:gd name="T2" fmla="*/ 19679 w 19679"/>
                  <a:gd name="T3" fmla="*/ 19679 h 19679"/>
                </a:gdLst>
                <a:ahLst/>
                <a:cxnLst>
                  <a:cxn ang="0">
                    <a:pos x="16796" y="2882"/>
                  </a:cxn>
                  <a:cxn ang="0">
                    <a:pos x="16796" y="16796"/>
                  </a:cxn>
                  <a:cxn ang="0">
                    <a:pos x="2882" y="16796"/>
                  </a:cxn>
                  <a:cxn ang="0">
                    <a:pos x="2882" y="2882"/>
                  </a:cxn>
                  <a:cxn ang="0">
                    <a:pos x="16796" y="2882"/>
                  </a:cxn>
                </a:cxnLst>
                <a:rect l="T0" t="T1" r="T2" b="T3"/>
                <a:pathLst>
                  <a:path w="19679" h="19679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noFill/>
              <a:ln w="6350" cap="flat">
                <a:solidFill>
                  <a:srgbClr val="B3B3B3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76935" name="AutoShape 126"/>
              <p:cNvSpPr>
                <a:spLocks/>
              </p:cNvSpPr>
              <p:nvPr/>
            </p:nvSpPr>
            <p:spPr bwMode="auto">
              <a:xfrm>
                <a:off x="1065" y="1906"/>
                <a:ext cx="179" cy="181"/>
              </a:xfrm>
              <a:custGeom>
                <a:avLst/>
                <a:gdLst>
                  <a:gd name="T0" fmla="*/ 0 w 19679"/>
                  <a:gd name="T1" fmla="*/ 0 h 19679"/>
                  <a:gd name="T2" fmla="*/ 19679 w 19679"/>
                  <a:gd name="T3" fmla="*/ 19679 h 19679"/>
                </a:gdLst>
                <a:ahLst/>
                <a:cxnLst>
                  <a:cxn ang="0">
                    <a:pos x="16796" y="2882"/>
                  </a:cxn>
                  <a:cxn ang="0">
                    <a:pos x="16796" y="16796"/>
                  </a:cxn>
                  <a:cxn ang="0">
                    <a:pos x="2882" y="16796"/>
                  </a:cxn>
                  <a:cxn ang="0">
                    <a:pos x="2882" y="2882"/>
                  </a:cxn>
                  <a:cxn ang="0">
                    <a:pos x="16796" y="2882"/>
                  </a:cxn>
                </a:cxnLst>
                <a:rect l="T0" t="T1" r="T2" b="T3"/>
                <a:pathLst>
                  <a:path w="19679" h="19679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noFill/>
              <a:ln w="6350" cap="flat">
                <a:solidFill>
                  <a:srgbClr val="B3B3B3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76936" name="AutoShape 127"/>
              <p:cNvSpPr>
                <a:spLocks/>
              </p:cNvSpPr>
              <p:nvPr/>
            </p:nvSpPr>
            <p:spPr bwMode="auto">
              <a:xfrm>
                <a:off x="1244" y="1906"/>
                <a:ext cx="179" cy="181"/>
              </a:xfrm>
              <a:custGeom>
                <a:avLst/>
                <a:gdLst>
                  <a:gd name="T0" fmla="*/ 0 w 19679"/>
                  <a:gd name="T1" fmla="*/ 0 h 19679"/>
                  <a:gd name="T2" fmla="*/ 19679 w 19679"/>
                  <a:gd name="T3" fmla="*/ 19679 h 19679"/>
                </a:gdLst>
                <a:ahLst/>
                <a:cxnLst>
                  <a:cxn ang="0">
                    <a:pos x="16796" y="2882"/>
                  </a:cxn>
                  <a:cxn ang="0">
                    <a:pos x="16796" y="16796"/>
                  </a:cxn>
                  <a:cxn ang="0">
                    <a:pos x="2882" y="16796"/>
                  </a:cxn>
                  <a:cxn ang="0">
                    <a:pos x="2882" y="2882"/>
                  </a:cxn>
                  <a:cxn ang="0">
                    <a:pos x="16796" y="2882"/>
                  </a:cxn>
                </a:cxnLst>
                <a:rect l="T0" t="T1" r="T2" b="T3"/>
                <a:pathLst>
                  <a:path w="19679" h="19679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noFill/>
              <a:ln w="6350" cap="flat">
                <a:solidFill>
                  <a:srgbClr val="B3B3B3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76937" name="AutoShape 128"/>
              <p:cNvSpPr>
                <a:spLocks/>
              </p:cNvSpPr>
              <p:nvPr/>
            </p:nvSpPr>
            <p:spPr bwMode="auto">
              <a:xfrm>
                <a:off x="1428" y="1906"/>
                <a:ext cx="179" cy="181"/>
              </a:xfrm>
              <a:custGeom>
                <a:avLst/>
                <a:gdLst>
                  <a:gd name="T0" fmla="*/ 0 w 19679"/>
                  <a:gd name="T1" fmla="*/ 0 h 19679"/>
                  <a:gd name="T2" fmla="*/ 19679 w 19679"/>
                  <a:gd name="T3" fmla="*/ 19679 h 19679"/>
                </a:gdLst>
                <a:ahLst/>
                <a:cxnLst>
                  <a:cxn ang="0">
                    <a:pos x="16796" y="2882"/>
                  </a:cxn>
                  <a:cxn ang="0">
                    <a:pos x="16796" y="16796"/>
                  </a:cxn>
                  <a:cxn ang="0">
                    <a:pos x="2882" y="16796"/>
                  </a:cxn>
                  <a:cxn ang="0">
                    <a:pos x="2882" y="2882"/>
                  </a:cxn>
                  <a:cxn ang="0">
                    <a:pos x="16796" y="2882"/>
                  </a:cxn>
                </a:cxnLst>
                <a:rect l="T0" t="T1" r="T2" b="T3"/>
                <a:pathLst>
                  <a:path w="19679" h="19679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noFill/>
              <a:ln w="6350" cap="flat">
                <a:solidFill>
                  <a:srgbClr val="B3B3B3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76938" name="AutoShape 129"/>
              <p:cNvSpPr>
                <a:spLocks/>
              </p:cNvSpPr>
              <p:nvPr/>
            </p:nvSpPr>
            <p:spPr bwMode="auto">
              <a:xfrm>
                <a:off x="1607" y="1906"/>
                <a:ext cx="179" cy="181"/>
              </a:xfrm>
              <a:custGeom>
                <a:avLst/>
                <a:gdLst>
                  <a:gd name="T0" fmla="*/ 0 w 19679"/>
                  <a:gd name="T1" fmla="*/ 0 h 19679"/>
                  <a:gd name="T2" fmla="*/ 19679 w 19679"/>
                  <a:gd name="T3" fmla="*/ 19679 h 19679"/>
                </a:gdLst>
                <a:ahLst/>
                <a:cxnLst>
                  <a:cxn ang="0">
                    <a:pos x="16796" y="2882"/>
                  </a:cxn>
                  <a:cxn ang="0">
                    <a:pos x="16796" y="16796"/>
                  </a:cxn>
                  <a:cxn ang="0">
                    <a:pos x="2882" y="16796"/>
                  </a:cxn>
                  <a:cxn ang="0">
                    <a:pos x="2882" y="2882"/>
                  </a:cxn>
                  <a:cxn ang="0">
                    <a:pos x="16796" y="2882"/>
                  </a:cxn>
                </a:cxnLst>
                <a:rect l="T0" t="T1" r="T2" b="T3"/>
                <a:pathLst>
                  <a:path w="19679" h="19679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noFill/>
              <a:ln w="6350" cap="flat">
                <a:solidFill>
                  <a:srgbClr val="B3B3B3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76939" name="AutoShape 130"/>
              <p:cNvSpPr>
                <a:spLocks/>
              </p:cNvSpPr>
              <p:nvPr/>
            </p:nvSpPr>
            <p:spPr bwMode="auto">
              <a:xfrm>
                <a:off x="553" y="0"/>
                <a:ext cx="179" cy="180"/>
              </a:xfrm>
              <a:custGeom>
                <a:avLst/>
                <a:gdLst>
                  <a:gd name="T0" fmla="*/ 0 w 19679"/>
                  <a:gd name="T1" fmla="*/ 0 h 19679"/>
                  <a:gd name="T2" fmla="*/ 19679 w 19679"/>
                  <a:gd name="T3" fmla="*/ 19679 h 19679"/>
                </a:gdLst>
                <a:ahLst/>
                <a:cxnLst>
                  <a:cxn ang="0">
                    <a:pos x="16796" y="2882"/>
                  </a:cxn>
                  <a:cxn ang="0">
                    <a:pos x="16796" y="16796"/>
                  </a:cxn>
                  <a:cxn ang="0">
                    <a:pos x="2882" y="16796"/>
                  </a:cxn>
                  <a:cxn ang="0">
                    <a:pos x="2882" y="2882"/>
                  </a:cxn>
                  <a:cxn ang="0">
                    <a:pos x="16796" y="2882"/>
                  </a:cxn>
                </a:cxnLst>
                <a:rect l="T0" t="T1" r="T2" b="T3"/>
                <a:pathLst>
                  <a:path w="19679" h="19679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noFill/>
              <a:ln w="6350" cap="flat">
                <a:solidFill>
                  <a:srgbClr val="B3B3B3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76940" name="AutoShape 131"/>
              <p:cNvSpPr>
                <a:spLocks/>
              </p:cNvSpPr>
              <p:nvPr/>
            </p:nvSpPr>
            <p:spPr bwMode="auto">
              <a:xfrm>
                <a:off x="732" y="0"/>
                <a:ext cx="180" cy="180"/>
              </a:xfrm>
              <a:custGeom>
                <a:avLst/>
                <a:gdLst>
                  <a:gd name="T0" fmla="*/ 0 w 19679"/>
                  <a:gd name="T1" fmla="*/ 0 h 19679"/>
                  <a:gd name="T2" fmla="*/ 19679 w 19679"/>
                  <a:gd name="T3" fmla="*/ 19679 h 19679"/>
                </a:gdLst>
                <a:ahLst/>
                <a:cxnLst>
                  <a:cxn ang="0">
                    <a:pos x="16796" y="2882"/>
                  </a:cxn>
                  <a:cxn ang="0">
                    <a:pos x="16796" y="16796"/>
                  </a:cxn>
                  <a:cxn ang="0">
                    <a:pos x="2882" y="16796"/>
                  </a:cxn>
                  <a:cxn ang="0">
                    <a:pos x="2882" y="2882"/>
                  </a:cxn>
                  <a:cxn ang="0">
                    <a:pos x="16796" y="2882"/>
                  </a:cxn>
                </a:cxnLst>
                <a:rect l="T0" t="T1" r="T2" b="T3"/>
                <a:pathLst>
                  <a:path w="19679" h="19679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noFill/>
              <a:ln w="6350" cap="flat">
                <a:solidFill>
                  <a:srgbClr val="B3B3B3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76941" name="AutoShape 132"/>
              <p:cNvSpPr>
                <a:spLocks/>
              </p:cNvSpPr>
              <p:nvPr/>
            </p:nvSpPr>
            <p:spPr bwMode="auto">
              <a:xfrm>
                <a:off x="903" y="0"/>
                <a:ext cx="180" cy="180"/>
              </a:xfrm>
              <a:custGeom>
                <a:avLst/>
                <a:gdLst>
                  <a:gd name="T0" fmla="*/ 0 w 19679"/>
                  <a:gd name="T1" fmla="*/ 0 h 19679"/>
                  <a:gd name="T2" fmla="*/ 19679 w 19679"/>
                  <a:gd name="T3" fmla="*/ 19679 h 19679"/>
                </a:gdLst>
                <a:ahLst/>
                <a:cxnLst>
                  <a:cxn ang="0">
                    <a:pos x="16796" y="2882"/>
                  </a:cxn>
                  <a:cxn ang="0">
                    <a:pos x="16796" y="16796"/>
                  </a:cxn>
                  <a:cxn ang="0">
                    <a:pos x="2882" y="16796"/>
                  </a:cxn>
                  <a:cxn ang="0">
                    <a:pos x="2882" y="2882"/>
                  </a:cxn>
                  <a:cxn ang="0">
                    <a:pos x="16796" y="2882"/>
                  </a:cxn>
                </a:cxnLst>
                <a:rect l="T0" t="T1" r="T2" b="T3"/>
                <a:pathLst>
                  <a:path w="19679" h="19679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noFill/>
              <a:ln w="6350" cap="flat">
                <a:solidFill>
                  <a:srgbClr val="B3B3B3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76942" name="AutoShape 133"/>
              <p:cNvSpPr>
                <a:spLocks/>
              </p:cNvSpPr>
              <p:nvPr/>
            </p:nvSpPr>
            <p:spPr bwMode="auto">
              <a:xfrm>
                <a:off x="1100" y="0"/>
                <a:ext cx="179" cy="180"/>
              </a:xfrm>
              <a:custGeom>
                <a:avLst/>
                <a:gdLst>
                  <a:gd name="T0" fmla="*/ 0 w 19679"/>
                  <a:gd name="T1" fmla="*/ 0 h 19679"/>
                  <a:gd name="T2" fmla="*/ 19679 w 19679"/>
                  <a:gd name="T3" fmla="*/ 19679 h 19679"/>
                </a:gdLst>
                <a:ahLst/>
                <a:cxnLst>
                  <a:cxn ang="0">
                    <a:pos x="16796" y="2882"/>
                  </a:cxn>
                  <a:cxn ang="0">
                    <a:pos x="16796" y="16796"/>
                  </a:cxn>
                  <a:cxn ang="0">
                    <a:pos x="2882" y="16796"/>
                  </a:cxn>
                  <a:cxn ang="0">
                    <a:pos x="2882" y="2882"/>
                  </a:cxn>
                  <a:cxn ang="0">
                    <a:pos x="16796" y="2882"/>
                  </a:cxn>
                </a:cxnLst>
                <a:rect l="T0" t="T1" r="T2" b="T3"/>
                <a:pathLst>
                  <a:path w="19679" h="19679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noFill/>
              <a:ln w="6350" cap="flat">
                <a:solidFill>
                  <a:srgbClr val="B3B3B3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76943" name="AutoShape 134"/>
              <p:cNvSpPr>
                <a:spLocks/>
              </p:cNvSpPr>
              <p:nvPr/>
            </p:nvSpPr>
            <p:spPr bwMode="auto">
              <a:xfrm>
                <a:off x="1279" y="0"/>
                <a:ext cx="179" cy="180"/>
              </a:xfrm>
              <a:custGeom>
                <a:avLst/>
                <a:gdLst>
                  <a:gd name="T0" fmla="*/ 0 w 19679"/>
                  <a:gd name="T1" fmla="*/ 0 h 19679"/>
                  <a:gd name="T2" fmla="*/ 19679 w 19679"/>
                  <a:gd name="T3" fmla="*/ 19679 h 19679"/>
                </a:gdLst>
                <a:ahLst/>
                <a:cxnLst>
                  <a:cxn ang="0">
                    <a:pos x="16796" y="2882"/>
                  </a:cxn>
                  <a:cxn ang="0">
                    <a:pos x="16796" y="16796"/>
                  </a:cxn>
                  <a:cxn ang="0">
                    <a:pos x="2882" y="16796"/>
                  </a:cxn>
                  <a:cxn ang="0">
                    <a:pos x="2882" y="2882"/>
                  </a:cxn>
                  <a:cxn ang="0">
                    <a:pos x="16796" y="2882"/>
                  </a:cxn>
                </a:cxnLst>
                <a:rect l="T0" t="T1" r="T2" b="T3"/>
                <a:pathLst>
                  <a:path w="19679" h="19679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noFill/>
              <a:ln w="6350" cap="flat">
                <a:solidFill>
                  <a:srgbClr val="B3B3B3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76944" name="AutoShape 135"/>
              <p:cNvSpPr>
                <a:spLocks/>
              </p:cNvSpPr>
              <p:nvPr/>
            </p:nvSpPr>
            <p:spPr bwMode="auto">
              <a:xfrm>
                <a:off x="1463" y="0"/>
                <a:ext cx="179" cy="180"/>
              </a:xfrm>
              <a:custGeom>
                <a:avLst/>
                <a:gdLst>
                  <a:gd name="T0" fmla="*/ 0 w 19679"/>
                  <a:gd name="T1" fmla="*/ 0 h 19679"/>
                  <a:gd name="T2" fmla="*/ 19679 w 19679"/>
                  <a:gd name="T3" fmla="*/ 19679 h 19679"/>
                </a:gdLst>
                <a:ahLst/>
                <a:cxnLst>
                  <a:cxn ang="0">
                    <a:pos x="16796" y="2882"/>
                  </a:cxn>
                  <a:cxn ang="0">
                    <a:pos x="16796" y="16796"/>
                  </a:cxn>
                  <a:cxn ang="0">
                    <a:pos x="2882" y="16796"/>
                  </a:cxn>
                  <a:cxn ang="0">
                    <a:pos x="2882" y="2882"/>
                  </a:cxn>
                  <a:cxn ang="0">
                    <a:pos x="16796" y="2882"/>
                  </a:cxn>
                </a:cxnLst>
                <a:rect l="T0" t="T1" r="T2" b="T3"/>
                <a:pathLst>
                  <a:path w="19679" h="19679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noFill/>
              <a:ln w="6350" cap="flat">
                <a:solidFill>
                  <a:srgbClr val="B3B3B3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76945" name="AutoShape 136"/>
              <p:cNvSpPr>
                <a:spLocks/>
              </p:cNvSpPr>
              <p:nvPr/>
            </p:nvSpPr>
            <p:spPr bwMode="auto">
              <a:xfrm>
                <a:off x="1642" y="0"/>
                <a:ext cx="179" cy="180"/>
              </a:xfrm>
              <a:custGeom>
                <a:avLst/>
                <a:gdLst>
                  <a:gd name="T0" fmla="*/ 0 w 19679"/>
                  <a:gd name="T1" fmla="*/ 0 h 19679"/>
                  <a:gd name="T2" fmla="*/ 19679 w 19679"/>
                  <a:gd name="T3" fmla="*/ 19679 h 19679"/>
                </a:gdLst>
                <a:ahLst/>
                <a:cxnLst>
                  <a:cxn ang="0">
                    <a:pos x="16796" y="2882"/>
                  </a:cxn>
                  <a:cxn ang="0">
                    <a:pos x="16796" y="16796"/>
                  </a:cxn>
                  <a:cxn ang="0">
                    <a:pos x="2882" y="16796"/>
                  </a:cxn>
                  <a:cxn ang="0">
                    <a:pos x="2882" y="2882"/>
                  </a:cxn>
                  <a:cxn ang="0">
                    <a:pos x="16796" y="2882"/>
                  </a:cxn>
                </a:cxnLst>
                <a:rect l="T0" t="T1" r="T2" b="T3"/>
                <a:pathLst>
                  <a:path w="19679" h="19679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noFill/>
              <a:ln w="6350" cap="flat">
                <a:solidFill>
                  <a:srgbClr val="B3B3B3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</p:grpSp>
      <p:sp>
        <p:nvSpPr>
          <p:cNvPr id="76807" name="Rectangle 139"/>
          <p:cNvSpPr>
            <a:spLocks/>
          </p:cNvSpPr>
          <p:nvPr/>
        </p:nvSpPr>
        <p:spPr bwMode="auto">
          <a:xfrm>
            <a:off x="352425" y="-47625"/>
            <a:ext cx="8416925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r>
              <a:rPr lang="en-US" sz="3400">
                <a:latin typeface="Calibri" pitchFamily="34" charset="0"/>
                <a:ea typeface="ヒラギノ角ゴ Pro W3"/>
                <a:cs typeface="Gill Sans"/>
              </a:rPr>
              <a:t>ongoing SDSS IV surveys:</a:t>
            </a:r>
          </a:p>
          <a:p>
            <a:r>
              <a:rPr lang="en-US" sz="2800">
                <a:latin typeface="Calibri" pitchFamily="34" charset="0"/>
                <a:ea typeface="ヒラギノ角ゴ Pro W3"/>
                <a:cs typeface="Gill Sans"/>
              </a:rPr>
              <a:t>near-IR and optical fiber (bundle) spectroscopy</a:t>
            </a:r>
          </a:p>
        </p:txBody>
      </p:sp>
      <p:sp>
        <p:nvSpPr>
          <p:cNvPr id="76808" name="Rectangle 140"/>
          <p:cNvSpPr>
            <a:spLocks/>
          </p:cNvSpPr>
          <p:nvPr/>
        </p:nvSpPr>
        <p:spPr bwMode="auto">
          <a:xfrm>
            <a:off x="196850" y="5884863"/>
            <a:ext cx="45989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8" bIns="0"/>
          <a:lstStyle/>
          <a:p>
            <a:pPr marL="280988">
              <a:spcBef>
                <a:spcPts val="425"/>
              </a:spcBef>
            </a:pPr>
            <a:r>
              <a:rPr lang="en-US" sz="2000" i="1">
                <a:solidFill>
                  <a:srgbClr val="FF2712"/>
                </a:solidFill>
                <a:latin typeface="Calibri" pitchFamily="34" charset="0"/>
                <a:ea typeface="ヒラギノ角ゴ Pro W3"/>
                <a:cs typeface="Gill Sans"/>
              </a:rPr>
              <a:t>Stellar physics, origin of the elements, galaxy evolution &amp; dark matter </a:t>
            </a:r>
          </a:p>
        </p:txBody>
      </p:sp>
      <p:sp>
        <p:nvSpPr>
          <p:cNvPr id="76809" name="Rectangle 141"/>
          <p:cNvSpPr>
            <a:spLocks/>
          </p:cNvSpPr>
          <p:nvPr/>
        </p:nvSpPr>
        <p:spPr bwMode="auto">
          <a:xfrm>
            <a:off x="5830888" y="5884863"/>
            <a:ext cx="3902075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8" bIns="0"/>
          <a:lstStyle/>
          <a:p>
            <a:pPr marL="280988">
              <a:spcBef>
                <a:spcPts val="425"/>
              </a:spcBef>
            </a:pPr>
            <a:r>
              <a:rPr lang="en-US" sz="2000" i="1">
                <a:solidFill>
                  <a:srgbClr val="FF2712"/>
                </a:solidFill>
                <a:latin typeface="Calibri" pitchFamily="34" charset="0"/>
                <a:ea typeface="ヒラギノ角ゴ Pro W3"/>
                <a:cs typeface="Gill Sans"/>
              </a:rPr>
              <a:t>dark energy &amp; cosmology</a:t>
            </a:r>
          </a:p>
        </p:txBody>
      </p:sp>
      <p:grpSp>
        <p:nvGrpSpPr>
          <p:cNvPr id="76810" name="Group 1"/>
          <p:cNvGrpSpPr>
            <a:grpSpLocks/>
          </p:cNvGrpSpPr>
          <p:nvPr/>
        </p:nvGrpSpPr>
        <p:grpSpPr bwMode="auto">
          <a:xfrm>
            <a:off x="106363" y="1296988"/>
            <a:ext cx="8197850" cy="465137"/>
            <a:chOff x="107156" y="1026914"/>
            <a:chExt cx="8197453" cy="464344"/>
          </a:xfrm>
        </p:grpSpPr>
        <p:sp>
          <p:nvSpPr>
            <p:cNvPr id="76811" name="Rectangle 1"/>
            <p:cNvSpPr>
              <a:spLocks/>
            </p:cNvSpPr>
            <p:nvPr/>
          </p:nvSpPr>
          <p:spPr bwMode="auto">
            <a:xfrm>
              <a:off x="107156" y="1026914"/>
              <a:ext cx="2143125" cy="4643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40638" bIns="0"/>
            <a:lstStyle/>
            <a:p>
              <a:pPr marL="39688"/>
              <a:r>
                <a:rPr lang="en-US" sz="2700" b="1">
                  <a:solidFill>
                    <a:srgbClr val="343434"/>
                  </a:solidFill>
                  <a:latin typeface="Calibri" pitchFamily="34" charset="0"/>
                  <a:ea typeface="ヒラギノ角ゴ Pro W3"/>
                  <a:cs typeface="Gill Sans"/>
                </a:rPr>
                <a:t>APOGEE-2</a:t>
              </a:r>
            </a:p>
          </p:txBody>
        </p:sp>
        <p:sp>
          <p:nvSpPr>
            <p:cNvPr id="76812" name="Rectangle 2"/>
            <p:cNvSpPr>
              <a:spLocks/>
            </p:cNvSpPr>
            <p:nvPr/>
          </p:nvSpPr>
          <p:spPr bwMode="auto">
            <a:xfrm>
              <a:off x="3107531" y="1026914"/>
              <a:ext cx="1714500" cy="4643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40638" bIns="0"/>
            <a:lstStyle/>
            <a:p>
              <a:pPr marL="39688"/>
              <a:r>
                <a:rPr lang="en-US" sz="2700" b="1">
                  <a:solidFill>
                    <a:srgbClr val="343434"/>
                  </a:solidFill>
                  <a:latin typeface="Calibri" pitchFamily="34" charset="0"/>
                  <a:ea typeface="ヒラギノ角ゴ Pro W3"/>
                  <a:cs typeface="Gill Sans"/>
                </a:rPr>
                <a:t>MaNGA</a:t>
              </a:r>
            </a:p>
          </p:txBody>
        </p:sp>
        <p:sp>
          <p:nvSpPr>
            <p:cNvPr id="76813" name="Rectangle 3"/>
            <p:cNvSpPr>
              <a:spLocks/>
            </p:cNvSpPr>
            <p:nvPr/>
          </p:nvSpPr>
          <p:spPr bwMode="auto">
            <a:xfrm>
              <a:off x="6438305" y="1026914"/>
              <a:ext cx="1714500" cy="4643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40638" bIns="0"/>
            <a:lstStyle/>
            <a:p>
              <a:pPr marL="39688"/>
              <a:r>
                <a:rPr lang="en-US" sz="2700" b="1">
                  <a:solidFill>
                    <a:srgbClr val="343434"/>
                  </a:solidFill>
                  <a:latin typeface="Calibri" pitchFamily="34" charset="0"/>
                  <a:ea typeface="ヒラギノ角ゴ Pro W3"/>
                  <a:cs typeface="Gill Sans"/>
                </a:rPr>
                <a:t>eBOSS</a:t>
              </a:r>
            </a:p>
          </p:txBody>
        </p:sp>
        <p:pic>
          <p:nvPicPr>
            <p:cNvPr id="76814" name="Picture 142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7911703" y="1062633"/>
              <a:ext cx="392906" cy="3929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6815" name="Picture 143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2223492" y="1062633"/>
              <a:ext cx="392906" cy="3929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6816" name="Picture 144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670227" y="1062633"/>
              <a:ext cx="392906" cy="3929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aceon_apogee_vs_MWM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43100" y="0"/>
            <a:ext cx="4040188" cy="675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3" name="Picture 2" descr="Screen Shot 2017-05-14 at 15.14.54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012825"/>
            <a:ext cx="9144000" cy="515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1057275" y="284163"/>
            <a:ext cx="7766050" cy="522287"/>
            <a:chOff x="1654321" y="465402"/>
            <a:chExt cx="11045516" cy="741098"/>
          </a:xfrm>
        </p:grpSpPr>
        <p:cxnSp>
          <p:nvCxnSpPr>
            <p:cNvPr id="5" name="Straight Connector 4"/>
            <p:cNvCxnSpPr/>
            <p:nvPr/>
          </p:nvCxnSpPr>
          <p:spPr>
            <a:xfrm flipH="1">
              <a:off x="3225090" y="1118392"/>
              <a:ext cx="7436090" cy="0"/>
            </a:xfrm>
            <a:prstGeom prst="line">
              <a:avLst/>
            </a:prstGeom>
            <a:noFill/>
            <a:ln w="107950" cap="flat" cmpd="sng">
              <a:solidFill>
                <a:schemeClr val="accent5">
                  <a:lumMod val="75000"/>
                </a:schemeClr>
              </a:solidFill>
              <a:prstDash val="dash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7" name="TextBox 6"/>
            <p:cNvSpPr txBox="1"/>
            <p:nvPr/>
          </p:nvSpPr>
          <p:spPr>
            <a:xfrm>
              <a:off x="1654321" y="465402"/>
              <a:ext cx="11045516" cy="5398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spcFirstLastPara="1" lIns="50800" tIns="50800" rIns="50800" bIns="50800" spcCol="38100" anchor="ctr">
              <a:spAutoFit/>
            </a:bodyPr>
            <a:lstStyle/>
            <a:p>
              <a:pPr algn="ctr" defTabSz="410751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latin typeface="+mn-lt"/>
                  <a:cs typeface="+mn-cs"/>
                </a:rPr>
                <a:t>Current (ground-based) all-sky precision</a:t>
              </a:r>
              <a:endParaRPr lang="en-US" sz="2500" dirty="0">
                <a:solidFill>
                  <a:srgbClr val="000000"/>
                </a:solidFill>
                <a:latin typeface="+mn-lt"/>
                <a:cs typeface="+mn-cs"/>
                <a:sym typeface="Helvetica Light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500745" y="4549926"/>
            <a:ext cx="2617001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35717" tIns="35717" rIns="35717" bIns="35717" spcCol="26788" anchor="ctr">
            <a:spAutoFit/>
          </a:bodyPr>
          <a:lstStyle/>
          <a:p>
            <a:pPr algn="ctr" defTabSz="410751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500" dirty="0">
                <a:solidFill>
                  <a:srgbClr val="000000"/>
                </a:solidFill>
                <a:latin typeface="+mn-lt"/>
                <a:cs typeface="+mn-cs"/>
                <a:sym typeface="Helvetica Light"/>
              </a:rPr>
              <a:t>Calibration</a:t>
            </a:r>
          </a:p>
        </p:txBody>
      </p:sp>
      <p:sp>
        <p:nvSpPr>
          <p:cNvPr id="9" name="TextBox 8"/>
          <p:cNvSpPr txBox="1"/>
          <p:nvPr/>
        </p:nvSpPr>
        <p:spPr>
          <a:xfrm rot="19744824">
            <a:off x="6081897" y="3007690"/>
            <a:ext cx="2617001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35717" tIns="35717" rIns="35717" bIns="35717" spcCol="26788" anchor="ctr">
            <a:spAutoFit/>
          </a:bodyPr>
          <a:lstStyle/>
          <a:p>
            <a:pPr algn="ctr" defTabSz="410751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500" dirty="0">
                <a:solidFill>
                  <a:srgbClr val="000000"/>
                </a:solidFill>
                <a:latin typeface="+mn-lt"/>
                <a:cs typeface="+mn-cs"/>
                <a:sym typeface="Helvetica Light"/>
              </a:rPr>
              <a:t>Photon noise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77599" y="5011591"/>
            <a:ext cx="5666401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35717" tIns="35717" rIns="35717" bIns="35717" spcCol="26788" anchor="ctr">
            <a:spAutoFit/>
          </a:bodyPr>
          <a:lstStyle/>
          <a:p>
            <a:pPr algn="ctr" defTabSz="410751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500" b="1" dirty="0">
                <a:solidFill>
                  <a:srgbClr val="000000"/>
                </a:solidFill>
                <a:latin typeface="Helvetica"/>
                <a:cs typeface="Helvetica"/>
                <a:sym typeface="Helvetica Light"/>
              </a:rPr>
              <a:t>Gaia’s </a:t>
            </a:r>
            <a:r>
              <a:rPr lang="en-US" sz="2500" b="1" dirty="0" err="1">
                <a:solidFill>
                  <a:srgbClr val="000000"/>
                </a:solidFill>
                <a:latin typeface="Helvetica"/>
                <a:cs typeface="Helvetica"/>
                <a:sym typeface="Helvetica Light"/>
              </a:rPr>
              <a:t>astrometric</a:t>
            </a:r>
            <a:r>
              <a:rPr lang="en-US" sz="2500" b="1" dirty="0">
                <a:solidFill>
                  <a:srgbClr val="000000"/>
                </a:solidFill>
                <a:latin typeface="Helvetica"/>
                <a:cs typeface="Helvetica"/>
                <a:sym typeface="Helvetica Light"/>
              </a:rPr>
              <a:t> precision</a:t>
            </a:r>
          </a:p>
        </p:txBody>
      </p:sp>
      <p:sp>
        <p:nvSpPr>
          <p:cNvPr id="79878" name="TextBox 9"/>
          <p:cNvSpPr txBox="1">
            <a:spLocks noChangeArrowheads="1"/>
          </p:cNvSpPr>
          <p:nvPr/>
        </p:nvSpPr>
        <p:spPr bwMode="auto">
          <a:xfrm>
            <a:off x="1838325" y="1704975"/>
            <a:ext cx="362902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alibri" pitchFamily="34" charset="0"/>
              </a:rPr>
              <a:t>Expected final precision</a:t>
            </a:r>
          </a:p>
          <a:p>
            <a:r>
              <a:rPr lang="en-US">
                <a:latin typeface="Calibri" pitchFamily="34" charset="0"/>
              </a:rPr>
              <a:t>DR2 (April 2018)  1.7x (5x) worse</a:t>
            </a:r>
          </a:p>
          <a:p>
            <a:r>
              <a:rPr lang="en-US">
                <a:latin typeface="Calibri" pitchFamily="34" charset="0"/>
              </a:rPr>
              <a:t>DeBruijne et al 2015 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21" name="Group 10"/>
          <p:cNvGrpSpPr>
            <a:grpSpLocks/>
          </p:cNvGrpSpPr>
          <p:nvPr/>
        </p:nvGrpSpPr>
        <p:grpSpPr bwMode="auto">
          <a:xfrm>
            <a:off x="325438" y="685800"/>
            <a:ext cx="7915275" cy="5486400"/>
            <a:chOff x="313453" y="685800"/>
            <a:chExt cx="7916147" cy="5486400"/>
          </a:xfrm>
        </p:grpSpPr>
        <p:pic>
          <p:nvPicPr>
            <p:cNvPr id="81927" name="Picture 9" descr="parallax_errors.png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914400" y="685800"/>
              <a:ext cx="7315200" cy="5486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1928" name="TextBox 6"/>
            <p:cNvSpPr txBox="1">
              <a:spLocks noChangeArrowheads="1"/>
            </p:cNvSpPr>
            <p:nvPr/>
          </p:nvSpPr>
          <p:spPr bwMode="auto">
            <a:xfrm rot="-5400000">
              <a:off x="-628952" y="2671168"/>
              <a:ext cx="2346476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400">
                  <a:latin typeface="Calibri" pitchFamily="34" charset="0"/>
                </a:rPr>
                <a:t>L</a:t>
              </a:r>
              <a:r>
                <a:rPr lang="en-US" sz="2400" baseline="-25000">
                  <a:latin typeface="Calibri" pitchFamily="34" charset="0"/>
                </a:rPr>
                <a:t>G,att </a:t>
              </a:r>
              <a:r>
                <a:rPr lang="en-US" sz="2400">
                  <a:latin typeface="Calibri" pitchFamily="34" charset="0"/>
                </a:rPr>
                <a:t>= L × e</a:t>
              </a:r>
              <a:r>
                <a:rPr lang="en-US" sz="2400" baseline="30000">
                  <a:latin typeface="Calibri" pitchFamily="34" charset="0"/>
                </a:rPr>
                <a:t>-A</a:t>
              </a:r>
              <a:r>
                <a:rPr lang="en-US" baseline="30000">
                  <a:latin typeface="Calibri" pitchFamily="34" charset="0"/>
                </a:rPr>
                <a:t>v</a:t>
              </a:r>
            </a:p>
          </p:txBody>
        </p:sp>
        <p:cxnSp>
          <p:nvCxnSpPr>
            <p:cNvPr id="4" name="Straight Connector 3"/>
            <p:cNvCxnSpPr/>
            <p:nvPr/>
          </p:nvCxnSpPr>
          <p:spPr>
            <a:xfrm flipV="1">
              <a:off x="4063541" y="1293813"/>
              <a:ext cx="3435728" cy="3011487"/>
            </a:xfrm>
            <a:prstGeom prst="line">
              <a:avLst/>
            </a:prstGeom>
            <a:ln w="114300">
              <a:solidFill>
                <a:schemeClr val="tx1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1930" name="TextBox 7"/>
            <p:cNvSpPr txBox="1">
              <a:spLocks noChangeArrowheads="1"/>
            </p:cNvSpPr>
            <p:nvPr/>
          </p:nvSpPr>
          <p:spPr bwMode="auto">
            <a:xfrm rot="-2467483">
              <a:off x="4281714" y="2588380"/>
              <a:ext cx="3797905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>
                  <a:latin typeface="Calibri" pitchFamily="34" charset="0"/>
                </a:rPr>
                <a:t>10% parallax error</a:t>
              </a:r>
            </a:p>
          </p:txBody>
        </p:sp>
      </p:grpSp>
      <p:grpSp>
        <p:nvGrpSpPr>
          <p:cNvPr id="81922" name="Group 14"/>
          <p:cNvGrpSpPr>
            <a:grpSpLocks/>
          </p:cNvGrpSpPr>
          <p:nvPr/>
        </p:nvGrpSpPr>
        <p:grpSpPr bwMode="auto">
          <a:xfrm>
            <a:off x="1736725" y="2198688"/>
            <a:ext cx="5703888" cy="2106612"/>
            <a:chOff x="1736051" y="2198792"/>
            <a:chExt cx="5704203" cy="2107113"/>
          </a:xfrm>
        </p:grpSpPr>
        <p:sp>
          <p:nvSpPr>
            <p:cNvPr id="81924" name="TextBox 11"/>
            <p:cNvSpPr txBox="1">
              <a:spLocks noChangeArrowheads="1"/>
            </p:cNvSpPr>
            <p:nvPr/>
          </p:nvSpPr>
          <p:spPr bwMode="auto">
            <a:xfrm rot="-5400000">
              <a:off x="3183867" y="3549537"/>
              <a:ext cx="114340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>
                  <a:solidFill>
                    <a:srgbClr val="FFFFFF"/>
                  </a:solidFill>
                  <a:latin typeface="Calibri" pitchFamily="34" charset="0"/>
                </a:rPr>
                <a:t>Orion</a:t>
              </a:r>
            </a:p>
          </p:txBody>
        </p:sp>
        <p:sp>
          <p:nvSpPr>
            <p:cNvPr id="81925" name="TextBox 12"/>
            <p:cNvSpPr txBox="1">
              <a:spLocks noChangeArrowheads="1"/>
            </p:cNvSpPr>
            <p:nvPr/>
          </p:nvSpPr>
          <p:spPr bwMode="auto">
            <a:xfrm rot="-5400000">
              <a:off x="1349015" y="3549537"/>
              <a:ext cx="114340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  <a:latin typeface="Calibri" pitchFamily="34" charset="0"/>
                </a:rPr>
                <a:t>Taurus</a:t>
              </a:r>
            </a:p>
          </p:txBody>
        </p:sp>
        <p:sp>
          <p:nvSpPr>
            <p:cNvPr id="81926" name="TextBox 13"/>
            <p:cNvSpPr txBox="1">
              <a:spLocks noChangeArrowheads="1"/>
            </p:cNvSpPr>
            <p:nvPr/>
          </p:nvSpPr>
          <p:spPr bwMode="auto">
            <a:xfrm rot="-5400000">
              <a:off x="6202032" y="3067682"/>
              <a:ext cx="210711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>
                  <a:latin typeface="Calibri" pitchFamily="34" charset="0"/>
                </a:rPr>
                <a:t>Galactic Center</a:t>
              </a:r>
            </a:p>
          </p:txBody>
        </p:sp>
      </p:grpSp>
      <p:sp>
        <p:nvSpPr>
          <p:cNvPr id="81923" name="TextBox 15"/>
          <p:cNvSpPr txBox="1">
            <a:spLocks noChangeArrowheads="1"/>
          </p:cNvSpPr>
          <p:nvPr/>
        </p:nvSpPr>
        <p:spPr bwMode="auto">
          <a:xfrm>
            <a:off x="20638" y="6443663"/>
            <a:ext cx="92503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NB: </a:t>
            </a:r>
            <a:r>
              <a:rPr lang="en-US" sz="1600">
                <a:latin typeface="Calibri" pitchFamily="34" charset="0"/>
              </a:rPr>
              <a:t>fractional parallax errors &gt;20% have divergent variance in their distance estimate   </a:t>
            </a:r>
            <a:r>
              <a:rPr lang="en-US" sz="1600">
                <a:latin typeface="American Typewriter"/>
                <a:ea typeface="American Typewriter"/>
                <a:cs typeface="American Typewriter"/>
              </a:rPr>
              <a:t>Bailer-Jones 2015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945" name="Group 17"/>
          <p:cNvGrpSpPr>
            <a:grpSpLocks/>
          </p:cNvGrpSpPr>
          <p:nvPr/>
        </p:nvGrpSpPr>
        <p:grpSpPr bwMode="auto">
          <a:xfrm>
            <a:off x="312738" y="685800"/>
            <a:ext cx="7916862" cy="5486400"/>
            <a:chOff x="313453" y="685800"/>
            <a:chExt cx="7916147" cy="5486400"/>
          </a:xfrm>
        </p:grpSpPr>
        <p:pic>
          <p:nvPicPr>
            <p:cNvPr id="82950" name="Picture 16" descr="proper_motion_errors.png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914400" y="685800"/>
              <a:ext cx="7315200" cy="5486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3" name="Straight Connector 2"/>
            <p:cNvCxnSpPr/>
            <p:nvPr/>
          </p:nvCxnSpPr>
          <p:spPr>
            <a:xfrm flipV="1">
              <a:off x="4197714" y="1293813"/>
              <a:ext cx="3435040" cy="3011487"/>
            </a:xfrm>
            <a:prstGeom prst="line">
              <a:avLst/>
            </a:prstGeom>
            <a:ln w="114300">
              <a:solidFill>
                <a:schemeClr val="tx1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Connector 3"/>
            <p:cNvCxnSpPr/>
            <p:nvPr/>
          </p:nvCxnSpPr>
          <p:spPr>
            <a:xfrm flipV="1">
              <a:off x="5200924" y="2262188"/>
              <a:ext cx="2346113" cy="2043112"/>
            </a:xfrm>
            <a:prstGeom prst="line">
              <a:avLst/>
            </a:prstGeom>
            <a:ln w="114300">
              <a:solidFill>
                <a:schemeClr val="tx1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2953" name="TextBox 10"/>
            <p:cNvSpPr txBox="1">
              <a:spLocks noChangeArrowheads="1"/>
            </p:cNvSpPr>
            <p:nvPr/>
          </p:nvSpPr>
          <p:spPr bwMode="auto">
            <a:xfrm rot="-2391355">
              <a:off x="4590141" y="2634975"/>
              <a:ext cx="1536095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000" b="1">
                  <a:latin typeface="Calibri" pitchFamily="34" charset="0"/>
                </a:rPr>
                <a:t>1 km/s</a:t>
              </a:r>
            </a:p>
          </p:txBody>
        </p:sp>
        <p:sp>
          <p:nvSpPr>
            <p:cNvPr id="82954" name="TextBox 11"/>
            <p:cNvSpPr txBox="1">
              <a:spLocks noChangeArrowheads="1"/>
            </p:cNvSpPr>
            <p:nvPr/>
          </p:nvSpPr>
          <p:spPr bwMode="auto">
            <a:xfrm rot="-2391355">
              <a:off x="5307946" y="3005090"/>
              <a:ext cx="1536095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000" b="1">
                  <a:latin typeface="Calibri" pitchFamily="34" charset="0"/>
                </a:rPr>
                <a:t>5 km/s</a:t>
              </a:r>
            </a:p>
          </p:txBody>
        </p:sp>
        <p:sp>
          <p:nvSpPr>
            <p:cNvPr id="82955" name="TextBox 15"/>
            <p:cNvSpPr txBox="1">
              <a:spLocks noChangeArrowheads="1"/>
            </p:cNvSpPr>
            <p:nvPr/>
          </p:nvSpPr>
          <p:spPr bwMode="auto">
            <a:xfrm rot="-5400000">
              <a:off x="-628952" y="2671168"/>
              <a:ext cx="2346476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400">
                  <a:latin typeface="Calibri" pitchFamily="34" charset="0"/>
                </a:rPr>
                <a:t>L</a:t>
              </a:r>
              <a:r>
                <a:rPr lang="en-US" sz="2400" baseline="-25000">
                  <a:latin typeface="Calibri" pitchFamily="34" charset="0"/>
                </a:rPr>
                <a:t>G,att </a:t>
              </a:r>
              <a:r>
                <a:rPr lang="en-US" sz="2400">
                  <a:latin typeface="Calibri" pitchFamily="34" charset="0"/>
                </a:rPr>
                <a:t>= L × e</a:t>
              </a:r>
              <a:r>
                <a:rPr lang="en-US" sz="2400" baseline="30000">
                  <a:latin typeface="Calibri" pitchFamily="34" charset="0"/>
                </a:rPr>
                <a:t>-A</a:t>
              </a:r>
              <a:r>
                <a:rPr lang="en-US" baseline="30000">
                  <a:latin typeface="Calibri" pitchFamily="34" charset="0"/>
                </a:rPr>
                <a:t>v</a:t>
              </a:r>
            </a:p>
          </p:txBody>
        </p:sp>
      </p:grpSp>
      <p:grpSp>
        <p:nvGrpSpPr>
          <p:cNvPr id="82946" name="Group 18"/>
          <p:cNvGrpSpPr>
            <a:grpSpLocks/>
          </p:cNvGrpSpPr>
          <p:nvPr/>
        </p:nvGrpSpPr>
        <p:grpSpPr bwMode="auto">
          <a:xfrm>
            <a:off x="1736725" y="2198688"/>
            <a:ext cx="5703888" cy="2106612"/>
            <a:chOff x="1736051" y="2198792"/>
            <a:chExt cx="5704203" cy="2107113"/>
          </a:xfrm>
        </p:grpSpPr>
        <p:sp>
          <p:nvSpPr>
            <p:cNvPr id="82947" name="TextBox 19"/>
            <p:cNvSpPr txBox="1">
              <a:spLocks noChangeArrowheads="1"/>
            </p:cNvSpPr>
            <p:nvPr/>
          </p:nvSpPr>
          <p:spPr bwMode="auto">
            <a:xfrm rot="-5400000">
              <a:off x="3183867" y="3549537"/>
              <a:ext cx="114340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>
                  <a:solidFill>
                    <a:srgbClr val="FFFFFF"/>
                  </a:solidFill>
                  <a:latin typeface="Calibri" pitchFamily="34" charset="0"/>
                </a:rPr>
                <a:t>Orion</a:t>
              </a:r>
            </a:p>
          </p:txBody>
        </p:sp>
        <p:sp>
          <p:nvSpPr>
            <p:cNvPr id="82948" name="TextBox 20"/>
            <p:cNvSpPr txBox="1">
              <a:spLocks noChangeArrowheads="1"/>
            </p:cNvSpPr>
            <p:nvPr/>
          </p:nvSpPr>
          <p:spPr bwMode="auto">
            <a:xfrm rot="-5400000">
              <a:off x="1349015" y="3549537"/>
              <a:ext cx="114340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  <a:latin typeface="Calibri" pitchFamily="34" charset="0"/>
                </a:rPr>
                <a:t>Taurus</a:t>
              </a:r>
            </a:p>
          </p:txBody>
        </p:sp>
        <p:sp>
          <p:nvSpPr>
            <p:cNvPr id="82949" name="TextBox 21"/>
            <p:cNvSpPr txBox="1">
              <a:spLocks noChangeArrowheads="1"/>
            </p:cNvSpPr>
            <p:nvPr/>
          </p:nvSpPr>
          <p:spPr bwMode="auto">
            <a:xfrm rot="-5400000">
              <a:off x="6202032" y="3067682"/>
              <a:ext cx="210711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>
                  <a:latin typeface="Calibri" pitchFamily="34" charset="0"/>
                </a:rPr>
                <a:t>Galactic Center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Gaia and </a:t>
            </a:r>
            <a:r>
              <a:rPr lang="en-US" dirty="0" err="1" smtClean="0"/>
              <a:t>astrometric</a:t>
            </a:r>
            <a:r>
              <a:rPr lang="en-US" dirty="0" smtClean="0"/>
              <a:t> binary orbits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00638"/>
          </a:xfrm>
        </p:spPr>
        <p:txBody>
          <a:bodyPr>
            <a:normAutofit/>
          </a:bodyPr>
          <a:lstStyle/>
          <a:p>
            <a:r>
              <a:rPr lang="en-US" smtClean="0"/>
              <a:t> </a:t>
            </a:r>
            <a:r>
              <a:rPr lang="en-US" sz="2400" smtClean="0"/>
              <a:t>binaries to P≈15 years</a:t>
            </a:r>
          </a:p>
          <a:p>
            <a:r>
              <a:rPr lang="en-US" sz="2400" smtClean="0"/>
              <a:t> light-centroid orbit of unresolved binary</a:t>
            </a:r>
          </a:p>
          <a:p>
            <a:endParaRPr lang="en-US" sz="2400" smtClean="0"/>
          </a:p>
          <a:p>
            <a:pPr>
              <a:buFont typeface="Arial" charset="0"/>
              <a:buNone/>
            </a:pPr>
            <a:endParaRPr lang="en-US" sz="2400" smtClean="0"/>
          </a:p>
          <a:p>
            <a:pPr>
              <a:buFont typeface="Arial" charset="0"/>
              <a:buNone/>
            </a:pPr>
            <a:r>
              <a:rPr lang="en-US" sz="2400" smtClean="0"/>
              <a:t>                no </a:t>
            </a:r>
            <a:r>
              <a:rPr lang="en-US" sz="2400" i="1" smtClean="0"/>
              <a:t>sin i</a:t>
            </a:r>
            <a:r>
              <a:rPr lang="en-US" sz="2400" smtClean="0"/>
              <a:t> ambiguity</a:t>
            </a:r>
          </a:p>
          <a:p>
            <a:pPr>
              <a:buFont typeface="Arial" charset="0"/>
              <a:buNone/>
            </a:pPr>
            <a:r>
              <a:rPr lang="en-US" sz="2800" smtClean="0"/>
              <a:t>    </a:t>
            </a:r>
            <a:r>
              <a:rPr lang="en-US" smtClean="0">
                <a:solidFill>
                  <a:srgbClr val="0000FF"/>
                </a:solidFill>
              </a:rPr>
              <a:t>S/N</a:t>
            </a:r>
            <a:r>
              <a:rPr lang="en-US" sz="2000" baseline="-25000" smtClean="0">
                <a:solidFill>
                  <a:srgbClr val="0000FF"/>
                </a:solidFill>
              </a:rPr>
              <a:t>binary solution</a:t>
            </a:r>
            <a:r>
              <a:rPr lang="en-US" smtClean="0">
                <a:solidFill>
                  <a:srgbClr val="0000FF"/>
                </a:solidFill>
              </a:rPr>
              <a:t>≈ 18 × a[AU] (L/L</a:t>
            </a:r>
            <a:r>
              <a:rPr lang="en-US" baseline="-25000" smtClean="0">
                <a:solidFill>
                  <a:srgbClr val="0000FF"/>
                </a:solidFill>
              </a:rPr>
              <a:t>o</a:t>
            </a:r>
            <a:r>
              <a:rPr lang="en-US" smtClean="0">
                <a:solidFill>
                  <a:srgbClr val="0000FF"/>
                </a:solidFill>
              </a:rPr>
              <a:t>)</a:t>
            </a:r>
            <a:r>
              <a:rPr lang="en-US" baseline="30000" smtClean="0">
                <a:solidFill>
                  <a:srgbClr val="0000FF"/>
                </a:solidFill>
              </a:rPr>
              <a:t>1/2 </a:t>
            </a:r>
            <a:r>
              <a:rPr lang="en-US" smtClean="0">
                <a:solidFill>
                  <a:srgbClr val="0000FF"/>
                </a:solidFill>
              </a:rPr>
              <a:t>(D/1kpc)</a:t>
            </a:r>
            <a:r>
              <a:rPr lang="en-US" baseline="30000" smtClean="0">
                <a:solidFill>
                  <a:srgbClr val="0000FF"/>
                </a:solidFill>
              </a:rPr>
              <a:t>-2</a:t>
            </a:r>
          </a:p>
          <a:p>
            <a:pPr>
              <a:buFont typeface="Arial" charset="0"/>
              <a:buNone/>
            </a:pPr>
            <a:endParaRPr lang="en-US" sz="2800" smtClean="0">
              <a:solidFill>
                <a:srgbClr val="0000FF"/>
              </a:solidFill>
            </a:endParaRPr>
          </a:p>
          <a:p>
            <a:r>
              <a:rPr lang="en-US" sz="2400" smtClean="0"/>
              <a:t>Need single-epoch spectra/colors to </a:t>
            </a:r>
            <a:r>
              <a:rPr lang="en-US" sz="2400" b="1" i="1" smtClean="0"/>
              <a:t>precisely</a:t>
            </a:r>
            <a:r>
              <a:rPr lang="en-US" sz="2400" smtClean="0"/>
              <a:t>	    estimate m</a:t>
            </a:r>
            <a:r>
              <a:rPr lang="en-US" sz="2400" baseline="-25000" smtClean="0"/>
              <a:t>1</a:t>
            </a:r>
            <a:r>
              <a:rPr lang="en-US" sz="2400" smtClean="0"/>
              <a:t>, presumed to dominate the </a:t>
            </a:r>
            <a:r>
              <a:rPr lang="en-US" sz="2400" i="1" smtClean="0"/>
              <a:t>light</a:t>
            </a:r>
          </a:p>
        </p:txBody>
      </p:sp>
      <p:pic>
        <p:nvPicPr>
          <p:cNvPr id="4" name="Picture 3" descr="Screen Shot 2017-07-03 at 07.51.25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77938" y="2659063"/>
            <a:ext cx="5030787" cy="684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358775"/>
            <a:ext cx="8229600" cy="11430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err="1" smtClean="0">
                <a:solidFill>
                  <a:schemeClr val="bg1"/>
                </a:solidFill>
              </a:rPr>
              <a:t>Cepheids</a:t>
            </a:r>
            <a:r>
              <a:rPr lang="en-US" dirty="0" smtClean="0">
                <a:solidFill>
                  <a:schemeClr val="bg1"/>
                </a:solidFill>
              </a:rPr>
              <a:t>: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sz="2200" dirty="0" smtClean="0">
                <a:solidFill>
                  <a:schemeClr val="bg1"/>
                </a:solidFill>
              </a:rPr>
              <a:t>young, age-dateable, known-distances,</a:t>
            </a:r>
            <a:br>
              <a:rPr lang="en-US" sz="2200" dirty="0" smtClean="0">
                <a:solidFill>
                  <a:schemeClr val="bg1"/>
                </a:solidFill>
              </a:rPr>
            </a:br>
            <a:r>
              <a:rPr lang="en-US" sz="2200" dirty="0" err="1" smtClean="0">
                <a:solidFill>
                  <a:schemeClr val="bg1"/>
                </a:solidFill>
              </a:rPr>
              <a:t>T</a:t>
            </a:r>
            <a:r>
              <a:rPr lang="en-US" sz="2200" baseline="-25000" dirty="0" err="1" smtClean="0">
                <a:solidFill>
                  <a:schemeClr val="bg1"/>
                </a:solidFill>
              </a:rPr>
              <a:t>eff</a:t>
            </a:r>
            <a:r>
              <a:rPr lang="en-US" sz="2200" dirty="0" smtClean="0">
                <a:solidFill>
                  <a:schemeClr val="bg1"/>
                </a:solidFill>
              </a:rPr>
              <a:t> lends itself to diagnosing many abundances</a:t>
            </a:r>
            <a:r>
              <a:rPr lang="en-US" sz="2200" dirty="0" smtClean="0"/>
              <a:t/>
            </a:r>
            <a:br>
              <a:rPr lang="en-US" sz="2200" dirty="0" smtClean="0"/>
            </a:br>
            <a:r>
              <a:rPr lang="en-US" sz="22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5000+ accessible to H-band spectroscopy (90% undiscovered)</a:t>
            </a:r>
            <a:endParaRPr lang="en-US" sz="22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84994" name="Picture 4" descr="Screen Shot 2017-07-03 at 16.33.50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1828800"/>
            <a:ext cx="8455025" cy="552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4995" name="TextBox 5"/>
          <p:cNvSpPr txBox="1">
            <a:spLocks noChangeArrowheads="1"/>
          </p:cNvSpPr>
          <p:nvPr/>
        </p:nvSpPr>
        <p:spPr bwMode="auto">
          <a:xfrm>
            <a:off x="6156325" y="4532313"/>
            <a:ext cx="2755900" cy="646112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>
              <a:solidFill>
                <a:srgbClr val="FF6600"/>
              </a:solidFill>
              <a:latin typeface="Calibri" pitchFamily="34" charset="0"/>
            </a:endParaRPr>
          </a:p>
          <a:p>
            <a:r>
              <a:rPr lang="en-US">
                <a:solidFill>
                  <a:srgbClr val="FF6600"/>
                </a:solidFill>
                <a:latin typeface="Calibri" pitchFamily="34" charset="0"/>
              </a:rPr>
              <a:t>Courtesy Laura Inno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pPr algn="l">
              <a:defRPr/>
            </a:pPr>
            <a:fld id="{F58BCF13-9201-4F48-A711-527F0DFF57C7}" type="slidenum">
              <a:rPr lang="en-US"/>
              <a:pPr algn="l">
                <a:defRPr/>
              </a:pPr>
              <a:t>59</a:t>
            </a:fld>
            <a:endParaRPr lang="en-US"/>
          </a:p>
        </p:txBody>
      </p:sp>
      <p:sp>
        <p:nvSpPr>
          <p:cNvPr id="86018" name="Rectangle 1"/>
          <p:cNvSpPr>
            <a:spLocks/>
          </p:cNvSpPr>
          <p:nvPr/>
        </p:nvSpPr>
        <p:spPr bwMode="auto">
          <a:xfrm>
            <a:off x="152400" y="115888"/>
            <a:ext cx="8839200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r>
              <a:rPr lang="en-US" sz="2700" b="1">
                <a:solidFill>
                  <a:srgbClr val="343434"/>
                </a:solidFill>
                <a:latin typeface="Calibri" pitchFamily="34" charset="0"/>
                <a:ea typeface="ヒラギノ角ゴ Pro W3"/>
                <a:cs typeface="Gill Sans"/>
              </a:rPr>
              <a:t>BOSS (2009-2014)</a:t>
            </a:r>
          </a:p>
        </p:txBody>
      </p:sp>
      <p:pic>
        <p:nvPicPr>
          <p:cNvPr id="8601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98863" y="509588"/>
            <a:ext cx="5651500" cy="565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425" y="982663"/>
            <a:ext cx="8653463" cy="5080000"/>
          </a:xfrm>
        </p:spPr>
        <p:txBody>
          <a:bodyPr/>
          <a:lstStyle/>
          <a:p>
            <a:pPr marL="444500">
              <a:buFontTx/>
              <a:buChar char="•"/>
            </a:pPr>
            <a:r>
              <a:rPr lang="en-US" smtClean="0"/>
              <a:t>10,000 sq deg.</a:t>
            </a:r>
          </a:p>
          <a:p>
            <a:pPr marL="757238" lvl="1">
              <a:buFontTx/>
              <a:buChar char="•"/>
            </a:pPr>
            <a:r>
              <a:rPr lang="en-US" sz="1800" smtClean="0"/>
              <a:t>1.6 million LRGs (z &lt; 0.7)</a:t>
            </a:r>
          </a:p>
          <a:p>
            <a:pPr marL="757238" lvl="1">
              <a:buFontTx/>
              <a:buChar char="•"/>
            </a:pPr>
            <a:r>
              <a:rPr lang="en-US" sz="1800" smtClean="0"/>
              <a:t>200,000 QSOs (2.15 &lt; z &lt; 3)</a:t>
            </a:r>
          </a:p>
          <a:p>
            <a:pPr marL="444500">
              <a:buFontTx/>
              <a:buChar char="•"/>
            </a:pPr>
            <a:r>
              <a:rPr lang="en-US" sz="2000" smtClean="0"/>
              <a:t>Baryon Oscillations</a:t>
            </a:r>
          </a:p>
          <a:p>
            <a:pPr marL="444500">
              <a:buFontTx/>
              <a:buChar char="•"/>
            </a:pPr>
            <a:r>
              <a:rPr lang="en-US" sz="2000" smtClean="0"/>
              <a:t>Large-scale structure</a:t>
            </a:r>
          </a:p>
          <a:p>
            <a:pPr marL="444500">
              <a:buFontTx/>
              <a:buChar char="•"/>
            </a:pPr>
            <a:r>
              <a:rPr lang="en-US" sz="2000" smtClean="0"/>
              <a:t>Massive galaxy evolution</a:t>
            </a:r>
          </a:p>
          <a:p>
            <a:pPr marL="444500">
              <a:buFontTx/>
              <a:buChar char="•"/>
            </a:pPr>
            <a:r>
              <a:rPr lang="en-US" sz="2000" smtClean="0"/>
              <a:t>Quasar evolution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4813" y="128588"/>
            <a:ext cx="8229600" cy="11430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Science: the “Mappers”</a:t>
            </a:r>
            <a:br>
              <a:rPr lang="en-US" dirty="0" smtClean="0"/>
            </a:br>
            <a:r>
              <a:rPr lang="en-US" sz="2700" dirty="0" smtClean="0"/>
              <a:t>SDSS-V Panoptic Spectroscopy Survey Programs</a:t>
            </a:r>
            <a:endParaRPr lang="en-US" sz="27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149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000" i="1" smtClean="0"/>
              <a:t>Black Hole Mapper </a:t>
            </a:r>
            <a:r>
              <a:rPr lang="en-US" sz="1600" smtClean="0">
                <a:solidFill>
                  <a:srgbClr val="007852"/>
                </a:solidFill>
              </a:rPr>
              <a:t>(&gt;400,000 targets &amp; monitoring)</a:t>
            </a:r>
            <a:endParaRPr lang="en-US" sz="1600" i="1" smtClean="0">
              <a:solidFill>
                <a:srgbClr val="007852"/>
              </a:solidFill>
            </a:endParaRPr>
          </a:p>
          <a:p>
            <a:pPr lvl="1">
              <a:lnSpc>
                <a:spcPct val="90000"/>
              </a:lnSpc>
            </a:pPr>
            <a:r>
              <a:rPr lang="en-US" sz="2400" smtClean="0">
                <a:solidFill>
                  <a:srgbClr val="0000FF"/>
                </a:solidFill>
              </a:rPr>
              <a:t>QSO reverberation &amp; variability</a:t>
            </a:r>
          </a:p>
          <a:p>
            <a:pPr lvl="1">
              <a:lnSpc>
                <a:spcPct val="90000"/>
              </a:lnSpc>
            </a:pPr>
            <a:r>
              <a:rPr lang="en-US" sz="2400" smtClean="0">
                <a:solidFill>
                  <a:srgbClr val="0000FF"/>
                </a:solidFill>
              </a:rPr>
              <a:t>eRosita (X-ray survey) follow-up</a:t>
            </a:r>
          </a:p>
          <a:p>
            <a:pPr>
              <a:lnSpc>
                <a:spcPct val="90000"/>
              </a:lnSpc>
            </a:pPr>
            <a:r>
              <a:rPr lang="en-US" sz="3000" smtClean="0"/>
              <a:t>Milky Way Mapper </a:t>
            </a:r>
            <a:r>
              <a:rPr lang="en-US" sz="1600" smtClean="0">
                <a:solidFill>
                  <a:srgbClr val="007852"/>
                </a:solidFill>
              </a:rPr>
              <a:t>(&gt;6,000,000 targets &amp; multi-epoch)</a:t>
            </a:r>
          </a:p>
          <a:p>
            <a:pPr lvl="1">
              <a:lnSpc>
                <a:spcPct val="90000"/>
              </a:lnSpc>
            </a:pPr>
            <a:r>
              <a:rPr lang="en-US" sz="2400" smtClean="0">
                <a:solidFill>
                  <a:srgbClr val="0000FF"/>
                </a:solidFill>
              </a:rPr>
              <a:t>Galactic Genesis: map disk chemistry+kinematics</a:t>
            </a:r>
          </a:p>
          <a:p>
            <a:pPr lvl="1">
              <a:lnSpc>
                <a:spcPct val="90000"/>
              </a:lnSpc>
            </a:pPr>
            <a:r>
              <a:rPr lang="en-US" sz="2400" smtClean="0">
                <a:solidFill>
                  <a:srgbClr val="0000FF"/>
                </a:solidFill>
              </a:rPr>
              <a:t>All-sky stellar spectral complement to Gaia, TESS</a:t>
            </a:r>
          </a:p>
          <a:p>
            <a:pPr>
              <a:lnSpc>
                <a:spcPct val="90000"/>
              </a:lnSpc>
            </a:pPr>
            <a:r>
              <a:rPr lang="en-US" sz="3000" smtClean="0"/>
              <a:t>Local Volume Mapper </a:t>
            </a:r>
            <a:r>
              <a:rPr lang="en-US" sz="1600" smtClean="0">
                <a:solidFill>
                  <a:srgbClr val="007852"/>
                </a:solidFill>
              </a:rPr>
              <a:t>(&gt;25,000,000 spectra &amp; &gt;3000 sqdeg)</a:t>
            </a:r>
          </a:p>
          <a:p>
            <a:pPr lvl="1">
              <a:lnSpc>
                <a:spcPct val="90000"/>
              </a:lnSpc>
            </a:pPr>
            <a:r>
              <a:rPr lang="en-US" sz="2400" smtClean="0">
                <a:solidFill>
                  <a:srgbClr val="0000FF"/>
                </a:solidFill>
              </a:rPr>
              <a:t>Ultra-wide field IFU spectroscopy 						      6”-37” spaxels and 1650-fiber bundles</a:t>
            </a:r>
          </a:p>
          <a:p>
            <a:pPr lvl="1">
              <a:lnSpc>
                <a:spcPct val="90000"/>
              </a:lnSpc>
            </a:pPr>
            <a:r>
              <a:rPr lang="en-US" sz="2400" smtClean="0">
                <a:solidFill>
                  <a:srgbClr val="0000FF"/>
                </a:solidFill>
              </a:rPr>
              <a:t>the ISM </a:t>
            </a:r>
            <a:r>
              <a:rPr lang="en-US" sz="2400" i="1" smtClean="0">
                <a:solidFill>
                  <a:srgbClr val="0000FF"/>
                </a:solidFill>
              </a:rPr>
              <a:t>physics</a:t>
            </a:r>
            <a:r>
              <a:rPr lang="en-US" sz="2400" smtClean="0">
                <a:solidFill>
                  <a:srgbClr val="0000FF"/>
                </a:solidFill>
              </a:rPr>
              <a:t> of MW, LMC/SMC, M31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smtClean="0"/>
              <a:t>New Hardware for Ultra-wide-field IFU (LVM)</a:t>
            </a:r>
          </a:p>
        </p:txBody>
      </p:sp>
      <p:sp>
        <p:nvSpPr>
          <p:cNvPr id="87042" name="Content Placeholder 7"/>
          <p:cNvSpPr>
            <a:spLocks noGrp="1"/>
          </p:cNvSpPr>
          <p:nvPr>
            <p:ph idx="1"/>
          </p:nvPr>
        </p:nvSpPr>
        <p:spPr>
          <a:xfrm>
            <a:off x="374650" y="2330450"/>
            <a:ext cx="4083050" cy="2749550"/>
          </a:xfrm>
        </p:spPr>
        <p:txBody>
          <a:bodyPr/>
          <a:lstStyle/>
          <a:p>
            <a:r>
              <a:rPr lang="en-US" sz="1800" smtClean="0"/>
              <a:t>Large, abuttable fiber bundles</a:t>
            </a:r>
          </a:p>
          <a:p>
            <a:endParaRPr lang="en-US" sz="1800" smtClean="0"/>
          </a:p>
          <a:p>
            <a:r>
              <a:rPr lang="en-US" sz="1800" smtClean="0"/>
              <a:t>3 DESI-type spectrographs</a:t>
            </a:r>
          </a:p>
          <a:p>
            <a:pPr lvl="1"/>
            <a:r>
              <a:rPr lang="en-US" sz="1400" smtClean="0"/>
              <a:t>R=2,000-5,000</a:t>
            </a:r>
          </a:p>
          <a:p>
            <a:pPr lvl="1"/>
            <a:r>
              <a:rPr lang="el-GR" sz="1400" smtClean="0"/>
              <a:t>λ</a:t>
            </a:r>
            <a:r>
              <a:rPr lang="en-US" sz="1400" smtClean="0"/>
              <a:t> = 3600Å - 9800Å</a:t>
            </a:r>
          </a:p>
          <a:p>
            <a:pPr lvl="1"/>
            <a:endParaRPr lang="en-US" sz="1400" smtClean="0"/>
          </a:p>
          <a:p>
            <a:r>
              <a:rPr lang="en-US" sz="1800" smtClean="0"/>
              <a:t>fed by 16cm &amp; 1m telescopes</a:t>
            </a:r>
          </a:p>
          <a:p>
            <a:pPr lvl="1"/>
            <a:r>
              <a:rPr lang="en-US" sz="1400" smtClean="0"/>
              <a:t>5.7” to 37” spaxels</a:t>
            </a:r>
          </a:p>
        </p:txBody>
      </p:sp>
      <p:pic>
        <p:nvPicPr>
          <p:cNvPr id="87043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35413" y="1709738"/>
            <a:ext cx="5072062" cy="319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Title 2"/>
          <p:cNvSpPr>
            <a:spLocks noGrp="1"/>
          </p:cNvSpPr>
          <p:nvPr>
            <p:ph type="title"/>
          </p:nvPr>
        </p:nvSpPr>
        <p:spPr>
          <a:xfrm>
            <a:off x="457200" y="239713"/>
            <a:ext cx="8229600" cy="1143000"/>
          </a:xfrm>
        </p:spPr>
        <p:txBody>
          <a:bodyPr/>
          <a:lstStyle/>
          <a:p>
            <a:r>
              <a:rPr lang="en-US" sz="2400" smtClean="0"/>
              <a:t>QSOs change with time</a:t>
            </a:r>
            <a:br>
              <a:rPr lang="en-US" sz="2400" smtClean="0"/>
            </a:br>
            <a:r>
              <a:rPr lang="en-US" sz="2400" smtClean="0"/>
              <a:t>..sometimes dramatically..</a:t>
            </a:r>
          </a:p>
        </p:txBody>
      </p:sp>
      <p:pic>
        <p:nvPicPr>
          <p:cNvPr id="88066" name="Picture 3" descr="RunnoeAS4figs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14475"/>
            <a:ext cx="9144000" cy="5145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89" name="Picture 6" descr="Screen Shot 2017-07-03 at 14.02.10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9538" y="1481138"/>
            <a:ext cx="3494087" cy="526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Mapping SF Regions with Apogee</a:t>
            </a:r>
            <a:br>
              <a:rPr lang="en-US" dirty="0" smtClean="0"/>
            </a:br>
            <a:r>
              <a:rPr lang="en-US" sz="2200" dirty="0" smtClean="0"/>
              <a:t>e.g. IN-SYNC (Tan, Covey et al..)</a:t>
            </a:r>
            <a:endParaRPr lang="en-US" sz="2200" dirty="0"/>
          </a:p>
        </p:txBody>
      </p:sp>
      <p:pic>
        <p:nvPicPr>
          <p:cNvPr id="6" name="Picture 5" descr="Screen Shot 2017-07-03 at 14.02.36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74650" y="1928813"/>
            <a:ext cx="4186238" cy="526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3" name="Group 12"/>
          <p:cNvGrpSpPr>
            <a:grpSpLocks/>
          </p:cNvGrpSpPr>
          <p:nvPr/>
        </p:nvGrpSpPr>
        <p:grpSpPr bwMode="auto">
          <a:xfrm>
            <a:off x="4611688" y="1417638"/>
            <a:ext cx="4316412" cy="5440362"/>
            <a:chOff x="4611363" y="1417638"/>
            <a:chExt cx="4316984" cy="5440362"/>
          </a:xfrm>
        </p:grpSpPr>
        <p:pic>
          <p:nvPicPr>
            <p:cNvPr id="89093" name="Picture 10" descr="Screen Shot 2017-07-03 at 14.23.24.pn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611363" y="1417638"/>
              <a:ext cx="4316984" cy="54403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9094" name="TextBox 11"/>
            <p:cNvSpPr txBox="1">
              <a:spLocks noChangeArrowheads="1"/>
            </p:cNvSpPr>
            <p:nvPr/>
          </p:nvSpPr>
          <p:spPr bwMode="auto">
            <a:xfrm>
              <a:off x="6229049" y="5771789"/>
              <a:ext cx="2457752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>
                  <a:latin typeface="Calibri" pitchFamily="34" charset="0"/>
                </a:rPr>
                <a:t>Slingshot ejection?</a:t>
              </a:r>
            </a:p>
            <a:p>
              <a:r>
                <a:rPr lang="en-US">
                  <a:latin typeface="Calibri" pitchFamily="34" charset="0"/>
                </a:rPr>
                <a:t>Stutz and Gould, 2016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3" name="Picture 3" descr="LVM-Survey-Of-Size-Scales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3563" y="1724025"/>
            <a:ext cx="7799387" cy="513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0114" name="Title 4"/>
          <p:cNvSpPr>
            <a:spLocks noGrp="1"/>
          </p:cNvSpPr>
          <p:nvPr>
            <p:ph type="title"/>
          </p:nvPr>
        </p:nvSpPr>
        <p:spPr>
          <a:xfrm>
            <a:off x="457200" y="409575"/>
            <a:ext cx="8229600" cy="1143000"/>
          </a:xfrm>
        </p:spPr>
        <p:txBody>
          <a:bodyPr/>
          <a:lstStyle/>
          <a:p>
            <a:r>
              <a:rPr lang="en-US" sz="2800" smtClean="0"/>
              <a:t>What scales and processes of the</a:t>
            </a:r>
            <a:br>
              <a:rPr lang="en-US" sz="2800" smtClean="0"/>
            </a:br>
            <a:r>
              <a:rPr lang="en-US" sz="2800" smtClean="0"/>
              <a:t>(ionized) ISM </a:t>
            </a:r>
            <a:br>
              <a:rPr lang="en-US" sz="2800" smtClean="0"/>
            </a:br>
            <a:r>
              <a:rPr lang="en-US" sz="2800" smtClean="0"/>
              <a:t>will the </a:t>
            </a:r>
            <a:r>
              <a:rPr lang="en-US" sz="2800" i="1" smtClean="0"/>
              <a:t>Local Volume Mapper</a:t>
            </a:r>
            <a:r>
              <a:rPr lang="en-US" sz="2800" smtClean="0"/>
              <a:t> probe?</a:t>
            </a:r>
          </a:p>
        </p:txBody>
      </p:sp>
      <p:sp>
        <p:nvSpPr>
          <p:cNvPr id="90115" name="TextBox 5"/>
          <p:cNvSpPr txBox="1">
            <a:spLocks noChangeArrowheads="1"/>
          </p:cNvSpPr>
          <p:nvPr/>
        </p:nvSpPr>
        <p:spPr bwMode="auto">
          <a:xfrm>
            <a:off x="0" y="6488113"/>
            <a:ext cx="556736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alibri" pitchFamily="34" charset="0"/>
              </a:rPr>
              <a:t>Courtesy: Eric Pellegrini, ZAH, Heidelberg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Exploring ``stellar architecture”</a:t>
            </a:r>
            <a:br>
              <a:rPr lang="en-US" smtClean="0"/>
            </a:br>
            <a:r>
              <a:rPr lang="en-US" sz="2000" smtClean="0"/>
              <a:t>15min &lt; Δt &lt; 15yr           1 &lt; N</a:t>
            </a:r>
            <a:r>
              <a:rPr lang="en-US" sz="2000" baseline="-25000" smtClean="0"/>
              <a:t>epoch</a:t>
            </a:r>
            <a:r>
              <a:rPr lang="en-US" sz="2000" smtClean="0"/>
              <a:t> &lt; 100</a:t>
            </a:r>
          </a:p>
        </p:txBody>
      </p:sp>
      <p:pic>
        <p:nvPicPr>
          <p:cNvPr id="91138" name="Picture 2" descr="Screen Shot 2018-01-28 at 08.14.35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8188" y="1831975"/>
            <a:ext cx="7062787" cy="459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What causes SN </a:t>
            </a:r>
            <a:r>
              <a:rPr lang="en-US" dirty="0" err="1" smtClean="0"/>
              <a:t>Ia</a:t>
            </a:r>
            <a:r>
              <a:rPr lang="en-US" dirty="0" smtClean="0"/>
              <a:t>?</a:t>
            </a:r>
            <a:br>
              <a:rPr lang="en-US" dirty="0" smtClean="0"/>
            </a:br>
            <a:r>
              <a:rPr lang="en-US" sz="3100" dirty="0" smtClean="0"/>
              <a:t>a comprehensive census of tight WD binaries </a:t>
            </a:r>
            <a:endParaRPr lang="en-US" sz="4000" dirty="0"/>
          </a:p>
        </p:txBody>
      </p:sp>
      <p:pic>
        <p:nvPicPr>
          <p:cNvPr id="4" name="Picture 3" descr="Screen Shot 2018-02-02 at 08.38.58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8988" y="1531938"/>
            <a:ext cx="7021512" cy="4910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2"/>
          <p:cNvSpPr>
            <a:spLocks noGrp="1"/>
          </p:cNvSpPr>
          <p:nvPr>
            <p:ph type="title"/>
          </p:nvPr>
        </p:nvSpPr>
        <p:spPr>
          <a:xfrm>
            <a:off x="457200" y="239713"/>
            <a:ext cx="8229600" cy="1143000"/>
          </a:xfrm>
        </p:spPr>
        <p:txBody>
          <a:bodyPr/>
          <a:lstStyle/>
          <a:p>
            <a:r>
              <a:rPr lang="en-US" sz="2800" smtClean="0"/>
              <a:t>QSO Time-Domain with the “Black Hole Mapper”</a:t>
            </a:r>
            <a:br>
              <a:rPr lang="en-US" sz="2800" smtClean="0"/>
            </a:br>
            <a:r>
              <a:rPr lang="en-US" sz="2000" smtClean="0"/>
              <a:t>the statistics and physics of changing-look QSO</a:t>
            </a:r>
            <a:br>
              <a:rPr lang="en-US" sz="2000" smtClean="0"/>
            </a:br>
            <a:r>
              <a:rPr lang="en-US" sz="2000" smtClean="0">
                <a:solidFill>
                  <a:srgbClr val="0000FF"/>
                </a:solidFill>
              </a:rPr>
              <a:t>expect to 100-fold the current sample</a:t>
            </a:r>
          </a:p>
        </p:txBody>
      </p:sp>
      <p:pic>
        <p:nvPicPr>
          <p:cNvPr id="24578" name="Picture 3" descr="RunnoeAS4figs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14475"/>
            <a:ext cx="9144000" cy="5145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3188" y="-101600"/>
            <a:ext cx="9040812" cy="11430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600" dirty="0" err="1" smtClean="0"/>
              <a:t>eROSITA</a:t>
            </a:r>
            <a:r>
              <a:rPr lang="en-US" sz="3600" dirty="0" smtClean="0"/>
              <a:t> and the SDSS-V Black Hole Mapper</a:t>
            </a:r>
            <a:endParaRPr lang="en-US" sz="3600" dirty="0"/>
          </a:p>
        </p:txBody>
      </p:sp>
      <p:pic>
        <p:nvPicPr>
          <p:cNvPr id="25602" name="Picture 3" descr="KTS_Figure1_X-ray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989013"/>
            <a:ext cx="7826375" cy="5868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smtClean="0"/>
              <a:t>SDSS V follow-up on eROSITA QSO </a:t>
            </a:r>
          </a:p>
        </p:txBody>
      </p:sp>
      <p:pic>
        <p:nvPicPr>
          <p:cNvPr id="27650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0388" y="1568450"/>
            <a:ext cx="7731125" cy="5138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2" name="Rectangle 4"/>
          <p:cNvSpPr>
            <a:spLocks noChangeArrowheads="1"/>
          </p:cNvSpPr>
          <p:nvPr/>
        </p:nvSpPr>
        <p:spPr bwMode="auto">
          <a:xfrm>
            <a:off x="5535613" y="2405063"/>
            <a:ext cx="2430462" cy="871537"/>
          </a:xfrm>
          <a:prstGeom prst="rect">
            <a:avLst/>
          </a:prstGeom>
          <a:noFill/>
          <a:ln w="76200">
            <a:solidFill>
              <a:srgbClr val="FF000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26243</TotalTime>
  <Words>1589</Words>
  <Application>Microsoft Macintosh PowerPoint</Application>
  <PresentationFormat>On-screen Show (4:3)</PresentationFormat>
  <Paragraphs>289</Paragraphs>
  <Slides>65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Design Template</vt:lpstr>
      </vt:variant>
      <vt:variant>
        <vt:i4>12</vt:i4>
      </vt:variant>
      <vt:variant>
        <vt:lpstr>Slide Titles</vt:lpstr>
      </vt:variant>
      <vt:variant>
        <vt:i4>65</vt:i4>
      </vt:variant>
    </vt:vector>
  </HeadingPairs>
  <TitlesOfParts>
    <vt:vector size="86" baseType="lpstr">
      <vt:lpstr>Calibri</vt:lpstr>
      <vt:lpstr>Arial</vt:lpstr>
      <vt:lpstr>Wingdings</vt:lpstr>
      <vt:lpstr>American Typewriter</vt:lpstr>
      <vt:lpstr>Mangal</vt:lpstr>
      <vt:lpstr>Andale Mono</vt:lpstr>
      <vt:lpstr>ヒラギノ角ゴ Pro W3</vt:lpstr>
      <vt:lpstr>Gill Sans</vt:lpstr>
      <vt:lpstr>Helvetica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Pioneering Panoptic Spectroscopy</vt:lpstr>
      <vt:lpstr>The Rationale behind SDSS-V</vt:lpstr>
      <vt:lpstr>What will SDSS V be?</vt:lpstr>
      <vt:lpstr>How can SDSS-V survey so fast, widely and repeatedly?  (multi-object spectroscopy surveys)</vt:lpstr>
      <vt:lpstr>SDSS-V multi-object data spectra &amp; parameters</vt:lpstr>
      <vt:lpstr>Science: the “Mappers” SDSS-V Panoptic Spectroscopy Survey Programs</vt:lpstr>
      <vt:lpstr>QSO Time-Domain with the “Black Hole Mapper” the statistics and physics of changing-look QSO expect to 100-fold the current sample</vt:lpstr>
      <vt:lpstr>eROSITA and the SDSS-V Black Hole Mapper</vt:lpstr>
      <vt:lpstr>SDSS V follow-up on eROSITA QSO </vt:lpstr>
      <vt:lpstr>SDSS V  Milky Way Mapper</vt:lpstr>
      <vt:lpstr>IR spectra for 4 million stars, including  the center and the ``far side”  of the Milky Way</vt:lpstr>
      <vt:lpstr>Slide 12</vt:lpstr>
      <vt:lpstr>Slide 13</vt:lpstr>
      <vt:lpstr>RV changes between epochs will reveal the Galactic population of  BH, NS and WD companions to normal stars </vt:lpstr>
      <vt:lpstr>The Local Volume Mapper Instrument (LVM-I): new Hardware for Ultra-wide-field IFU</vt:lpstr>
      <vt:lpstr>Slide 16</vt:lpstr>
      <vt:lpstr>SDSS V: Local Volume Mapper </vt:lpstr>
      <vt:lpstr>SDSS V’s Targets across the Sky</vt:lpstr>
      <vt:lpstr>SDSS-V and others </vt:lpstr>
      <vt:lpstr> SDSS V   Pioneering Panoptic Spectroscopy  all-sky, often, fast, bright 2020+</vt:lpstr>
      <vt:lpstr>Slide 21</vt:lpstr>
      <vt:lpstr>Slide 22</vt:lpstr>
      <vt:lpstr>What scales and processes of the (ionized) ISM  will the Local Volume Mapper probe?</vt:lpstr>
      <vt:lpstr>Densely sampling galactic stars matters</vt:lpstr>
      <vt:lpstr>Slide 25</vt:lpstr>
      <vt:lpstr>Slide 26</vt:lpstr>
      <vt:lpstr>Slide 27</vt:lpstr>
      <vt:lpstr>Mapping the Young Stars Across our Galaxy “all” YSO and M&gt;8Mo  with H&lt;11 &gt;2 epoch</vt:lpstr>
      <vt:lpstr>A Gaia &amp; SDSS-V census of  (non-contact) BH &amp; NS binaries</vt:lpstr>
      <vt:lpstr>SDSS V probes  the center and the ``far side”  of the Milky Way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SDSS V’s Targets across the Sky</vt:lpstr>
      <vt:lpstr>A Census of SN Ia Progenitors</vt:lpstr>
      <vt:lpstr>Slide 45</vt:lpstr>
      <vt:lpstr>SDSS V will spectroscopize thousands of Galactic Cepheids: young, age-dateable, known-distances, Teff lends itself to diagnosing many abundances 5000+ accessible to H-band spectroscopy (90% undiscovered)</vt:lpstr>
      <vt:lpstr>Surveying stars in the Galaxy</vt:lpstr>
      <vt:lpstr>Slide 48</vt:lpstr>
      <vt:lpstr>Slide 49</vt:lpstr>
      <vt:lpstr>The benefits of dense and contiguous sampling</vt:lpstr>
      <vt:lpstr>SDSS III &amp; IV: Apogee (PI: S. Majewski)</vt:lpstr>
      <vt:lpstr>Slide 52</vt:lpstr>
      <vt:lpstr>Slide 53</vt:lpstr>
      <vt:lpstr>Slide 54</vt:lpstr>
      <vt:lpstr>Slide 55</vt:lpstr>
      <vt:lpstr>Slide 56</vt:lpstr>
      <vt:lpstr>Gaia and astrometric binary orbits</vt:lpstr>
      <vt:lpstr>Cepheids: young, age-dateable, known-distances, Teff lends itself to diagnosing many abundances 5000+ accessible to H-band spectroscopy (90% undiscovered)</vt:lpstr>
      <vt:lpstr>Slide 59</vt:lpstr>
      <vt:lpstr>New Hardware for Ultra-wide-field IFU (LVM)</vt:lpstr>
      <vt:lpstr>QSOs change with time ..sometimes dramatically..</vt:lpstr>
      <vt:lpstr>Mapping SF Regions with Apogee e.g. IN-SYNC (Tan, Covey et al..)</vt:lpstr>
      <vt:lpstr>What scales and processes of the (ionized) ISM  will the Local Volume Mapper probe?</vt:lpstr>
      <vt:lpstr>Exploring ``stellar architecture” 15min &lt; Δt &lt; 15yr           1 &lt; Nepoch &lt; 100</vt:lpstr>
      <vt:lpstr>What causes SN Ia? a comprehensive census of tight WD binaries </vt:lpstr>
    </vt:vector>
  </TitlesOfParts>
  <Company>Max-Planck-Institut für Astronomie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AS4 (a.k.a. SDSS-V):  Pioneering Panoptic Spectroscopy</dc:title>
  <dc:creator>Rix</dc:creator>
  <cp:lastModifiedBy>maoz</cp:lastModifiedBy>
  <cp:revision>258</cp:revision>
  <cp:lastPrinted>2017-07-28T12:48:23Z</cp:lastPrinted>
  <dcterms:created xsi:type="dcterms:W3CDTF">2017-06-28T05:49:01Z</dcterms:created>
  <dcterms:modified xsi:type="dcterms:W3CDTF">2018-12-12T23:18:39Z</dcterms:modified>
</cp:coreProperties>
</file>