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</p:sldMasterIdLst>
  <p:notesMasterIdLst>
    <p:notesMasterId r:id="rId69"/>
  </p:notesMasterIdLst>
  <p:sldIdLst>
    <p:sldId id="291" r:id="rId10"/>
    <p:sldId id="329" r:id="rId11"/>
    <p:sldId id="257" r:id="rId12"/>
    <p:sldId id="314" r:id="rId13"/>
    <p:sldId id="259" r:id="rId14"/>
    <p:sldId id="340" r:id="rId15"/>
    <p:sldId id="341" r:id="rId16"/>
    <p:sldId id="260" r:id="rId17"/>
    <p:sldId id="319" r:id="rId18"/>
    <p:sldId id="318" r:id="rId19"/>
    <p:sldId id="320" r:id="rId20"/>
    <p:sldId id="321" r:id="rId21"/>
    <p:sldId id="322" r:id="rId22"/>
    <p:sldId id="331" r:id="rId23"/>
    <p:sldId id="325" r:id="rId24"/>
    <p:sldId id="326" r:id="rId25"/>
    <p:sldId id="327" r:id="rId26"/>
    <p:sldId id="344" r:id="rId27"/>
    <p:sldId id="333" r:id="rId28"/>
    <p:sldId id="335" r:id="rId29"/>
    <p:sldId id="336" r:id="rId30"/>
    <p:sldId id="337" r:id="rId31"/>
    <p:sldId id="338" r:id="rId32"/>
    <p:sldId id="343" r:id="rId33"/>
    <p:sldId id="339" r:id="rId34"/>
    <p:sldId id="306" r:id="rId35"/>
    <p:sldId id="268" r:id="rId36"/>
    <p:sldId id="269" r:id="rId37"/>
    <p:sldId id="270" r:id="rId38"/>
    <p:sldId id="307" r:id="rId39"/>
    <p:sldId id="271" r:id="rId40"/>
    <p:sldId id="272" r:id="rId41"/>
    <p:sldId id="273" r:id="rId42"/>
    <p:sldId id="278" r:id="rId43"/>
    <p:sldId id="282" r:id="rId44"/>
    <p:sldId id="283" r:id="rId45"/>
    <p:sldId id="284" r:id="rId46"/>
    <p:sldId id="305" r:id="rId47"/>
    <p:sldId id="324" r:id="rId48"/>
    <p:sldId id="309" r:id="rId49"/>
    <p:sldId id="289" r:id="rId50"/>
    <p:sldId id="281" r:id="rId51"/>
    <p:sldId id="292" r:id="rId52"/>
    <p:sldId id="290" r:id="rId53"/>
    <p:sldId id="293" r:id="rId54"/>
    <p:sldId id="294" r:id="rId55"/>
    <p:sldId id="296" r:id="rId56"/>
    <p:sldId id="297" r:id="rId57"/>
    <p:sldId id="298" r:id="rId58"/>
    <p:sldId id="299" r:id="rId59"/>
    <p:sldId id="300" r:id="rId60"/>
    <p:sldId id="310" r:id="rId61"/>
    <p:sldId id="312" r:id="rId62"/>
    <p:sldId id="311" r:id="rId63"/>
    <p:sldId id="313" r:id="rId64"/>
    <p:sldId id="315" r:id="rId65"/>
    <p:sldId id="316" r:id="rId66"/>
    <p:sldId id="317" r:id="rId67"/>
    <p:sldId id="323" r:id="rId6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B5301"/>
    <a:srgbClr val="8000C9"/>
    <a:srgbClr val="781517"/>
    <a:srgbClr val="6666FF"/>
    <a:srgbClr val="008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456" autoAdjust="0"/>
  </p:normalViewPr>
  <p:slideViewPr>
    <p:cSldViewPr snapToGrid="0">
      <p:cViewPr varScale="1">
        <p:scale>
          <a:sx n="104" d="100"/>
          <a:sy n="104" d="100"/>
        </p:scale>
        <p:origin x="-6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63" Type="http://schemas.openxmlformats.org/officeDocument/2006/relationships/slide" Target="slides/slide54.xml"/><Relationship Id="rId64" Type="http://schemas.openxmlformats.org/officeDocument/2006/relationships/slide" Target="slides/slide55.xml"/><Relationship Id="rId65" Type="http://schemas.openxmlformats.org/officeDocument/2006/relationships/slide" Target="slides/slide56.xml"/><Relationship Id="rId66" Type="http://schemas.openxmlformats.org/officeDocument/2006/relationships/slide" Target="slides/slide57.xml"/><Relationship Id="rId67" Type="http://schemas.openxmlformats.org/officeDocument/2006/relationships/slide" Target="slides/slide58.xml"/><Relationship Id="rId68" Type="http://schemas.openxmlformats.org/officeDocument/2006/relationships/slide" Target="slides/slide59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1.xml"/><Relationship Id="rId51" Type="http://schemas.openxmlformats.org/officeDocument/2006/relationships/slide" Target="slides/slide42.xml"/><Relationship Id="rId52" Type="http://schemas.openxmlformats.org/officeDocument/2006/relationships/slide" Target="slides/slide43.xml"/><Relationship Id="rId53" Type="http://schemas.openxmlformats.org/officeDocument/2006/relationships/slide" Target="slides/slide44.xml"/><Relationship Id="rId54" Type="http://schemas.openxmlformats.org/officeDocument/2006/relationships/slide" Target="slides/slide45.xml"/><Relationship Id="rId55" Type="http://schemas.openxmlformats.org/officeDocument/2006/relationships/slide" Target="slides/slide46.xml"/><Relationship Id="rId56" Type="http://schemas.openxmlformats.org/officeDocument/2006/relationships/slide" Target="slides/slide47.xml"/><Relationship Id="rId57" Type="http://schemas.openxmlformats.org/officeDocument/2006/relationships/slide" Target="slides/slide48.xml"/><Relationship Id="rId58" Type="http://schemas.openxmlformats.org/officeDocument/2006/relationships/slide" Target="slides/slide49.xml"/><Relationship Id="rId59" Type="http://schemas.openxmlformats.org/officeDocument/2006/relationships/slide" Target="slides/slide5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Relationship Id="rId47" Type="http://schemas.openxmlformats.org/officeDocument/2006/relationships/slide" Target="slides/slide38.xml"/><Relationship Id="rId48" Type="http://schemas.openxmlformats.org/officeDocument/2006/relationships/slide" Target="slides/slide39.xml"/><Relationship Id="rId49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70" Type="http://schemas.openxmlformats.org/officeDocument/2006/relationships/printerSettings" Target="printerSettings/printerSettings1.bin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1.xml"/><Relationship Id="rId61" Type="http://schemas.openxmlformats.org/officeDocument/2006/relationships/slide" Target="slides/slide52.xml"/><Relationship Id="rId62" Type="http://schemas.openxmlformats.org/officeDocument/2006/relationships/slide" Target="slides/slide53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F01AE4-5377-B049-AE3A-3FB44584EC48}" type="datetimeFigureOut">
              <a:rPr lang="en-US" smtClean="0"/>
              <a:t>13/12/18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B2799-8877-404B-A223-540AF39E7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63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B6D537-1A62-C44D-B31E-6D7DADCE7535}" type="slidenum">
              <a:rPr lang="en-GB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E8F27E-54EA-AA4A-9CBF-F7FD4D173673}" type="slidenum">
              <a:rPr lang="en-GB">
                <a:solidFill>
                  <a:prstClr val="black"/>
                </a:solidFill>
                <a:latin typeface="Calibri"/>
              </a:rPr>
              <a:pPr/>
              <a:t>40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B6D537-1A62-C44D-B31E-6D7DADCE7535}" type="slidenum">
              <a:rPr lang="en-GB">
                <a:solidFill>
                  <a:prstClr val="black"/>
                </a:solidFill>
                <a:latin typeface="Calibri"/>
              </a:rPr>
              <a:pPr/>
              <a:t>43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5A11-035C-B148-B382-4B5EE8C938A5}" type="datetimeFigureOut">
              <a:rPr lang="en-US" smtClean="0"/>
              <a:t>13/12/18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FFE2-A87E-584D-AF65-62E52E849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9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5A11-035C-B148-B382-4B5EE8C938A5}" type="datetimeFigureOut">
              <a:rPr lang="en-US" smtClean="0"/>
              <a:t>13/12/18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FFE2-A87E-584D-AF65-62E52E849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21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5A11-035C-B148-B382-4B5EE8C938A5}" type="datetimeFigureOut">
              <a:rPr lang="en-US" smtClean="0"/>
              <a:t>13/12/18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FFE2-A87E-584D-AF65-62E52E849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36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AD20F-6CE3-504E-98D9-B37754D7E2D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13DA-24BE-9A4D-ADF0-7C4E5F542BB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9685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AD20F-6CE3-504E-98D9-B37754D7E2D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13DA-24BE-9A4D-ADF0-7C4E5F542BB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9328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AD20F-6CE3-504E-98D9-B37754D7E2D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13DA-24BE-9A4D-ADF0-7C4E5F542BB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2250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AD20F-6CE3-504E-98D9-B37754D7E2D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13DA-24BE-9A4D-ADF0-7C4E5F542BB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9826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AD20F-6CE3-504E-98D9-B37754D7E2D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13DA-24BE-9A4D-ADF0-7C4E5F542BB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5370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AD20F-6CE3-504E-98D9-B37754D7E2D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13DA-24BE-9A4D-ADF0-7C4E5F542BB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11216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AD20F-6CE3-504E-98D9-B37754D7E2D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13DA-24BE-9A4D-ADF0-7C4E5F542BB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01886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AD20F-6CE3-504E-98D9-B37754D7E2D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13DA-24BE-9A4D-ADF0-7C4E5F542BB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696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5A11-035C-B148-B382-4B5EE8C938A5}" type="datetimeFigureOut">
              <a:rPr lang="en-US" smtClean="0"/>
              <a:t>13/12/18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FFE2-A87E-584D-AF65-62E52E849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395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AD20F-6CE3-504E-98D9-B37754D7E2D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13DA-24BE-9A4D-ADF0-7C4E5F542BB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12527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AD20F-6CE3-504E-98D9-B37754D7E2D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13DA-24BE-9A4D-ADF0-7C4E5F542BB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05901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AD20F-6CE3-504E-98D9-B37754D7E2D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13DA-24BE-9A4D-ADF0-7C4E5F542BB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529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9D4F8A-451E-0A49-B24A-A0BDF3A2F392}" type="slidenum">
              <a:rPr lang="en-GB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/>
              <a:t>‹#›</a:t>
            </a:fld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860505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801D40-1A26-9F4C-9F36-2FFC65CDC9D5}" type="slidenum">
              <a:rPr lang="en-GB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/>
              <a:t>‹#›</a:t>
            </a:fld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017331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166A00-DA26-244C-B985-8989975DE63A}" type="slidenum">
              <a:rPr lang="en-GB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/>
              <a:t>‹#›</a:t>
            </a:fld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395254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8EBB44-4D89-5F48-BA97-FCC14D0601F8}" type="slidenum">
              <a:rPr lang="en-GB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/>
              <a:t>‹#›</a:t>
            </a:fld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167032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6F19AE-4437-6248-8601-4FCD08A252EF}" type="slidenum">
              <a:rPr lang="en-GB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/>
              <a:t>‹#›</a:t>
            </a:fld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198601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D7BFF6-F938-9F45-A6C9-8640BAA7B75D}" type="slidenum">
              <a:rPr lang="en-GB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/>
              <a:t>‹#›</a:t>
            </a:fld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648501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87E667-F62C-6F40-B893-D1164B1A1DD1}" type="slidenum">
              <a:rPr lang="en-GB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/>
              <a:t>‹#›</a:t>
            </a:fld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73756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5A11-035C-B148-B382-4B5EE8C938A5}" type="datetimeFigureOut">
              <a:rPr lang="en-US" smtClean="0"/>
              <a:t>13/12/18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FFE2-A87E-584D-AF65-62E52E849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6084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0865F5-74CC-8841-9218-197F9C24A75F}" type="slidenum">
              <a:rPr lang="en-GB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/>
              <a:t>‹#›</a:t>
            </a:fld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869963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B21003-2E3E-B04E-B32F-8224BFF1DE42}" type="slidenum">
              <a:rPr lang="en-GB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/>
              <a:t>‹#›</a:t>
            </a:fld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077430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FC9EB4-427B-9945-ADB2-7DFEDD1D0E74}" type="slidenum">
              <a:rPr lang="en-GB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/>
              <a:t>‹#›</a:t>
            </a:fld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205897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30E2C2-245D-CB49-91DB-8BA63E3E6916}" type="slidenum">
              <a:rPr lang="en-GB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/>
              <a:t>‹#›</a:t>
            </a:fld>
            <a:endParaRPr lang="en-GB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470822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0A3E-FD40-8E4D-A6F0-36F52792B3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06448-5E96-DE4D-8EEB-1B76EF499A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30016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0A3E-FD40-8E4D-A6F0-36F52792B3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06448-5E96-DE4D-8EEB-1B76EF499A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0123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0A3E-FD40-8E4D-A6F0-36F52792B3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06448-5E96-DE4D-8EEB-1B76EF499A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77314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0A3E-FD40-8E4D-A6F0-36F52792B3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06448-5E96-DE4D-8EEB-1B76EF499A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63744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0A3E-FD40-8E4D-A6F0-36F52792B3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06448-5E96-DE4D-8EEB-1B76EF499A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72348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0A3E-FD40-8E4D-A6F0-36F52792B3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06448-5E96-DE4D-8EEB-1B76EF499A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3193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5A11-035C-B148-B382-4B5EE8C938A5}" type="datetimeFigureOut">
              <a:rPr lang="en-US" smtClean="0"/>
              <a:t>13/12/18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FFE2-A87E-584D-AF65-62E52E849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189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0A3E-FD40-8E4D-A6F0-36F52792B3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06448-5E96-DE4D-8EEB-1B76EF499A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0385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0A3E-FD40-8E4D-A6F0-36F52792B3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06448-5E96-DE4D-8EEB-1B76EF499A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8112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0A3E-FD40-8E4D-A6F0-36F52792B3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06448-5E96-DE4D-8EEB-1B76EF499A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89576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0A3E-FD40-8E4D-A6F0-36F52792B3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06448-5E96-DE4D-8EEB-1B76EF499A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31964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0A3E-FD40-8E4D-A6F0-36F52792B3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06448-5E96-DE4D-8EEB-1B76EF499A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02763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5A11-035C-B148-B382-4B5EE8C938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FFE2-A87E-584D-AF65-62E52E8492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07362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5A11-035C-B148-B382-4B5EE8C938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FFE2-A87E-584D-AF65-62E52E8492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90657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5A11-035C-B148-B382-4B5EE8C938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FFE2-A87E-584D-AF65-62E52E8492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88656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5A11-035C-B148-B382-4B5EE8C938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FFE2-A87E-584D-AF65-62E52E8492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1965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5A11-035C-B148-B382-4B5EE8C938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FFE2-A87E-584D-AF65-62E52E8492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3907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5A11-035C-B148-B382-4B5EE8C938A5}" type="datetimeFigureOut">
              <a:rPr lang="en-US" smtClean="0"/>
              <a:t>13/12/18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FFE2-A87E-584D-AF65-62E52E849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935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5A11-035C-B148-B382-4B5EE8C938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FFE2-A87E-584D-AF65-62E52E8492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02144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5A11-035C-B148-B382-4B5EE8C938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FFE2-A87E-584D-AF65-62E52E8492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99660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5A11-035C-B148-B382-4B5EE8C938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FFE2-A87E-584D-AF65-62E52E8492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40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5A11-035C-B148-B382-4B5EE8C938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FFE2-A87E-584D-AF65-62E52E8492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62822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5A11-035C-B148-B382-4B5EE8C938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FFE2-A87E-584D-AF65-62E52E8492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75513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5A11-035C-B148-B382-4B5EE8C938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FFE2-A87E-584D-AF65-62E52E8492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44883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5A11-035C-B148-B382-4B5EE8C938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FFE2-A87E-584D-AF65-62E52E8492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55492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5A11-035C-B148-B382-4B5EE8C938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FFE2-A87E-584D-AF65-62E52E8492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30689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5A11-035C-B148-B382-4B5EE8C938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FFE2-A87E-584D-AF65-62E52E8492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1913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5A11-035C-B148-B382-4B5EE8C938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FFE2-A87E-584D-AF65-62E52E8492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7399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5A11-035C-B148-B382-4B5EE8C938A5}" type="datetimeFigureOut">
              <a:rPr lang="en-US" smtClean="0"/>
              <a:t>13/12/18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FFE2-A87E-584D-AF65-62E52E849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755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5A11-035C-B148-B382-4B5EE8C938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FFE2-A87E-584D-AF65-62E52E8492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6745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5A11-035C-B148-B382-4B5EE8C938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FFE2-A87E-584D-AF65-62E52E8492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78954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5A11-035C-B148-B382-4B5EE8C938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FFE2-A87E-584D-AF65-62E52E8492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13166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5A11-035C-B148-B382-4B5EE8C938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FFE2-A87E-584D-AF65-62E52E8492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53503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5A11-035C-B148-B382-4B5EE8C938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FFE2-A87E-584D-AF65-62E52E8492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88117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5A11-035C-B148-B382-4B5EE8C938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FFE2-A87E-584D-AF65-62E52E8492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64696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5A11-035C-B148-B382-4B5EE8C938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FFE2-A87E-584D-AF65-62E52E8492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50503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5A11-035C-B148-B382-4B5EE8C938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FFE2-A87E-584D-AF65-62E52E8492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25797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5A11-035C-B148-B382-4B5EE8C938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FFE2-A87E-584D-AF65-62E52E8492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88252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5A11-035C-B148-B382-4B5EE8C938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FFE2-A87E-584D-AF65-62E52E8492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4815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5A11-035C-B148-B382-4B5EE8C938A5}" type="datetimeFigureOut">
              <a:rPr lang="en-US" smtClean="0"/>
              <a:t>13/12/18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FFE2-A87E-584D-AF65-62E52E849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6278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5A11-035C-B148-B382-4B5EE8C938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FFE2-A87E-584D-AF65-62E52E8492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56271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5A11-035C-B148-B382-4B5EE8C938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FFE2-A87E-584D-AF65-62E52E8492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66175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5A11-035C-B148-B382-4B5EE8C938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FFE2-A87E-584D-AF65-62E52E8492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22758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5A11-035C-B148-B382-4B5EE8C938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FFE2-A87E-584D-AF65-62E52E8492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1638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5A11-035C-B148-B382-4B5EE8C938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FFE2-A87E-584D-AF65-62E52E8492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97914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5A11-035C-B148-B382-4B5EE8C938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FFE2-A87E-584D-AF65-62E52E8492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7073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5A11-035C-B148-B382-4B5EE8C938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FFE2-A87E-584D-AF65-62E52E8492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92613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5A11-035C-B148-B382-4B5EE8C938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FFE2-A87E-584D-AF65-62E52E8492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118593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3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5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1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6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12E7C-5FDF-E44D-8A72-DB82D8C4EEF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E7574-EF20-0446-982B-4444E936923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98821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12E7C-5FDF-E44D-8A72-DB82D8C4EEF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E7574-EF20-0446-982B-4444E936923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0268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5A11-035C-B148-B382-4B5EE8C938A5}" type="datetimeFigureOut">
              <a:rPr lang="en-US" smtClean="0"/>
              <a:t>13/12/18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FFE2-A87E-584D-AF65-62E52E849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90739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7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8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7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76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34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93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52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10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69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12E7C-5FDF-E44D-8A72-DB82D8C4EEF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E7574-EF20-0446-982B-4444E936923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81284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5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5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12E7C-5FDF-E44D-8A72-DB82D8C4EEF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E7574-EF20-0446-982B-4444E936923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333690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53" indent="0">
              <a:buNone/>
              <a:defRPr sz="2000" b="1"/>
            </a:lvl2pPr>
            <a:lvl3pPr marL="911732" indent="0">
              <a:buNone/>
              <a:defRPr sz="1800" b="1"/>
            </a:lvl3pPr>
            <a:lvl4pPr marL="1367610" indent="0">
              <a:buNone/>
              <a:defRPr sz="1600" b="1"/>
            </a:lvl4pPr>
            <a:lvl5pPr marL="1823473" indent="0">
              <a:buNone/>
              <a:defRPr sz="1600" b="1"/>
            </a:lvl5pPr>
            <a:lvl6pPr marL="2279343" indent="0">
              <a:buNone/>
              <a:defRPr sz="1600" b="1"/>
            </a:lvl6pPr>
            <a:lvl7pPr marL="2735215" indent="0">
              <a:buNone/>
              <a:defRPr sz="1600" b="1"/>
            </a:lvl7pPr>
            <a:lvl8pPr marL="3191078" indent="0">
              <a:buNone/>
              <a:defRPr sz="1600" b="1"/>
            </a:lvl8pPr>
            <a:lvl9pPr marL="3646941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53" indent="0">
              <a:buNone/>
              <a:defRPr sz="2000" b="1"/>
            </a:lvl2pPr>
            <a:lvl3pPr marL="911732" indent="0">
              <a:buNone/>
              <a:defRPr sz="1800" b="1"/>
            </a:lvl3pPr>
            <a:lvl4pPr marL="1367610" indent="0">
              <a:buNone/>
              <a:defRPr sz="1600" b="1"/>
            </a:lvl4pPr>
            <a:lvl5pPr marL="1823473" indent="0">
              <a:buNone/>
              <a:defRPr sz="1600" b="1"/>
            </a:lvl5pPr>
            <a:lvl6pPr marL="2279343" indent="0">
              <a:buNone/>
              <a:defRPr sz="1600" b="1"/>
            </a:lvl6pPr>
            <a:lvl7pPr marL="2735215" indent="0">
              <a:buNone/>
              <a:defRPr sz="1600" b="1"/>
            </a:lvl7pPr>
            <a:lvl8pPr marL="3191078" indent="0">
              <a:buNone/>
              <a:defRPr sz="1600" b="1"/>
            </a:lvl8pPr>
            <a:lvl9pPr marL="3646941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12E7C-5FDF-E44D-8A72-DB82D8C4EEF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E7574-EF20-0446-982B-4444E936923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60958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12E7C-5FDF-E44D-8A72-DB82D8C4EEF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E7574-EF20-0446-982B-4444E936923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26310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12E7C-5FDF-E44D-8A72-DB82D8C4EEF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E7574-EF20-0446-982B-4444E936923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25129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853" indent="0">
              <a:buNone/>
              <a:defRPr sz="1200"/>
            </a:lvl2pPr>
            <a:lvl3pPr marL="911732" indent="0">
              <a:buNone/>
              <a:defRPr sz="1000"/>
            </a:lvl3pPr>
            <a:lvl4pPr marL="1367610" indent="0">
              <a:buNone/>
              <a:defRPr sz="900"/>
            </a:lvl4pPr>
            <a:lvl5pPr marL="1823473" indent="0">
              <a:buNone/>
              <a:defRPr sz="900"/>
            </a:lvl5pPr>
            <a:lvl6pPr marL="2279343" indent="0">
              <a:buNone/>
              <a:defRPr sz="900"/>
            </a:lvl6pPr>
            <a:lvl7pPr marL="2735215" indent="0">
              <a:buNone/>
              <a:defRPr sz="900"/>
            </a:lvl7pPr>
            <a:lvl8pPr marL="3191078" indent="0">
              <a:buNone/>
              <a:defRPr sz="900"/>
            </a:lvl8pPr>
            <a:lvl9pPr marL="3646941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12E7C-5FDF-E44D-8A72-DB82D8C4EEF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E7574-EF20-0446-982B-4444E936923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800550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853" indent="0">
              <a:buNone/>
              <a:defRPr sz="2800"/>
            </a:lvl2pPr>
            <a:lvl3pPr marL="911732" indent="0">
              <a:buNone/>
              <a:defRPr sz="2400"/>
            </a:lvl3pPr>
            <a:lvl4pPr marL="1367610" indent="0">
              <a:buNone/>
              <a:defRPr sz="2000"/>
            </a:lvl4pPr>
            <a:lvl5pPr marL="1823473" indent="0">
              <a:buNone/>
              <a:defRPr sz="2000"/>
            </a:lvl5pPr>
            <a:lvl6pPr marL="2279343" indent="0">
              <a:buNone/>
              <a:defRPr sz="2000"/>
            </a:lvl6pPr>
            <a:lvl7pPr marL="2735215" indent="0">
              <a:buNone/>
              <a:defRPr sz="2000"/>
            </a:lvl7pPr>
            <a:lvl8pPr marL="3191078" indent="0">
              <a:buNone/>
              <a:defRPr sz="2000"/>
            </a:lvl8pPr>
            <a:lvl9pPr marL="364694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5853" indent="0">
              <a:buNone/>
              <a:defRPr sz="1200"/>
            </a:lvl2pPr>
            <a:lvl3pPr marL="911732" indent="0">
              <a:buNone/>
              <a:defRPr sz="1000"/>
            </a:lvl3pPr>
            <a:lvl4pPr marL="1367610" indent="0">
              <a:buNone/>
              <a:defRPr sz="900"/>
            </a:lvl4pPr>
            <a:lvl5pPr marL="1823473" indent="0">
              <a:buNone/>
              <a:defRPr sz="900"/>
            </a:lvl5pPr>
            <a:lvl6pPr marL="2279343" indent="0">
              <a:buNone/>
              <a:defRPr sz="900"/>
            </a:lvl6pPr>
            <a:lvl7pPr marL="2735215" indent="0">
              <a:buNone/>
              <a:defRPr sz="900"/>
            </a:lvl7pPr>
            <a:lvl8pPr marL="3191078" indent="0">
              <a:buNone/>
              <a:defRPr sz="900"/>
            </a:lvl8pPr>
            <a:lvl9pPr marL="3646941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12E7C-5FDF-E44D-8A72-DB82D8C4EEF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E7574-EF20-0446-982B-4444E936923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05719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12E7C-5FDF-E44D-8A72-DB82D8C4EEF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E7574-EF20-0446-982B-4444E936923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76220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6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6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12E7C-5FDF-E44D-8A72-DB82D8C4EEF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E7574-EF20-0446-982B-4444E936923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96536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12E7C-5FDF-E44D-8A72-DB82D8C4EEF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E7574-EF20-0446-982B-4444E936923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4671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5A11-035C-B148-B382-4B5EE8C938A5}" type="datetimeFigureOut">
              <a:rPr lang="en-US" smtClean="0"/>
              <a:t>13/12/18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FFE2-A87E-584D-AF65-62E52E849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64081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12E7C-5FDF-E44D-8A72-DB82D8C4EEF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E7574-EF20-0446-982B-4444E936923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850509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12E7C-5FDF-E44D-8A72-DB82D8C4EEF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E7574-EF20-0446-982B-4444E936923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38086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12E7C-5FDF-E44D-8A72-DB82D8C4EEF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E7574-EF20-0446-982B-4444E936923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699251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12E7C-5FDF-E44D-8A72-DB82D8C4EEF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E7574-EF20-0446-982B-4444E936923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595418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12E7C-5FDF-E44D-8A72-DB82D8C4EEF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E7574-EF20-0446-982B-4444E936923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080747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12E7C-5FDF-E44D-8A72-DB82D8C4EEF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E7574-EF20-0446-982B-4444E936923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50663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12E7C-5FDF-E44D-8A72-DB82D8C4EEF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E7574-EF20-0446-982B-4444E936923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464434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12E7C-5FDF-E44D-8A72-DB82D8C4EEF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E7574-EF20-0446-982B-4444E936923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13081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12E7C-5FDF-E44D-8A72-DB82D8C4EEF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E7574-EF20-0446-982B-4444E936923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19756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12E7C-5FDF-E44D-8A72-DB82D8C4EEF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E7574-EF20-0446-982B-4444E936923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0059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35A11-035C-B148-B382-4B5EE8C938A5}" type="datetimeFigureOut">
              <a:rPr lang="en-US" smtClean="0"/>
              <a:t>13/12/18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5FFE2-A87E-584D-AF65-62E52E849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992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AD20F-6CE3-504E-98D9-B37754D7E2D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C713DA-24BE-9A4D-ADF0-7C4E5F542BB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8748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Fare clic per modificare gli stili del testo dello schema</a:t>
            </a:r>
          </a:p>
          <a:p>
            <a:pPr lvl="1"/>
            <a:r>
              <a:rPr lang="en-GB"/>
              <a:t>Secondo livello</a:t>
            </a:r>
          </a:p>
          <a:p>
            <a:pPr lvl="2"/>
            <a:r>
              <a:rPr lang="en-GB"/>
              <a:t>Terzo livello</a:t>
            </a:r>
          </a:p>
          <a:p>
            <a:pPr lvl="3"/>
            <a:r>
              <a:rPr lang="en-GB"/>
              <a:t>Quarto livello</a:t>
            </a:r>
          </a:p>
          <a:p>
            <a:pPr lvl="4"/>
            <a:r>
              <a:rPr lang="en-GB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07060269-5DB2-684B-8E8C-9EA1DAD35C58}" type="slidenum">
              <a:rPr lang="en-GB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522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80A3E-FD40-8E4D-A6F0-36F52792B3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06448-5E96-DE4D-8EEB-1B76EF499A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9211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35A11-035C-B148-B382-4B5EE8C938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5FFE2-A87E-584D-AF65-62E52E8492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4851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35A11-035C-B148-B382-4B5EE8C938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5FFE2-A87E-584D-AF65-62E52E8492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5621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35A11-035C-B148-B382-4B5EE8C938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5FFE2-A87E-584D-AF65-62E52E8492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729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170" tIns="45585" rIns="91170" bIns="45585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57"/>
            <a:ext cx="8229600" cy="4525963"/>
          </a:xfrm>
          <a:prstGeom prst="rect">
            <a:avLst/>
          </a:prstGeom>
        </p:spPr>
        <p:txBody>
          <a:bodyPr vert="horz" lIns="91170" tIns="45585" rIns="91170" bIns="45585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8"/>
            <a:ext cx="2133600" cy="365125"/>
          </a:xfrm>
          <a:prstGeom prst="rect">
            <a:avLst/>
          </a:prstGeom>
        </p:spPr>
        <p:txBody>
          <a:bodyPr vert="horz" lIns="91170" tIns="45585" rIns="91170" bIns="4558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5853"/>
            <a:fld id="{3F112E7C-5FDF-E44D-8A72-DB82D8C4EEF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5853"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408"/>
            <a:ext cx="2895600" cy="365125"/>
          </a:xfrm>
          <a:prstGeom prst="rect">
            <a:avLst/>
          </a:prstGeom>
        </p:spPr>
        <p:txBody>
          <a:bodyPr vert="horz" lIns="91170" tIns="45585" rIns="91170" bIns="4558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5853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8"/>
            <a:ext cx="2133600" cy="365125"/>
          </a:xfrm>
          <a:prstGeom prst="rect">
            <a:avLst/>
          </a:prstGeom>
        </p:spPr>
        <p:txBody>
          <a:bodyPr vert="horz" lIns="91170" tIns="45585" rIns="91170" bIns="4558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5853"/>
            <a:fld id="{9FAE7574-EF20-0446-982B-4444E936923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585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892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4558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913" indent="-341913" algn="l" defTabSz="455853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0784" indent="-284935" algn="l" defTabSz="455853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670" indent="-227925" algn="l" defTabSz="45585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531" indent="-227925" algn="l" defTabSz="455853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415" indent="-227925" algn="l" defTabSz="455853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285" indent="-227925" algn="l" defTabSz="4558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143" indent="-227925" algn="l" defTabSz="4558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9017" indent="-227925" algn="l" defTabSz="4558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861" indent="-227925" algn="l" defTabSz="4558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5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53" algn="l" defTabSz="455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732" algn="l" defTabSz="455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610" algn="l" defTabSz="455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473" algn="l" defTabSz="455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343" algn="l" defTabSz="455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215" algn="l" defTabSz="455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078" algn="l" defTabSz="455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941" algn="l" defTabSz="455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12E7C-5FDF-E44D-8A72-DB82D8C4EEF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E7574-EF20-0446-982B-4444E936923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5495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6.jp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image" Target="../media/image38.jpg"/><Relationship Id="rId3" Type="http://schemas.openxmlformats.org/officeDocument/2006/relationships/image" Target="../media/image39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40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emf"/><Relationship Id="rId5" Type="http://schemas.openxmlformats.org/officeDocument/2006/relationships/image" Target="../media/image48.tiff"/><Relationship Id="rId6" Type="http://schemas.openxmlformats.org/officeDocument/2006/relationships/image" Target="../media/image49.tiff"/><Relationship Id="rId7" Type="http://schemas.openxmlformats.org/officeDocument/2006/relationships/image" Target="../media/image50.tiff"/><Relationship Id="rId8" Type="http://schemas.openxmlformats.org/officeDocument/2006/relationships/image" Target="../media/image51.tiff"/><Relationship Id="rId9" Type="http://schemas.openxmlformats.org/officeDocument/2006/relationships/image" Target="../media/image52.tiff"/><Relationship Id="rId10" Type="http://schemas.openxmlformats.org/officeDocument/2006/relationships/image" Target="../media/image5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4.png"/><Relationship Id="rId3" Type="http://schemas.openxmlformats.org/officeDocument/2006/relationships/image" Target="../media/image55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em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jwst.stsci.edu/news-events/events/events-area/stsci-events-listing-container/" TargetMode="External"/><Relationship Id="rId4" Type="http://schemas.openxmlformats.org/officeDocument/2006/relationships/hyperlink" Target="https://jwst-docs.stsci.edu/display/JTI/NIRISS+Wide+Field+Slitless+Spectroscopy" TargetMode="External"/><Relationship Id="rId1" Type="http://schemas.openxmlformats.org/officeDocument/2006/relationships/slideLayout" Target="../slideLayouts/slideLayout18.xml"/><Relationship Id="rId2" Type="http://schemas.openxmlformats.org/officeDocument/2006/relationships/hyperlink" Target="https://jwst-docs.stsci.edu/display/JTI/NIRSpec+Multi+Object+Spectroscopy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7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7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7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72.png"/><Relationship Id="rId3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nasa_nonani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832637"/>
            <a:ext cx="704850" cy="61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2399"/>
            <a:ext cx="132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sa_logo_al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6058187"/>
            <a:ext cx="611188" cy="61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71620" y="177713"/>
            <a:ext cx="62961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Overview of the JWST-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NIRSpec</a:t>
            </a:r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GTO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programme</a:t>
            </a:r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5922" y="5621998"/>
            <a:ext cx="3932355" cy="1200056"/>
          </a:xfrm>
          <a:prstGeom prst="rect">
            <a:avLst/>
          </a:prstGeom>
          <a:noFill/>
          <a:effectLst/>
        </p:spPr>
        <p:txBody>
          <a:bodyPr wrap="none" lIns="91170" tIns="45585" rIns="91170" bIns="45585" rtlCol="0">
            <a:spAutoFit/>
          </a:bodyPr>
          <a:lstStyle/>
          <a:p>
            <a:pPr algn="ctr" defTabSz="455853"/>
            <a:r>
              <a:rPr lang="en-US" sz="2400" b="1" i="1" dirty="0" err="1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Kavli</a:t>
            </a:r>
            <a:r>
              <a:rPr lang="en-US" sz="2400" b="1" i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 </a:t>
            </a:r>
            <a:r>
              <a:rPr lang="en-US" sz="2400" b="1" i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Institute for Cosmology</a:t>
            </a:r>
          </a:p>
          <a:p>
            <a:pPr algn="ctr" defTabSz="455853"/>
            <a:r>
              <a:rPr lang="en-US" sz="2400" b="1" i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Cavendish Laboratory</a:t>
            </a:r>
          </a:p>
          <a:p>
            <a:pPr algn="ctr" defTabSz="455853"/>
            <a:r>
              <a:rPr lang="en-US" sz="2400" b="1" i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University of Cambridge</a:t>
            </a:r>
            <a:endParaRPr lang="en-US" sz="2400" b="1" i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/>
            </a:endParaRPr>
          </a:p>
        </p:txBody>
      </p:sp>
      <p:pic>
        <p:nvPicPr>
          <p:cNvPr id="8" name="Picture 7" descr="University_of_Cambridge_logo.svg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061"/>
          <a:stretch/>
        </p:blipFill>
        <p:spPr>
          <a:xfrm>
            <a:off x="6091260" y="6329906"/>
            <a:ext cx="338515" cy="3905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23143" y="5076804"/>
            <a:ext cx="2813521" cy="522947"/>
          </a:xfrm>
          <a:prstGeom prst="rect">
            <a:avLst/>
          </a:prstGeom>
          <a:noFill/>
          <a:effectLst/>
        </p:spPr>
        <p:txBody>
          <a:bodyPr wrap="none" lIns="91170" tIns="45585" rIns="91170" bIns="45585" rtlCol="0">
            <a:spAutoFit/>
          </a:bodyPr>
          <a:lstStyle/>
          <a:p>
            <a:pPr algn="ctr" defTabSz="455853"/>
            <a:r>
              <a:rPr lang="en-US" sz="28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Roberto </a:t>
            </a:r>
            <a:r>
              <a:rPr lang="en-US" sz="28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Maiolino</a:t>
            </a:r>
            <a:endParaRPr lang="en-US" sz="28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3193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title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8032"/>
            <a:ext cx="9144000" cy="42485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586" y="113720"/>
            <a:ext cx="916327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 smtClean="0"/>
              <a:t>NIRSpec</a:t>
            </a:r>
            <a:r>
              <a:rPr lang="en-US" sz="2600" dirty="0" smtClean="0"/>
              <a:t> simulation in HUDF in 45min </a:t>
            </a:r>
            <a:r>
              <a:rPr lang="en-US" sz="2200" dirty="0" smtClean="0"/>
              <a:t>(~10% of total of a deep pointing)</a:t>
            </a:r>
          </a:p>
          <a:p>
            <a:r>
              <a:rPr lang="en-US" sz="2600" b="1" dirty="0" smtClean="0"/>
              <a:t>R=100</a:t>
            </a:r>
          </a:p>
          <a:p>
            <a:r>
              <a:rPr lang="en-US" sz="2600" dirty="0" smtClean="0"/>
              <a:t>214 galaxies allocated (with non-overlapping spectra)</a:t>
            </a:r>
            <a:endParaRPr lang="en-US" sz="26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570143" y="3894038"/>
            <a:ext cx="1006350" cy="0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875285" y="3630442"/>
            <a:ext cx="794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0.6</a:t>
            </a:r>
            <a:r>
              <a:rPr lang="en-US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FFFF00"/>
                </a:solidFill>
              </a:rPr>
              <a:t>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13243" y="3651041"/>
            <a:ext cx="794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5.2</a:t>
            </a:r>
            <a:r>
              <a:rPr lang="en-US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FFFF00"/>
                </a:solidFill>
              </a:rPr>
              <a:t>m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657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8004"/>
            <a:ext cx="9144000" cy="41634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0204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NIRSpec</a:t>
            </a:r>
            <a:r>
              <a:rPr lang="en-US" sz="2400" dirty="0" smtClean="0"/>
              <a:t> simulation in HDF in 45min </a:t>
            </a:r>
            <a:r>
              <a:rPr lang="en-US" sz="2000" dirty="0" smtClean="0"/>
              <a:t>(~10% of total of a deep pointing)</a:t>
            </a:r>
          </a:p>
          <a:p>
            <a:r>
              <a:rPr lang="en-US" sz="2400" b="1" dirty="0" smtClean="0"/>
              <a:t>R=1000 </a:t>
            </a:r>
            <a:r>
              <a:rPr lang="en-US" sz="2400" dirty="0" smtClean="0"/>
              <a:t>(one out of three grating)</a:t>
            </a:r>
          </a:p>
          <a:p>
            <a:r>
              <a:rPr lang="en-US" sz="2400" dirty="0" smtClean="0"/>
              <a:t>same 214 galaxies selected at R=100 -&gt; at R=100 </a:t>
            </a:r>
            <a:r>
              <a:rPr lang="en-US" sz="2400" b="1" dirty="0" smtClean="0"/>
              <a:t>overlapping spectra</a:t>
            </a:r>
          </a:p>
          <a:p>
            <a:r>
              <a:rPr lang="en-US" sz="2400" dirty="0" smtClean="0"/>
              <a:t>but ok because interested in nebular lines (most continua too low S/N)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13110" y="5931547"/>
            <a:ext cx="87353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/>
              <a:t>At </a:t>
            </a:r>
            <a:r>
              <a:rPr lang="en-US" sz="2400" b="1" dirty="0" smtClean="0"/>
              <a:t>R=2700 </a:t>
            </a:r>
            <a:r>
              <a:rPr lang="en-US" sz="2400" dirty="0" smtClean="0"/>
              <a:t>spectra are ~2.7 times longer most of them are truncated</a:t>
            </a:r>
          </a:p>
          <a:p>
            <a:pPr algn="r"/>
            <a:r>
              <a:rPr lang="en-US" sz="2400" dirty="0" smtClean="0"/>
              <a:t>(on the blue side)</a:t>
            </a:r>
          </a:p>
        </p:txBody>
      </p:sp>
    </p:spTree>
    <p:extLst>
      <p:ext uri="{BB962C8B-B14F-4D97-AF65-F5344CB8AC3E}">
        <p14:creationId xmlns:p14="http://schemas.microsoft.com/office/powerpoint/2010/main" val="3917277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v7_full_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2114"/>
            <a:ext cx="9144000" cy="48351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59977" y="0"/>
            <a:ext cx="30510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3366FF"/>
                </a:solidFill>
                <a:latin typeface="Calibri"/>
              </a:rPr>
              <a:t>JWST focal plane</a:t>
            </a:r>
            <a:endParaRPr lang="en-US" sz="3200" b="1" dirty="0">
              <a:solidFill>
                <a:srgbClr val="3366FF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2403" y="470917"/>
            <a:ext cx="814019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I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n Cycle 1 </a:t>
            </a:r>
            <a:r>
              <a:rPr lang="en-US" sz="2800" dirty="0" err="1" smtClean="0">
                <a:solidFill>
                  <a:prstClr val="black"/>
                </a:solidFill>
                <a:latin typeface="Calibri"/>
              </a:rPr>
              <a:t>NIRSpec’s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 only allowed coordinated parallel: </a:t>
            </a:r>
          </a:p>
          <a:p>
            <a:r>
              <a:rPr lang="en-US" sz="2800" b="1" dirty="0" err="1" smtClean="0">
                <a:solidFill>
                  <a:prstClr val="black"/>
                </a:solidFill>
                <a:latin typeface="Calibri"/>
              </a:rPr>
              <a:t>NIRSpec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 MSA mode with </a:t>
            </a:r>
            <a:r>
              <a:rPr lang="en-US" sz="2800" b="1" dirty="0" err="1" smtClean="0">
                <a:solidFill>
                  <a:prstClr val="black"/>
                </a:solidFill>
                <a:latin typeface="Calibri"/>
              </a:rPr>
              <a:t>NIRCam</a:t>
            </a:r>
            <a:endParaRPr lang="en-US" sz="2800" b="1" dirty="0" smtClean="0">
              <a:solidFill>
                <a:prstClr val="black"/>
              </a:solidFill>
              <a:latin typeface="Calibri"/>
            </a:endParaRPr>
          </a:p>
          <a:p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(“pure” parallels many more combinations)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471275" y="4042472"/>
            <a:ext cx="774176" cy="84674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1473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34376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NIRSpec</a:t>
            </a:r>
            <a:r>
              <a:rPr lang="en-US" sz="2400" dirty="0" smtClean="0"/>
              <a:t> MOS </a:t>
            </a:r>
            <a:r>
              <a:rPr lang="en-US" sz="2400" dirty="0" err="1" smtClean="0"/>
              <a:t>programme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in parallel with </a:t>
            </a:r>
            <a:r>
              <a:rPr lang="en-US" sz="2400" dirty="0" err="1" smtClean="0"/>
              <a:t>NIRCam</a:t>
            </a:r>
            <a:r>
              <a:rPr lang="en-US" sz="2400" dirty="0" smtClean="0"/>
              <a:t>:</a:t>
            </a:r>
          </a:p>
          <a:p>
            <a:r>
              <a:rPr lang="en-US" sz="2400" dirty="0"/>
              <a:t>c</a:t>
            </a:r>
            <a:r>
              <a:rPr lang="en-US" sz="2400" dirty="0" smtClean="0"/>
              <a:t>ombining GTOs in</a:t>
            </a:r>
          </a:p>
          <a:p>
            <a:r>
              <a:rPr lang="en-US" sz="2400" dirty="0" smtClean="0"/>
              <a:t>the GOODS fields</a:t>
            </a:r>
            <a:endParaRPr lang="en-US" sz="2400" dirty="0"/>
          </a:p>
        </p:txBody>
      </p:sp>
      <p:pic>
        <p:nvPicPr>
          <p:cNvPr id="9" name="Picture 8" descr="p3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5"/>
          <a:stretch/>
        </p:blipFill>
        <p:spPr>
          <a:xfrm>
            <a:off x="3209645" y="273765"/>
            <a:ext cx="5934355" cy="65842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69486" y="3598396"/>
            <a:ext cx="1433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GOODS-N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51980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34376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NIRSpec</a:t>
            </a:r>
            <a:r>
              <a:rPr lang="en-US" sz="2400" dirty="0" smtClean="0"/>
              <a:t> MOS </a:t>
            </a:r>
            <a:r>
              <a:rPr lang="en-US" sz="2400" dirty="0" err="1" smtClean="0"/>
              <a:t>programme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in parallel with </a:t>
            </a:r>
            <a:r>
              <a:rPr lang="en-US" sz="2400" dirty="0" err="1" smtClean="0"/>
              <a:t>NIRCam</a:t>
            </a:r>
            <a:r>
              <a:rPr lang="en-US" sz="2400" dirty="0" smtClean="0"/>
              <a:t>:</a:t>
            </a:r>
          </a:p>
          <a:p>
            <a:r>
              <a:rPr lang="en-US" sz="2400" dirty="0"/>
              <a:t>c</a:t>
            </a:r>
            <a:r>
              <a:rPr lang="en-US" sz="2400" dirty="0" smtClean="0"/>
              <a:t>ombining GTOs in</a:t>
            </a:r>
          </a:p>
          <a:p>
            <a:r>
              <a:rPr lang="en-US" sz="2400" dirty="0" smtClean="0"/>
              <a:t>the GOODS fields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027685" y="3430915"/>
            <a:ext cx="1377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GOODS-S</a:t>
            </a:r>
            <a:endParaRPr lang="en-US" sz="2400" b="1" dirty="0"/>
          </a:p>
        </p:txBody>
      </p:sp>
      <p:pic>
        <p:nvPicPr>
          <p:cNvPr id="5" name="Picture 4" descr="p3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6"/>
          <a:stretch/>
        </p:blipFill>
        <p:spPr>
          <a:xfrm>
            <a:off x="3377105" y="392426"/>
            <a:ext cx="5766896" cy="646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98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2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88" b="27832"/>
          <a:stretch/>
        </p:blipFill>
        <p:spPr>
          <a:xfrm>
            <a:off x="-5045" y="1737340"/>
            <a:ext cx="9173006" cy="17972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4041" y="469699"/>
            <a:ext cx="6547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Summary of </a:t>
            </a:r>
            <a:r>
              <a:rPr lang="en-US" sz="2800" dirty="0" err="1" smtClean="0"/>
              <a:t>pointings</a:t>
            </a:r>
            <a:r>
              <a:rPr lang="en-US" sz="2800" dirty="0" smtClean="0"/>
              <a:t> and times allocations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162905" y="4282624"/>
            <a:ext cx="4667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/>
                <a:cs typeface="Times New Roman"/>
              </a:rPr>
              <a:t>HST</a:t>
            </a:r>
            <a:r>
              <a:rPr lang="en-US" sz="2000" dirty="0" smtClean="0">
                <a:latin typeface="Times New Roman"/>
                <a:cs typeface="Times New Roman"/>
              </a:rPr>
              <a:t>: spectra on HST-selected targets</a:t>
            </a:r>
          </a:p>
          <a:p>
            <a:r>
              <a:rPr lang="en-US" sz="2000" b="1" dirty="0" smtClean="0">
                <a:latin typeface="Times New Roman"/>
                <a:cs typeface="Times New Roman"/>
              </a:rPr>
              <a:t>JWST</a:t>
            </a:r>
            <a:r>
              <a:rPr lang="en-US" sz="2000" dirty="0" smtClean="0">
                <a:latin typeface="Times New Roman"/>
                <a:cs typeface="Times New Roman"/>
              </a:rPr>
              <a:t>: spectra of </a:t>
            </a:r>
            <a:r>
              <a:rPr lang="en-US" sz="2000" dirty="0" err="1" smtClean="0">
                <a:latin typeface="Times New Roman"/>
                <a:cs typeface="Times New Roman"/>
              </a:rPr>
              <a:t>NIRCam</a:t>
            </a:r>
            <a:r>
              <a:rPr lang="en-US" sz="2000" dirty="0" smtClean="0">
                <a:latin typeface="Times New Roman"/>
                <a:cs typeface="Times New Roman"/>
              </a:rPr>
              <a:t>-selected targets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471" y="3456703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Wide/HST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46383" y="3456703"/>
            <a:ext cx="1249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CANDLES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62148" y="345670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32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71347" y="345670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71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37923" y="3456703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106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46630" y="323891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_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2759" y="4301419"/>
            <a:ext cx="15112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3366FF"/>
                </a:solidFill>
              </a:rPr>
              <a:t>Total: 586 </a:t>
            </a:r>
            <a:r>
              <a:rPr lang="en-US" sz="2000" dirty="0" err="1" smtClean="0">
                <a:solidFill>
                  <a:srgbClr val="3366FF"/>
                </a:solidFill>
              </a:rPr>
              <a:t>hr</a:t>
            </a:r>
            <a:endParaRPr lang="en-US" sz="2000" dirty="0">
              <a:solidFill>
                <a:srgbClr val="3366FF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6685034" y="3965933"/>
            <a:ext cx="18329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7" idx="0"/>
          </p:cNvCxnSpPr>
          <p:nvPr/>
        </p:nvCxnSpPr>
        <p:spPr>
          <a:xfrm>
            <a:off x="7595539" y="3965933"/>
            <a:ext cx="0" cy="3354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1473583" y="3854013"/>
            <a:ext cx="0" cy="4672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p2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" b="94156"/>
          <a:stretch/>
        </p:blipFill>
        <p:spPr>
          <a:xfrm>
            <a:off x="-11980" y="1353907"/>
            <a:ext cx="9173006" cy="38341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79705" y="2048863"/>
            <a:ext cx="6936621" cy="287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2303" y="3507263"/>
            <a:ext cx="6936621" cy="287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67234" y="5739213"/>
            <a:ext cx="66024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Deep/HST + first Wide pointing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 smtClean="0">
                <a:solidFill>
                  <a:srgbClr val="FF0000"/>
                </a:solidFill>
              </a:rPr>
              <a:t> immediately public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(+ a few IFU spectra immediately public)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465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2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6259"/>
            <a:ext cx="9030292" cy="2257573"/>
          </a:xfrm>
          <a:prstGeom prst="rect">
            <a:avLst/>
          </a:prstGeom>
        </p:spPr>
      </p:pic>
      <p:pic>
        <p:nvPicPr>
          <p:cNvPr id="6" name="Picture 5" descr="p2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3709"/>
            <a:ext cx="9144000" cy="21945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840" y="3744274"/>
            <a:ext cx="1287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Wide/HST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51832" y="3744274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6400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78303" y="3744274"/>
            <a:ext cx="505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0.8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35707" y="3744274"/>
            <a:ext cx="11485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Times New Roman"/>
                <a:cs typeface="Times New Roman"/>
              </a:rPr>
              <a:t>1.3</a:t>
            </a:r>
          </a:p>
          <a:p>
            <a:pPr algn="ctr"/>
            <a:r>
              <a:rPr lang="en-US" sz="2000" dirty="0" smtClean="0">
                <a:latin typeface="Times New Roman"/>
                <a:cs typeface="Times New Roman"/>
              </a:rPr>
              <a:t>+ G235H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2628" y="0"/>
            <a:ext cx="46760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3366FF"/>
                </a:solidFill>
              </a:rPr>
              <a:t>Statistics and observing modes</a:t>
            </a:r>
            <a:endParaRPr lang="en-US" sz="2800" dirty="0">
              <a:solidFill>
                <a:srgbClr val="3366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15685" y="90442"/>
            <a:ext cx="20169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 smtClean="0"/>
          </a:p>
          <a:p>
            <a:r>
              <a:rPr lang="en-US" sz="2000" dirty="0" smtClean="0"/>
              <a:t>R=100</a:t>
            </a:r>
          </a:p>
          <a:p>
            <a:r>
              <a:rPr lang="en-US" sz="2000" dirty="0" smtClean="0"/>
              <a:t>stellar continuum</a:t>
            </a:r>
          </a:p>
          <a:p>
            <a:r>
              <a:rPr lang="en-US" sz="2000" dirty="0" smtClean="0"/>
              <a:t>&amp; redshift</a:t>
            </a:r>
            <a:endParaRPr lang="en-US" sz="20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110628" y="1371470"/>
            <a:ext cx="11239" cy="4719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476583" y="292866"/>
            <a:ext cx="15260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R=1000</a:t>
            </a:r>
          </a:p>
          <a:p>
            <a:pPr algn="ctr"/>
            <a:r>
              <a:rPr lang="en-US" sz="2000" dirty="0" smtClean="0"/>
              <a:t>nebular lines</a:t>
            </a:r>
          </a:p>
          <a:p>
            <a:pPr algn="ctr"/>
            <a:r>
              <a:rPr lang="en-US" sz="2000" dirty="0"/>
              <a:t> </a:t>
            </a:r>
            <a:r>
              <a:rPr lang="en-US" sz="2000" dirty="0" smtClean="0"/>
              <a:t>full band</a:t>
            </a:r>
            <a:endParaRPr lang="en-US" sz="20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313644" y="1377890"/>
            <a:ext cx="0" cy="6433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753235" y="1329379"/>
            <a:ext cx="446954" cy="7075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5331255" y="1264539"/>
            <a:ext cx="449501" cy="7963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8420030" y="1468614"/>
            <a:ext cx="0" cy="4719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772341" y="753460"/>
            <a:ext cx="13018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R=2700</a:t>
            </a:r>
          </a:p>
          <a:p>
            <a:r>
              <a:rPr lang="en-US" sz="2000" dirty="0" smtClean="0"/>
              <a:t>kinematics</a:t>
            </a:r>
            <a:endParaRPr lang="en-US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1821013" y="4061781"/>
            <a:ext cx="1641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Arial"/>
                <a:cs typeface="Arial"/>
              </a:rPr>
              <a:t>Total ~ 14,000 </a:t>
            </a:r>
            <a:endParaRPr lang="en-US" dirty="0">
              <a:solidFill>
                <a:srgbClr val="3366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4407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27"/>
            <a:ext cx="9144000" cy="35342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5367" y="482148"/>
            <a:ext cx="531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Ly</a:t>
            </a:r>
            <a:r>
              <a:rPr lang="en-US" dirty="0" err="1" smtClean="0">
                <a:latin typeface="Symbol" charset="2"/>
                <a:cs typeface="Symbol" charset="2"/>
              </a:rPr>
              <a:t>a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82181" y="1688933"/>
            <a:ext cx="595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[OII]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33107" y="2057003"/>
            <a:ext cx="437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32445" y="1933825"/>
            <a:ext cx="455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</a:t>
            </a:r>
            <a:r>
              <a:rPr lang="en-US" dirty="0" err="1" smtClean="0">
                <a:latin typeface="Symbol" charset="2"/>
                <a:cs typeface="Symbol" charset="2"/>
              </a:rPr>
              <a:t>b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19651" y="691094"/>
            <a:ext cx="653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[OIII]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821392" y="1100577"/>
            <a:ext cx="12949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lines from</a:t>
            </a:r>
          </a:p>
          <a:p>
            <a:r>
              <a:rPr lang="en-US" dirty="0" smtClean="0"/>
              <a:t>overlapping</a:t>
            </a:r>
          </a:p>
          <a:p>
            <a:r>
              <a:rPr lang="en-US" dirty="0" smtClean="0"/>
              <a:t>spectra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065657" y="2009762"/>
            <a:ext cx="167460" cy="2930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245967" y="2022592"/>
            <a:ext cx="167460" cy="2930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271285" y="973843"/>
            <a:ext cx="12949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line from</a:t>
            </a:r>
          </a:p>
          <a:p>
            <a:r>
              <a:rPr lang="en-US" dirty="0" smtClean="0"/>
              <a:t>overlapping</a:t>
            </a:r>
          </a:p>
          <a:p>
            <a:r>
              <a:rPr lang="en-US" dirty="0" smtClean="0"/>
              <a:t>spectra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3013170" y="878142"/>
            <a:ext cx="363935" cy="1825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Untitl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675" y="3461276"/>
            <a:ext cx="7039325" cy="33967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349621"/>
            <a:ext cx="225754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simulated spectrum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at z=9.5,  </a:t>
            </a:r>
            <a:r>
              <a:rPr lang="en-US" sz="2000" dirty="0" err="1" smtClean="0">
                <a:solidFill>
                  <a:srgbClr val="FF0000"/>
                </a:solidFill>
              </a:rPr>
              <a:t>m</a:t>
            </a:r>
            <a:r>
              <a:rPr lang="en-US" sz="2000" baseline="-25000" dirty="0" err="1" smtClean="0">
                <a:solidFill>
                  <a:srgbClr val="FF0000"/>
                </a:solidFill>
              </a:rPr>
              <a:t>AB</a:t>
            </a:r>
            <a:r>
              <a:rPr lang="en-US" sz="2000" dirty="0" smtClean="0">
                <a:solidFill>
                  <a:srgbClr val="FF0000"/>
                </a:solidFill>
              </a:rPr>
              <a:t>=27.6 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only  0.7hr/grating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(10% of total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d</a:t>
            </a:r>
            <a:r>
              <a:rPr lang="en-US" sz="2000" dirty="0" smtClean="0">
                <a:solidFill>
                  <a:srgbClr val="FF0000"/>
                </a:solidFill>
              </a:rPr>
              <a:t>eep exposure)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2637491" y="3112356"/>
            <a:ext cx="3516655" cy="4745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9041722" y="3125188"/>
            <a:ext cx="36000" cy="4337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297025" y="4855992"/>
            <a:ext cx="595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[OII]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318547" y="4123332"/>
            <a:ext cx="653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[OIII]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8275578" y="5015440"/>
            <a:ext cx="653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[OIII]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854556" y="5282321"/>
            <a:ext cx="455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</a:t>
            </a:r>
            <a:r>
              <a:rPr lang="en-US" dirty="0" err="1" smtClean="0">
                <a:latin typeface="Symbol" charset="2"/>
                <a:cs typeface="Symbol" charset="2"/>
              </a:rPr>
              <a:t>b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69045" y="5489240"/>
            <a:ext cx="437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21317" y="5557899"/>
            <a:ext cx="442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42480" y="5552705"/>
            <a:ext cx="76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NeIII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862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3289" y="2695872"/>
            <a:ext cx="5782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Wide range of science cases...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61803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titled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16"/>
          <a:stretch/>
        </p:blipFill>
        <p:spPr>
          <a:xfrm>
            <a:off x="5310700" y="-34024"/>
            <a:ext cx="3833300" cy="4196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5145" y="181438"/>
            <a:ext cx="467307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Identification of:</a:t>
            </a:r>
          </a:p>
          <a:p>
            <a:pPr marL="457200" indent="-457200">
              <a:buFontTx/>
              <a:buChar char="-"/>
            </a:pPr>
            <a:r>
              <a:rPr lang="en-US" sz="3200" dirty="0" err="1" smtClean="0"/>
              <a:t>PopIII</a:t>
            </a:r>
            <a:r>
              <a:rPr lang="en-US" sz="3200" dirty="0" smtClean="0"/>
              <a:t> galaxies</a:t>
            </a:r>
          </a:p>
          <a:p>
            <a:pPr marL="457200" indent="-457200">
              <a:buFontTx/>
              <a:buChar char="-"/>
            </a:pPr>
            <a:r>
              <a:rPr lang="en-US" sz="3200" dirty="0" smtClean="0"/>
              <a:t>Primeval Direct Collapse</a:t>
            </a:r>
          </a:p>
          <a:p>
            <a:r>
              <a:rPr lang="en-US" sz="3200" dirty="0"/>
              <a:t>	</a:t>
            </a:r>
            <a:r>
              <a:rPr lang="en-US" sz="3200" dirty="0" smtClean="0"/>
              <a:t>Black Hole seeds</a:t>
            </a:r>
            <a:endParaRPr lang="en-US" sz="3200" dirty="0"/>
          </a:p>
        </p:txBody>
      </p:sp>
      <p:pic>
        <p:nvPicPr>
          <p:cNvPr id="3" name="Picture 2" descr="Untitl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2498"/>
            <a:ext cx="5390111" cy="437550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3925300" y="1010121"/>
            <a:ext cx="1500850" cy="288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846800" y="1855177"/>
            <a:ext cx="294968" cy="5691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772923" y="4187026"/>
            <a:ext cx="1139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awlik+11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97157" y="6125891"/>
            <a:ext cx="123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Pacucci+17</a:t>
            </a:r>
            <a:endParaRPr lang="en-US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272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955207688_4ea5067725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77239"/>
            <a:ext cx="9144001" cy="60807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25379" y="-36987"/>
            <a:ext cx="67599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  <a:latin typeface="Calibri"/>
              </a:rPr>
              <a:t>NIRSpec</a:t>
            </a:r>
            <a:r>
              <a:rPr lang="en-US" sz="2400" dirty="0" smtClean="0">
                <a:solidFill>
                  <a:srgbClr val="FFFFFF"/>
                </a:solidFill>
                <a:latin typeface="Calibri"/>
              </a:rPr>
              <a:t>: the first multi-object spectrograph in space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Calibri"/>
              </a:rPr>
              <a:t>(the largest and most complex instrument of JWST)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05" y="74761"/>
            <a:ext cx="1516062" cy="54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45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8900" y="0"/>
            <a:ext cx="6880610" cy="58477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Calibri"/>
              </a:rPr>
              <a:t>The Lyman continuum escape </a:t>
            </a:r>
            <a:r>
              <a:rPr lang="en-US" sz="3200" b="1" dirty="0" smtClean="0">
                <a:solidFill>
                  <a:srgbClr val="0000FF"/>
                </a:solidFill>
                <a:latin typeface="Calibri"/>
              </a:rPr>
              <a:t>fraction</a:t>
            </a:r>
            <a:endParaRPr lang="en-US" sz="3200" b="1" dirty="0">
              <a:solidFill>
                <a:srgbClr val="0000FF"/>
              </a:solidFill>
              <a:latin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560106" y="737803"/>
            <a:ext cx="2470582" cy="1760369"/>
            <a:chOff x="288052" y="4398676"/>
            <a:chExt cx="2470582" cy="1760369"/>
          </a:xfrm>
        </p:grpSpPr>
        <p:grpSp>
          <p:nvGrpSpPr>
            <p:cNvPr id="19" name="Group 18"/>
            <p:cNvGrpSpPr/>
            <p:nvPr/>
          </p:nvGrpSpPr>
          <p:grpSpPr>
            <a:xfrm>
              <a:off x="288052" y="4453645"/>
              <a:ext cx="2180832" cy="1705400"/>
              <a:chOff x="288052" y="4216577"/>
              <a:chExt cx="3234033" cy="2612199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288052" y="4380313"/>
                <a:ext cx="3234033" cy="2317523"/>
                <a:chOff x="288052" y="4380313"/>
                <a:chExt cx="3234033" cy="2317523"/>
              </a:xfrm>
            </p:grpSpPr>
            <p:sp>
              <p:nvSpPr>
                <p:cNvPr id="11" name="Oval 10"/>
                <p:cNvSpPr/>
                <p:nvPr/>
              </p:nvSpPr>
              <p:spPr>
                <a:xfrm>
                  <a:off x="288052" y="4380313"/>
                  <a:ext cx="3234033" cy="2317523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" name="Oval 13"/>
                <p:cNvSpPr/>
                <p:nvPr/>
              </p:nvSpPr>
              <p:spPr>
                <a:xfrm>
                  <a:off x="615383" y="4570116"/>
                  <a:ext cx="2579371" cy="1937917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2" name="Oval 11"/>
                <p:cNvSpPr/>
                <p:nvPr/>
              </p:nvSpPr>
              <p:spPr>
                <a:xfrm>
                  <a:off x="1126020" y="4976031"/>
                  <a:ext cx="1558097" cy="112608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7" name="Isosceles Triangle 16"/>
              <p:cNvSpPr/>
              <p:nvPr/>
            </p:nvSpPr>
            <p:spPr>
              <a:xfrm flipV="1">
                <a:off x="1191487" y="4216577"/>
                <a:ext cx="1492630" cy="1322199"/>
              </a:xfrm>
              <a:prstGeom prst="triangle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" name="Isosceles Triangle 17"/>
              <p:cNvSpPr/>
              <p:nvPr/>
            </p:nvSpPr>
            <p:spPr>
              <a:xfrm>
                <a:off x="1178394" y="5506577"/>
                <a:ext cx="1492630" cy="1322199"/>
              </a:xfrm>
              <a:prstGeom prst="triangle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2" name="5-Point Star 21"/>
            <p:cNvSpPr/>
            <p:nvPr/>
          </p:nvSpPr>
          <p:spPr>
            <a:xfrm>
              <a:off x="1126833" y="5175273"/>
              <a:ext cx="158927" cy="120561"/>
            </a:xfrm>
            <a:prstGeom prst="star5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5-Point Star 22"/>
            <p:cNvSpPr/>
            <p:nvPr/>
          </p:nvSpPr>
          <p:spPr>
            <a:xfrm>
              <a:off x="1408651" y="5429524"/>
              <a:ext cx="158927" cy="120561"/>
            </a:xfrm>
            <a:prstGeom prst="star5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5-Point Star 23"/>
            <p:cNvSpPr/>
            <p:nvPr/>
          </p:nvSpPr>
          <p:spPr>
            <a:xfrm>
              <a:off x="1150138" y="5361136"/>
              <a:ext cx="205538" cy="154755"/>
            </a:xfrm>
            <a:prstGeom prst="star5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5-Point Star 24"/>
            <p:cNvSpPr/>
            <p:nvPr/>
          </p:nvSpPr>
          <p:spPr>
            <a:xfrm>
              <a:off x="1435140" y="5138929"/>
              <a:ext cx="239108" cy="177927"/>
            </a:xfrm>
            <a:prstGeom prst="star5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5-Point Star 25"/>
            <p:cNvSpPr/>
            <p:nvPr/>
          </p:nvSpPr>
          <p:spPr>
            <a:xfrm>
              <a:off x="1285760" y="5239478"/>
              <a:ext cx="205538" cy="154755"/>
            </a:xfrm>
            <a:prstGeom prst="star5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V="1">
              <a:off x="1491298" y="4398676"/>
              <a:ext cx="209439" cy="649134"/>
            </a:xfrm>
            <a:prstGeom prst="straightConnector1">
              <a:avLst/>
            </a:prstGeom>
            <a:ln w="38100" cmpd="sng"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H="1" flipV="1">
              <a:off x="1108457" y="4398871"/>
              <a:ext cx="209439" cy="649134"/>
            </a:xfrm>
            <a:prstGeom prst="straightConnector1">
              <a:avLst/>
            </a:prstGeom>
            <a:ln w="38100" cmpd="sng"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1163704" y="4422022"/>
              <a:ext cx="488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1F497D">
                      <a:lumMod val="60000"/>
                      <a:lumOff val="40000"/>
                    </a:srgbClr>
                  </a:solidFill>
                  <a:latin typeface="Calibri"/>
                </a:rPr>
                <a:t>Lyc</a:t>
              </a:r>
              <a:endParaRPr lang="en-US" b="1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endParaRP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1491298" y="5582227"/>
              <a:ext cx="207488" cy="574250"/>
            </a:xfrm>
            <a:prstGeom prst="straightConnector1">
              <a:avLst/>
            </a:prstGeom>
            <a:ln w="38100" cmpd="sng"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H="1">
              <a:off x="1106507" y="5582227"/>
              <a:ext cx="211389" cy="574444"/>
            </a:xfrm>
            <a:prstGeom prst="straightConnector1">
              <a:avLst/>
            </a:prstGeom>
            <a:ln w="38100" cmpd="sng"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1706382" y="5009770"/>
              <a:ext cx="241573" cy="164519"/>
            </a:xfrm>
            <a:prstGeom prst="straightConnector1">
              <a:avLst/>
            </a:prstGeom>
            <a:ln w="38100" cmpd="sng"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1706382" y="5416395"/>
              <a:ext cx="241573" cy="164519"/>
            </a:xfrm>
            <a:prstGeom prst="straightConnector1">
              <a:avLst/>
            </a:prstGeom>
            <a:ln w="38100" cmpd="sng"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H="1" flipV="1">
              <a:off x="817809" y="5047810"/>
              <a:ext cx="241573" cy="164519"/>
            </a:xfrm>
            <a:prstGeom prst="straightConnector1">
              <a:avLst/>
            </a:prstGeom>
            <a:ln w="38100" cmpd="sng"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H="1">
              <a:off x="817809" y="5454435"/>
              <a:ext cx="241573" cy="164519"/>
            </a:xfrm>
            <a:prstGeom prst="straightConnector1">
              <a:avLst/>
            </a:prstGeom>
            <a:ln w="38100" cmpd="sng"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V="1">
              <a:off x="2088747" y="4812490"/>
              <a:ext cx="380137" cy="235515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2268256" y="4479290"/>
              <a:ext cx="4759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Calibri"/>
                </a:rPr>
                <a:t>H</a:t>
              </a:r>
              <a:r>
                <a:rPr lang="en-US" b="1" dirty="0">
                  <a:solidFill>
                    <a:srgbClr val="FF0000"/>
                  </a:solidFill>
                  <a:latin typeface="Symbol" charset="2"/>
                  <a:cs typeface="Symbol" charset="2"/>
                </a:rPr>
                <a:t>a</a:t>
              </a:r>
              <a:endParaRPr lang="en-US" sz="2400" b="1" dirty="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>
              <a:off x="2039599" y="5624970"/>
              <a:ext cx="296846" cy="324675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2301658" y="5648242"/>
              <a:ext cx="4569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  <a:latin typeface="Calibri"/>
                </a:rPr>
                <a:t>H</a:t>
              </a:r>
              <a:r>
                <a:rPr lang="en-US" b="1" dirty="0" err="1">
                  <a:solidFill>
                    <a:srgbClr val="FF0000"/>
                  </a:solidFill>
                  <a:latin typeface="Symbol" charset="2"/>
                  <a:cs typeface="Symbol" charset="2"/>
                </a:rPr>
                <a:t>b</a:t>
              </a:r>
              <a:endParaRPr lang="en-US" b="1" dirty="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>
              <a:off x="2129572" y="5089514"/>
              <a:ext cx="445263" cy="84775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2088747" y="4584746"/>
              <a:ext cx="50546" cy="419235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V="1">
              <a:off x="2079026" y="5580914"/>
              <a:ext cx="445263" cy="24941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2007035" y="5642251"/>
              <a:ext cx="71991" cy="431309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85907" y="5105017"/>
              <a:ext cx="4235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  <a:latin typeface="Calibri"/>
                </a:rPr>
                <a:t>HII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851562" y="5094267"/>
              <a:ext cx="4235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  <a:latin typeface="Calibri"/>
                </a:rPr>
                <a:t>HII</a:t>
              </a: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220870" y="3692868"/>
            <a:ext cx="4548324" cy="3157962"/>
            <a:chOff x="3821847" y="2867593"/>
            <a:chExt cx="5322154" cy="388880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t="8013" r="4215"/>
            <a:stretch/>
          </p:blipFill>
          <p:spPr>
            <a:xfrm>
              <a:off x="3821847" y="2867593"/>
              <a:ext cx="5322154" cy="3888807"/>
            </a:xfrm>
            <a:prstGeom prst="rect">
              <a:avLst/>
            </a:prstGeom>
          </p:spPr>
        </p:pic>
        <p:sp>
          <p:nvSpPr>
            <p:cNvPr id="81" name="Rectangle 80"/>
            <p:cNvSpPr/>
            <p:nvPr/>
          </p:nvSpPr>
          <p:spPr>
            <a:xfrm>
              <a:off x="6337134" y="4976031"/>
              <a:ext cx="667756" cy="290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6337134" y="5252791"/>
              <a:ext cx="937993" cy="290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14077" y="4846039"/>
              <a:ext cx="1920321" cy="1271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00FF"/>
                  </a:solidFill>
                  <a:latin typeface="Calibri"/>
                </a:rPr>
                <a:t>this</a:t>
              </a:r>
              <a:r>
                <a:rPr lang="en-US" sz="16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translates </a:t>
              </a:r>
            </a:p>
            <a:p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into </a:t>
              </a:r>
              <a:r>
                <a:rPr lang="en-US" sz="1600" b="1" dirty="0">
                  <a:solidFill>
                    <a:srgbClr val="FF0000"/>
                  </a:solidFill>
                  <a:latin typeface="Calibri"/>
                </a:rPr>
                <a:t>this</a:t>
              </a:r>
            </a:p>
            <a:p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modulo the </a:t>
              </a:r>
            </a:p>
            <a:p>
              <a:r>
                <a:rPr lang="en-US" sz="1600" b="1" dirty="0">
                  <a:solidFill>
                    <a:prstClr val="black"/>
                  </a:solidFill>
                  <a:latin typeface="Calibri"/>
                </a:rPr>
                <a:t>escape fraction</a:t>
              </a: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695758" y="3035171"/>
              <a:ext cx="1091459" cy="460936"/>
            </a:xfrm>
            <a:prstGeom prst="rect">
              <a:avLst/>
            </a:prstGeom>
            <a:solidFill>
              <a:srgbClr val="88A6C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7222755" y="3676779"/>
              <a:ext cx="1584000" cy="5397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682665" y="2912977"/>
              <a:ext cx="12237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00FF"/>
                  </a:solidFill>
                  <a:latin typeface="Calibri"/>
                </a:rPr>
                <a:t>Lyman</a:t>
              </a:r>
            </a:p>
            <a:p>
              <a:pPr algn="ctr"/>
              <a:r>
                <a:rPr lang="en-US" b="1" dirty="0">
                  <a:solidFill>
                    <a:srgbClr val="0000FF"/>
                  </a:solidFill>
                  <a:latin typeface="Calibri"/>
                </a:rPr>
                <a:t>continuum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438110" y="3388542"/>
              <a:ext cx="145706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Calibri"/>
                </a:rPr>
                <a:t>nebular lines</a:t>
              </a:r>
            </a:p>
            <a:p>
              <a:pPr algn="ctr"/>
              <a:r>
                <a:rPr lang="en-US" b="1" dirty="0">
                  <a:solidFill>
                    <a:srgbClr val="FF0000"/>
                  </a:solidFill>
                  <a:latin typeface="Calibri"/>
                </a:rPr>
                <a:t>&amp;</a:t>
              </a:r>
            </a:p>
            <a:p>
              <a:pPr algn="ctr"/>
              <a:r>
                <a:rPr lang="en-US" b="1" dirty="0">
                  <a:solidFill>
                    <a:srgbClr val="FF0000"/>
                  </a:solidFill>
                  <a:latin typeface="Calibri"/>
                </a:rPr>
                <a:t>nebular cont.</a:t>
              </a:r>
            </a:p>
          </p:txBody>
        </p:sp>
        <p:cxnSp>
          <p:nvCxnSpPr>
            <p:cNvPr id="89" name="Straight Arrow Connector 88"/>
            <p:cNvCxnSpPr/>
            <p:nvPr/>
          </p:nvCxnSpPr>
          <p:spPr>
            <a:xfrm flipH="1" flipV="1">
              <a:off x="5349836" y="4494541"/>
              <a:ext cx="254076" cy="468396"/>
            </a:xfrm>
            <a:prstGeom prst="straightConnector1">
              <a:avLst/>
            </a:prstGeom>
            <a:ln w="38100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flipV="1">
              <a:off x="6441172" y="5049357"/>
              <a:ext cx="779609" cy="360744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/>
          <p:cNvSpPr txBox="1"/>
          <p:nvPr/>
        </p:nvSpPr>
        <p:spPr>
          <a:xfrm>
            <a:off x="200540" y="2594124"/>
            <a:ext cx="685761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" dirty="0">
              <a:solidFill>
                <a:prstClr val="black"/>
              </a:solidFill>
              <a:latin typeface="Calibri"/>
            </a:endParaRPr>
          </a:p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E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scape fraction</a:t>
            </a:r>
          </a:p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from </a:t>
            </a:r>
            <a:r>
              <a:rPr lang="en-US" sz="2400" dirty="0" err="1" smtClean="0">
                <a:solidFill>
                  <a:prstClr val="black"/>
                </a:solidFill>
                <a:latin typeface="Calibri"/>
              </a:rPr>
              <a:t>Balmer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lines + </a:t>
            </a:r>
            <a:r>
              <a:rPr lang="en-US" sz="2400" dirty="0" err="1" smtClean="0">
                <a:solidFill>
                  <a:prstClr val="black"/>
                </a:solidFill>
                <a:latin typeface="Calibri"/>
              </a:rPr>
              <a:t>Balmer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break with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UV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continuum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3"/>
          <a:srcRect t="7905"/>
          <a:stretch/>
        </p:blipFill>
        <p:spPr>
          <a:xfrm>
            <a:off x="4769194" y="3732122"/>
            <a:ext cx="4374806" cy="3134548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5966185" y="3911632"/>
            <a:ext cx="340425" cy="340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8309878" y="4252076"/>
            <a:ext cx="455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Calibri"/>
              </a:rPr>
              <a:t>H</a:t>
            </a:r>
            <a:r>
              <a:rPr lang="en-US" dirty="0" err="1">
                <a:solidFill>
                  <a:prstClr val="black"/>
                </a:solidFill>
                <a:latin typeface="Symbol" charset="2"/>
                <a:cs typeface="Symbol" charset="2"/>
              </a:rPr>
              <a:t>b</a:t>
            </a:r>
            <a:endParaRPr lang="en-US" dirty="0">
              <a:solidFill>
                <a:prstClr val="black"/>
              </a:solidFill>
              <a:latin typeface="Symbol" charset="2"/>
              <a:cs typeface="Symbol" charset="2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854705" y="4404476"/>
            <a:ext cx="423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H</a:t>
            </a:r>
            <a:r>
              <a:rPr lang="en-US" dirty="0">
                <a:solidFill>
                  <a:prstClr val="black"/>
                </a:solidFill>
                <a:latin typeface="Symbol" charset="2"/>
                <a:cs typeface="Symbol" charset="2"/>
              </a:rPr>
              <a:t>g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563757" y="4159743"/>
            <a:ext cx="8534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Calibri"/>
              </a:rPr>
              <a:t>Balmer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Cont.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R=100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521997" y="3771239"/>
            <a:ext cx="1089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R=1000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&amp; R = 100</a:t>
            </a:r>
          </a:p>
        </p:txBody>
      </p:sp>
      <p:cxnSp>
        <p:nvCxnSpPr>
          <p:cNvPr id="66" name="Straight Arrow Connector 65"/>
          <p:cNvCxnSpPr/>
          <p:nvPr/>
        </p:nvCxnSpPr>
        <p:spPr>
          <a:xfrm>
            <a:off x="7105298" y="5083073"/>
            <a:ext cx="144026" cy="3343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eq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344" y="1436691"/>
            <a:ext cx="2962045" cy="9904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8858" y="584776"/>
            <a:ext cx="57631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Crucial quantity to understand the capability</a:t>
            </a:r>
          </a:p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of galaxies to </a:t>
            </a:r>
            <a:r>
              <a:rPr lang="en-US" sz="2400" dirty="0" err="1" smtClean="0">
                <a:solidFill>
                  <a:prstClr val="black"/>
                </a:solidFill>
                <a:latin typeface="Calibri"/>
              </a:rPr>
              <a:t>reionize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the Universe 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570895" y="3808522"/>
            <a:ext cx="15896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Calibri"/>
              </a:rPr>
              <a:t> Zackrisson+13 </a:t>
            </a:r>
          </a:p>
        </p:txBody>
      </p:sp>
    </p:spTree>
    <p:extLst>
      <p:ext uri="{BB962C8B-B14F-4D97-AF65-F5344CB8AC3E}">
        <p14:creationId xmlns:p14="http://schemas.microsoft.com/office/powerpoint/2010/main" val="2242083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6947" y="13421"/>
            <a:ext cx="386295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Excitation diagnostics</a:t>
            </a:r>
            <a:endParaRPr lang="en-US" sz="3200" b="1" dirty="0"/>
          </a:p>
        </p:txBody>
      </p:sp>
      <p:pic>
        <p:nvPicPr>
          <p:cNvPr id="3" name="Picture 2" descr="felt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11" y="3601443"/>
            <a:ext cx="3393585" cy="3151953"/>
          </a:xfrm>
          <a:prstGeom prst="rect">
            <a:avLst/>
          </a:prstGeom>
        </p:spPr>
      </p:pic>
      <p:pic>
        <p:nvPicPr>
          <p:cNvPr id="4" name="Picture 3" descr="storm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8" y="758387"/>
            <a:ext cx="2875180" cy="2793337"/>
          </a:xfrm>
          <a:prstGeom prst="rect">
            <a:avLst/>
          </a:prstGeom>
        </p:spPr>
      </p:pic>
      <p:pic>
        <p:nvPicPr>
          <p:cNvPr id="5" name="Picture 4" descr="storm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764" y="758388"/>
            <a:ext cx="2882487" cy="28536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98666" y="1203582"/>
            <a:ext cx="26856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</a:t>
            </a:r>
            <a:r>
              <a:rPr lang="en-US" sz="2400" dirty="0" smtClean="0"/>
              <a:t>lassical optical BPT</a:t>
            </a:r>
          </a:p>
          <a:p>
            <a:r>
              <a:rPr lang="en-US" sz="2400" dirty="0" smtClean="0"/>
              <a:t>(currently only </a:t>
            </a:r>
          </a:p>
          <a:p>
            <a:r>
              <a:rPr lang="en-US" sz="2400" dirty="0" smtClean="0"/>
              <a:t>out to z~2.5)</a:t>
            </a:r>
          </a:p>
          <a:p>
            <a:r>
              <a:rPr lang="en-US" sz="2400" dirty="0" smtClean="0"/>
              <a:t>-&gt; usable out to z~7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868559" y="4224500"/>
            <a:ext cx="33740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UV-diagnostics out to z&gt;7</a:t>
            </a:r>
          </a:p>
          <a:p>
            <a:r>
              <a:rPr lang="en-US" sz="1600" dirty="0" smtClean="0">
                <a:solidFill>
                  <a:srgbClr val="FF6600"/>
                </a:solidFill>
              </a:rPr>
              <a:t>(</a:t>
            </a:r>
            <a:r>
              <a:rPr lang="en-US" sz="1600" dirty="0" err="1" smtClean="0">
                <a:solidFill>
                  <a:srgbClr val="FF6600"/>
                </a:solidFill>
              </a:rPr>
              <a:t>Feltre</a:t>
            </a:r>
            <a:r>
              <a:rPr lang="en-US" sz="1600" dirty="0" smtClean="0">
                <a:solidFill>
                  <a:srgbClr val="FF6600"/>
                </a:solidFill>
              </a:rPr>
              <a:t> +15)</a:t>
            </a:r>
            <a:endParaRPr lang="en-US" sz="1600" dirty="0">
              <a:solidFill>
                <a:srgbClr val="FF66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47831" y="5445060"/>
            <a:ext cx="389616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NIRSpec</a:t>
            </a:r>
            <a:r>
              <a:rPr lang="en-US" sz="2400" dirty="0" smtClean="0"/>
              <a:t> -&gt; AGN identification</a:t>
            </a:r>
          </a:p>
          <a:p>
            <a:r>
              <a:rPr lang="en-US" sz="2400" dirty="0" err="1" smtClean="0"/>
              <a:t>NIRCam</a:t>
            </a:r>
            <a:r>
              <a:rPr lang="en-US" sz="2400" dirty="0" smtClean="0"/>
              <a:t> -&gt; AGN host galaxies</a:t>
            </a:r>
          </a:p>
          <a:p>
            <a:r>
              <a:rPr lang="en-US" dirty="0"/>
              <a:t>	</a:t>
            </a:r>
            <a:r>
              <a:rPr lang="en-US" sz="1600" dirty="0" smtClean="0">
                <a:solidFill>
                  <a:srgbClr val="FF6600"/>
                </a:solidFill>
              </a:rPr>
              <a:t>(Volonteri+17)</a:t>
            </a:r>
            <a:endParaRPr lang="en-US" sz="1600" dirty="0">
              <a:solidFill>
                <a:srgbClr val="FF66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95066" y="3427420"/>
            <a:ext cx="10014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FF6600"/>
                </a:solidFill>
              </a:rPr>
              <a:t>Storm+16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95601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iallo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2"/>
          <a:stretch/>
        </p:blipFill>
        <p:spPr>
          <a:xfrm>
            <a:off x="4172537" y="663297"/>
            <a:ext cx="3069305" cy="3202723"/>
          </a:xfrm>
          <a:prstGeom prst="rect">
            <a:avLst/>
          </a:prstGeom>
        </p:spPr>
      </p:pic>
      <p:pic>
        <p:nvPicPr>
          <p:cNvPr id="10" name="Picture 9" descr="Untitl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00" y="3547483"/>
            <a:ext cx="5192967" cy="33105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3582" y="0"/>
            <a:ext cx="90204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 charset="0"/>
              <a:buChar char=""/>
            </a:pPr>
            <a:r>
              <a:rPr lang="en-US" sz="2400" dirty="0" smtClean="0">
                <a:solidFill>
                  <a:srgbClr val="FF0000"/>
                </a:solidFill>
              </a:rPr>
              <a:t>it will be possible to unambiguously determine the role of AGN </a:t>
            </a:r>
            <a:r>
              <a:rPr lang="en-US" sz="2400" dirty="0" err="1" smtClean="0">
                <a:solidFill>
                  <a:srgbClr val="FF0000"/>
                </a:solidFill>
              </a:rPr>
              <a:t>vs</a:t>
            </a:r>
            <a:r>
              <a:rPr lang="en-US" sz="2400" dirty="0" smtClean="0">
                <a:solidFill>
                  <a:srgbClr val="FF0000"/>
                </a:solidFill>
              </a:rPr>
              <a:t> SF</a:t>
            </a:r>
          </a:p>
          <a:p>
            <a:r>
              <a:rPr lang="en-US" sz="2400" dirty="0">
                <a:solidFill>
                  <a:srgbClr val="FF0000"/>
                </a:solidFill>
              </a:rPr>
              <a:t>	</a:t>
            </a:r>
            <a:r>
              <a:rPr lang="en-US" sz="2400" dirty="0" smtClean="0">
                <a:solidFill>
                  <a:srgbClr val="FF0000"/>
                </a:solidFill>
              </a:rPr>
              <a:t>in the </a:t>
            </a:r>
            <a:r>
              <a:rPr lang="en-US" sz="2400" dirty="0" err="1" smtClean="0">
                <a:solidFill>
                  <a:srgbClr val="FF0000"/>
                </a:solidFill>
              </a:rPr>
              <a:t>reionization</a:t>
            </a:r>
            <a:r>
              <a:rPr lang="en-US" sz="2400" dirty="0" smtClean="0">
                <a:solidFill>
                  <a:srgbClr val="FF0000"/>
                </a:solidFill>
              </a:rPr>
              <a:t> process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88687" y="1574616"/>
            <a:ext cx="1896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Giallongo+15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Madau+Haardt’15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7375" y="4690768"/>
            <a:ext cx="13003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Kulkarni+18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Parsa</a:t>
            </a:r>
            <a:r>
              <a:rPr lang="en-US" dirty="0" smtClean="0">
                <a:solidFill>
                  <a:srgbClr val="FF6600"/>
                </a:solidFill>
              </a:rPr>
              <a:t>+17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Weigel+15</a:t>
            </a:r>
            <a:endParaRPr lang="en-US" dirty="0">
              <a:solidFill>
                <a:srgbClr val="FF66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021721" y="5283409"/>
            <a:ext cx="0" cy="983174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1711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864" y="181437"/>
            <a:ext cx="905468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Galactic c</a:t>
            </a:r>
            <a:r>
              <a:rPr lang="en-US" sz="3200" dirty="0" smtClean="0"/>
              <a:t>hemical evolution out to </a:t>
            </a:r>
            <a:r>
              <a:rPr lang="en-US" sz="3200" dirty="0" err="1" smtClean="0"/>
              <a:t>reionization</a:t>
            </a:r>
            <a:r>
              <a:rPr lang="en-US" sz="3200" dirty="0" smtClean="0"/>
              <a:t> epoch</a:t>
            </a:r>
            <a:endParaRPr lang="en-US" sz="3200" dirty="0"/>
          </a:p>
        </p:txBody>
      </p:sp>
      <p:pic>
        <p:nvPicPr>
          <p:cNvPr id="3" name="Picture 2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4" y="884224"/>
            <a:ext cx="4645104" cy="40561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46373" y="2255065"/>
            <a:ext cx="819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z~3.3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0799" y="1304881"/>
            <a:ext cx="6053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z~</a:t>
            </a:r>
            <a:r>
              <a:rPr lang="en-US" sz="2000" dirty="0">
                <a:latin typeface="Arial"/>
                <a:cs typeface="Arial"/>
              </a:rPr>
              <a:t>0</a:t>
            </a:r>
          </a:p>
        </p:txBody>
      </p:sp>
      <p:pic>
        <p:nvPicPr>
          <p:cNvPr id="6" name="Picture 5" descr="dex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061" y="2584891"/>
            <a:ext cx="4122939" cy="38835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92267" y="6395521"/>
            <a:ext cx="903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Reshift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3746982" y="4173084"/>
            <a:ext cx="21943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Number of galaxies</a:t>
            </a:r>
            <a:endParaRPr lang="en-US" sz="200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254787" y="3275986"/>
            <a:ext cx="398422" cy="17216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454250" y="4161960"/>
            <a:ext cx="138116" cy="376504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592366" y="3045615"/>
            <a:ext cx="62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489822" y="3817249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D</a:t>
            </a:r>
            <a:r>
              <a:rPr lang="en-US" dirty="0" smtClean="0">
                <a:solidFill>
                  <a:srgbClr val="3366FF"/>
                </a:solidFill>
              </a:rPr>
              <a:t>Z &lt; 0.15 </a:t>
            </a:r>
            <a:r>
              <a:rPr lang="en-US" dirty="0" err="1" smtClean="0">
                <a:solidFill>
                  <a:srgbClr val="3366FF"/>
                </a:solidFill>
              </a:rPr>
              <a:t>dex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14534" y="1339850"/>
            <a:ext cx="380407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Number of galaxies only in</a:t>
            </a:r>
          </a:p>
          <a:p>
            <a:r>
              <a:rPr lang="en-US" sz="2000" dirty="0" smtClean="0"/>
              <a:t>Deep-HST for which the </a:t>
            </a:r>
            <a:r>
              <a:rPr lang="en-US" sz="2000" dirty="0" err="1" smtClean="0"/>
              <a:t>metallicity</a:t>
            </a:r>
            <a:endParaRPr lang="en-US" sz="2000" dirty="0" smtClean="0"/>
          </a:p>
          <a:p>
            <a:r>
              <a:rPr lang="en-US" sz="2000" dirty="0" smtClean="0"/>
              <a:t>can be determined to better than</a:t>
            </a:r>
          </a:p>
          <a:p>
            <a:r>
              <a:rPr lang="en-US" sz="2000" dirty="0" smtClean="0">
                <a:latin typeface="Symbol" charset="2"/>
                <a:cs typeface="Symbol" charset="2"/>
              </a:rPr>
              <a:t>D</a:t>
            </a:r>
            <a:r>
              <a:rPr lang="en-US" sz="2000" dirty="0" smtClean="0"/>
              <a:t>Z &lt; 0.15 </a:t>
            </a:r>
            <a:r>
              <a:rPr lang="en-US" sz="2000" dirty="0" err="1" smtClean="0"/>
              <a:t>dex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4996518"/>
            <a:ext cx="27483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mass-</a:t>
            </a:r>
            <a:r>
              <a:rPr lang="en-US" sz="2000" dirty="0" err="1" smtClean="0"/>
              <a:t>metallicity</a:t>
            </a:r>
            <a:r>
              <a:rPr lang="en-US" sz="2000" dirty="0" smtClean="0"/>
              <a:t> relation</a:t>
            </a:r>
          </a:p>
          <a:p>
            <a:r>
              <a:rPr lang="en-US" sz="2000" dirty="0" smtClean="0"/>
              <a:t>currently out to z~3.3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94006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80px-Color_image_of_galaxy_cluster_MCS_J0416.1–24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48" y="0"/>
            <a:ext cx="7142587" cy="6858000"/>
          </a:xfrm>
          <a:prstGeom prst="rect">
            <a:avLst/>
          </a:prstGeom>
        </p:spPr>
      </p:pic>
      <p:pic>
        <p:nvPicPr>
          <p:cNvPr id="3" name="Picture 2" descr="A_cosmic_kaleidoscop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09" y="0"/>
            <a:ext cx="6858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3371" y="0"/>
            <a:ext cx="78806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Other programs using </a:t>
            </a:r>
            <a:r>
              <a:rPr lang="en-US" sz="2800" dirty="0" err="1" smtClean="0">
                <a:solidFill>
                  <a:schemeClr val="bg1"/>
                </a:solidFill>
              </a:rPr>
              <a:t>NIRSpec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in</a:t>
            </a:r>
            <a:r>
              <a:rPr lang="en-US" sz="2800" dirty="0" smtClean="0">
                <a:solidFill>
                  <a:schemeClr val="bg1"/>
                </a:solidFill>
              </a:rPr>
              <a:t> Cycle 1 GTO or ERS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70973"/>
            <a:ext cx="898194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GTO</a:t>
            </a:r>
          </a:p>
          <a:p>
            <a:pPr marL="342900" indent="-342900">
              <a:buFontTx/>
              <a:buChar char="-"/>
            </a:pPr>
            <a:r>
              <a:rPr lang="en-US" sz="2400" dirty="0" smtClean="0">
                <a:solidFill>
                  <a:srgbClr val="FFFFFF"/>
                </a:solidFill>
              </a:rPr>
              <a:t>CANUCS (NIRISS GTO): 5 lensing clusters, 2 </a:t>
            </a:r>
            <a:r>
              <a:rPr lang="en-US" sz="2400" dirty="0" err="1" smtClean="0">
                <a:solidFill>
                  <a:srgbClr val="FFFFFF"/>
                </a:solidFill>
              </a:rPr>
              <a:t>NIRSpec</a:t>
            </a:r>
            <a:r>
              <a:rPr lang="en-US" sz="2400" dirty="0" smtClean="0">
                <a:solidFill>
                  <a:srgbClr val="FFFFFF"/>
                </a:solidFill>
              </a:rPr>
              <a:t> configurations</a:t>
            </a:r>
          </a:p>
          <a:p>
            <a:r>
              <a:rPr lang="en-US" sz="2400" dirty="0">
                <a:solidFill>
                  <a:srgbClr val="FFFFFF"/>
                </a:solidFill>
              </a:rPr>
              <a:t>	</a:t>
            </a:r>
            <a:r>
              <a:rPr lang="en-US" sz="2400" dirty="0" smtClean="0">
                <a:solidFill>
                  <a:srgbClr val="FFFFFF"/>
                </a:solidFill>
              </a:rPr>
              <a:t> each (17 hours in total)</a:t>
            </a:r>
          </a:p>
          <a:p>
            <a:pPr marL="342900" indent="-342900">
              <a:buFontTx/>
              <a:buChar char="-"/>
            </a:pPr>
            <a:r>
              <a:rPr lang="en-US" sz="2400" dirty="0" smtClean="0">
                <a:solidFill>
                  <a:srgbClr val="FFFFFF"/>
                </a:solidFill>
              </a:rPr>
              <a:t>MIRI GTO (US) team a few </a:t>
            </a:r>
            <a:r>
              <a:rPr lang="en-US" sz="2400" dirty="0" err="1" smtClean="0">
                <a:solidFill>
                  <a:srgbClr val="FFFFFF"/>
                </a:solidFill>
              </a:rPr>
              <a:t>NIRSpec</a:t>
            </a:r>
            <a:r>
              <a:rPr lang="en-US" sz="2400" dirty="0" smtClean="0">
                <a:solidFill>
                  <a:srgbClr val="FFFFFF"/>
                </a:solidFill>
              </a:rPr>
              <a:t> additional </a:t>
            </a:r>
            <a:r>
              <a:rPr lang="en-US" sz="2400" dirty="0" err="1" smtClean="0">
                <a:solidFill>
                  <a:srgbClr val="FFFFFF"/>
                </a:solidFill>
              </a:rPr>
              <a:t>pointings</a:t>
            </a:r>
            <a:r>
              <a:rPr lang="en-US" sz="2400" dirty="0" smtClean="0">
                <a:solidFill>
                  <a:srgbClr val="FFFFFF"/>
                </a:solidFill>
              </a:rPr>
              <a:t> in GOODS-S</a:t>
            </a:r>
          </a:p>
          <a:p>
            <a:pPr marL="342900" indent="-342900">
              <a:buFontTx/>
              <a:buChar char="-"/>
            </a:pPr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b="1" dirty="0" smtClean="0">
                <a:solidFill>
                  <a:srgbClr val="FFFFFF"/>
                </a:solidFill>
              </a:rPr>
              <a:t>Early Release Science (all public immediately)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- CEERS: 6 </a:t>
            </a:r>
            <a:r>
              <a:rPr lang="en-US" sz="2400" dirty="0" err="1" smtClean="0">
                <a:solidFill>
                  <a:srgbClr val="FFFFFF"/>
                </a:solidFill>
              </a:rPr>
              <a:t>NIRSpec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pointings</a:t>
            </a:r>
            <a:r>
              <a:rPr lang="en-US" sz="2400" dirty="0" smtClean="0">
                <a:solidFill>
                  <a:srgbClr val="FFFFFF"/>
                </a:solidFill>
              </a:rPr>
              <a:t> in Candles fields, R=100 &amp; R=1000</a:t>
            </a:r>
          </a:p>
          <a:p>
            <a:r>
              <a:rPr lang="en-US" sz="2400" dirty="0">
                <a:solidFill>
                  <a:srgbClr val="FFFFFF"/>
                </a:solidFill>
              </a:rPr>
              <a:t>	</a:t>
            </a:r>
            <a:r>
              <a:rPr lang="en-US" sz="2400" dirty="0" smtClean="0">
                <a:solidFill>
                  <a:srgbClr val="FFFFFF"/>
                </a:solidFill>
              </a:rPr>
              <a:t>(20 hours total)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- GLASS: one lensing cluster, 3 </a:t>
            </a:r>
            <a:r>
              <a:rPr lang="en-US" sz="2400" dirty="0" err="1" smtClean="0">
                <a:solidFill>
                  <a:srgbClr val="FFFFFF"/>
                </a:solidFill>
              </a:rPr>
              <a:t>NIRSpec</a:t>
            </a:r>
            <a:r>
              <a:rPr lang="en-US" sz="2400" dirty="0" smtClean="0">
                <a:solidFill>
                  <a:srgbClr val="FFFFFF"/>
                </a:solidFill>
              </a:rPr>
              <a:t> R=2700 </a:t>
            </a:r>
            <a:r>
              <a:rPr lang="en-US" sz="2400" dirty="0" err="1" smtClean="0">
                <a:solidFill>
                  <a:srgbClr val="FFFFFF"/>
                </a:solidFill>
              </a:rPr>
              <a:t>config</a:t>
            </a:r>
            <a:r>
              <a:rPr lang="en-US" sz="2400" dirty="0" smtClean="0">
                <a:solidFill>
                  <a:srgbClr val="FFFFFF"/>
                </a:solidFill>
              </a:rPr>
              <a:t>. (14 hours tot)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16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8-03-27-16511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9" r="5269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53539" y="5584530"/>
            <a:ext cx="8867262" cy="646058"/>
          </a:xfrm>
          <a:prstGeom prst="rect">
            <a:avLst/>
          </a:prstGeom>
        </p:spPr>
        <p:txBody>
          <a:bodyPr wrap="square" lIns="91170" tIns="45585" rIns="91170" bIns="45585">
            <a:spAutoFit/>
          </a:bodyPr>
          <a:lstStyle/>
          <a:p>
            <a:pPr algn="ctr" defTabSz="455853"/>
            <a:r>
              <a:rPr lang="en-US" sz="3600" b="1" i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Thank you!</a:t>
            </a:r>
            <a:endParaRPr lang="en-US" sz="3600" b="1" i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glow rad="228600">
                  <a:srgbClr val="4F81BD">
                    <a:satMod val="175000"/>
                    <a:alpha val="40000"/>
                  </a:srgb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2017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2-03-09 at 2.25.55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1" r="18861"/>
          <a:stretch/>
        </p:blipFill>
        <p:spPr bwMode="auto">
          <a:xfrm>
            <a:off x="2295378" y="1728213"/>
            <a:ext cx="5841389" cy="42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376377" y="493288"/>
            <a:ext cx="5953879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Simulation of exposure in the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Hubble Deep Field</a:t>
            </a:r>
            <a:endParaRPr lang="en-US" sz="2400" b="1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20 </a:t>
            </a:r>
            <a:r>
              <a:rPr lang="en-US" sz="24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min</a:t>
            </a:r>
            <a:endParaRPr lang="en-US" sz="2000" b="1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303407" y="3605044"/>
            <a:ext cx="877566" cy="0"/>
          </a:xfrm>
          <a:prstGeom prst="straightConnector1">
            <a:avLst/>
          </a:prstGeom>
          <a:ln w="38100" cmpd="sng">
            <a:solidFill>
              <a:srgbClr val="FFFF00"/>
            </a:solidFill>
            <a:headEnd type="triangle" w="sm" len="med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988843" y="3218401"/>
            <a:ext cx="9657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0.6</a:t>
            </a:r>
            <a:r>
              <a:rPr lang="en-US" sz="1600" dirty="0">
                <a:solidFill>
                  <a:srgbClr val="FFFF00"/>
                </a:solidFill>
                <a:latin typeface="Symbol" charset="2"/>
                <a:ea typeface="ＭＳ Ｐゴシック" charset="0"/>
                <a:cs typeface="Symbol" charset="2"/>
              </a:rPr>
              <a:t>m</a:t>
            </a:r>
            <a:r>
              <a:rPr lang="en-US" sz="16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m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866409" y="3218401"/>
            <a:ext cx="9657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5</a:t>
            </a:r>
            <a:r>
              <a:rPr lang="en-US" sz="1600" dirty="0">
                <a:solidFill>
                  <a:srgbClr val="FFFF00"/>
                </a:solidFill>
                <a:latin typeface="Symbol" charset="2"/>
                <a:ea typeface="ＭＳ Ｐゴシック" charset="0"/>
                <a:cs typeface="Symbol" charset="2"/>
              </a:rPr>
              <a:t>m</a:t>
            </a:r>
            <a:r>
              <a:rPr lang="en-US" sz="16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m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187674" y="2127586"/>
            <a:ext cx="5873368" cy="3422339"/>
            <a:chOff x="2850079" y="2240514"/>
            <a:chExt cx="5873368" cy="3422339"/>
          </a:xfrm>
        </p:grpSpPr>
        <p:pic>
          <p:nvPicPr>
            <p:cNvPr id="4" name="Picture 4" descr="Screen Shot 2012-03-09 at 2.26.07 PM.png"/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0079" y="5191545"/>
              <a:ext cx="616804" cy="471307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Screen Shot 2012-03-09 at 2.26.07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1471" y="2240514"/>
              <a:ext cx="3661976" cy="2798156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433699" y="3610879"/>
              <a:ext cx="266413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prstClr val="white"/>
                  </a:solidFill>
                  <a:latin typeface="Calibri"/>
                </a:rPr>
                <a:t>AB=26 (very easy!)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flipV="1">
              <a:off x="2850079" y="2240514"/>
              <a:ext cx="2211392" cy="295103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3466883" y="5038670"/>
              <a:ext cx="5256564" cy="62418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7299142" y="4041407"/>
              <a:ext cx="394154" cy="206276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1168368" y="2593160"/>
            <a:ext cx="979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alibri"/>
              </a:rPr>
              <a:t>R=</a:t>
            </a: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100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7724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4821" y="86295"/>
            <a:ext cx="4026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All dispersers can be used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37717" y="667472"/>
            <a:ext cx="746415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Example with </a:t>
            </a:r>
            <a:r>
              <a:rPr lang="en-US" sz="2400" b="1" dirty="0" smtClean="0"/>
              <a:t>R=100</a:t>
            </a:r>
          </a:p>
          <a:p>
            <a:r>
              <a:rPr lang="en-US" sz="2400" dirty="0" smtClean="0"/>
              <a:t>Short spectra =&gt; typically 4 spectra can be accommodated</a:t>
            </a:r>
          </a:p>
          <a:p>
            <a:r>
              <a:rPr lang="en-US" sz="2400" dirty="0" smtClean="0"/>
              <a:t>in one row without overlaps</a:t>
            </a:r>
          </a:p>
        </p:txBody>
      </p:sp>
      <p:pic>
        <p:nvPicPr>
          <p:cNvPr id="4" name="Picture 3" descr="p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75" y="1825172"/>
            <a:ext cx="8150223" cy="47057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50486" y="6057402"/>
            <a:ext cx="1272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Courtesy:</a:t>
            </a:r>
          </a:p>
          <a:p>
            <a:r>
              <a:rPr lang="en-US" dirty="0" smtClean="0"/>
              <a:t>P. </a:t>
            </a:r>
            <a:r>
              <a:rPr lang="en-US" dirty="0" err="1" smtClean="0"/>
              <a:t>Jakobsen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465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4112"/>
            <a:ext cx="9144000" cy="48153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0005" y="5871971"/>
            <a:ext cx="4422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</a:t>
            </a:r>
            <a:r>
              <a:rPr lang="en-US" b="1" dirty="0" smtClean="0"/>
              <a:t>ote that most spectra have a gap</a:t>
            </a:r>
          </a:p>
          <a:p>
            <a:r>
              <a:rPr lang="en-US" b="1" dirty="0" smtClean="0"/>
              <a:t>-&gt; need an offset by ~20” to recover this gap</a:t>
            </a:r>
            <a:endParaRPr lang="en-US" b="1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100112" y="5841970"/>
            <a:ext cx="190005" cy="340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751555" y="5716991"/>
            <a:ext cx="44799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</a:t>
            </a:r>
            <a:r>
              <a:rPr lang="en-US" b="1" dirty="0" smtClean="0"/>
              <a:t>R=2700 </a:t>
            </a:r>
            <a:r>
              <a:rPr lang="en-US" dirty="0" smtClean="0"/>
              <a:t>spectra are ~2.7 times longer</a:t>
            </a:r>
          </a:p>
          <a:p>
            <a:r>
              <a:rPr lang="en-US" dirty="0" smtClean="0"/>
              <a:t>most of them are truncated (on the blue side)</a:t>
            </a:r>
          </a:p>
          <a:p>
            <a:r>
              <a:rPr lang="en-US" dirty="0" smtClean="0"/>
              <a:t>The extent of truncation depends on the</a:t>
            </a:r>
          </a:p>
          <a:p>
            <a:r>
              <a:rPr lang="en-US" dirty="0" smtClean="0"/>
              <a:t>target</a:t>
            </a:r>
            <a:r>
              <a:rPr lang="en-US" dirty="0"/>
              <a:t> </a:t>
            </a:r>
            <a:r>
              <a:rPr lang="en-US" dirty="0" smtClean="0"/>
              <a:t>location on MSA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764163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Example with </a:t>
            </a:r>
            <a:r>
              <a:rPr lang="en-US" sz="2400" b="1" dirty="0" smtClean="0"/>
              <a:t>R=1000</a:t>
            </a:r>
          </a:p>
          <a:p>
            <a:r>
              <a:rPr lang="en-US" sz="2400" dirty="0" smtClean="0"/>
              <a:t>Typically one spectrum can be accommodated in one</a:t>
            </a:r>
          </a:p>
          <a:p>
            <a:r>
              <a:rPr lang="en-US" sz="2400" dirty="0" smtClean="0"/>
              <a:t>row without overlaps</a:t>
            </a:r>
            <a:r>
              <a:rPr lang="en-US" sz="2400" dirty="0"/>
              <a:t> </a:t>
            </a:r>
            <a:r>
              <a:rPr lang="en-US" sz="2400" dirty="0" smtClean="0"/>
              <a:t>(or less, given that spectra are curved)</a:t>
            </a:r>
          </a:p>
        </p:txBody>
      </p:sp>
    </p:spTree>
    <p:extLst>
      <p:ext uri="{BB962C8B-B14F-4D97-AF65-F5344CB8AC3E}">
        <p14:creationId xmlns:p14="http://schemas.microsoft.com/office/powerpoint/2010/main" val="993021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0073" y="0"/>
            <a:ext cx="349246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Planning challenge: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64228" y="1237890"/>
            <a:ext cx="7276551" cy="3108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 smtClean="0">
                <a:solidFill>
                  <a:srgbClr val="3366FF"/>
                </a:solidFill>
              </a:rPr>
              <a:t>Rigid MSA structure </a:t>
            </a:r>
          </a:p>
          <a:p>
            <a:r>
              <a:rPr lang="en-US" sz="2800" dirty="0" smtClean="0"/>
              <a:t>    =&gt; cannot center simultaneously all targets: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have to find a compromise</a:t>
            </a:r>
          </a:p>
          <a:p>
            <a:r>
              <a:rPr lang="en-US" sz="2800" dirty="0" smtClean="0"/>
              <a:t>     	-&gt; </a:t>
            </a:r>
            <a:r>
              <a:rPr lang="en-US" sz="2800" b="1" dirty="0" smtClean="0">
                <a:solidFill>
                  <a:srgbClr val="3366FF"/>
                </a:solidFill>
              </a:rPr>
              <a:t>“acceptance zone” </a:t>
            </a:r>
            <a:r>
              <a:rPr lang="en-US" sz="2800" dirty="0" smtClean="0"/>
              <a:t>within shutter footprint</a:t>
            </a:r>
          </a:p>
          <a:p>
            <a:pPr marL="285750" indent="-285750">
              <a:buFontTx/>
              <a:buChar char="-"/>
            </a:pPr>
            <a:r>
              <a:rPr lang="en-US" sz="2800" dirty="0" smtClean="0"/>
              <a:t>Avoid </a:t>
            </a:r>
            <a:r>
              <a:rPr lang="en-US" sz="2800" b="1" dirty="0" smtClean="0">
                <a:solidFill>
                  <a:srgbClr val="3366FF"/>
                </a:solidFill>
              </a:rPr>
              <a:t>failed closed </a:t>
            </a:r>
            <a:r>
              <a:rPr lang="en-US" sz="2800" dirty="0" smtClean="0"/>
              <a:t>shutters</a:t>
            </a:r>
          </a:p>
          <a:p>
            <a:pPr marL="285750" indent="-285750">
              <a:buFontTx/>
              <a:buChar char="-"/>
            </a:pPr>
            <a:r>
              <a:rPr lang="en-US" sz="2800" b="1" dirty="0" smtClean="0">
                <a:solidFill>
                  <a:srgbClr val="3366FF"/>
                </a:solidFill>
              </a:rPr>
              <a:t>Avoid spectra overlap</a:t>
            </a:r>
          </a:p>
          <a:p>
            <a:pPr marL="285750" indent="-285750">
              <a:buFontTx/>
              <a:buChar char="-"/>
            </a:pPr>
            <a:r>
              <a:rPr lang="en-US" sz="2800" dirty="0" smtClean="0"/>
              <a:t>Avoid overlap with </a:t>
            </a:r>
            <a:r>
              <a:rPr lang="en-US" sz="2800" b="1" dirty="0" smtClean="0">
                <a:solidFill>
                  <a:srgbClr val="3366FF"/>
                </a:solidFill>
              </a:rPr>
              <a:t>failed open </a:t>
            </a:r>
            <a:r>
              <a:rPr lang="en-US" sz="2800" dirty="0" smtClean="0"/>
              <a:t>shutters</a:t>
            </a:r>
          </a:p>
        </p:txBody>
      </p:sp>
    </p:spTree>
    <p:extLst>
      <p:ext uri="{BB962C8B-B14F-4D97-AF65-F5344CB8AC3E}">
        <p14:creationId xmlns:p14="http://schemas.microsoft.com/office/powerpoint/2010/main" val="4013230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oto_spectroscopyJWST_logsca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68" y="1257202"/>
            <a:ext cx="7467732" cy="56007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1920" y="0"/>
            <a:ext cx="76781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Arial"/>
                <a:cs typeface="Arial"/>
              </a:rPr>
              <a:t>NIRSpec</a:t>
            </a:r>
            <a:r>
              <a:rPr lang="en-US" sz="2400" dirty="0" smtClean="0">
                <a:latin typeface="Arial"/>
                <a:cs typeface="Arial"/>
              </a:rPr>
              <a:t> spectral resolution and wavelength coverage:</a:t>
            </a:r>
          </a:p>
          <a:p>
            <a:r>
              <a:rPr lang="en-US" sz="2400" dirty="0" smtClean="0">
                <a:latin typeface="Arial"/>
                <a:cs typeface="Arial"/>
              </a:rPr>
              <a:t>3 high resolution gratings (R~2700)</a:t>
            </a:r>
          </a:p>
          <a:p>
            <a:r>
              <a:rPr lang="en-US" sz="2400" dirty="0">
                <a:latin typeface="Arial"/>
                <a:cs typeface="Arial"/>
              </a:rPr>
              <a:t>3</a:t>
            </a:r>
            <a:r>
              <a:rPr lang="en-US" sz="2400" dirty="0" smtClean="0">
                <a:latin typeface="Arial"/>
                <a:cs typeface="Arial"/>
              </a:rPr>
              <a:t> medium resolution gratings (R~1000)</a:t>
            </a:r>
          </a:p>
          <a:p>
            <a:r>
              <a:rPr lang="en-US" sz="2400" dirty="0" smtClean="0">
                <a:latin typeface="Arial"/>
                <a:cs typeface="Arial"/>
              </a:rPr>
              <a:t>1 low resolution prism (R~100)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38801" y="6529288"/>
            <a:ext cx="1805199" cy="328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409950" y="1781205"/>
            <a:ext cx="3613150" cy="379486"/>
          </a:xfrm>
          <a:prstGeom prst="ellipse">
            <a:avLst/>
          </a:prstGeom>
          <a:noFill/>
          <a:ln>
            <a:solidFill>
              <a:srgbClr val="78151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765800" y="4832350"/>
            <a:ext cx="1149350" cy="495300"/>
          </a:xfrm>
          <a:prstGeom prst="ellipse">
            <a:avLst/>
          </a:prstGeom>
          <a:noFill/>
          <a:ln>
            <a:solidFill>
              <a:srgbClr val="8000C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918200" y="5638800"/>
            <a:ext cx="1149350" cy="469900"/>
          </a:xfrm>
          <a:prstGeom prst="ellipse">
            <a:avLst/>
          </a:prstGeom>
          <a:noFill/>
          <a:ln>
            <a:solidFill>
              <a:srgbClr val="0B53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725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0073" y="0"/>
            <a:ext cx="2665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Planning challenge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840786"/>
            <a:ext cx="9078928" cy="4154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-&gt; </a:t>
            </a:r>
            <a:r>
              <a:rPr lang="en-US" sz="2400" b="1" dirty="0" smtClean="0"/>
              <a:t>MPT:</a:t>
            </a:r>
          </a:p>
          <a:p>
            <a:endParaRPr lang="en-US" sz="2400" dirty="0" smtClean="0"/>
          </a:p>
          <a:p>
            <a:r>
              <a:rPr lang="en-US" sz="2400" dirty="0" smtClean="0"/>
              <a:t>1) given a </a:t>
            </a:r>
            <a:r>
              <a:rPr lang="en-US" sz="2400" b="1" dirty="0" smtClean="0">
                <a:solidFill>
                  <a:srgbClr val="3366FF"/>
                </a:solidFill>
              </a:rPr>
              <a:t>roll angle </a:t>
            </a:r>
            <a:r>
              <a:rPr lang="en-US" sz="2400" dirty="0" smtClean="0"/>
              <a:t>and set of </a:t>
            </a:r>
            <a:r>
              <a:rPr lang="en-US" sz="2400" b="1" dirty="0" smtClean="0">
                <a:solidFill>
                  <a:srgbClr val="3366FF"/>
                </a:solidFill>
              </a:rPr>
              <a:t>“primary” targets </a:t>
            </a:r>
            <a:r>
              <a:rPr lang="en-US" sz="2400" dirty="0" smtClean="0"/>
              <a:t>optimizes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the pointing and MSA configuration to maximize the number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of targets observed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-&gt; </a:t>
            </a:r>
            <a:r>
              <a:rPr lang="en-US" sz="2400" b="1" dirty="0" smtClean="0"/>
              <a:t>typically ~ 30% of the primary target can be accommodated</a:t>
            </a:r>
          </a:p>
          <a:p>
            <a:endParaRPr lang="en-US" sz="2400" dirty="0" smtClean="0"/>
          </a:p>
          <a:p>
            <a:r>
              <a:rPr lang="en-US" sz="2400" dirty="0" smtClean="0"/>
              <a:t>2) opens the other shutters on as many </a:t>
            </a:r>
            <a:r>
              <a:rPr lang="en-US" sz="2400" b="1" dirty="0" smtClean="0">
                <a:solidFill>
                  <a:srgbClr val="3366FF"/>
                </a:solidFill>
              </a:rPr>
              <a:t>“filler targets” </a:t>
            </a:r>
            <a:r>
              <a:rPr lang="en-US" sz="2400" dirty="0" smtClean="0"/>
              <a:t>as possible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-&gt; </a:t>
            </a:r>
            <a:r>
              <a:rPr lang="en-US" sz="2400" b="1" dirty="0" smtClean="0"/>
              <a:t>final efficiency</a:t>
            </a:r>
            <a:r>
              <a:rPr lang="en-US" sz="2400" dirty="0" smtClean="0"/>
              <a:t> (number of spectra obtained per pointing)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</a:t>
            </a:r>
            <a:r>
              <a:rPr lang="en-US" sz="2400" b="1" dirty="0" smtClean="0"/>
              <a:t>depends on density of targets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(at least ~200 arcmin</a:t>
            </a:r>
            <a:r>
              <a:rPr lang="en-US" sz="2400" baseline="30000" dirty="0" smtClean="0"/>
              <a:t>-2</a:t>
            </a:r>
            <a:r>
              <a:rPr lang="en-US" sz="2400" dirty="0" smtClean="0"/>
              <a:t> to decently exploit the MSA)</a:t>
            </a:r>
          </a:p>
        </p:txBody>
      </p:sp>
    </p:spTree>
    <p:extLst>
      <p:ext uri="{BB962C8B-B14F-4D97-AF65-F5344CB8AC3E}">
        <p14:creationId xmlns:p14="http://schemas.microsoft.com/office/powerpoint/2010/main" val="1164963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19" y="45360"/>
            <a:ext cx="7854933" cy="691979"/>
          </a:xfrm>
        </p:spPr>
        <p:txBody>
          <a:bodyPr>
            <a:noAutofit/>
          </a:bodyPr>
          <a:lstStyle/>
          <a:p>
            <a:pPr algn="l"/>
            <a:r>
              <a:rPr lang="en-US" sz="2500" dirty="0" smtClean="0"/>
              <a:t>Key Planning Parameters in MPT: </a:t>
            </a:r>
            <a:br>
              <a:rPr lang="en-US" sz="2500" dirty="0" smtClean="0"/>
            </a:br>
            <a:r>
              <a:rPr lang="en-US" sz="2500" b="1" dirty="0" err="1" smtClean="0">
                <a:solidFill>
                  <a:srgbClr val="3366FF"/>
                </a:solidFill>
              </a:rPr>
              <a:t>Slitlet</a:t>
            </a:r>
            <a:r>
              <a:rPr lang="en-US" sz="2500" b="1" dirty="0" smtClean="0">
                <a:solidFill>
                  <a:srgbClr val="3366FF"/>
                </a:solidFill>
              </a:rPr>
              <a:t> Shape </a:t>
            </a:r>
            <a:r>
              <a:rPr lang="en-US" sz="2500" b="1" dirty="0" smtClean="0"/>
              <a:t>&amp; </a:t>
            </a:r>
            <a:r>
              <a:rPr lang="en-US" sz="2500" b="1" dirty="0" smtClean="0">
                <a:solidFill>
                  <a:srgbClr val="3366FF"/>
                </a:solidFill>
              </a:rPr>
              <a:t>Shutter Margin </a:t>
            </a:r>
            <a:r>
              <a:rPr lang="en-US" sz="2500" b="1" dirty="0" smtClean="0"/>
              <a:t>(aka </a:t>
            </a:r>
            <a:r>
              <a:rPr lang="en-US" sz="2500" b="1" dirty="0" smtClean="0">
                <a:solidFill>
                  <a:srgbClr val="3366FF"/>
                </a:solidFill>
              </a:rPr>
              <a:t>“Acceptance </a:t>
            </a:r>
            <a:r>
              <a:rPr lang="en-US" sz="2500" b="1" dirty="0">
                <a:solidFill>
                  <a:srgbClr val="3366FF"/>
                </a:solidFill>
              </a:rPr>
              <a:t>Z</a:t>
            </a:r>
            <a:r>
              <a:rPr lang="en-US" sz="2500" b="1" dirty="0" smtClean="0">
                <a:solidFill>
                  <a:srgbClr val="3366FF"/>
                </a:solidFill>
              </a:rPr>
              <a:t>one”</a:t>
            </a:r>
            <a:r>
              <a:rPr lang="en-US" sz="2500" b="1" dirty="0" smtClean="0"/>
              <a:t>)</a:t>
            </a:r>
            <a:endParaRPr lang="en-US" sz="25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06" y="816271"/>
            <a:ext cx="2260819" cy="1170046"/>
          </a:xfrm>
        </p:spPr>
        <p:txBody>
          <a:bodyPr>
            <a:normAutofit/>
          </a:bodyPr>
          <a:lstStyle/>
          <a:p>
            <a:r>
              <a:rPr lang="en-US" sz="1800" b="1" dirty="0" err="1"/>
              <a:t>S</a:t>
            </a:r>
            <a:r>
              <a:rPr lang="en-US" sz="1800" b="1" dirty="0" err="1" smtClean="0"/>
              <a:t>litlet</a:t>
            </a:r>
            <a:r>
              <a:rPr lang="en-US" sz="1800" b="1" dirty="0" smtClean="0"/>
              <a:t> shape </a:t>
            </a:r>
            <a:r>
              <a:rPr lang="en-US" sz="1800" dirty="0" smtClean="0"/>
              <a:t>(can be  1, 2, 3, or 5 shutters)</a:t>
            </a:r>
            <a:endParaRPr lang="en-US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8612126" y="750772"/>
            <a:ext cx="287970" cy="1156165"/>
            <a:chOff x="8086137" y="-459544"/>
            <a:chExt cx="635000" cy="2984500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6137" y="-459544"/>
              <a:ext cx="635000" cy="298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8598" y="679054"/>
              <a:ext cx="482600" cy="46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</p:grpSp>
      <p:pic>
        <p:nvPicPr>
          <p:cNvPr id="7" name="Picture 6" descr="msaslitlos_presentatio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42653" y="1175522"/>
            <a:ext cx="4814312" cy="6533709"/>
          </a:xfrm>
          <a:prstGeom prst="rect">
            <a:avLst/>
          </a:prstGeom>
        </p:spPr>
      </p:pic>
      <p:pic>
        <p:nvPicPr>
          <p:cNvPr id="8" name="Picture 7" descr="unconstrained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25" y="3551568"/>
            <a:ext cx="711666" cy="1260475"/>
          </a:xfrm>
          <a:prstGeom prst="rect">
            <a:avLst/>
          </a:prstGeom>
        </p:spPr>
      </p:pic>
      <p:pic>
        <p:nvPicPr>
          <p:cNvPr id="9" name="Picture 8" descr="tightlyconstrained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163" y="5180199"/>
            <a:ext cx="711791" cy="1293959"/>
          </a:xfrm>
          <a:prstGeom prst="rect">
            <a:avLst/>
          </a:prstGeom>
        </p:spPr>
      </p:pic>
      <p:pic>
        <p:nvPicPr>
          <p:cNvPr id="11" name="Picture 10" descr="openarea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304" y="3551568"/>
            <a:ext cx="709717" cy="1260475"/>
          </a:xfrm>
          <a:prstGeom prst="rect">
            <a:avLst/>
          </a:prstGeom>
        </p:spPr>
      </p:pic>
      <p:pic>
        <p:nvPicPr>
          <p:cNvPr id="12" name="Picture 11" descr="constrained.tif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058" y="5182507"/>
            <a:ext cx="774105" cy="1293959"/>
          </a:xfrm>
          <a:prstGeom prst="rect">
            <a:avLst/>
          </a:prstGeom>
        </p:spPr>
      </p:pic>
      <p:pic>
        <p:nvPicPr>
          <p:cNvPr id="13" name="Picture 12" descr="midpoint.tif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56" y="5180199"/>
            <a:ext cx="742302" cy="129165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12756" y="3206401"/>
            <a:ext cx="9686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EF00FF"/>
                </a:solidFill>
              </a:rPr>
              <a:t>Unconstrained</a:t>
            </a:r>
            <a:endParaRPr lang="en-US" sz="1000" b="1" dirty="0">
              <a:solidFill>
                <a:srgbClr val="EF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86861" y="3206401"/>
            <a:ext cx="9686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E0D3"/>
                </a:solidFill>
              </a:rPr>
              <a:t>Open Shutter Area</a:t>
            </a:r>
            <a:endParaRPr lang="en-US" sz="1000" b="1" dirty="0">
              <a:solidFill>
                <a:srgbClr val="00E0D3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2933" y="4859748"/>
            <a:ext cx="9686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3366FF"/>
                </a:solidFill>
              </a:rPr>
              <a:t>Midpoint</a:t>
            </a:r>
            <a:endParaRPr lang="en-US" sz="1000" b="1" dirty="0">
              <a:solidFill>
                <a:srgbClr val="3366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68589" y="4838245"/>
            <a:ext cx="9686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4DD14"/>
                </a:solidFill>
              </a:rPr>
              <a:t>Constrained</a:t>
            </a:r>
            <a:endParaRPr lang="en-US" sz="1000" b="1" dirty="0">
              <a:solidFill>
                <a:srgbClr val="04DD14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41719" y="4846843"/>
            <a:ext cx="9686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FF0000"/>
                </a:solidFill>
              </a:rPr>
              <a:t>Tightly Constrained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3943" y="6476466"/>
            <a:ext cx="2310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Shutter Planning Constraints</a:t>
            </a:r>
            <a:endParaRPr lang="en-US" sz="1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809781" y="1828243"/>
            <a:ext cx="4345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kern="1200" dirty="0" smtClean="0">
                <a:latin typeface="Avenir Black"/>
                <a:cs typeface="Avenir Black"/>
              </a:rPr>
              <a:t>NIRSpec MSA Slit Throughput vs</a:t>
            </a:r>
            <a:r>
              <a:rPr lang="en-US" sz="1400" dirty="0" smtClean="0">
                <a:latin typeface="Avenir Black"/>
                <a:cs typeface="Avenir Black"/>
              </a:rPr>
              <a:t>. </a:t>
            </a:r>
            <a:r>
              <a:rPr lang="en-US" sz="1400" kern="1200" dirty="0" smtClean="0">
                <a:latin typeface="Avenir Black"/>
                <a:cs typeface="Avenir Black"/>
              </a:rPr>
              <a:t>Wavelength</a:t>
            </a:r>
            <a:endParaRPr lang="en-US" sz="1400" kern="1200" dirty="0">
              <a:latin typeface="Avenir Black"/>
              <a:cs typeface="Avenir Black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247858" y="1667694"/>
            <a:ext cx="812800" cy="1538707"/>
            <a:chOff x="1681360" y="1100233"/>
            <a:chExt cx="812800" cy="1538707"/>
          </a:xfrm>
        </p:grpSpPr>
        <p:pic>
          <p:nvPicPr>
            <p:cNvPr id="10" name="Picture 9" descr="openshutter.tif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392" y="1534023"/>
              <a:ext cx="503488" cy="1085850"/>
            </a:xfrm>
            <a:prstGeom prst="rect">
              <a:avLst/>
            </a:prstGeom>
            <a:ln w="28575">
              <a:noFill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1889939" y="1899666"/>
              <a:ext cx="2444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*</a:t>
              </a:r>
              <a:endParaRPr lang="en-US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81360" y="1100233"/>
              <a:ext cx="812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Perfectly centered</a:t>
              </a:r>
              <a:endParaRPr lang="en-US" sz="1100" b="1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787114" y="1553090"/>
              <a:ext cx="503488" cy="1085850"/>
            </a:xfrm>
            <a:prstGeom prst="rect">
              <a:avLst/>
            </a:prstGeom>
            <a:noFill/>
            <a:ln w="6032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Content Placeholder 2"/>
          <p:cNvSpPr txBox="1">
            <a:spLocks/>
          </p:cNvSpPr>
          <p:nvPr/>
        </p:nvSpPr>
        <p:spPr>
          <a:xfrm>
            <a:off x="44815" y="1014282"/>
            <a:ext cx="3142978" cy="10842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S</a:t>
            </a:r>
            <a:r>
              <a:rPr lang="en-US" sz="1800" b="1" dirty="0" smtClean="0"/>
              <a:t>hutter margin </a:t>
            </a:r>
            <a:r>
              <a:rPr lang="en-US" sz="1800" dirty="0" smtClean="0"/>
              <a:t>to limit slit losses (5 choices):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17611" y="0"/>
            <a:ext cx="22562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courtesy: D. </a:t>
            </a:r>
            <a:r>
              <a:rPr lang="en-US" sz="2000" dirty="0" err="1" smtClean="0"/>
              <a:t>Karakla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33869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146"/>
          <p:cNvSpPr/>
          <p:nvPr/>
        </p:nvSpPr>
        <p:spPr>
          <a:xfrm>
            <a:off x="801595" y="1918405"/>
            <a:ext cx="2959087" cy="2702154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5793" tIns="47896" rIns="95793" bIns="47896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9" name="Rectangle 148"/>
          <p:cNvSpPr/>
          <p:nvPr/>
        </p:nvSpPr>
        <p:spPr bwMode="auto">
          <a:xfrm>
            <a:off x="1979620" y="3335715"/>
            <a:ext cx="110963" cy="764055"/>
          </a:xfrm>
          <a:prstGeom prst="rect">
            <a:avLst/>
          </a:prstGeom>
          <a:solidFill>
            <a:srgbClr val="18FF04"/>
          </a:solidFill>
          <a:ln>
            <a:solidFill>
              <a:srgbClr val="18FF04"/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2631328" y="3323015"/>
            <a:ext cx="110963" cy="764055"/>
          </a:xfrm>
          <a:prstGeom prst="rect">
            <a:avLst/>
          </a:prstGeom>
          <a:solidFill>
            <a:srgbClr val="18FF04"/>
          </a:solidFill>
          <a:ln>
            <a:solidFill>
              <a:srgbClr val="18FF04"/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4" name="Group 113"/>
          <p:cNvGrpSpPr>
            <a:grpSpLocks/>
          </p:cNvGrpSpPr>
          <p:nvPr/>
        </p:nvGrpSpPr>
        <p:grpSpPr bwMode="auto">
          <a:xfrm>
            <a:off x="808381" y="2209300"/>
            <a:ext cx="2986375" cy="2341342"/>
            <a:chOff x="-935865" y="998801"/>
            <a:chExt cx="5914445" cy="4608560"/>
          </a:xfrm>
        </p:grpSpPr>
        <p:grpSp>
          <p:nvGrpSpPr>
            <p:cNvPr id="115" name="Group 114"/>
            <p:cNvGrpSpPr>
              <a:grpSpLocks/>
            </p:cNvGrpSpPr>
            <p:nvPr/>
          </p:nvGrpSpPr>
          <p:grpSpPr bwMode="auto">
            <a:xfrm>
              <a:off x="-935865" y="998801"/>
              <a:ext cx="5914445" cy="4608560"/>
              <a:chOff x="-935865" y="998801"/>
              <a:chExt cx="5914445" cy="4608560"/>
            </a:xfrm>
          </p:grpSpPr>
          <p:sp>
            <p:nvSpPr>
              <p:cNvPr id="118" name="TextBox 117"/>
              <p:cNvSpPr txBox="1">
                <a:spLocks noChangeArrowheads="1"/>
              </p:cNvSpPr>
              <p:nvPr/>
            </p:nvSpPr>
            <p:spPr bwMode="auto">
              <a:xfrm>
                <a:off x="-935865" y="998801"/>
                <a:ext cx="1690077" cy="1029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prstClr val="black"/>
                    </a:solidFill>
                    <a:latin typeface="Arial" charset="0"/>
                    <a:cs typeface="Arial" charset="0"/>
                  </a:rPr>
                  <a:t>MSA </a:t>
                </a:r>
              </a:p>
              <a:p>
                <a:pPr algn="ctr"/>
                <a:r>
                  <a:rPr lang="en-US" sz="1400" dirty="0" err="1">
                    <a:solidFill>
                      <a:prstClr val="black"/>
                    </a:solidFill>
                    <a:latin typeface="Arial" charset="0"/>
                    <a:cs typeface="Arial" charset="0"/>
                  </a:rPr>
                  <a:t>Config</a:t>
                </a:r>
                <a:r>
                  <a:rPr lang="en-US" sz="1400" dirty="0">
                    <a:solidFill>
                      <a:prstClr val="black"/>
                    </a:solidFill>
                    <a:latin typeface="Arial" charset="0"/>
                    <a:cs typeface="Arial" charset="0"/>
                  </a:rPr>
                  <a:t> 1</a:t>
                </a:r>
              </a:p>
            </p:txBody>
          </p:sp>
          <p:sp>
            <p:nvSpPr>
              <p:cNvPr id="119" name="TextBox 118"/>
              <p:cNvSpPr txBox="1">
                <a:spLocks noChangeArrowheads="1"/>
              </p:cNvSpPr>
              <p:nvPr/>
            </p:nvSpPr>
            <p:spPr bwMode="auto">
              <a:xfrm>
                <a:off x="3288503" y="3625413"/>
                <a:ext cx="1690077" cy="605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400" dirty="0" err="1">
                    <a:solidFill>
                      <a:prstClr val="black"/>
                    </a:solidFill>
                    <a:latin typeface="Arial" charset="0"/>
                    <a:cs typeface="Arial" charset="0"/>
                  </a:rPr>
                  <a:t>Config</a:t>
                </a:r>
                <a:r>
                  <a:rPr lang="en-US" sz="1400" dirty="0">
                    <a:solidFill>
                      <a:prstClr val="black"/>
                    </a:solidFill>
                    <a:latin typeface="Arial" charset="0"/>
                    <a:cs typeface="Arial" charset="0"/>
                  </a:rPr>
                  <a:t> 3</a:t>
                </a:r>
              </a:p>
            </p:txBody>
          </p:sp>
          <p:sp>
            <p:nvSpPr>
              <p:cNvPr id="120" name="TextBox 119"/>
              <p:cNvSpPr txBox="1">
                <a:spLocks noChangeArrowheads="1"/>
              </p:cNvSpPr>
              <p:nvPr/>
            </p:nvSpPr>
            <p:spPr bwMode="auto">
              <a:xfrm>
                <a:off x="-935865" y="3381232"/>
                <a:ext cx="1690077" cy="605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400" dirty="0" err="1">
                    <a:solidFill>
                      <a:prstClr val="black"/>
                    </a:solidFill>
                    <a:latin typeface="Arial" charset="0"/>
                    <a:cs typeface="Arial" charset="0"/>
                  </a:rPr>
                  <a:t>Config</a:t>
                </a:r>
                <a:r>
                  <a:rPr lang="en-US" sz="1400" dirty="0">
                    <a:solidFill>
                      <a:prstClr val="black"/>
                    </a:solidFill>
                    <a:latin typeface="Arial" charset="0"/>
                    <a:cs typeface="Arial" charset="0"/>
                  </a:rPr>
                  <a:t> 2</a:t>
                </a:r>
              </a:p>
            </p:txBody>
          </p:sp>
          <p:sp>
            <p:nvSpPr>
              <p:cNvPr id="121" name="TextBox 120"/>
              <p:cNvSpPr txBox="1">
                <a:spLocks noChangeArrowheads="1"/>
              </p:cNvSpPr>
              <p:nvPr/>
            </p:nvSpPr>
            <p:spPr bwMode="auto">
              <a:xfrm>
                <a:off x="-720328" y="1843312"/>
                <a:ext cx="1259005" cy="605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prstClr val="black"/>
                    </a:solidFill>
                    <a:latin typeface="Calibri"/>
                  </a:rPr>
                  <a:t>(0,0)</a:t>
                </a:r>
              </a:p>
            </p:txBody>
          </p:sp>
          <p:sp>
            <p:nvSpPr>
              <p:cNvPr id="122" name="TextBox 121"/>
              <p:cNvSpPr txBox="1">
                <a:spLocks noChangeArrowheads="1"/>
              </p:cNvSpPr>
              <p:nvPr/>
            </p:nvSpPr>
            <p:spPr bwMode="auto">
              <a:xfrm>
                <a:off x="-720328" y="3835283"/>
                <a:ext cx="1259005" cy="605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prstClr val="black"/>
                    </a:solidFill>
                    <a:latin typeface="Calibri"/>
                  </a:rPr>
                  <a:t>(0,-4)</a:t>
                </a:r>
              </a:p>
            </p:txBody>
          </p:sp>
          <p:grpSp>
            <p:nvGrpSpPr>
              <p:cNvPr id="123" name="Group 122"/>
              <p:cNvGrpSpPr>
                <a:grpSpLocks/>
              </p:cNvGrpSpPr>
              <p:nvPr/>
            </p:nvGrpSpPr>
            <p:grpSpPr bwMode="auto">
              <a:xfrm>
                <a:off x="294855" y="1011068"/>
                <a:ext cx="3306781" cy="4596293"/>
                <a:chOff x="294855" y="1011068"/>
                <a:chExt cx="3306781" cy="4596293"/>
              </a:xfrm>
            </p:grpSpPr>
            <p:grpSp>
              <p:nvGrpSpPr>
                <p:cNvPr id="125" name="Group 124"/>
                <p:cNvGrpSpPr>
                  <a:grpSpLocks/>
                </p:cNvGrpSpPr>
                <p:nvPr/>
              </p:nvGrpSpPr>
              <p:grpSpPr bwMode="auto">
                <a:xfrm>
                  <a:off x="1332195" y="1011068"/>
                  <a:ext cx="1842601" cy="3941154"/>
                  <a:chOff x="1332195" y="1011068"/>
                  <a:chExt cx="1842601" cy="3941154"/>
                </a:xfrm>
              </p:grpSpPr>
              <p:cxnSp>
                <p:nvCxnSpPr>
                  <p:cNvPr id="139" name="Straight Connector 138"/>
                  <p:cNvCxnSpPr/>
                  <p:nvPr/>
                </p:nvCxnSpPr>
                <p:spPr>
                  <a:xfrm>
                    <a:off x="2922635" y="1011068"/>
                    <a:ext cx="0" cy="3941154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" name="Straight Connector 139"/>
                  <p:cNvCxnSpPr/>
                  <p:nvPr/>
                </p:nvCxnSpPr>
                <p:spPr>
                  <a:xfrm>
                    <a:off x="3174796" y="1011068"/>
                    <a:ext cx="0" cy="3941154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0"/>
                  <p:cNvCxnSpPr/>
                  <p:nvPr/>
                </p:nvCxnSpPr>
                <p:spPr>
                  <a:xfrm>
                    <a:off x="1847785" y="1011068"/>
                    <a:ext cx="0" cy="3941154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Straight Connector 141"/>
                  <p:cNvCxnSpPr/>
                  <p:nvPr/>
                </p:nvCxnSpPr>
                <p:spPr>
                  <a:xfrm>
                    <a:off x="2130937" y="1011068"/>
                    <a:ext cx="0" cy="3941154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Straight Connector 142"/>
                  <p:cNvCxnSpPr/>
                  <p:nvPr/>
                </p:nvCxnSpPr>
                <p:spPr>
                  <a:xfrm>
                    <a:off x="2385915" y="1011068"/>
                    <a:ext cx="0" cy="3941154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3"/>
                  <p:cNvCxnSpPr/>
                  <p:nvPr/>
                </p:nvCxnSpPr>
                <p:spPr>
                  <a:xfrm>
                    <a:off x="2647936" y="1011068"/>
                    <a:ext cx="0" cy="3941154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" name="Straight Connector 144"/>
                  <p:cNvCxnSpPr/>
                  <p:nvPr/>
                </p:nvCxnSpPr>
                <p:spPr>
                  <a:xfrm>
                    <a:off x="1332195" y="1011068"/>
                    <a:ext cx="0" cy="3941154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Straight Connector 145"/>
                  <p:cNvCxnSpPr/>
                  <p:nvPr/>
                </p:nvCxnSpPr>
                <p:spPr>
                  <a:xfrm>
                    <a:off x="1584355" y="1011068"/>
                    <a:ext cx="0" cy="3941154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6" name="Group 125"/>
                <p:cNvGrpSpPr>
                  <a:grpSpLocks/>
                </p:cNvGrpSpPr>
                <p:nvPr/>
              </p:nvGrpSpPr>
              <p:grpSpPr bwMode="auto">
                <a:xfrm>
                  <a:off x="1012415" y="1112746"/>
                  <a:ext cx="2589221" cy="3623979"/>
                  <a:chOff x="1012415" y="1112746"/>
                  <a:chExt cx="2589221" cy="3623979"/>
                </a:xfrm>
              </p:grpSpPr>
              <p:sp>
                <p:nvSpPr>
                  <p:cNvPr id="129" name="Rectangle 128"/>
                  <p:cNvSpPr/>
                  <p:nvPr/>
                </p:nvSpPr>
                <p:spPr>
                  <a:xfrm>
                    <a:off x="1344873" y="1112746"/>
                    <a:ext cx="219760" cy="1503921"/>
                  </a:xfrm>
                  <a:prstGeom prst="rect">
                    <a:avLst/>
                  </a:prstGeom>
                  <a:solidFill>
                    <a:srgbClr val="18FF04"/>
                  </a:solidFill>
                  <a:ln>
                    <a:solidFill>
                      <a:srgbClr val="18FF04"/>
                    </a:solidFill>
                  </a:ln>
                  <a:effectLst/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>
                    <a:lvl1pPr>
                      <a:defRPr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>
                      <a:defRPr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>
                      <a:defRPr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>
                      <a:defRPr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>
                      <a:defRPr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>
                      <a:defRPr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>
                      <a:defRPr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>
                      <a:defRPr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>
                      <a:defRPr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grpSp>
                <p:nvGrpSpPr>
                  <p:cNvPr id="130" name="Group 129"/>
                  <p:cNvGrpSpPr>
                    <a:grpSpLocks/>
                  </p:cNvGrpSpPr>
                  <p:nvPr/>
                </p:nvGrpSpPr>
                <p:grpSpPr bwMode="auto">
                  <a:xfrm>
                    <a:off x="1012415" y="1117298"/>
                    <a:ext cx="2589221" cy="3619427"/>
                    <a:chOff x="1012415" y="1117298"/>
                    <a:chExt cx="2589221" cy="3619427"/>
                  </a:xfrm>
                </p:grpSpPr>
                <p:cxnSp>
                  <p:nvCxnSpPr>
                    <p:cNvPr id="131" name="Straight Connector 130"/>
                    <p:cNvCxnSpPr/>
                    <p:nvPr/>
                  </p:nvCxnSpPr>
                  <p:spPr>
                    <a:xfrm>
                      <a:off x="1012415" y="1605959"/>
                      <a:ext cx="2577952" cy="0"/>
                    </a:xfrm>
                    <a:prstGeom prst="line">
                      <a:avLst/>
                    </a:prstGeom>
                    <a:ln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2" name="Straight Connector 131"/>
                    <p:cNvCxnSpPr/>
                    <p:nvPr/>
                  </p:nvCxnSpPr>
                  <p:spPr>
                    <a:xfrm>
                      <a:off x="1012415" y="2146217"/>
                      <a:ext cx="2577952" cy="0"/>
                    </a:xfrm>
                    <a:prstGeom prst="line">
                      <a:avLst/>
                    </a:prstGeom>
                    <a:ln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3" name="Straight Connector 132"/>
                    <p:cNvCxnSpPr/>
                    <p:nvPr/>
                  </p:nvCxnSpPr>
                  <p:spPr>
                    <a:xfrm>
                      <a:off x="1012415" y="2634878"/>
                      <a:ext cx="2577952" cy="0"/>
                    </a:xfrm>
                    <a:prstGeom prst="line">
                      <a:avLst/>
                    </a:prstGeom>
                    <a:ln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4" name="Straight Connector 133"/>
                    <p:cNvCxnSpPr/>
                    <p:nvPr/>
                  </p:nvCxnSpPr>
                  <p:spPr>
                    <a:xfrm>
                      <a:off x="1012415" y="1117298"/>
                      <a:ext cx="2577952" cy="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5" name="Straight Connector 134"/>
                    <p:cNvCxnSpPr/>
                    <p:nvPr/>
                  </p:nvCxnSpPr>
                  <p:spPr>
                    <a:xfrm>
                      <a:off x="1012415" y="3170584"/>
                      <a:ext cx="2577952" cy="0"/>
                    </a:xfrm>
                    <a:prstGeom prst="line">
                      <a:avLst/>
                    </a:prstGeom>
                    <a:ln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6" name="Straight Connector 135"/>
                    <p:cNvCxnSpPr/>
                    <p:nvPr/>
                  </p:nvCxnSpPr>
                  <p:spPr>
                    <a:xfrm>
                      <a:off x="1012415" y="3656209"/>
                      <a:ext cx="2577952" cy="0"/>
                    </a:xfrm>
                    <a:prstGeom prst="line">
                      <a:avLst/>
                    </a:prstGeom>
                    <a:ln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7" name="Straight Connector 136"/>
                    <p:cNvCxnSpPr/>
                    <p:nvPr/>
                  </p:nvCxnSpPr>
                  <p:spPr>
                    <a:xfrm>
                      <a:off x="1012415" y="4213160"/>
                      <a:ext cx="2577952" cy="0"/>
                    </a:xfrm>
                    <a:prstGeom prst="line">
                      <a:avLst/>
                    </a:prstGeom>
                    <a:ln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8" name="Straight Connector 137"/>
                    <p:cNvCxnSpPr/>
                    <p:nvPr/>
                  </p:nvCxnSpPr>
                  <p:spPr>
                    <a:xfrm flipV="1">
                      <a:off x="1012415" y="4736725"/>
                      <a:ext cx="2589221" cy="0"/>
                    </a:xfrm>
                    <a:prstGeom prst="line">
                      <a:avLst/>
                    </a:prstGeom>
                    <a:ln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127" name="TextBox 126"/>
                <p:cNvSpPr txBox="1">
                  <a:spLocks noChangeArrowheads="1"/>
                </p:cNvSpPr>
                <p:nvPr/>
              </p:nvSpPr>
              <p:spPr bwMode="auto">
                <a:xfrm>
                  <a:off x="1607594" y="5001551"/>
                  <a:ext cx="1893034" cy="6058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sz="1400" b="1" dirty="0">
                      <a:solidFill>
                        <a:srgbClr val="761EBC"/>
                      </a:solidFill>
                      <a:latin typeface="Calibri"/>
                    </a:rPr>
                    <a:t>dispersion</a:t>
                  </a:r>
                </a:p>
              </p:txBody>
            </p:sp>
            <p:sp>
              <p:nvSpPr>
                <p:cNvPr id="128" name="TextBox 127"/>
                <p:cNvSpPr txBox="1"/>
                <p:nvPr/>
              </p:nvSpPr>
              <p:spPr>
                <a:xfrm>
                  <a:off x="294855" y="2871477"/>
                  <a:ext cx="1344925" cy="60581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  <a:scene3d>
                    <a:camera prst="perspectiveFront" fov="2700000">
                      <a:rot lat="0" lon="0" rev="5400000"/>
                    </a:camera>
                    <a:lightRig rig="threePt" dir="t"/>
                  </a:scene3d>
                </a:bodyPr>
                <a:lstStyle/>
                <a:p>
                  <a:pPr>
                    <a:defRPr/>
                  </a:pPr>
                  <a:r>
                    <a:rPr lang="en-US" sz="1400" b="1" dirty="0">
                      <a:solidFill>
                        <a:srgbClr val="761EBC"/>
                      </a:solidFill>
                      <a:latin typeface="Calibri"/>
                    </a:rPr>
                    <a:t>spatial</a:t>
                  </a:r>
                </a:p>
              </p:txBody>
            </p:sp>
          </p:grpSp>
          <p:sp>
            <p:nvSpPr>
              <p:cNvPr id="124" name="TextBox 123"/>
              <p:cNvSpPr txBox="1">
                <a:spLocks noChangeArrowheads="1"/>
              </p:cNvSpPr>
              <p:nvPr/>
            </p:nvSpPr>
            <p:spPr bwMode="auto">
              <a:xfrm>
                <a:off x="3500628" y="4005403"/>
                <a:ext cx="1139364" cy="605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solidFill>
                      <a:prstClr val="black"/>
                    </a:solidFill>
                    <a:latin typeface="Calibri"/>
                  </a:rPr>
                  <a:t>(6,-4)</a:t>
                </a:r>
              </a:p>
            </p:txBody>
          </p:sp>
        </p:grpSp>
        <p:cxnSp>
          <p:nvCxnSpPr>
            <p:cNvPr id="116" name="Straight Arrow Connector 115"/>
            <p:cNvCxnSpPr/>
            <p:nvPr/>
          </p:nvCxnSpPr>
          <p:spPr>
            <a:xfrm flipV="1">
              <a:off x="1524342" y="3987042"/>
              <a:ext cx="1274888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/>
            <p:cNvCxnSpPr/>
            <p:nvPr/>
          </p:nvCxnSpPr>
          <p:spPr>
            <a:xfrm>
              <a:off x="1463205" y="2041061"/>
              <a:ext cx="0" cy="1831719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24"/>
            <a:ext cx="8229600" cy="743611"/>
          </a:xfrm>
        </p:spPr>
        <p:txBody>
          <a:bodyPr>
            <a:normAutofit/>
          </a:bodyPr>
          <a:lstStyle/>
          <a:p>
            <a:r>
              <a:rPr lang="en-US" sz="2800" dirty="0"/>
              <a:t>Key Planning Parameters in </a:t>
            </a:r>
            <a:r>
              <a:rPr lang="en-US" sz="2800" dirty="0" smtClean="0"/>
              <a:t>MPT: </a:t>
            </a:r>
            <a:r>
              <a:rPr lang="en-US" sz="2800" b="1" dirty="0" smtClean="0">
                <a:solidFill>
                  <a:srgbClr val="3366FF"/>
                </a:solidFill>
              </a:rPr>
              <a:t>Dithers</a:t>
            </a:r>
            <a:endParaRPr lang="en-US" sz="2800" b="1" dirty="0">
              <a:solidFill>
                <a:srgbClr val="3366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201" y="1088373"/>
            <a:ext cx="3952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/>
              </a:rPr>
              <a:t>Fixed dithers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:  Translate MSA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config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pattern to new dither point.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45206" y="1088373"/>
            <a:ext cx="4012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/>
              </a:rPr>
              <a:t>Flexible Dithers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: 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Large dithers 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	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e.g. to cover the detectors gap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3797" y="5290297"/>
            <a:ext cx="3318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</a:rPr>
              <a:t>SMALL dithers only!  &lt;~ 10 </a:t>
            </a:r>
            <a:r>
              <a:rPr lang="en-US" dirty="0" err="1">
                <a:solidFill>
                  <a:srgbClr val="FF0000"/>
                </a:solidFill>
                <a:latin typeface="Calibri"/>
              </a:rPr>
              <a:t>arcsec</a:t>
            </a:r>
            <a:endParaRPr lang="en-US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9229" y="1902424"/>
            <a:ext cx="4445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Because of distortions requires MSA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	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reconfiguration</a:t>
            </a: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	Typically only 30-50% of the targets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	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can be retrieved in the new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	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MSA configuration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1870987" y="3561978"/>
            <a:ext cx="244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/>
              </a:rPr>
              <a:t>*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2558631" y="3565554"/>
            <a:ext cx="244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/>
              </a:rPr>
              <a:t>*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1871333" y="2526817"/>
            <a:ext cx="244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/>
              </a:rPr>
              <a:t>*</a:t>
            </a:r>
          </a:p>
        </p:txBody>
      </p:sp>
      <p:sp>
        <p:nvSpPr>
          <p:cNvPr id="6" name="Rectangle 5"/>
          <p:cNvSpPr/>
          <p:nvPr/>
        </p:nvSpPr>
        <p:spPr>
          <a:xfrm>
            <a:off x="213200" y="984933"/>
            <a:ext cx="4206990" cy="474173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572590" y="984933"/>
            <a:ext cx="4412078" cy="474173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0" name="Picture 49" descr="p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372" y="3780275"/>
            <a:ext cx="3356604" cy="1767641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6280172" y="4750346"/>
            <a:ext cx="460013" cy="0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437420" y="5877477"/>
            <a:ext cx="27191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adapted from D. </a:t>
            </a:r>
            <a:r>
              <a:rPr lang="en-US" sz="2000" dirty="0" err="1" smtClean="0"/>
              <a:t>Karakla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9202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MPT_collapsed-shutter-vie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6" t="31776" r="37640" b="31856"/>
          <a:stretch>
            <a:fillRect/>
          </a:stretch>
        </p:blipFill>
        <p:spPr bwMode="auto">
          <a:xfrm>
            <a:off x="6514734" y="2795874"/>
            <a:ext cx="1214474" cy="2312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MSATool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361" y="2498305"/>
            <a:ext cx="4633241" cy="42048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7523"/>
            <a:ext cx="8229600" cy="68700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Output and Plan Assessment Tools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8889"/>
            <a:ext cx="8229600" cy="8524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There are some nice built-in tools to help assess plans: </a:t>
            </a:r>
          </a:p>
          <a:p>
            <a:r>
              <a:rPr lang="en-US" sz="2000" dirty="0" smtClean="0"/>
              <a:t>Different</a:t>
            </a:r>
            <a:r>
              <a:rPr lang="en-US" sz="2000" b="1" dirty="0" smtClean="0"/>
              <a:t> Exposure</a:t>
            </a:r>
            <a:r>
              <a:rPr lang="en-US" sz="2000" dirty="0" smtClean="0"/>
              <a:t> </a:t>
            </a:r>
            <a:r>
              <a:rPr lang="en-US" sz="2000" b="1" dirty="0" smtClean="0"/>
              <a:t>views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521" y="1352056"/>
            <a:ext cx="1766303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</a:rPr>
              <a:t>G</a:t>
            </a:r>
            <a:r>
              <a:rPr lang="en-US" sz="1400" dirty="0" smtClean="0">
                <a:solidFill>
                  <a:srgbClr val="008000"/>
                </a:solidFill>
              </a:rPr>
              <a:t>reen=Primaries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Blue=Fillers</a:t>
            </a:r>
          </a:p>
          <a:p>
            <a:r>
              <a:rPr lang="en-US" sz="1400" dirty="0" smtClean="0"/>
              <a:t>Black=contaminants</a:t>
            </a:r>
            <a:endParaRPr lang="en-US" sz="14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6092602" y="3031067"/>
            <a:ext cx="2099029" cy="2379403"/>
            <a:chOff x="5426375" y="3383596"/>
            <a:chExt cx="2099029" cy="2379403"/>
          </a:xfrm>
        </p:grpSpPr>
        <p:sp>
          <p:nvSpPr>
            <p:cNvPr id="8" name="TextBox 7"/>
            <p:cNvSpPr txBox="1"/>
            <p:nvPr/>
          </p:nvSpPr>
          <p:spPr>
            <a:xfrm rot="16200000">
              <a:off x="5290956" y="4123901"/>
              <a:ext cx="51706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venir Black"/>
                  <a:cs typeface="Avenir Black"/>
                </a:rPr>
                <a:t>0.”46</a:t>
              </a:r>
              <a:endParaRPr lang="en-US" sz="1000" dirty="0">
                <a:latin typeface="Avenir Black"/>
                <a:cs typeface="Avenir Black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268260" y="5516778"/>
              <a:ext cx="44114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venir Black"/>
                  <a:cs typeface="Avenir Black"/>
                </a:rPr>
                <a:t>0.”2</a:t>
              </a:r>
              <a:endParaRPr lang="en-US" sz="1000" dirty="0">
                <a:latin typeface="Avenir Black"/>
                <a:cs typeface="Avenir Black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008344" y="4944519"/>
              <a:ext cx="51706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venir Black"/>
                  <a:cs typeface="Avenir Black"/>
                </a:rPr>
                <a:t>0.”06</a:t>
              </a:r>
              <a:endParaRPr lang="en-US" sz="1000" dirty="0">
                <a:latin typeface="Avenir Black"/>
                <a:cs typeface="Avenir Black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745977" y="3383596"/>
              <a:ext cx="1279031" cy="2110294"/>
              <a:chOff x="5766862" y="3368786"/>
              <a:chExt cx="1279031" cy="2110294"/>
            </a:xfrm>
          </p:grpSpPr>
          <p:cxnSp>
            <p:nvCxnSpPr>
              <p:cNvPr id="7" name="Straight Arrow Connector 6"/>
              <p:cNvCxnSpPr/>
              <p:nvPr/>
            </p:nvCxnSpPr>
            <p:spPr>
              <a:xfrm>
                <a:off x="5766862" y="3368786"/>
                <a:ext cx="0" cy="189175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>
                <a:off x="6017926" y="5479080"/>
                <a:ext cx="88192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6855744" y="5260542"/>
                <a:ext cx="0" cy="10330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H="1">
                <a:off x="6925247" y="4940377"/>
                <a:ext cx="12064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" name="Rectangle 13"/>
          <p:cNvSpPr>
            <a:spLocks/>
          </p:cNvSpPr>
          <p:nvPr/>
        </p:nvSpPr>
        <p:spPr bwMode="auto">
          <a:xfrm>
            <a:off x="7818973" y="2873051"/>
            <a:ext cx="1298210" cy="184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10" bIns="0"/>
          <a:lstStyle/>
          <a:p>
            <a:pPr marL="39663" algn="l">
              <a:defRPr/>
            </a:pPr>
            <a:r>
              <a:rPr lang="en-US" sz="1600" b="1" kern="1200" dirty="0">
                <a:solidFill>
                  <a:schemeClr val="tx1"/>
                </a:solidFill>
                <a:latin typeface="+mn-lt"/>
                <a:ea typeface="ＭＳ Ｐゴシック" charset="0"/>
                <a:cs typeface="Gill Sans" charset="0"/>
              </a:rPr>
              <a:t>Left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ＭＳ Ｐゴシック" charset="0"/>
                <a:cs typeface="Gill Sans" charset="0"/>
              </a:rPr>
              <a:t>: </a:t>
            </a:r>
            <a:r>
              <a:rPr lang="en-US" sz="1600" i="1" kern="1200" dirty="0">
                <a:solidFill>
                  <a:schemeClr val="tx1"/>
                </a:solidFill>
                <a:latin typeface="+mn-lt"/>
                <a:ea typeface="ＭＳ Ｐゴシック" charset="0"/>
                <a:cs typeface="Gill Sans" charset="0"/>
              </a:rPr>
              <a:t>Collapsed shutter view 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ＭＳ Ｐゴシック" charset="0"/>
                <a:cs typeface="Gill Sans" charset="0"/>
              </a:rPr>
              <a:t>showing target centering results</a:t>
            </a:r>
          </a:p>
        </p:txBody>
      </p:sp>
      <p:sp>
        <p:nvSpPr>
          <p:cNvPr id="15" name="Rectangle 14"/>
          <p:cNvSpPr>
            <a:spLocks/>
          </p:cNvSpPr>
          <p:nvPr/>
        </p:nvSpPr>
        <p:spPr bwMode="auto">
          <a:xfrm>
            <a:off x="0" y="2522461"/>
            <a:ext cx="1290918" cy="313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/>
            <a:r>
              <a:rPr lang="en-US" sz="1600" b="1" kern="12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Right</a:t>
            </a:r>
            <a:r>
              <a:rPr lang="en-US" sz="1600" kern="12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: </a:t>
            </a:r>
            <a:r>
              <a:rPr lang="en-US" sz="1600" i="1" kern="120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MSA shutter view</a:t>
            </a:r>
            <a:r>
              <a:rPr lang="en-US" sz="1600" kern="120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. </a:t>
            </a:r>
            <a:r>
              <a:rPr lang="en-US" sz="1600" kern="12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Targets are </a:t>
            </a:r>
            <a:r>
              <a:rPr lang="en-US" sz="1600" kern="120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shown on a sketch of the MSA for one exposure. </a:t>
            </a:r>
            <a:endParaRPr lang="en-US" sz="1600" kern="1200" dirty="0">
              <a:solidFill>
                <a:srgbClr val="EA0CCF"/>
              </a:solidFill>
              <a:latin typeface="Calibri" charset="0"/>
              <a:ea typeface="ＭＳ Ｐゴシック" charset="0"/>
              <a:cs typeface="ＭＳ Ｐゴシック" charset="0"/>
              <a:sym typeface="Calibri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28178" y="2074686"/>
            <a:ext cx="1880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MSA Shutter View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334586" y="2074686"/>
            <a:ext cx="2352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Collapsed Shutter View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4526278" y="3005665"/>
            <a:ext cx="46243" cy="45719"/>
          </a:xfrm>
          <a:prstGeom prst="ellipse">
            <a:avLst/>
          </a:prstGeom>
          <a:solidFill>
            <a:srgbClr val="EA0CCF"/>
          </a:solidFill>
          <a:ln>
            <a:solidFill>
              <a:srgbClr val="EA0CC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675378" y="3262840"/>
            <a:ext cx="45719" cy="45719"/>
          </a:xfrm>
          <a:prstGeom prst="ellipse">
            <a:avLst/>
          </a:prstGeom>
          <a:solidFill>
            <a:srgbClr val="EA0CCF"/>
          </a:solidFill>
          <a:ln>
            <a:solidFill>
              <a:srgbClr val="EA0CC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065778" y="4942082"/>
            <a:ext cx="45719" cy="45719"/>
          </a:xfrm>
          <a:prstGeom prst="ellipse">
            <a:avLst/>
          </a:prstGeom>
          <a:solidFill>
            <a:srgbClr val="EA0CCF"/>
          </a:solidFill>
          <a:ln>
            <a:solidFill>
              <a:srgbClr val="EA0CC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838950" y="4447115"/>
            <a:ext cx="69847" cy="70910"/>
          </a:xfrm>
          <a:prstGeom prst="ellipse">
            <a:avLst/>
          </a:prstGeom>
          <a:solidFill>
            <a:srgbClr val="EA0CCF"/>
          </a:solidFill>
          <a:ln>
            <a:solidFill>
              <a:srgbClr val="EA0CC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7009128" y="3527634"/>
            <a:ext cx="71122" cy="69641"/>
          </a:xfrm>
          <a:prstGeom prst="ellipse">
            <a:avLst/>
          </a:prstGeom>
          <a:solidFill>
            <a:srgbClr val="EA0CCF"/>
          </a:solidFill>
          <a:ln>
            <a:solidFill>
              <a:srgbClr val="EA0CC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218678" y="3829259"/>
            <a:ext cx="67947" cy="69641"/>
          </a:xfrm>
          <a:prstGeom prst="ellipse">
            <a:avLst/>
          </a:prstGeom>
          <a:solidFill>
            <a:srgbClr val="EA0CCF"/>
          </a:solidFill>
          <a:ln>
            <a:solidFill>
              <a:srgbClr val="EA0CC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887703" y="0"/>
            <a:ext cx="22562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courtesy: D. </a:t>
            </a:r>
            <a:r>
              <a:rPr lang="en-US" sz="2000" dirty="0" err="1" smtClean="0"/>
              <a:t>Karakla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65246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30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"/>
          <a:stretch/>
        </p:blipFill>
        <p:spPr>
          <a:xfrm>
            <a:off x="0" y="0"/>
            <a:ext cx="676494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05136" y="155365"/>
            <a:ext cx="18654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FF0000"/>
                </a:solidFill>
              </a:rPr>
              <a:t>NIRCam</a:t>
            </a:r>
            <a:r>
              <a:rPr lang="en-US" sz="2200" dirty="0">
                <a:solidFill>
                  <a:srgbClr val="FF0000"/>
                </a:solidFill>
              </a:rPr>
              <a:t>-</a:t>
            </a:r>
            <a:r>
              <a:rPr lang="en-US" sz="2200" dirty="0" smtClean="0">
                <a:solidFill>
                  <a:srgbClr val="FF0000"/>
                </a:solidFill>
              </a:rPr>
              <a:t>prime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71359" y="499869"/>
            <a:ext cx="2299115" cy="24622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7 </a:t>
            </a:r>
            <a:r>
              <a:rPr lang="en-US" sz="2200" dirty="0" err="1" smtClean="0">
                <a:solidFill>
                  <a:srgbClr val="FF0000"/>
                </a:solidFill>
              </a:rPr>
              <a:t>pointings</a:t>
            </a:r>
            <a:endParaRPr lang="en-US" sz="2200" dirty="0" smtClean="0">
              <a:solidFill>
                <a:srgbClr val="FF0000"/>
              </a:solidFill>
            </a:endParaRPr>
          </a:p>
          <a:p>
            <a:r>
              <a:rPr lang="en-US" sz="2200" dirty="0" smtClean="0">
                <a:solidFill>
                  <a:srgbClr val="00FF00"/>
                </a:solidFill>
              </a:rPr>
              <a:t>6 in have </a:t>
            </a:r>
            <a:r>
              <a:rPr lang="en-US" sz="2200" dirty="0" err="1" smtClean="0">
                <a:solidFill>
                  <a:srgbClr val="00FF00"/>
                </a:solidFill>
              </a:rPr>
              <a:t>NIRSpec</a:t>
            </a:r>
            <a:endParaRPr lang="en-US" sz="2200" dirty="0" smtClean="0">
              <a:solidFill>
                <a:srgbClr val="00FF00"/>
              </a:solidFill>
            </a:endParaRPr>
          </a:p>
          <a:p>
            <a:r>
              <a:rPr lang="en-US" sz="2200" dirty="0" smtClean="0">
                <a:solidFill>
                  <a:srgbClr val="00FF00"/>
                </a:solidFill>
              </a:rPr>
              <a:t>in parallel</a:t>
            </a:r>
          </a:p>
          <a:p>
            <a:r>
              <a:rPr lang="en-US" sz="2200" dirty="0" smtClean="0">
                <a:solidFill>
                  <a:srgbClr val="00FF00"/>
                </a:solidFill>
              </a:rPr>
              <a:t>(HST </a:t>
            </a:r>
            <a:r>
              <a:rPr lang="en-US" sz="2200" dirty="0" err="1" smtClean="0">
                <a:solidFill>
                  <a:srgbClr val="00FF00"/>
                </a:solidFill>
              </a:rPr>
              <a:t>preimaging</a:t>
            </a:r>
            <a:r>
              <a:rPr lang="en-US" sz="2200" dirty="0" smtClean="0">
                <a:solidFill>
                  <a:srgbClr val="00FF00"/>
                </a:solidFill>
              </a:rPr>
              <a:t>)</a:t>
            </a:r>
          </a:p>
          <a:p>
            <a:r>
              <a:rPr lang="en-US" sz="2200" dirty="0" smtClean="0">
                <a:solidFill>
                  <a:srgbClr val="00FF00"/>
                </a:solidFill>
              </a:rPr>
              <a:t>of which 6 overlap</a:t>
            </a:r>
          </a:p>
          <a:p>
            <a:r>
              <a:rPr lang="en-US" sz="2200" dirty="0" smtClean="0">
                <a:solidFill>
                  <a:srgbClr val="00FF00"/>
                </a:solidFill>
              </a:rPr>
              <a:t>with the same</a:t>
            </a:r>
          </a:p>
          <a:p>
            <a:r>
              <a:rPr lang="en-US" sz="2200" dirty="0" err="1" smtClean="0">
                <a:solidFill>
                  <a:srgbClr val="00FF00"/>
                </a:solidFill>
              </a:rPr>
              <a:t>NIRCam</a:t>
            </a:r>
            <a:r>
              <a:rPr lang="en-US" sz="2200" dirty="0" smtClean="0">
                <a:solidFill>
                  <a:srgbClr val="00FF00"/>
                </a:solidFill>
              </a:rPr>
              <a:t> </a:t>
            </a:r>
            <a:r>
              <a:rPr lang="en-US" sz="2200" dirty="0" err="1" smtClean="0">
                <a:solidFill>
                  <a:srgbClr val="00FF00"/>
                </a:solidFill>
              </a:rPr>
              <a:t>pointings</a:t>
            </a:r>
            <a:endParaRPr lang="en-US" sz="2200" dirty="0">
              <a:solidFill>
                <a:srgbClr val="00FF00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1884699" y="2978726"/>
            <a:ext cx="6197119" cy="3771189"/>
          </a:xfrm>
          <a:custGeom>
            <a:avLst/>
            <a:gdLst>
              <a:gd name="connsiteX0" fmla="*/ 6208024 w 6208024"/>
              <a:gd name="connsiteY0" fmla="*/ 0 h 4405936"/>
              <a:gd name="connsiteX1" fmla="*/ 5073151 w 6208024"/>
              <a:gd name="connsiteY1" fmla="*/ 2945174 h 4405936"/>
              <a:gd name="connsiteX2" fmla="*/ 2729099 w 6208024"/>
              <a:gd name="connsiteY2" fmla="*/ 4370477 h 4405936"/>
              <a:gd name="connsiteX3" fmla="*/ 0 w 6208024"/>
              <a:gd name="connsiteY3" fmla="*/ 4005707 h 4405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08024" h="4405936">
                <a:moveTo>
                  <a:pt x="6208024" y="0"/>
                </a:moveTo>
                <a:cubicBezTo>
                  <a:pt x="5930498" y="1108380"/>
                  <a:pt x="5652972" y="2216761"/>
                  <a:pt x="5073151" y="2945174"/>
                </a:cubicBezTo>
                <a:cubicBezTo>
                  <a:pt x="4493330" y="3673587"/>
                  <a:pt x="3574624" y="4193722"/>
                  <a:pt x="2729099" y="4370477"/>
                </a:cubicBezTo>
                <a:cubicBezTo>
                  <a:pt x="1883574" y="4547232"/>
                  <a:pt x="0" y="4005707"/>
                  <a:pt x="0" y="4005707"/>
                </a:cubicBezTo>
              </a:path>
            </a:pathLst>
          </a:custGeom>
          <a:ln>
            <a:solidFill>
              <a:srgbClr val="00FF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051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30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"/>
          <a:stretch/>
        </p:blipFill>
        <p:spPr>
          <a:xfrm>
            <a:off x="0" y="0"/>
            <a:ext cx="676494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80022" y="4539351"/>
            <a:ext cx="3998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Coordinated exposures per pointing: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451673" y="5451275"/>
            <a:ext cx="996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NIRCam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6603" y="5356704"/>
            <a:ext cx="3788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SW: </a:t>
            </a:r>
            <a:r>
              <a:rPr lang="pl-PL" dirty="0" smtClean="0">
                <a:solidFill>
                  <a:srgbClr val="FF0000"/>
                </a:solidFill>
              </a:rPr>
              <a:t>F090W - F115W - F150W - </a:t>
            </a:r>
            <a:r>
              <a:rPr lang="pl-PL" dirty="0">
                <a:solidFill>
                  <a:srgbClr val="FF0000"/>
                </a:solidFill>
              </a:rPr>
              <a:t>F200W </a:t>
            </a:r>
            <a:endParaRPr lang="pl-PL" dirty="0" smtClean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LW: </a:t>
            </a:r>
            <a:r>
              <a:rPr lang="en-US" dirty="0" smtClean="0">
                <a:solidFill>
                  <a:srgbClr val="FF0000"/>
                </a:solidFill>
              </a:rPr>
              <a:t>F227W - F356W - F410M - </a:t>
            </a:r>
            <a:r>
              <a:rPr lang="en-US" dirty="0">
                <a:solidFill>
                  <a:srgbClr val="FF0000"/>
                </a:solidFill>
              </a:rPr>
              <a:t>F444W 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68969" y="6137319"/>
            <a:ext cx="1018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FF00"/>
                </a:solidFill>
              </a:rPr>
              <a:t>NIRSpec</a:t>
            </a:r>
            <a:r>
              <a:rPr lang="en-US" dirty="0" smtClean="0">
                <a:solidFill>
                  <a:srgbClr val="00FF00"/>
                </a:solidFill>
              </a:rPr>
              <a:t>:</a:t>
            </a:r>
            <a:endParaRPr lang="en-US" dirty="0">
              <a:solidFill>
                <a:srgbClr val="00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33967" y="6144073"/>
            <a:ext cx="3310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00FF00"/>
                </a:solidFill>
              </a:rPr>
              <a:t>PRISM </a:t>
            </a:r>
            <a:r>
              <a:rPr lang="en-US" dirty="0" smtClean="0">
                <a:solidFill>
                  <a:srgbClr val="00FF00"/>
                </a:solidFill>
              </a:rPr>
              <a:t>- </a:t>
            </a:r>
            <a:r>
              <a:rPr lang="pl-PL" dirty="0" smtClean="0">
                <a:solidFill>
                  <a:srgbClr val="00FF00"/>
                </a:solidFill>
              </a:rPr>
              <a:t>PRISM </a:t>
            </a:r>
            <a:r>
              <a:rPr lang="en-US" dirty="0" smtClean="0">
                <a:solidFill>
                  <a:srgbClr val="00FF00"/>
                </a:solidFill>
              </a:rPr>
              <a:t>- </a:t>
            </a:r>
            <a:r>
              <a:rPr lang="pl-PL" dirty="0" smtClean="0">
                <a:solidFill>
                  <a:srgbClr val="00FF00"/>
                </a:solidFill>
              </a:rPr>
              <a:t>G235M </a:t>
            </a:r>
            <a:r>
              <a:rPr lang="en-US" dirty="0" smtClean="0">
                <a:solidFill>
                  <a:srgbClr val="00FF00"/>
                </a:solidFill>
              </a:rPr>
              <a:t>- </a:t>
            </a:r>
            <a:r>
              <a:rPr lang="pl-PL" dirty="0" smtClean="0">
                <a:solidFill>
                  <a:srgbClr val="00FF00"/>
                </a:solidFill>
              </a:rPr>
              <a:t>G395M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05136" y="155365"/>
            <a:ext cx="18428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FF0000"/>
                </a:solidFill>
              </a:rPr>
              <a:t>NIRCam</a:t>
            </a:r>
            <a:r>
              <a:rPr lang="en-US" sz="2200" dirty="0" smtClean="0">
                <a:solidFill>
                  <a:srgbClr val="FF0000"/>
                </a:solidFill>
              </a:rPr>
              <a:t> prime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71359" y="499869"/>
            <a:ext cx="2299115" cy="24622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7 </a:t>
            </a:r>
            <a:r>
              <a:rPr lang="en-US" sz="2200" dirty="0" err="1" smtClean="0">
                <a:solidFill>
                  <a:srgbClr val="FF0000"/>
                </a:solidFill>
              </a:rPr>
              <a:t>pointings</a:t>
            </a:r>
            <a:endParaRPr lang="en-US" sz="2200" dirty="0" smtClean="0">
              <a:solidFill>
                <a:srgbClr val="FF0000"/>
              </a:solidFill>
            </a:endParaRPr>
          </a:p>
          <a:p>
            <a:r>
              <a:rPr lang="en-US" sz="2200" dirty="0" smtClean="0">
                <a:solidFill>
                  <a:srgbClr val="00FF00"/>
                </a:solidFill>
              </a:rPr>
              <a:t>6 in have </a:t>
            </a:r>
            <a:r>
              <a:rPr lang="en-US" sz="2200" dirty="0" err="1" smtClean="0">
                <a:solidFill>
                  <a:srgbClr val="00FF00"/>
                </a:solidFill>
              </a:rPr>
              <a:t>NIRSpec</a:t>
            </a:r>
            <a:endParaRPr lang="en-US" sz="2200" dirty="0" smtClean="0">
              <a:solidFill>
                <a:srgbClr val="00FF00"/>
              </a:solidFill>
            </a:endParaRPr>
          </a:p>
          <a:p>
            <a:r>
              <a:rPr lang="en-US" sz="2200" dirty="0" smtClean="0">
                <a:solidFill>
                  <a:srgbClr val="00FF00"/>
                </a:solidFill>
              </a:rPr>
              <a:t>in parallel</a:t>
            </a:r>
          </a:p>
          <a:p>
            <a:r>
              <a:rPr lang="en-US" sz="2200" dirty="0" smtClean="0">
                <a:solidFill>
                  <a:srgbClr val="00FF00"/>
                </a:solidFill>
              </a:rPr>
              <a:t>(HST </a:t>
            </a:r>
            <a:r>
              <a:rPr lang="en-US" sz="2200" dirty="0" err="1" smtClean="0">
                <a:solidFill>
                  <a:srgbClr val="00FF00"/>
                </a:solidFill>
              </a:rPr>
              <a:t>preimaging</a:t>
            </a:r>
            <a:r>
              <a:rPr lang="en-US" sz="2200" dirty="0" smtClean="0">
                <a:solidFill>
                  <a:srgbClr val="00FF00"/>
                </a:solidFill>
              </a:rPr>
              <a:t>)</a:t>
            </a:r>
          </a:p>
          <a:p>
            <a:r>
              <a:rPr lang="en-US" sz="2200" dirty="0" smtClean="0">
                <a:solidFill>
                  <a:srgbClr val="00FF00"/>
                </a:solidFill>
              </a:rPr>
              <a:t>of which 6 overlap</a:t>
            </a:r>
          </a:p>
          <a:p>
            <a:r>
              <a:rPr lang="en-US" sz="2200" dirty="0" smtClean="0">
                <a:solidFill>
                  <a:srgbClr val="00FF00"/>
                </a:solidFill>
              </a:rPr>
              <a:t>with the same</a:t>
            </a:r>
          </a:p>
          <a:p>
            <a:r>
              <a:rPr lang="en-US" sz="2200" dirty="0" err="1" smtClean="0">
                <a:solidFill>
                  <a:srgbClr val="00FF00"/>
                </a:solidFill>
              </a:rPr>
              <a:t>NIRCam</a:t>
            </a:r>
            <a:r>
              <a:rPr lang="en-US" sz="2200" dirty="0" smtClean="0">
                <a:solidFill>
                  <a:srgbClr val="00FF00"/>
                </a:solidFill>
              </a:rPr>
              <a:t> </a:t>
            </a:r>
            <a:r>
              <a:rPr lang="en-US" sz="2200" dirty="0" err="1" smtClean="0">
                <a:solidFill>
                  <a:srgbClr val="00FF00"/>
                </a:solidFill>
              </a:rPr>
              <a:t>pointings</a:t>
            </a:r>
            <a:endParaRPr lang="en-US" sz="2200" dirty="0">
              <a:solidFill>
                <a:srgbClr val="00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15373" y="4962775"/>
            <a:ext cx="623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2.3hr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6697452" y="4962775"/>
            <a:ext cx="623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2.3hr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7532596" y="4962775"/>
            <a:ext cx="623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2.3hr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8342156" y="4962775"/>
            <a:ext cx="623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2.3hr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94549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30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"/>
          <a:stretch/>
        </p:blipFill>
        <p:spPr>
          <a:xfrm>
            <a:off x="0" y="0"/>
            <a:ext cx="676494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19639" y="4844429"/>
            <a:ext cx="2047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6666FF"/>
                </a:solidFill>
              </a:rPr>
              <a:t>NIRSpec</a:t>
            </a:r>
            <a:r>
              <a:rPr lang="en-US" sz="2400" dirty="0">
                <a:solidFill>
                  <a:srgbClr val="6666FF"/>
                </a:solidFill>
              </a:rPr>
              <a:t>-</a:t>
            </a:r>
            <a:r>
              <a:rPr lang="en-US" sz="2400" dirty="0" smtClean="0">
                <a:solidFill>
                  <a:srgbClr val="6666FF"/>
                </a:solidFill>
              </a:rPr>
              <a:t>prime</a:t>
            </a:r>
            <a:endParaRPr lang="en-US" sz="2400" dirty="0">
              <a:solidFill>
                <a:srgbClr val="6666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96770" y="5228360"/>
            <a:ext cx="448331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66FF"/>
                </a:solidFill>
              </a:rPr>
              <a:t>4 </a:t>
            </a:r>
            <a:r>
              <a:rPr lang="en-US" sz="2400" dirty="0" err="1" smtClean="0">
                <a:solidFill>
                  <a:srgbClr val="6666FF"/>
                </a:solidFill>
              </a:rPr>
              <a:t>pointings</a:t>
            </a:r>
            <a:r>
              <a:rPr lang="en-US" sz="2400" dirty="0" smtClean="0">
                <a:solidFill>
                  <a:srgbClr val="6666FF"/>
                </a:solidFill>
              </a:rPr>
              <a:t> </a:t>
            </a:r>
          </a:p>
          <a:p>
            <a:r>
              <a:rPr lang="en-US" sz="2400" dirty="0" smtClean="0">
                <a:solidFill>
                  <a:srgbClr val="6666FF"/>
                </a:solidFill>
              </a:rPr>
              <a:t>(on previous </a:t>
            </a:r>
            <a:r>
              <a:rPr lang="en-US" sz="2400" dirty="0" err="1" smtClean="0">
                <a:solidFill>
                  <a:srgbClr val="6666FF"/>
                </a:solidFill>
              </a:rPr>
              <a:t>NIRCam</a:t>
            </a:r>
            <a:r>
              <a:rPr lang="en-US" sz="2400" dirty="0" smtClean="0">
                <a:solidFill>
                  <a:srgbClr val="6666FF"/>
                </a:solidFill>
              </a:rPr>
              <a:t> pre-imaging)</a:t>
            </a:r>
          </a:p>
          <a:p>
            <a:endParaRPr lang="en-US" sz="1600" dirty="0" smtClean="0">
              <a:solidFill>
                <a:srgbClr val="00FF00"/>
              </a:solidFill>
            </a:endParaRPr>
          </a:p>
          <a:p>
            <a:r>
              <a:rPr lang="en-US" sz="2400" dirty="0" err="1" smtClean="0">
                <a:solidFill>
                  <a:schemeClr val="accent6"/>
                </a:solidFill>
              </a:rPr>
              <a:t>NIRCam</a:t>
            </a:r>
            <a:r>
              <a:rPr lang="en-US" sz="2400" dirty="0" smtClean="0">
                <a:solidFill>
                  <a:schemeClr val="accent6"/>
                </a:solidFill>
              </a:rPr>
              <a:t> in parallel</a:t>
            </a:r>
            <a:endParaRPr lang="en-US" sz="2400" dirty="0">
              <a:solidFill>
                <a:schemeClr val="accent6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5334000" y="1466273"/>
            <a:ext cx="3714118" cy="5056937"/>
          </a:xfrm>
          <a:custGeom>
            <a:avLst/>
            <a:gdLst>
              <a:gd name="connsiteX0" fmla="*/ 1662545 w 3714118"/>
              <a:gd name="connsiteY0" fmla="*/ 5033818 h 5056937"/>
              <a:gd name="connsiteX1" fmla="*/ 3209636 w 3714118"/>
              <a:gd name="connsiteY1" fmla="*/ 4849091 h 5056937"/>
              <a:gd name="connsiteX2" fmla="*/ 3683000 w 3714118"/>
              <a:gd name="connsiteY2" fmla="*/ 3521363 h 5056937"/>
              <a:gd name="connsiteX3" fmla="*/ 2470727 w 3714118"/>
              <a:gd name="connsiteY3" fmla="*/ 692727 h 5056937"/>
              <a:gd name="connsiteX4" fmla="*/ 473364 w 3714118"/>
              <a:gd name="connsiteY4" fmla="*/ 831272 h 5056937"/>
              <a:gd name="connsiteX5" fmla="*/ 0 w 3714118"/>
              <a:gd name="connsiteY5" fmla="*/ 0 h 5056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14118" h="5056937">
                <a:moveTo>
                  <a:pt x="1662545" y="5033818"/>
                </a:moveTo>
                <a:cubicBezTo>
                  <a:pt x="2267719" y="5067492"/>
                  <a:pt x="2872894" y="5101167"/>
                  <a:pt x="3209636" y="4849091"/>
                </a:cubicBezTo>
                <a:cubicBezTo>
                  <a:pt x="3546379" y="4597015"/>
                  <a:pt x="3806151" y="4214090"/>
                  <a:pt x="3683000" y="3521363"/>
                </a:cubicBezTo>
                <a:cubicBezTo>
                  <a:pt x="3559849" y="2828636"/>
                  <a:pt x="3005666" y="1141075"/>
                  <a:pt x="2470727" y="692727"/>
                </a:cubicBezTo>
                <a:cubicBezTo>
                  <a:pt x="1935788" y="244379"/>
                  <a:pt x="885152" y="946726"/>
                  <a:pt x="473364" y="831272"/>
                </a:cubicBezTo>
                <a:cubicBezTo>
                  <a:pt x="61576" y="715818"/>
                  <a:pt x="0" y="0"/>
                  <a:pt x="0" y="0"/>
                </a:cubicBezTo>
              </a:path>
            </a:pathLst>
          </a:custGeom>
          <a:ln>
            <a:solidFill>
              <a:schemeClr val="accent6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967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30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"/>
          <a:stretch/>
        </p:blipFill>
        <p:spPr>
          <a:xfrm>
            <a:off x="0" y="0"/>
            <a:ext cx="676494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80022" y="4539351"/>
            <a:ext cx="3998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Coordinated exposures per pointing: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309816" y="5451275"/>
            <a:ext cx="906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accent6"/>
                </a:solidFill>
              </a:rPr>
              <a:t>NIRCam</a:t>
            </a:r>
            <a:r>
              <a:rPr lang="en-US" sz="1600" dirty="0" smtClean="0">
                <a:solidFill>
                  <a:schemeClr val="accent6"/>
                </a:solidFill>
              </a:rPr>
              <a:t>:</a:t>
            </a:r>
            <a:endParaRPr lang="en-US" sz="1600" dirty="0">
              <a:solidFill>
                <a:schemeClr val="accent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13681" y="5349949"/>
            <a:ext cx="412915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>
                <a:solidFill>
                  <a:schemeClr val="accent6"/>
                </a:solidFill>
              </a:rPr>
              <a:t>SW: </a:t>
            </a:r>
            <a:r>
              <a:rPr lang="pl-PL" sz="1600" dirty="0" smtClean="0">
                <a:solidFill>
                  <a:schemeClr val="accent6"/>
                </a:solidFill>
              </a:rPr>
              <a:t>F070W - F090W - F115W - F150W - </a:t>
            </a:r>
            <a:r>
              <a:rPr lang="pl-PL" sz="1600" dirty="0">
                <a:solidFill>
                  <a:schemeClr val="accent6"/>
                </a:solidFill>
              </a:rPr>
              <a:t>F200W </a:t>
            </a:r>
            <a:endParaRPr lang="pl-PL" sz="1600" dirty="0" smtClean="0">
              <a:solidFill>
                <a:schemeClr val="accent6"/>
              </a:solidFill>
            </a:endParaRPr>
          </a:p>
          <a:p>
            <a:r>
              <a:rPr lang="en-US" sz="1600" dirty="0">
                <a:solidFill>
                  <a:schemeClr val="accent6"/>
                </a:solidFill>
              </a:rPr>
              <a:t>LW: </a:t>
            </a:r>
            <a:r>
              <a:rPr lang="en-US" sz="1600" dirty="0" smtClean="0">
                <a:solidFill>
                  <a:schemeClr val="accent6"/>
                </a:solidFill>
              </a:rPr>
              <a:t>F227W </a:t>
            </a:r>
            <a:r>
              <a:rPr lang="pl-PL" sz="1600" dirty="0" smtClean="0">
                <a:solidFill>
                  <a:schemeClr val="accent6"/>
                </a:solidFill>
              </a:rPr>
              <a:t>- </a:t>
            </a:r>
            <a:r>
              <a:rPr lang="en-US" sz="1600" dirty="0" smtClean="0">
                <a:solidFill>
                  <a:schemeClr val="accent6"/>
                </a:solidFill>
              </a:rPr>
              <a:t>F335W - F356W - F410M - </a:t>
            </a:r>
            <a:r>
              <a:rPr lang="en-US" sz="1600" dirty="0">
                <a:solidFill>
                  <a:schemeClr val="accent6"/>
                </a:solidFill>
              </a:rPr>
              <a:t>F444W </a:t>
            </a:r>
            <a:endParaRPr lang="en-US" sz="1600" dirty="0" smtClean="0">
              <a:solidFill>
                <a:schemeClr val="accent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6579" y="6040660"/>
            <a:ext cx="9260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6666FF"/>
                </a:solidFill>
              </a:rPr>
              <a:t>NIRSpec</a:t>
            </a:r>
            <a:r>
              <a:rPr lang="en-US" sz="1600" dirty="0" smtClean="0">
                <a:solidFill>
                  <a:srgbClr val="6666FF"/>
                </a:solidFill>
              </a:rPr>
              <a:t>:</a:t>
            </a:r>
            <a:endParaRPr lang="en-US" sz="1600" dirty="0">
              <a:solidFill>
                <a:srgbClr val="6666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75943" y="6049503"/>
            <a:ext cx="3800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smtClean="0">
                <a:solidFill>
                  <a:srgbClr val="6666FF"/>
                </a:solidFill>
              </a:rPr>
              <a:t>PRISM </a:t>
            </a:r>
            <a:r>
              <a:rPr lang="en-US" sz="1600" dirty="0" smtClean="0">
                <a:solidFill>
                  <a:srgbClr val="6666FF"/>
                </a:solidFill>
              </a:rPr>
              <a:t>- </a:t>
            </a:r>
            <a:r>
              <a:rPr lang="pl-PL" sz="1600" dirty="0" smtClean="0">
                <a:solidFill>
                  <a:srgbClr val="6666FF"/>
                </a:solidFill>
              </a:rPr>
              <a:t>G140M </a:t>
            </a:r>
            <a:r>
              <a:rPr lang="en-US" sz="1600" dirty="0" smtClean="0">
                <a:solidFill>
                  <a:srgbClr val="6666FF"/>
                </a:solidFill>
              </a:rPr>
              <a:t>- </a:t>
            </a:r>
            <a:r>
              <a:rPr lang="pl-PL" sz="1600" dirty="0" smtClean="0">
                <a:solidFill>
                  <a:srgbClr val="6666FF"/>
                </a:solidFill>
              </a:rPr>
              <a:t>G235M </a:t>
            </a:r>
            <a:r>
              <a:rPr lang="en-US" sz="1600" dirty="0" smtClean="0">
                <a:solidFill>
                  <a:srgbClr val="6666FF"/>
                </a:solidFill>
              </a:rPr>
              <a:t>- </a:t>
            </a:r>
            <a:r>
              <a:rPr lang="pl-PL" sz="1600" dirty="0" smtClean="0">
                <a:solidFill>
                  <a:srgbClr val="6666FF"/>
                </a:solidFill>
              </a:rPr>
              <a:t>G395M </a:t>
            </a:r>
            <a:r>
              <a:rPr lang="en-US" sz="1600" dirty="0" smtClean="0">
                <a:solidFill>
                  <a:srgbClr val="6666FF"/>
                </a:solidFill>
              </a:rPr>
              <a:t>- </a:t>
            </a:r>
            <a:r>
              <a:rPr lang="pl-PL" sz="1600" dirty="0" smtClean="0">
                <a:solidFill>
                  <a:srgbClr val="6666FF"/>
                </a:solidFill>
              </a:rPr>
              <a:t>G395H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13570" y="4962775"/>
            <a:ext cx="623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2.3hr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6360428" y="4962775"/>
            <a:ext cx="623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2.3hr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7120797" y="4962775"/>
            <a:ext cx="623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2.3hr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7847391" y="4962775"/>
            <a:ext cx="623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2.3hr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8526691" y="4962775"/>
            <a:ext cx="623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2.3hr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94240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30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"/>
          <a:stretch/>
        </p:blipFill>
        <p:spPr>
          <a:xfrm>
            <a:off x="0" y="0"/>
            <a:ext cx="676494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15355" y="4146020"/>
            <a:ext cx="1237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Rationale: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286579" y="6051898"/>
            <a:ext cx="9260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6666FF"/>
                </a:solidFill>
              </a:rPr>
              <a:t>NIRSpec</a:t>
            </a:r>
            <a:r>
              <a:rPr lang="en-US" sz="1600" dirty="0" smtClean="0">
                <a:solidFill>
                  <a:srgbClr val="6666FF"/>
                </a:solidFill>
              </a:rPr>
              <a:t>:</a:t>
            </a:r>
            <a:endParaRPr lang="en-US" sz="1600" dirty="0">
              <a:solidFill>
                <a:srgbClr val="6666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75943" y="6049503"/>
            <a:ext cx="3800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smtClean="0">
                <a:solidFill>
                  <a:srgbClr val="6666FF"/>
                </a:solidFill>
              </a:rPr>
              <a:t>PRISM </a:t>
            </a:r>
            <a:r>
              <a:rPr lang="en-US" sz="1600" dirty="0" smtClean="0">
                <a:solidFill>
                  <a:srgbClr val="6666FF"/>
                </a:solidFill>
              </a:rPr>
              <a:t>- </a:t>
            </a:r>
            <a:r>
              <a:rPr lang="pl-PL" sz="1600" dirty="0" smtClean="0">
                <a:solidFill>
                  <a:srgbClr val="6666FF"/>
                </a:solidFill>
              </a:rPr>
              <a:t>G140M </a:t>
            </a:r>
            <a:r>
              <a:rPr lang="en-US" sz="1600" dirty="0" smtClean="0">
                <a:solidFill>
                  <a:srgbClr val="6666FF"/>
                </a:solidFill>
              </a:rPr>
              <a:t>- </a:t>
            </a:r>
            <a:r>
              <a:rPr lang="pl-PL" sz="1600" dirty="0" smtClean="0">
                <a:solidFill>
                  <a:srgbClr val="6666FF"/>
                </a:solidFill>
              </a:rPr>
              <a:t>G235M </a:t>
            </a:r>
            <a:r>
              <a:rPr lang="en-US" sz="1600" dirty="0" smtClean="0">
                <a:solidFill>
                  <a:srgbClr val="6666FF"/>
                </a:solidFill>
              </a:rPr>
              <a:t>- </a:t>
            </a:r>
            <a:r>
              <a:rPr lang="pl-PL" sz="1600" dirty="0" smtClean="0">
                <a:solidFill>
                  <a:srgbClr val="6666FF"/>
                </a:solidFill>
              </a:rPr>
              <a:t>G395M </a:t>
            </a:r>
            <a:r>
              <a:rPr lang="en-US" sz="1600" dirty="0" smtClean="0">
                <a:solidFill>
                  <a:srgbClr val="6666FF"/>
                </a:solidFill>
              </a:rPr>
              <a:t>- </a:t>
            </a:r>
            <a:r>
              <a:rPr lang="pl-PL" sz="1600" dirty="0" smtClean="0">
                <a:solidFill>
                  <a:srgbClr val="6666FF"/>
                </a:solidFill>
              </a:rPr>
              <a:t>G395H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14707" y="4562635"/>
            <a:ext cx="12021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stellar</a:t>
            </a:r>
          </a:p>
          <a:p>
            <a:r>
              <a:rPr lang="en-US" dirty="0" smtClean="0"/>
              <a:t>continuum</a:t>
            </a:r>
          </a:p>
          <a:p>
            <a:r>
              <a:rPr lang="en-US" dirty="0" smtClean="0"/>
              <a:t>&amp; redshift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787875" y="5529104"/>
            <a:ext cx="11239" cy="4719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625829" y="4647607"/>
            <a:ext cx="1391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nebular lines</a:t>
            </a:r>
          </a:p>
          <a:p>
            <a:pPr algn="ctr"/>
            <a:r>
              <a:rPr lang="en-US" dirty="0"/>
              <a:t> </a:t>
            </a:r>
            <a:r>
              <a:rPr lang="en-US" dirty="0" smtClean="0"/>
              <a:t>full band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7322622" y="5479220"/>
            <a:ext cx="11239" cy="4719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519976" y="5463050"/>
            <a:ext cx="358277" cy="5155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6728334" y="5458118"/>
            <a:ext cx="358277" cy="5155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055257" y="4732579"/>
            <a:ext cx="1190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kinematics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8767460" y="5350669"/>
            <a:ext cx="11239" cy="4719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4869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4551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WST_spec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0" r="14151"/>
          <a:stretch/>
        </p:blipFill>
        <p:spPr>
          <a:xfrm>
            <a:off x="360872" y="836327"/>
            <a:ext cx="5550402" cy="42728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8053" y="-69136"/>
            <a:ext cx="7123796" cy="953835"/>
          </a:xfrm>
          <a:prstGeom prst="rect">
            <a:avLst/>
          </a:prstGeom>
          <a:noFill/>
        </p:spPr>
        <p:txBody>
          <a:bodyPr wrap="none" lIns="91170" tIns="45585" rIns="91170" bIns="45585" rtlCol="0">
            <a:spAutoFit/>
          </a:bodyPr>
          <a:lstStyle/>
          <a:p>
            <a:pPr defTabSz="455853"/>
            <a:r>
              <a:rPr lang="en-US" sz="2800" dirty="0" smtClean="0">
                <a:solidFill>
                  <a:srgbClr val="FFFFFF"/>
                </a:solidFill>
                <a:latin typeface="Calibri"/>
              </a:rPr>
              <a:t>Huge leap in sensitivity</a:t>
            </a:r>
            <a:endParaRPr lang="en-US" sz="2800" dirty="0">
              <a:solidFill>
                <a:srgbClr val="FFFFFF"/>
              </a:solidFill>
              <a:latin typeface="Calibri"/>
            </a:endParaRPr>
          </a:p>
          <a:p>
            <a:pPr defTabSz="455853"/>
            <a:r>
              <a:rPr lang="en-US" sz="2800" dirty="0">
                <a:solidFill>
                  <a:srgbClr val="FFFFFF"/>
                </a:solidFill>
                <a:latin typeface="Calibri"/>
              </a:rPr>
              <a:t>..</a:t>
            </a:r>
            <a:r>
              <a:rPr lang="en-US" sz="2800" dirty="0" smtClean="0">
                <a:solidFill>
                  <a:srgbClr val="FFFFFF"/>
                </a:solidFill>
                <a:latin typeface="Calibri"/>
              </a:rPr>
              <a:t>.has happened </a:t>
            </a:r>
            <a:r>
              <a:rPr lang="en-US" sz="2800" dirty="0" smtClean="0">
                <a:solidFill>
                  <a:srgbClr val="FFFFFF"/>
                </a:solidFill>
                <a:latin typeface="Calibri"/>
              </a:rPr>
              <a:t>very rarely in history of science</a:t>
            </a:r>
            <a:endParaRPr lang="en-US" sz="2800" dirty="0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3590634" y="1262130"/>
            <a:ext cx="12108" cy="28080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21012" y="1772939"/>
            <a:ext cx="2408250" cy="646058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170" tIns="45585" rIns="91170" bIns="45585" rtlCol="0">
            <a:spAutoFit/>
          </a:bodyPr>
          <a:lstStyle/>
          <a:p>
            <a:pPr defTabSz="455853"/>
            <a:r>
              <a:rPr lang="en-US" dirty="0" smtClean="0">
                <a:solidFill>
                  <a:prstClr val="black"/>
                </a:solidFill>
                <a:latin typeface="Calibri"/>
              </a:rPr>
              <a:t>2,000 x more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sensitive</a:t>
            </a:r>
          </a:p>
          <a:p>
            <a:pPr defTabSz="455853"/>
            <a:r>
              <a:rPr lang="en-US" dirty="0" smtClean="0">
                <a:solidFill>
                  <a:prstClr val="black"/>
                </a:solidFill>
                <a:latin typeface="Calibri"/>
              </a:rPr>
              <a:t>than current telescopes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 descr="090825-01-galileos-telescope_bi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71" y="5049484"/>
            <a:ext cx="2144450" cy="16234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241" y="4006430"/>
            <a:ext cx="3335290" cy="28516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3034" y="5239307"/>
            <a:ext cx="3714033" cy="1107723"/>
          </a:xfrm>
          <a:prstGeom prst="rect">
            <a:avLst/>
          </a:prstGeom>
          <a:noFill/>
        </p:spPr>
        <p:txBody>
          <a:bodyPr wrap="none" lIns="91170" tIns="45585" rIns="91170" bIns="45585" rtlCol="0">
            <a:spAutoFit/>
          </a:bodyPr>
          <a:lstStyle/>
          <a:p>
            <a:pPr defTabSz="455853"/>
            <a:r>
              <a:rPr lang="en-US" sz="2200" dirty="0" smtClean="0">
                <a:solidFill>
                  <a:srgbClr val="FFFFFF"/>
                </a:solidFill>
                <a:latin typeface="Calibri"/>
              </a:rPr>
              <a:t>Equivalent to suddenly passing</a:t>
            </a:r>
          </a:p>
          <a:p>
            <a:pPr defTabSz="455853"/>
            <a:r>
              <a:rPr lang="en-US" sz="2200" dirty="0" smtClean="0">
                <a:solidFill>
                  <a:srgbClr val="FFFFFF"/>
                </a:solidFill>
                <a:latin typeface="Calibri"/>
              </a:rPr>
              <a:t>from Galileo’s telescope to</a:t>
            </a:r>
          </a:p>
          <a:p>
            <a:pPr defTabSz="455853"/>
            <a:r>
              <a:rPr lang="en-US" sz="2200" dirty="0" smtClean="0">
                <a:solidFill>
                  <a:srgbClr val="FFFFFF"/>
                </a:solidFill>
                <a:latin typeface="Calibri"/>
              </a:rPr>
              <a:t>modern large telescopes</a:t>
            </a:r>
            <a:endParaRPr lang="en-US" sz="2200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503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5" descr="specsimu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" t="25350" r="53323" b="26559"/>
          <a:stretch/>
        </p:blipFill>
        <p:spPr>
          <a:xfrm>
            <a:off x="5125516" y="1024394"/>
            <a:ext cx="3972943" cy="582887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535122" y="2142424"/>
            <a:ext cx="896975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AB=27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AB=28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AB=29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76477" y="493867"/>
            <a:ext cx="31017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NIRSpec</a:t>
            </a:r>
            <a:r>
              <a:rPr lang="en-US" sz="2000" dirty="0" smtClean="0">
                <a:solidFill>
                  <a:srgbClr val="FF0000"/>
                </a:solidFill>
              </a:rPr>
              <a:t> R=100, z=8, 10</a:t>
            </a:r>
            <a:r>
              <a:rPr lang="en-US" sz="2000" baseline="30000" dirty="0" smtClean="0">
                <a:solidFill>
                  <a:srgbClr val="FF0000"/>
                </a:solidFill>
              </a:rPr>
              <a:t>5</a:t>
            </a:r>
            <a:r>
              <a:rPr lang="en-US" sz="2000" dirty="0" smtClean="0">
                <a:solidFill>
                  <a:srgbClr val="FF0000"/>
                </a:solidFill>
              </a:rPr>
              <a:t> sec</a:t>
            </a:r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continuum easily detected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379" y="5629224"/>
            <a:ext cx="41399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Retrival</a:t>
            </a:r>
            <a:r>
              <a:rPr lang="en-US" sz="2000" dirty="0" smtClean="0"/>
              <a:t> of stellar age, SFR, </a:t>
            </a:r>
            <a:r>
              <a:rPr lang="en-US" sz="2000" dirty="0" err="1" smtClean="0"/>
              <a:t>Mstar</a:t>
            </a:r>
            <a:r>
              <a:rPr lang="en-US" sz="2000" dirty="0" smtClean="0"/>
              <a:t>, SFH</a:t>
            </a:r>
          </a:p>
          <a:p>
            <a:r>
              <a:rPr lang="en-US" sz="2000" dirty="0" smtClean="0"/>
              <a:t>extinction, </a:t>
            </a:r>
            <a:r>
              <a:rPr lang="en-US" sz="2000" dirty="0" err="1" smtClean="0"/>
              <a:t>metallicity</a:t>
            </a:r>
            <a:r>
              <a:rPr lang="en-US" sz="2000" dirty="0" smtClean="0"/>
              <a:t>, .... </a:t>
            </a:r>
          </a:p>
          <a:p>
            <a:r>
              <a:rPr lang="en-US" sz="2000" dirty="0" smtClean="0"/>
              <a:t>+ extreme redshift machine</a:t>
            </a:r>
            <a:endParaRPr lang="en-US" sz="2000" dirty="0"/>
          </a:p>
        </p:txBody>
      </p:sp>
      <p:pic>
        <p:nvPicPr>
          <p:cNvPr id="4" name="Picture 3" descr="aaa_oiii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5" t="21595" r="16169" b="10676"/>
          <a:stretch/>
        </p:blipFill>
        <p:spPr>
          <a:xfrm>
            <a:off x="0" y="607238"/>
            <a:ext cx="4535855" cy="33991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8352" y="788681"/>
            <a:ext cx="32505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NIRSpec</a:t>
            </a:r>
            <a:r>
              <a:rPr lang="en-US" sz="2000" dirty="0" smtClean="0">
                <a:solidFill>
                  <a:srgbClr val="FF0000"/>
                </a:solidFill>
              </a:rPr>
              <a:t>, R=1000, 2.5x10</a:t>
            </a:r>
            <a:r>
              <a:rPr lang="en-US" sz="2000" baseline="30000" dirty="0" smtClean="0">
                <a:solidFill>
                  <a:srgbClr val="FF0000"/>
                </a:solidFill>
              </a:rPr>
              <a:t>4</a:t>
            </a:r>
            <a:r>
              <a:rPr lang="en-US" sz="2000" dirty="0" smtClean="0">
                <a:solidFill>
                  <a:srgbClr val="FF0000"/>
                </a:solidFill>
              </a:rPr>
              <a:t> sec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AB=28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z=8    Z = 1/10 Z</a:t>
            </a:r>
            <a:r>
              <a:rPr lang="en-US" sz="2000" baseline="-250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sz="2000" baseline="-25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42492" y="0"/>
            <a:ext cx="6922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Expected quality of spectra in “deep” GOODS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703240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4366" y="194171"/>
            <a:ext cx="78342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 case you’re interested:</a:t>
            </a:r>
          </a:p>
          <a:p>
            <a:r>
              <a:rPr lang="en-US" sz="2400" dirty="0" smtClean="0"/>
              <a:t>summary of </a:t>
            </a:r>
            <a:r>
              <a:rPr lang="en-US" sz="2400" dirty="0" err="1" smtClean="0"/>
              <a:t>NIRCam</a:t>
            </a:r>
            <a:r>
              <a:rPr lang="en-US" sz="2400" dirty="0" smtClean="0"/>
              <a:t> exposures, areas, </a:t>
            </a:r>
            <a:r>
              <a:rPr lang="en-US" sz="2400" dirty="0" err="1" smtClean="0"/>
              <a:t>exptected</a:t>
            </a:r>
            <a:r>
              <a:rPr lang="en-US" sz="2400" dirty="0" smtClean="0"/>
              <a:t> sensitivities</a:t>
            </a:r>
            <a:endParaRPr lang="en-US" sz="2400" dirty="0"/>
          </a:p>
        </p:txBody>
      </p:sp>
      <p:pic>
        <p:nvPicPr>
          <p:cNvPr id="4" name="Picture 3" descr="p2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8917"/>
            <a:ext cx="9144000" cy="377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59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erre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" t="1335" r="884"/>
          <a:stretch/>
        </p:blipFill>
        <p:spPr>
          <a:xfrm>
            <a:off x="92364" y="1004454"/>
            <a:ext cx="8970818" cy="58073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7423" y="0"/>
            <a:ext cx="88273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3366FF"/>
                </a:solidFill>
              </a:rPr>
              <a:t>Proposed scheduling for GOODS-S given by constraints on roll angle and</a:t>
            </a:r>
          </a:p>
          <a:p>
            <a:r>
              <a:rPr lang="en-US" sz="2200" b="1" dirty="0" smtClean="0">
                <a:solidFill>
                  <a:srgbClr val="3366FF"/>
                </a:solidFill>
              </a:rPr>
              <a:t>also background (note, for spectroscopy the latter relevant only at R=100)</a:t>
            </a:r>
            <a:endParaRPr lang="en-US" sz="22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943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nasa_nonani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832637"/>
            <a:ext cx="704850" cy="61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2399"/>
            <a:ext cx="132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sa_logo_al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6058187"/>
            <a:ext cx="611188" cy="61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19469" y="513495"/>
            <a:ext cx="73913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ＭＳ Ｐゴシック"/>
                <a:cs typeface="ＭＳ Ｐゴシック"/>
              </a:rPr>
              <a:t>Overview of the NIRISS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ＭＳ Ｐゴシック"/>
                <a:cs typeface="ＭＳ Ｐゴシック"/>
              </a:rPr>
              <a:t>slitless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ＭＳ Ｐゴシック"/>
                <a:cs typeface="ＭＳ Ｐゴシック"/>
              </a:rPr>
              <a:t> mode</a:t>
            </a: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ＭＳ Ｐゴシック"/>
              <a:cs typeface="ＭＳ Ｐゴシック"/>
            </a:endParaRPr>
          </a:p>
          <a:p>
            <a:pPr algn="ctr"/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ＭＳ Ｐゴシック"/>
                <a:cs typeface="ＭＳ Ｐゴシック"/>
              </a:rPr>
              <a:t>observing strategies, issues and tips</a:t>
            </a:r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19014" y="5588147"/>
            <a:ext cx="638287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ＭＳ Ｐゴシック"/>
                <a:cs typeface="ＭＳ Ｐゴシック"/>
              </a:rPr>
              <a:t>Slides: courtesy of Chris </a:t>
            </a:r>
            <a:r>
              <a:rPr lang="en-US" sz="3200" b="1" dirty="0" err="1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ＭＳ Ｐゴシック"/>
                <a:cs typeface="ＭＳ Ｐゴシック"/>
              </a:rPr>
              <a:t>Willott</a:t>
            </a:r>
            <a:endParaRPr lang="en-US" sz="32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5793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700"/>
            <a:ext cx="9144000" cy="632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308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00"/>
            <a:ext cx="9144000" cy="620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958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00"/>
            <a:ext cx="9144000" cy="620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6199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00"/>
            <a:ext cx="9144000" cy="620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192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"/>
            <a:ext cx="9144000" cy="616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016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00"/>
            <a:ext cx="9144000" cy="620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59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A_geometry copy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53"/>
          <a:stretch/>
        </p:blipFill>
        <p:spPr>
          <a:xfrm>
            <a:off x="2716781" y="1655343"/>
            <a:ext cx="6427219" cy="5202657"/>
          </a:xfrm>
          <a:prstGeom prst="rect">
            <a:avLst/>
          </a:prstGeom>
        </p:spPr>
      </p:pic>
      <p:pic>
        <p:nvPicPr>
          <p:cNvPr id="25" name="Picture 24" descr="microshutters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8091" y="506345"/>
            <a:ext cx="1842269" cy="10807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88904" y="0"/>
            <a:ext cx="2717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Micro Shutter Array</a:t>
            </a:r>
            <a:endParaRPr lang="en-US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4104515" y="415777"/>
            <a:ext cx="503948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4 quadrants, each with 171 rows of </a:t>
            </a:r>
            <a:r>
              <a:rPr lang="en-US" sz="2200" dirty="0" smtClean="0"/>
              <a:t>365 shutters</a:t>
            </a:r>
            <a:r>
              <a:rPr lang="en-US" sz="2200" dirty="0"/>
              <a:t>, totaling ~250,000 </a:t>
            </a:r>
            <a:r>
              <a:rPr lang="en-US" sz="2200" dirty="0" smtClean="0"/>
              <a:t>shutters</a:t>
            </a:r>
          </a:p>
          <a:p>
            <a:r>
              <a:rPr lang="en-US" sz="2200" dirty="0" smtClean="0"/>
              <a:t>Each shutter is 0.46” x 0.2” 				</a:t>
            </a:r>
            <a:endParaRPr lang="en-US" sz="22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3" y="260241"/>
            <a:ext cx="1893308" cy="2103676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 flipV="1">
            <a:off x="1359388" y="81060"/>
            <a:ext cx="822540" cy="9392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56566" y="1031626"/>
            <a:ext cx="806456" cy="9223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6200000" flipH="1">
            <a:off x="2539953" y="628214"/>
            <a:ext cx="1" cy="297219"/>
          </a:xfrm>
          <a:prstGeom prst="straightConnector1">
            <a:avLst/>
          </a:prstGeom>
          <a:ln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378512" y="488898"/>
            <a:ext cx="4439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0.2”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820" y="5555921"/>
            <a:ext cx="244985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RIGID </a:t>
            </a:r>
            <a:r>
              <a:rPr lang="en-US" sz="2400" b="1" dirty="0" smtClean="0"/>
              <a:t>ARRAY</a:t>
            </a:r>
          </a:p>
          <a:p>
            <a:pPr marL="342900" indent="-342900">
              <a:buFont typeface="Symbol" charset="0"/>
              <a:buChar char=""/>
            </a:pPr>
            <a:r>
              <a:rPr lang="en-US" sz="2400" dirty="0" smtClean="0"/>
              <a:t>implications</a:t>
            </a:r>
          </a:p>
          <a:p>
            <a:r>
              <a:rPr lang="en-US" sz="2400" dirty="0" smtClean="0"/>
              <a:t>for observing plan</a:t>
            </a:r>
          </a:p>
        </p:txBody>
      </p:sp>
      <p:grpSp>
        <p:nvGrpSpPr>
          <p:cNvPr id="14" name="Group 6"/>
          <p:cNvGrpSpPr>
            <a:grpSpLocks/>
          </p:cNvGrpSpPr>
          <p:nvPr/>
        </p:nvGrpSpPr>
        <p:grpSpPr bwMode="auto">
          <a:xfrm>
            <a:off x="682036" y="2700469"/>
            <a:ext cx="2209800" cy="2265363"/>
            <a:chOff x="739" y="617"/>
            <a:chExt cx="1392" cy="1427"/>
          </a:xfrm>
        </p:grpSpPr>
        <p:sp>
          <p:nvSpPr>
            <p:cNvPr id="17" name="AutoShape 7"/>
            <p:cNvSpPr>
              <a:spLocks noChangeAspect="1" noChangeArrowheads="1"/>
            </p:cNvSpPr>
            <p:nvPr/>
          </p:nvSpPr>
          <p:spPr bwMode="auto">
            <a:xfrm>
              <a:off x="1992" y="617"/>
              <a:ext cx="80" cy="86"/>
            </a:xfrm>
            <a:prstGeom prst="star5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AutoShape 8"/>
            <p:cNvSpPr>
              <a:spLocks noChangeAspect="1" noChangeArrowheads="1"/>
            </p:cNvSpPr>
            <p:nvPr/>
          </p:nvSpPr>
          <p:spPr bwMode="auto">
            <a:xfrm>
              <a:off x="1462" y="1192"/>
              <a:ext cx="80" cy="8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AutoShape 9"/>
            <p:cNvSpPr>
              <a:spLocks noChangeAspect="1" noChangeArrowheads="1"/>
            </p:cNvSpPr>
            <p:nvPr/>
          </p:nvSpPr>
          <p:spPr bwMode="auto">
            <a:xfrm>
              <a:off x="1728" y="779"/>
              <a:ext cx="80" cy="8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" name="AutoShape 10"/>
            <p:cNvSpPr>
              <a:spLocks noChangeAspect="1" noChangeArrowheads="1"/>
            </p:cNvSpPr>
            <p:nvPr/>
          </p:nvSpPr>
          <p:spPr bwMode="auto">
            <a:xfrm>
              <a:off x="1202" y="643"/>
              <a:ext cx="80" cy="8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" name="Rectangle 11"/>
            <p:cNvSpPr>
              <a:spLocks noChangeArrowheads="1"/>
            </p:cNvSpPr>
            <p:nvPr/>
          </p:nvSpPr>
          <p:spPr bwMode="auto">
            <a:xfrm>
              <a:off x="1206" y="624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" name="AutoShape 12"/>
            <p:cNvSpPr>
              <a:spLocks noChangeAspect="1" noChangeArrowheads="1"/>
            </p:cNvSpPr>
            <p:nvPr/>
          </p:nvSpPr>
          <p:spPr bwMode="auto">
            <a:xfrm>
              <a:off x="1926" y="928"/>
              <a:ext cx="80" cy="8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" name="AutoShape 13"/>
            <p:cNvSpPr>
              <a:spLocks noChangeAspect="1" noChangeArrowheads="1"/>
            </p:cNvSpPr>
            <p:nvPr/>
          </p:nvSpPr>
          <p:spPr bwMode="auto">
            <a:xfrm>
              <a:off x="1136" y="1050"/>
              <a:ext cx="80" cy="8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" name="AutoShape 14"/>
            <p:cNvSpPr>
              <a:spLocks noChangeAspect="1" noChangeArrowheads="1"/>
            </p:cNvSpPr>
            <p:nvPr/>
          </p:nvSpPr>
          <p:spPr bwMode="auto">
            <a:xfrm>
              <a:off x="940" y="1381"/>
              <a:ext cx="80" cy="8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" name="AutoShape 15"/>
            <p:cNvSpPr>
              <a:spLocks noChangeAspect="1" noChangeArrowheads="1"/>
            </p:cNvSpPr>
            <p:nvPr/>
          </p:nvSpPr>
          <p:spPr bwMode="auto">
            <a:xfrm>
              <a:off x="1855" y="1640"/>
              <a:ext cx="80" cy="8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" name="AutoShape 16"/>
            <p:cNvSpPr>
              <a:spLocks noChangeAspect="1" noChangeArrowheads="1"/>
            </p:cNvSpPr>
            <p:nvPr/>
          </p:nvSpPr>
          <p:spPr bwMode="auto">
            <a:xfrm>
              <a:off x="1201" y="1517"/>
              <a:ext cx="80" cy="8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" name="AutoShape 17"/>
            <p:cNvSpPr>
              <a:spLocks noChangeAspect="1" noChangeArrowheads="1"/>
            </p:cNvSpPr>
            <p:nvPr/>
          </p:nvSpPr>
          <p:spPr bwMode="auto">
            <a:xfrm>
              <a:off x="1006" y="1776"/>
              <a:ext cx="80" cy="8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" name="AutoShape 18"/>
            <p:cNvSpPr>
              <a:spLocks noChangeAspect="1" noChangeArrowheads="1"/>
            </p:cNvSpPr>
            <p:nvPr/>
          </p:nvSpPr>
          <p:spPr bwMode="auto">
            <a:xfrm>
              <a:off x="1525" y="1920"/>
              <a:ext cx="80" cy="8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" name="AutoShape 19"/>
            <p:cNvSpPr>
              <a:spLocks noChangeAspect="1" noChangeArrowheads="1"/>
            </p:cNvSpPr>
            <p:nvPr/>
          </p:nvSpPr>
          <p:spPr bwMode="auto">
            <a:xfrm>
              <a:off x="982" y="827"/>
              <a:ext cx="80" cy="86"/>
            </a:xfrm>
            <a:prstGeom prst="star5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" name="AutoShape 20"/>
            <p:cNvSpPr>
              <a:spLocks noChangeAspect="1" noChangeArrowheads="1"/>
            </p:cNvSpPr>
            <p:nvPr/>
          </p:nvSpPr>
          <p:spPr bwMode="auto">
            <a:xfrm>
              <a:off x="1654" y="1035"/>
              <a:ext cx="80" cy="86"/>
            </a:xfrm>
            <a:prstGeom prst="star5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" name="AutoShape 21"/>
            <p:cNvSpPr>
              <a:spLocks noChangeAspect="1" noChangeArrowheads="1"/>
            </p:cNvSpPr>
            <p:nvPr/>
          </p:nvSpPr>
          <p:spPr bwMode="auto">
            <a:xfrm>
              <a:off x="1250" y="1684"/>
              <a:ext cx="80" cy="86"/>
            </a:xfrm>
            <a:prstGeom prst="star5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" name="AutoShape 22"/>
            <p:cNvSpPr>
              <a:spLocks noChangeAspect="1" noChangeArrowheads="1"/>
            </p:cNvSpPr>
            <p:nvPr/>
          </p:nvSpPr>
          <p:spPr bwMode="auto">
            <a:xfrm>
              <a:off x="1808" y="1484"/>
              <a:ext cx="80" cy="86"/>
            </a:xfrm>
            <a:prstGeom prst="star5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" name="AutoShape 23"/>
            <p:cNvSpPr>
              <a:spLocks noChangeAspect="1" noChangeArrowheads="1"/>
            </p:cNvSpPr>
            <p:nvPr/>
          </p:nvSpPr>
          <p:spPr bwMode="auto">
            <a:xfrm>
              <a:off x="1926" y="1902"/>
              <a:ext cx="80" cy="86"/>
            </a:xfrm>
            <a:prstGeom prst="star5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" name="Rectangle 24"/>
            <p:cNvSpPr>
              <a:spLocks noChangeArrowheads="1"/>
            </p:cNvSpPr>
            <p:nvPr/>
          </p:nvSpPr>
          <p:spPr bwMode="auto">
            <a:xfrm>
              <a:off x="1465" y="623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" name="Rectangle 25"/>
            <p:cNvSpPr>
              <a:spLocks noChangeArrowheads="1"/>
            </p:cNvSpPr>
            <p:nvPr/>
          </p:nvSpPr>
          <p:spPr bwMode="auto">
            <a:xfrm>
              <a:off x="1532" y="623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" name="Rectangle 26"/>
            <p:cNvSpPr>
              <a:spLocks noChangeArrowheads="1"/>
            </p:cNvSpPr>
            <p:nvPr/>
          </p:nvSpPr>
          <p:spPr bwMode="auto">
            <a:xfrm>
              <a:off x="1598" y="623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" name="Rectangle 27"/>
            <p:cNvSpPr>
              <a:spLocks noChangeArrowheads="1"/>
            </p:cNvSpPr>
            <p:nvPr/>
          </p:nvSpPr>
          <p:spPr bwMode="auto">
            <a:xfrm>
              <a:off x="1665" y="623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" name="Rectangle 28"/>
            <p:cNvSpPr>
              <a:spLocks noChangeArrowheads="1"/>
            </p:cNvSpPr>
            <p:nvPr/>
          </p:nvSpPr>
          <p:spPr bwMode="auto">
            <a:xfrm>
              <a:off x="1732" y="623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" name="Rectangle 29"/>
            <p:cNvSpPr>
              <a:spLocks noChangeArrowheads="1"/>
            </p:cNvSpPr>
            <p:nvPr/>
          </p:nvSpPr>
          <p:spPr bwMode="auto">
            <a:xfrm>
              <a:off x="1799" y="623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6" name="Rectangle 30"/>
            <p:cNvSpPr>
              <a:spLocks noChangeArrowheads="1"/>
            </p:cNvSpPr>
            <p:nvPr/>
          </p:nvSpPr>
          <p:spPr bwMode="auto">
            <a:xfrm>
              <a:off x="1865" y="623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7" name="Rectangle 31"/>
            <p:cNvSpPr>
              <a:spLocks noChangeArrowheads="1"/>
            </p:cNvSpPr>
            <p:nvPr/>
          </p:nvSpPr>
          <p:spPr bwMode="auto">
            <a:xfrm>
              <a:off x="1932" y="623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8" name="Rectangle 32"/>
            <p:cNvSpPr>
              <a:spLocks noChangeArrowheads="1"/>
            </p:cNvSpPr>
            <p:nvPr/>
          </p:nvSpPr>
          <p:spPr bwMode="auto">
            <a:xfrm>
              <a:off x="1999" y="623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9" name="Rectangle 33"/>
            <p:cNvSpPr>
              <a:spLocks noChangeArrowheads="1"/>
            </p:cNvSpPr>
            <p:nvPr/>
          </p:nvSpPr>
          <p:spPr bwMode="auto">
            <a:xfrm>
              <a:off x="2065" y="623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0" name="Rectangle 34"/>
            <p:cNvSpPr>
              <a:spLocks noChangeArrowheads="1"/>
            </p:cNvSpPr>
            <p:nvPr/>
          </p:nvSpPr>
          <p:spPr bwMode="auto">
            <a:xfrm>
              <a:off x="1465" y="759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1" name="Rectangle 35"/>
            <p:cNvSpPr>
              <a:spLocks noChangeArrowheads="1"/>
            </p:cNvSpPr>
            <p:nvPr/>
          </p:nvSpPr>
          <p:spPr bwMode="auto">
            <a:xfrm>
              <a:off x="1532" y="759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2" name="Rectangle 36"/>
            <p:cNvSpPr>
              <a:spLocks noChangeArrowheads="1"/>
            </p:cNvSpPr>
            <p:nvPr/>
          </p:nvSpPr>
          <p:spPr bwMode="auto">
            <a:xfrm>
              <a:off x="1598" y="759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3" name="Rectangle 37"/>
            <p:cNvSpPr>
              <a:spLocks noChangeArrowheads="1"/>
            </p:cNvSpPr>
            <p:nvPr/>
          </p:nvSpPr>
          <p:spPr bwMode="auto">
            <a:xfrm>
              <a:off x="1665" y="759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4" name="Rectangle 38"/>
            <p:cNvSpPr>
              <a:spLocks noChangeArrowheads="1"/>
            </p:cNvSpPr>
            <p:nvPr/>
          </p:nvSpPr>
          <p:spPr bwMode="auto">
            <a:xfrm>
              <a:off x="1732" y="759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" name="Rectangle 39"/>
            <p:cNvSpPr>
              <a:spLocks noChangeArrowheads="1"/>
            </p:cNvSpPr>
            <p:nvPr/>
          </p:nvSpPr>
          <p:spPr bwMode="auto">
            <a:xfrm>
              <a:off x="1799" y="759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" name="Rectangle 40"/>
            <p:cNvSpPr>
              <a:spLocks noChangeArrowheads="1"/>
            </p:cNvSpPr>
            <p:nvPr/>
          </p:nvSpPr>
          <p:spPr bwMode="auto">
            <a:xfrm>
              <a:off x="1865" y="759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7" name="Rectangle 41"/>
            <p:cNvSpPr>
              <a:spLocks noChangeArrowheads="1"/>
            </p:cNvSpPr>
            <p:nvPr/>
          </p:nvSpPr>
          <p:spPr bwMode="auto">
            <a:xfrm>
              <a:off x="1932" y="759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8" name="Rectangle 42"/>
            <p:cNvSpPr>
              <a:spLocks noChangeArrowheads="1"/>
            </p:cNvSpPr>
            <p:nvPr/>
          </p:nvSpPr>
          <p:spPr bwMode="auto">
            <a:xfrm>
              <a:off x="1999" y="759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" name="Rectangle 43"/>
            <p:cNvSpPr>
              <a:spLocks noChangeArrowheads="1"/>
            </p:cNvSpPr>
            <p:nvPr/>
          </p:nvSpPr>
          <p:spPr bwMode="auto">
            <a:xfrm>
              <a:off x="2065" y="759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0" name="Rectangle 44"/>
            <p:cNvSpPr>
              <a:spLocks noChangeArrowheads="1"/>
            </p:cNvSpPr>
            <p:nvPr/>
          </p:nvSpPr>
          <p:spPr bwMode="auto">
            <a:xfrm>
              <a:off x="1465" y="896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1" name="Rectangle 45"/>
            <p:cNvSpPr>
              <a:spLocks noChangeArrowheads="1"/>
            </p:cNvSpPr>
            <p:nvPr/>
          </p:nvSpPr>
          <p:spPr bwMode="auto">
            <a:xfrm>
              <a:off x="1532" y="896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2" name="Rectangle 46"/>
            <p:cNvSpPr>
              <a:spLocks noChangeArrowheads="1"/>
            </p:cNvSpPr>
            <p:nvPr/>
          </p:nvSpPr>
          <p:spPr bwMode="auto">
            <a:xfrm>
              <a:off x="1598" y="896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3" name="Rectangle 47"/>
            <p:cNvSpPr>
              <a:spLocks noChangeArrowheads="1"/>
            </p:cNvSpPr>
            <p:nvPr/>
          </p:nvSpPr>
          <p:spPr bwMode="auto">
            <a:xfrm>
              <a:off x="1665" y="896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4" name="Rectangle 48"/>
            <p:cNvSpPr>
              <a:spLocks noChangeArrowheads="1"/>
            </p:cNvSpPr>
            <p:nvPr/>
          </p:nvSpPr>
          <p:spPr bwMode="auto">
            <a:xfrm>
              <a:off x="1732" y="896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5" name="Rectangle 49"/>
            <p:cNvSpPr>
              <a:spLocks noChangeArrowheads="1"/>
            </p:cNvSpPr>
            <p:nvPr/>
          </p:nvSpPr>
          <p:spPr bwMode="auto">
            <a:xfrm>
              <a:off x="1799" y="896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" name="Rectangle 50"/>
            <p:cNvSpPr>
              <a:spLocks noChangeArrowheads="1"/>
            </p:cNvSpPr>
            <p:nvPr/>
          </p:nvSpPr>
          <p:spPr bwMode="auto">
            <a:xfrm>
              <a:off x="1865" y="896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" name="Rectangle 51"/>
            <p:cNvSpPr>
              <a:spLocks noChangeArrowheads="1"/>
            </p:cNvSpPr>
            <p:nvPr/>
          </p:nvSpPr>
          <p:spPr bwMode="auto">
            <a:xfrm>
              <a:off x="1932" y="896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8" name="Rectangle 52"/>
            <p:cNvSpPr>
              <a:spLocks noChangeArrowheads="1"/>
            </p:cNvSpPr>
            <p:nvPr/>
          </p:nvSpPr>
          <p:spPr bwMode="auto">
            <a:xfrm>
              <a:off x="1999" y="896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9" name="Rectangle 53"/>
            <p:cNvSpPr>
              <a:spLocks noChangeArrowheads="1"/>
            </p:cNvSpPr>
            <p:nvPr/>
          </p:nvSpPr>
          <p:spPr bwMode="auto">
            <a:xfrm>
              <a:off x="2065" y="896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0" name="Rectangle 54"/>
            <p:cNvSpPr>
              <a:spLocks noChangeArrowheads="1"/>
            </p:cNvSpPr>
            <p:nvPr/>
          </p:nvSpPr>
          <p:spPr bwMode="auto">
            <a:xfrm>
              <a:off x="1465" y="1031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" name="Rectangle 55"/>
            <p:cNvSpPr>
              <a:spLocks noChangeArrowheads="1"/>
            </p:cNvSpPr>
            <p:nvPr/>
          </p:nvSpPr>
          <p:spPr bwMode="auto">
            <a:xfrm>
              <a:off x="1532" y="1031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2" name="Rectangle 56"/>
            <p:cNvSpPr>
              <a:spLocks noChangeArrowheads="1"/>
            </p:cNvSpPr>
            <p:nvPr/>
          </p:nvSpPr>
          <p:spPr bwMode="auto">
            <a:xfrm>
              <a:off x="1598" y="1031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3" name="Rectangle 57"/>
            <p:cNvSpPr>
              <a:spLocks noChangeArrowheads="1"/>
            </p:cNvSpPr>
            <p:nvPr/>
          </p:nvSpPr>
          <p:spPr bwMode="auto">
            <a:xfrm>
              <a:off x="1665" y="1031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4" name="Rectangle 58"/>
            <p:cNvSpPr>
              <a:spLocks noChangeArrowheads="1"/>
            </p:cNvSpPr>
            <p:nvPr/>
          </p:nvSpPr>
          <p:spPr bwMode="auto">
            <a:xfrm>
              <a:off x="1732" y="1031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5" name="Rectangle 59"/>
            <p:cNvSpPr>
              <a:spLocks noChangeArrowheads="1"/>
            </p:cNvSpPr>
            <p:nvPr/>
          </p:nvSpPr>
          <p:spPr bwMode="auto">
            <a:xfrm>
              <a:off x="1799" y="1031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" name="Rectangle 60"/>
            <p:cNvSpPr>
              <a:spLocks noChangeArrowheads="1"/>
            </p:cNvSpPr>
            <p:nvPr/>
          </p:nvSpPr>
          <p:spPr bwMode="auto">
            <a:xfrm>
              <a:off x="1865" y="1031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7" name="Rectangle 61"/>
            <p:cNvSpPr>
              <a:spLocks noChangeArrowheads="1"/>
            </p:cNvSpPr>
            <p:nvPr/>
          </p:nvSpPr>
          <p:spPr bwMode="auto">
            <a:xfrm>
              <a:off x="1932" y="1031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8" name="Rectangle 62"/>
            <p:cNvSpPr>
              <a:spLocks noChangeArrowheads="1"/>
            </p:cNvSpPr>
            <p:nvPr/>
          </p:nvSpPr>
          <p:spPr bwMode="auto">
            <a:xfrm>
              <a:off x="1999" y="1031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9" name="Rectangle 63"/>
            <p:cNvSpPr>
              <a:spLocks noChangeArrowheads="1"/>
            </p:cNvSpPr>
            <p:nvPr/>
          </p:nvSpPr>
          <p:spPr bwMode="auto">
            <a:xfrm>
              <a:off x="2065" y="1031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0" name="Rectangle 64"/>
            <p:cNvSpPr>
              <a:spLocks noChangeArrowheads="1"/>
            </p:cNvSpPr>
            <p:nvPr/>
          </p:nvSpPr>
          <p:spPr bwMode="auto">
            <a:xfrm>
              <a:off x="1465" y="1167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1" name="Rectangle 65"/>
            <p:cNvSpPr>
              <a:spLocks noChangeArrowheads="1"/>
            </p:cNvSpPr>
            <p:nvPr/>
          </p:nvSpPr>
          <p:spPr bwMode="auto">
            <a:xfrm>
              <a:off x="1532" y="1167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2" name="Rectangle 66"/>
            <p:cNvSpPr>
              <a:spLocks noChangeArrowheads="1"/>
            </p:cNvSpPr>
            <p:nvPr/>
          </p:nvSpPr>
          <p:spPr bwMode="auto">
            <a:xfrm>
              <a:off x="1598" y="1167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3" name="Rectangle 67"/>
            <p:cNvSpPr>
              <a:spLocks noChangeArrowheads="1"/>
            </p:cNvSpPr>
            <p:nvPr/>
          </p:nvSpPr>
          <p:spPr bwMode="auto">
            <a:xfrm>
              <a:off x="1665" y="1167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4" name="Rectangle 68"/>
            <p:cNvSpPr>
              <a:spLocks noChangeArrowheads="1"/>
            </p:cNvSpPr>
            <p:nvPr/>
          </p:nvSpPr>
          <p:spPr bwMode="auto">
            <a:xfrm>
              <a:off x="1732" y="1167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5" name="Rectangle 69"/>
            <p:cNvSpPr>
              <a:spLocks noChangeArrowheads="1"/>
            </p:cNvSpPr>
            <p:nvPr/>
          </p:nvSpPr>
          <p:spPr bwMode="auto">
            <a:xfrm>
              <a:off x="1799" y="1167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6" name="Rectangle 70"/>
            <p:cNvSpPr>
              <a:spLocks noChangeArrowheads="1"/>
            </p:cNvSpPr>
            <p:nvPr/>
          </p:nvSpPr>
          <p:spPr bwMode="auto">
            <a:xfrm>
              <a:off x="1865" y="1167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7" name="Rectangle 71"/>
            <p:cNvSpPr>
              <a:spLocks noChangeArrowheads="1"/>
            </p:cNvSpPr>
            <p:nvPr/>
          </p:nvSpPr>
          <p:spPr bwMode="auto">
            <a:xfrm>
              <a:off x="1932" y="1167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8" name="Rectangle 72"/>
            <p:cNvSpPr>
              <a:spLocks noChangeArrowheads="1"/>
            </p:cNvSpPr>
            <p:nvPr/>
          </p:nvSpPr>
          <p:spPr bwMode="auto">
            <a:xfrm>
              <a:off x="1999" y="1167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9" name="Rectangle 73"/>
            <p:cNvSpPr>
              <a:spLocks noChangeArrowheads="1"/>
            </p:cNvSpPr>
            <p:nvPr/>
          </p:nvSpPr>
          <p:spPr bwMode="auto">
            <a:xfrm>
              <a:off x="2065" y="1167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0" name="AutoShape 74"/>
            <p:cNvSpPr>
              <a:spLocks noChangeAspect="1" noChangeArrowheads="1"/>
            </p:cNvSpPr>
            <p:nvPr/>
          </p:nvSpPr>
          <p:spPr bwMode="auto">
            <a:xfrm>
              <a:off x="843" y="1165"/>
              <a:ext cx="80" cy="86"/>
            </a:xfrm>
            <a:prstGeom prst="star5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1" name="Rectangle 75"/>
            <p:cNvSpPr>
              <a:spLocks noChangeArrowheads="1"/>
            </p:cNvSpPr>
            <p:nvPr/>
          </p:nvSpPr>
          <p:spPr bwMode="auto">
            <a:xfrm>
              <a:off x="739" y="623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2" name="Rectangle 76"/>
            <p:cNvSpPr>
              <a:spLocks noChangeArrowheads="1"/>
            </p:cNvSpPr>
            <p:nvPr/>
          </p:nvSpPr>
          <p:spPr bwMode="auto">
            <a:xfrm>
              <a:off x="806" y="623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" name="Rectangle 77"/>
            <p:cNvSpPr>
              <a:spLocks noChangeArrowheads="1"/>
            </p:cNvSpPr>
            <p:nvPr/>
          </p:nvSpPr>
          <p:spPr bwMode="auto">
            <a:xfrm>
              <a:off x="872" y="623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4" name="Rectangle 78"/>
            <p:cNvSpPr>
              <a:spLocks noChangeArrowheads="1"/>
            </p:cNvSpPr>
            <p:nvPr/>
          </p:nvSpPr>
          <p:spPr bwMode="auto">
            <a:xfrm>
              <a:off x="939" y="623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5" name="Rectangle 79"/>
            <p:cNvSpPr>
              <a:spLocks noChangeArrowheads="1"/>
            </p:cNvSpPr>
            <p:nvPr/>
          </p:nvSpPr>
          <p:spPr bwMode="auto">
            <a:xfrm>
              <a:off x="1006" y="623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6" name="Rectangle 80"/>
            <p:cNvSpPr>
              <a:spLocks noChangeArrowheads="1"/>
            </p:cNvSpPr>
            <p:nvPr/>
          </p:nvSpPr>
          <p:spPr bwMode="auto">
            <a:xfrm>
              <a:off x="1073" y="623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7" name="Rectangle 81"/>
            <p:cNvSpPr>
              <a:spLocks noChangeArrowheads="1"/>
            </p:cNvSpPr>
            <p:nvPr/>
          </p:nvSpPr>
          <p:spPr bwMode="auto">
            <a:xfrm>
              <a:off x="1139" y="623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8" name="Rectangle 82"/>
            <p:cNvSpPr>
              <a:spLocks noChangeArrowheads="1"/>
            </p:cNvSpPr>
            <p:nvPr/>
          </p:nvSpPr>
          <p:spPr bwMode="auto">
            <a:xfrm>
              <a:off x="1273" y="623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9" name="Rectangle 83"/>
            <p:cNvSpPr>
              <a:spLocks noChangeArrowheads="1"/>
            </p:cNvSpPr>
            <p:nvPr/>
          </p:nvSpPr>
          <p:spPr bwMode="auto">
            <a:xfrm>
              <a:off x="1339" y="623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0" name="Rectangle 84"/>
            <p:cNvSpPr>
              <a:spLocks noChangeArrowheads="1"/>
            </p:cNvSpPr>
            <p:nvPr/>
          </p:nvSpPr>
          <p:spPr bwMode="auto">
            <a:xfrm>
              <a:off x="739" y="759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1" name="Rectangle 85"/>
            <p:cNvSpPr>
              <a:spLocks noChangeArrowheads="1"/>
            </p:cNvSpPr>
            <p:nvPr/>
          </p:nvSpPr>
          <p:spPr bwMode="auto">
            <a:xfrm>
              <a:off x="806" y="759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" name="Rectangle 86"/>
            <p:cNvSpPr>
              <a:spLocks noChangeArrowheads="1"/>
            </p:cNvSpPr>
            <p:nvPr/>
          </p:nvSpPr>
          <p:spPr bwMode="auto">
            <a:xfrm>
              <a:off x="872" y="759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" name="Rectangle 87"/>
            <p:cNvSpPr>
              <a:spLocks noChangeArrowheads="1"/>
            </p:cNvSpPr>
            <p:nvPr/>
          </p:nvSpPr>
          <p:spPr bwMode="auto">
            <a:xfrm>
              <a:off x="939" y="759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4" name="Rectangle 88"/>
            <p:cNvSpPr>
              <a:spLocks noChangeArrowheads="1"/>
            </p:cNvSpPr>
            <p:nvPr/>
          </p:nvSpPr>
          <p:spPr bwMode="auto">
            <a:xfrm>
              <a:off x="1006" y="759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5" name="Rectangle 89"/>
            <p:cNvSpPr>
              <a:spLocks noChangeArrowheads="1"/>
            </p:cNvSpPr>
            <p:nvPr/>
          </p:nvSpPr>
          <p:spPr bwMode="auto">
            <a:xfrm>
              <a:off x="1073" y="759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6" name="Rectangle 90"/>
            <p:cNvSpPr>
              <a:spLocks noChangeArrowheads="1"/>
            </p:cNvSpPr>
            <p:nvPr/>
          </p:nvSpPr>
          <p:spPr bwMode="auto">
            <a:xfrm>
              <a:off x="1139" y="759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7" name="Rectangle 91"/>
            <p:cNvSpPr>
              <a:spLocks noChangeArrowheads="1"/>
            </p:cNvSpPr>
            <p:nvPr/>
          </p:nvSpPr>
          <p:spPr bwMode="auto">
            <a:xfrm>
              <a:off x="1206" y="759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8" name="Rectangle 92"/>
            <p:cNvSpPr>
              <a:spLocks noChangeArrowheads="1"/>
            </p:cNvSpPr>
            <p:nvPr/>
          </p:nvSpPr>
          <p:spPr bwMode="auto">
            <a:xfrm>
              <a:off x="1273" y="759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9" name="Rectangle 93"/>
            <p:cNvSpPr>
              <a:spLocks noChangeArrowheads="1"/>
            </p:cNvSpPr>
            <p:nvPr/>
          </p:nvSpPr>
          <p:spPr bwMode="auto">
            <a:xfrm>
              <a:off x="1339" y="759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0" name="Rectangle 94"/>
            <p:cNvSpPr>
              <a:spLocks noChangeArrowheads="1"/>
            </p:cNvSpPr>
            <p:nvPr/>
          </p:nvSpPr>
          <p:spPr bwMode="auto">
            <a:xfrm>
              <a:off x="739" y="896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1" name="Rectangle 95"/>
            <p:cNvSpPr>
              <a:spLocks noChangeArrowheads="1"/>
            </p:cNvSpPr>
            <p:nvPr/>
          </p:nvSpPr>
          <p:spPr bwMode="auto">
            <a:xfrm>
              <a:off x="806" y="896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2" name="Rectangle 96"/>
            <p:cNvSpPr>
              <a:spLocks noChangeArrowheads="1"/>
            </p:cNvSpPr>
            <p:nvPr/>
          </p:nvSpPr>
          <p:spPr bwMode="auto">
            <a:xfrm>
              <a:off x="872" y="896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3" name="Rectangle 97"/>
            <p:cNvSpPr>
              <a:spLocks noChangeArrowheads="1"/>
            </p:cNvSpPr>
            <p:nvPr/>
          </p:nvSpPr>
          <p:spPr bwMode="auto">
            <a:xfrm>
              <a:off x="939" y="896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4" name="Rectangle 98"/>
            <p:cNvSpPr>
              <a:spLocks noChangeArrowheads="1"/>
            </p:cNvSpPr>
            <p:nvPr/>
          </p:nvSpPr>
          <p:spPr bwMode="auto">
            <a:xfrm>
              <a:off x="1006" y="896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5" name="Rectangle 99"/>
            <p:cNvSpPr>
              <a:spLocks noChangeArrowheads="1"/>
            </p:cNvSpPr>
            <p:nvPr/>
          </p:nvSpPr>
          <p:spPr bwMode="auto">
            <a:xfrm>
              <a:off x="1073" y="896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6" name="Rectangle 100"/>
            <p:cNvSpPr>
              <a:spLocks noChangeArrowheads="1"/>
            </p:cNvSpPr>
            <p:nvPr/>
          </p:nvSpPr>
          <p:spPr bwMode="auto">
            <a:xfrm>
              <a:off x="1139" y="896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" name="Rectangle 101"/>
            <p:cNvSpPr>
              <a:spLocks noChangeArrowheads="1"/>
            </p:cNvSpPr>
            <p:nvPr/>
          </p:nvSpPr>
          <p:spPr bwMode="auto">
            <a:xfrm>
              <a:off x="1206" y="896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8" name="Rectangle 102"/>
            <p:cNvSpPr>
              <a:spLocks noChangeArrowheads="1"/>
            </p:cNvSpPr>
            <p:nvPr/>
          </p:nvSpPr>
          <p:spPr bwMode="auto">
            <a:xfrm>
              <a:off x="1273" y="896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9" name="Rectangle 103"/>
            <p:cNvSpPr>
              <a:spLocks noChangeArrowheads="1"/>
            </p:cNvSpPr>
            <p:nvPr/>
          </p:nvSpPr>
          <p:spPr bwMode="auto">
            <a:xfrm>
              <a:off x="1339" y="896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0" name="Rectangle 104"/>
            <p:cNvSpPr>
              <a:spLocks noChangeArrowheads="1"/>
            </p:cNvSpPr>
            <p:nvPr/>
          </p:nvSpPr>
          <p:spPr bwMode="auto">
            <a:xfrm>
              <a:off x="739" y="1031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1" name="Rectangle 105"/>
            <p:cNvSpPr>
              <a:spLocks noChangeArrowheads="1"/>
            </p:cNvSpPr>
            <p:nvPr/>
          </p:nvSpPr>
          <p:spPr bwMode="auto">
            <a:xfrm>
              <a:off x="806" y="1031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2" name="Rectangle 106"/>
            <p:cNvSpPr>
              <a:spLocks noChangeArrowheads="1"/>
            </p:cNvSpPr>
            <p:nvPr/>
          </p:nvSpPr>
          <p:spPr bwMode="auto">
            <a:xfrm>
              <a:off x="872" y="1031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" name="Rectangle 107"/>
            <p:cNvSpPr>
              <a:spLocks noChangeArrowheads="1"/>
            </p:cNvSpPr>
            <p:nvPr/>
          </p:nvSpPr>
          <p:spPr bwMode="auto">
            <a:xfrm>
              <a:off x="939" y="1031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" name="Rectangle 108"/>
            <p:cNvSpPr>
              <a:spLocks noChangeArrowheads="1"/>
            </p:cNvSpPr>
            <p:nvPr/>
          </p:nvSpPr>
          <p:spPr bwMode="auto">
            <a:xfrm>
              <a:off x="1006" y="1031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" name="Rectangle 109"/>
            <p:cNvSpPr>
              <a:spLocks noChangeArrowheads="1"/>
            </p:cNvSpPr>
            <p:nvPr/>
          </p:nvSpPr>
          <p:spPr bwMode="auto">
            <a:xfrm>
              <a:off x="1073" y="1031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6" name="Rectangle 110"/>
            <p:cNvSpPr>
              <a:spLocks noChangeArrowheads="1"/>
            </p:cNvSpPr>
            <p:nvPr/>
          </p:nvSpPr>
          <p:spPr bwMode="auto">
            <a:xfrm>
              <a:off x="1139" y="1031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7" name="Rectangle 111"/>
            <p:cNvSpPr>
              <a:spLocks noChangeArrowheads="1"/>
            </p:cNvSpPr>
            <p:nvPr/>
          </p:nvSpPr>
          <p:spPr bwMode="auto">
            <a:xfrm>
              <a:off x="1206" y="1031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8" name="Rectangle 112"/>
            <p:cNvSpPr>
              <a:spLocks noChangeArrowheads="1"/>
            </p:cNvSpPr>
            <p:nvPr/>
          </p:nvSpPr>
          <p:spPr bwMode="auto">
            <a:xfrm>
              <a:off x="1273" y="1031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9" name="Rectangle 113"/>
            <p:cNvSpPr>
              <a:spLocks noChangeArrowheads="1"/>
            </p:cNvSpPr>
            <p:nvPr/>
          </p:nvSpPr>
          <p:spPr bwMode="auto">
            <a:xfrm>
              <a:off x="1339" y="1031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0" name="Rectangle 114"/>
            <p:cNvSpPr>
              <a:spLocks noChangeArrowheads="1"/>
            </p:cNvSpPr>
            <p:nvPr/>
          </p:nvSpPr>
          <p:spPr bwMode="auto">
            <a:xfrm>
              <a:off x="739" y="1167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1" name="Rectangle 115"/>
            <p:cNvSpPr>
              <a:spLocks noChangeArrowheads="1"/>
            </p:cNvSpPr>
            <p:nvPr/>
          </p:nvSpPr>
          <p:spPr bwMode="auto">
            <a:xfrm>
              <a:off x="806" y="1167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2" name="Rectangle 116"/>
            <p:cNvSpPr>
              <a:spLocks noChangeArrowheads="1"/>
            </p:cNvSpPr>
            <p:nvPr/>
          </p:nvSpPr>
          <p:spPr bwMode="auto">
            <a:xfrm>
              <a:off x="872" y="1167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3" name="Rectangle 117"/>
            <p:cNvSpPr>
              <a:spLocks noChangeArrowheads="1"/>
            </p:cNvSpPr>
            <p:nvPr/>
          </p:nvSpPr>
          <p:spPr bwMode="auto">
            <a:xfrm>
              <a:off x="939" y="1167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4" name="Rectangle 118"/>
            <p:cNvSpPr>
              <a:spLocks noChangeArrowheads="1"/>
            </p:cNvSpPr>
            <p:nvPr/>
          </p:nvSpPr>
          <p:spPr bwMode="auto">
            <a:xfrm>
              <a:off x="1006" y="1167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5" name="Rectangle 119"/>
            <p:cNvSpPr>
              <a:spLocks noChangeArrowheads="1"/>
            </p:cNvSpPr>
            <p:nvPr/>
          </p:nvSpPr>
          <p:spPr bwMode="auto">
            <a:xfrm>
              <a:off x="1073" y="1167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6" name="Rectangle 120"/>
            <p:cNvSpPr>
              <a:spLocks noChangeArrowheads="1"/>
            </p:cNvSpPr>
            <p:nvPr/>
          </p:nvSpPr>
          <p:spPr bwMode="auto">
            <a:xfrm>
              <a:off x="1139" y="1167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7" name="Rectangle 121"/>
            <p:cNvSpPr>
              <a:spLocks noChangeArrowheads="1"/>
            </p:cNvSpPr>
            <p:nvPr/>
          </p:nvSpPr>
          <p:spPr bwMode="auto">
            <a:xfrm>
              <a:off x="1206" y="1167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8" name="Rectangle 122"/>
            <p:cNvSpPr>
              <a:spLocks noChangeArrowheads="1"/>
            </p:cNvSpPr>
            <p:nvPr/>
          </p:nvSpPr>
          <p:spPr bwMode="auto">
            <a:xfrm>
              <a:off x="1273" y="1167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9" name="Rectangle 123"/>
            <p:cNvSpPr>
              <a:spLocks noChangeArrowheads="1"/>
            </p:cNvSpPr>
            <p:nvPr/>
          </p:nvSpPr>
          <p:spPr bwMode="auto">
            <a:xfrm>
              <a:off x="1339" y="1167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0" name="Rectangle 124"/>
            <p:cNvSpPr>
              <a:spLocks noChangeArrowheads="1"/>
            </p:cNvSpPr>
            <p:nvPr/>
          </p:nvSpPr>
          <p:spPr bwMode="auto">
            <a:xfrm>
              <a:off x="1465" y="1364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1" name="Rectangle 125"/>
            <p:cNvSpPr>
              <a:spLocks noChangeArrowheads="1"/>
            </p:cNvSpPr>
            <p:nvPr/>
          </p:nvSpPr>
          <p:spPr bwMode="auto">
            <a:xfrm>
              <a:off x="1532" y="1364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2" name="Rectangle 126"/>
            <p:cNvSpPr>
              <a:spLocks noChangeArrowheads="1"/>
            </p:cNvSpPr>
            <p:nvPr/>
          </p:nvSpPr>
          <p:spPr bwMode="auto">
            <a:xfrm>
              <a:off x="1598" y="1364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3" name="Rectangle 127"/>
            <p:cNvSpPr>
              <a:spLocks noChangeArrowheads="1"/>
            </p:cNvSpPr>
            <p:nvPr/>
          </p:nvSpPr>
          <p:spPr bwMode="auto">
            <a:xfrm>
              <a:off x="1665" y="1364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4" name="Rectangle 128"/>
            <p:cNvSpPr>
              <a:spLocks noChangeArrowheads="1"/>
            </p:cNvSpPr>
            <p:nvPr/>
          </p:nvSpPr>
          <p:spPr bwMode="auto">
            <a:xfrm>
              <a:off x="1732" y="1364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5" name="Rectangle 129"/>
            <p:cNvSpPr>
              <a:spLocks noChangeArrowheads="1"/>
            </p:cNvSpPr>
            <p:nvPr/>
          </p:nvSpPr>
          <p:spPr bwMode="auto">
            <a:xfrm>
              <a:off x="1799" y="1364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6" name="Rectangle 130"/>
            <p:cNvSpPr>
              <a:spLocks noChangeArrowheads="1"/>
            </p:cNvSpPr>
            <p:nvPr/>
          </p:nvSpPr>
          <p:spPr bwMode="auto">
            <a:xfrm>
              <a:off x="1865" y="1364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7" name="Rectangle 131"/>
            <p:cNvSpPr>
              <a:spLocks noChangeArrowheads="1"/>
            </p:cNvSpPr>
            <p:nvPr/>
          </p:nvSpPr>
          <p:spPr bwMode="auto">
            <a:xfrm>
              <a:off x="1932" y="1364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8" name="Rectangle 132"/>
            <p:cNvSpPr>
              <a:spLocks noChangeArrowheads="1"/>
            </p:cNvSpPr>
            <p:nvPr/>
          </p:nvSpPr>
          <p:spPr bwMode="auto">
            <a:xfrm>
              <a:off x="1999" y="1364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9" name="Rectangle 133"/>
            <p:cNvSpPr>
              <a:spLocks noChangeArrowheads="1"/>
            </p:cNvSpPr>
            <p:nvPr/>
          </p:nvSpPr>
          <p:spPr bwMode="auto">
            <a:xfrm>
              <a:off x="2065" y="1364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0" name="Rectangle 134"/>
            <p:cNvSpPr>
              <a:spLocks noChangeArrowheads="1"/>
            </p:cNvSpPr>
            <p:nvPr/>
          </p:nvSpPr>
          <p:spPr bwMode="auto">
            <a:xfrm>
              <a:off x="1465" y="1500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1" name="Rectangle 135"/>
            <p:cNvSpPr>
              <a:spLocks noChangeArrowheads="1"/>
            </p:cNvSpPr>
            <p:nvPr/>
          </p:nvSpPr>
          <p:spPr bwMode="auto">
            <a:xfrm>
              <a:off x="1532" y="1500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2" name="Rectangle 136"/>
            <p:cNvSpPr>
              <a:spLocks noChangeArrowheads="1"/>
            </p:cNvSpPr>
            <p:nvPr/>
          </p:nvSpPr>
          <p:spPr bwMode="auto">
            <a:xfrm>
              <a:off x="1598" y="1500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3" name="Rectangle 137"/>
            <p:cNvSpPr>
              <a:spLocks noChangeArrowheads="1"/>
            </p:cNvSpPr>
            <p:nvPr/>
          </p:nvSpPr>
          <p:spPr bwMode="auto">
            <a:xfrm>
              <a:off x="1665" y="1500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" name="Rectangle 138"/>
            <p:cNvSpPr>
              <a:spLocks noChangeArrowheads="1"/>
            </p:cNvSpPr>
            <p:nvPr/>
          </p:nvSpPr>
          <p:spPr bwMode="auto">
            <a:xfrm>
              <a:off x="1732" y="1500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5" name="Rectangle 139"/>
            <p:cNvSpPr>
              <a:spLocks noChangeArrowheads="1"/>
            </p:cNvSpPr>
            <p:nvPr/>
          </p:nvSpPr>
          <p:spPr bwMode="auto">
            <a:xfrm>
              <a:off x="1799" y="1500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6" name="Rectangle 140"/>
            <p:cNvSpPr>
              <a:spLocks noChangeArrowheads="1"/>
            </p:cNvSpPr>
            <p:nvPr/>
          </p:nvSpPr>
          <p:spPr bwMode="auto">
            <a:xfrm>
              <a:off x="1865" y="1500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7" name="Rectangle 141"/>
            <p:cNvSpPr>
              <a:spLocks noChangeArrowheads="1"/>
            </p:cNvSpPr>
            <p:nvPr/>
          </p:nvSpPr>
          <p:spPr bwMode="auto">
            <a:xfrm>
              <a:off x="1932" y="1500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8" name="Rectangle 142"/>
            <p:cNvSpPr>
              <a:spLocks noChangeArrowheads="1"/>
            </p:cNvSpPr>
            <p:nvPr/>
          </p:nvSpPr>
          <p:spPr bwMode="auto">
            <a:xfrm>
              <a:off x="1999" y="1500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9" name="Rectangle 143"/>
            <p:cNvSpPr>
              <a:spLocks noChangeArrowheads="1"/>
            </p:cNvSpPr>
            <p:nvPr/>
          </p:nvSpPr>
          <p:spPr bwMode="auto">
            <a:xfrm>
              <a:off x="2065" y="1500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0" name="Rectangle 144"/>
            <p:cNvSpPr>
              <a:spLocks noChangeArrowheads="1"/>
            </p:cNvSpPr>
            <p:nvPr/>
          </p:nvSpPr>
          <p:spPr bwMode="auto">
            <a:xfrm>
              <a:off x="1465" y="1637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1" name="Rectangle 145"/>
            <p:cNvSpPr>
              <a:spLocks noChangeArrowheads="1"/>
            </p:cNvSpPr>
            <p:nvPr/>
          </p:nvSpPr>
          <p:spPr bwMode="auto">
            <a:xfrm>
              <a:off x="1532" y="1637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" name="Rectangle 146"/>
            <p:cNvSpPr>
              <a:spLocks noChangeArrowheads="1"/>
            </p:cNvSpPr>
            <p:nvPr/>
          </p:nvSpPr>
          <p:spPr bwMode="auto">
            <a:xfrm>
              <a:off x="1598" y="1637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3" name="Rectangle 147"/>
            <p:cNvSpPr>
              <a:spLocks noChangeArrowheads="1"/>
            </p:cNvSpPr>
            <p:nvPr/>
          </p:nvSpPr>
          <p:spPr bwMode="auto">
            <a:xfrm>
              <a:off x="1665" y="1637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4" name="Rectangle 148"/>
            <p:cNvSpPr>
              <a:spLocks noChangeArrowheads="1"/>
            </p:cNvSpPr>
            <p:nvPr/>
          </p:nvSpPr>
          <p:spPr bwMode="auto">
            <a:xfrm>
              <a:off x="1732" y="1637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5" name="Rectangle 149"/>
            <p:cNvSpPr>
              <a:spLocks noChangeArrowheads="1"/>
            </p:cNvSpPr>
            <p:nvPr/>
          </p:nvSpPr>
          <p:spPr bwMode="auto">
            <a:xfrm>
              <a:off x="1799" y="1637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6" name="Rectangle 150"/>
            <p:cNvSpPr>
              <a:spLocks noChangeArrowheads="1"/>
            </p:cNvSpPr>
            <p:nvPr/>
          </p:nvSpPr>
          <p:spPr bwMode="auto">
            <a:xfrm>
              <a:off x="1865" y="1637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7" name="Rectangle 151"/>
            <p:cNvSpPr>
              <a:spLocks noChangeArrowheads="1"/>
            </p:cNvSpPr>
            <p:nvPr/>
          </p:nvSpPr>
          <p:spPr bwMode="auto">
            <a:xfrm>
              <a:off x="1932" y="1637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8" name="Rectangle 152"/>
            <p:cNvSpPr>
              <a:spLocks noChangeArrowheads="1"/>
            </p:cNvSpPr>
            <p:nvPr/>
          </p:nvSpPr>
          <p:spPr bwMode="auto">
            <a:xfrm>
              <a:off x="1999" y="1637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9" name="Rectangle 153"/>
            <p:cNvSpPr>
              <a:spLocks noChangeArrowheads="1"/>
            </p:cNvSpPr>
            <p:nvPr/>
          </p:nvSpPr>
          <p:spPr bwMode="auto">
            <a:xfrm>
              <a:off x="2065" y="1637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0" name="Rectangle 154"/>
            <p:cNvSpPr>
              <a:spLocks noChangeArrowheads="1"/>
            </p:cNvSpPr>
            <p:nvPr/>
          </p:nvSpPr>
          <p:spPr bwMode="auto">
            <a:xfrm>
              <a:off x="1465" y="1772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1" name="Rectangle 155"/>
            <p:cNvSpPr>
              <a:spLocks noChangeArrowheads="1"/>
            </p:cNvSpPr>
            <p:nvPr/>
          </p:nvSpPr>
          <p:spPr bwMode="auto">
            <a:xfrm>
              <a:off x="1532" y="1772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2" name="Rectangle 156"/>
            <p:cNvSpPr>
              <a:spLocks noChangeArrowheads="1"/>
            </p:cNvSpPr>
            <p:nvPr/>
          </p:nvSpPr>
          <p:spPr bwMode="auto">
            <a:xfrm>
              <a:off x="1598" y="1772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3" name="Rectangle 157"/>
            <p:cNvSpPr>
              <a:spLocks noChangeArrowheads="1"/>
            </p:cNvSpPr>
            <p:nvPr/>
          </p:nvSpPr>
          <p:spPr bwMode="auto">
            <a:xfrm>
              <a:off x="1665" y="1772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4" name="Rectangle 158"/>
            <p:cNvSpPr>
              <a:spLocks noChangeArrowheads="1"/>
            </p:cNvSpPr>
            <p:nvPr/>
          </p:nvSpPr>
          <p:spPr bwMode="auto">
            <a:xfrm>
              <a:off x="1732" y="1772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5" name="Rectangle 159"/>
            <p:cNvSpPr>
              <a:spLocks noChangeArrowheads="1"/>
            </p:cNvSpPr>
            <p:nvPr/>
          </p:nvSpPr>
          <p:spPr bwMode="auto">
            <a:xfrm>
              <a:off x="1799" y="1772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6" name="Rectangle 160"/>
            <p:cNvSpPr>
              <a:spLocks noChangeArrowheads="1"/>
            </p:cNvSpPr>
            <p:nvPr/>
          </p:nvSpPr>
          <p:spPr bwMode="auto">
            <a:xfrm>
              <a:off x="1865" y="1772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7" name="Rectangle 161"/>
            <p:cNvSpPr>
              <a:spLocks noChangeArrowheads="1"/>
            </p:cNvSpPr>
            <p:nvPr/>
          </p:nvSpPr>
          <p:spPr bwMode="auto">
            <a:xfrm>
              <a:off x="1932" y="1772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8" name="Rectangle 162"/>
            <p:cNvSpPr>
              <a:spLocks noChangeArrowheads="1"/>
            </p:cNvSpPr>
            <p:nvPr/>
          </p:nvSpPr>
          <p:spPr bwMode="auto">
            <a:xfrm>
              <a:off x="1999" y="1772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9" name="Rectangle 163"/>
            <p:cNvSpPr>
              <a:spLocks noChangeArrowheads="1"/>
            </p:cNvSpPr>
            <p:nvPr/>
          </p:nvSpPr>
          <p:spPr bwMode="auto">
            <a:xfrm>
              <a:off x="2065" y="1772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0" name="Rectangle 164"/>
            <p:cNvSpPr>
              <a:spLocks noChangeArrowheads="1"/>
            </p:cNvSpPr>
            <p:nvPr/>
          </p:nvSpPr>
          <p:spPr bwMode="auto">
            <a:xfrm>
              <a:off x="1465" y="1908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1" name="Rectangle 165"/>
            <p:cNvSpPr>
              <a:spLocks noChangeArrowheads="1"/>
            </p:cNvSpPr>
            <p:nvPr/>
          </p:nvSpPr>
          <p:spPr bwMode="auto">
            <a:xfrm>
              <a:off x="1532" y="1908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2" name="Rectangle 166"/>
            <p:cNvSpPr>
              <a:spLocks noChangeArrowheads="1"/>
            </p:cNvSpPr>
            <p:nvPr/>
          </p:nvSpPr>
          <p:spPr bwMode="auto">
            <a:xfrm>
              <a:off x="1598" y="1908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3" name="Rectangle 167"/>
            <p:cNvSpPr>
              <a:spLocks noChangeArrowheads="1"/>
            </p:cNvSpPr>
            <p:nvPr/>
          </p:nvSpPr>
          <p:spPr bwMode="auto">
            <a:xfrm>
              <a:off x="1665" y="1908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4" name="Rectangle 168"/>
            <p:cNvSpPr>
              <a:spLocks noChangeArrowheads="1"/>
            </p:cNvSpPr>
            <p:nvPr/>
          </p:nvSpPr>
          <p:spPr bwMode="auto">
            <a:xfrm>
              <a:off x="1732" y="1908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5" name="Rectangle 169"/>
            <p:cNvSpPr>
              <a:spLocks noChangeArrowheads="1"/>
            </p:cNvSpPr>
            <p:nvPr/>
          </p:nvSpPr>
          <p:spPr bwMode="auto">
            <a:xfrm>
              <a:off x="1799" y="1908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6" name="Rectangle 170"/>
            <p:cNvSpPr>
              <a:spLocks noChangeArrowheads="1"/>
            </p:cNvSpPr>
            <p:nvPr/>
          </p:nvSpPr>
          <p:spPr bwMode="auto">
            <a:xfrm>
              <a:off x="1865" y="1908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7" name="Rectangle 171"/>
            <p:cNvSpPr>
              <a:spLocks noChangeArrowheads="1"/>
            </p:cNvSpPr>
            <p:nvPr/>
          </p:nvSpPr>
          <p:spPr bwMode="auto">
            <a:xfrm>
              <a:off x="1932" y="1908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8" name="Rectangle 172"/>
            <p:cNvSpPr>
              <a:spLocks noChangeArrowheads="1"/>
            </p:cNvSpPr>
            <p:nvPr/>
          </p:nvSpPr>
          <p:spPr bwMode="auto">
            <a:xfrm>
              <a:off x="1999" y="1908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9" name="Rectangle 173"/>
            <p:cNvSpPr>
              <a:spLocks noChangeArrowheads="1"/>
            </p:cNvSpPr>
            <p:nvPr/>
          </p:nvSpPr>
          <p:spPr bwMode="auto">
            <a:xfrm>
              <a:off x="2065" y="1908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0" name="Rectangle 174"/>
            <p:cNvSpPr>
              <a:spLocks noChangeArrowheads="1"/>
            </p:cNvSpPr>
            <p:nvPr/>
          </p:nvSpPr>
          <p:spPr bwMode="auto">
            <a:xfrm>
              <a:off x="739" y="1364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1" name="Rectangle 175"/>
            <p:cNvSpPr>
              <a:spLocks noChangeArrowheads="1"/>
            </p:cNvSpPr>
            <p:nvPr/>
          </p:nvSpPr>
          <p:spPr bwMode="auto">
            <a:xfrm>
              <a:off x="806" y="1364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2" name="Rectangle 176"/>
            <p:cNvSpPr>
              <a:spLocks noChangeArrowheads="1"/>
            </p:cNvSpPr>
            <p:nvPr/>
          </p:nvSpPr>
          <p:spPr bwMode="auto">
            <a:xfrm>
              <a:off x="872" y="1364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3" name="Rectangle 177"/>
            <p:cNvSpPr>
              <a:spLocks noChangeArrowheads="1"/>
            </p:cNvSpPr>
            <p:nvPr/>
          </p:nvSpPr>
          <p:spPr bwMode="auto">
            <a:xfrm>
              <a:off x="939" y="1364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" name="Rectangle 178"/>
            <p:cNvSpPr>
              <a:spLocks noChangeArrowheads="1"/>
            </p:cNvSpPr>
            <p:nvPr/>
          </p:nvSpPr>
          <p:spPr bwMode="auto">
            <a:xfrm>
              <a:off x="1006" y="1364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5" name="Rectangle 179"/>
            <p:cNvSpPr>
              <a:spLocks noChangeArrowheads="1"/>
            </p:cNvSpPr>
            <p:nvPr/>
          </p:nvSpPr>
          <p:spPr bwMode="auto">
            <a:xfrm>
              <a:off x="1073" y="1364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6" name="Rectangle 180"/>
            <p:cNvSpPr>
              <a:spLocks noChangeArrowheads="1"/>
            </p:cNvSpPr>
            <p:nvPr/>
          </p:nvSpPr>
          <p:spPr bwMode="auto">
            <a:xfrm>
              <a:off x="1139" y="1364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7" name="Rectangle 181"/>
            <p:cNvSpPr>
              <a:spLocks noChangeArrowheads="1"/>
            </p:cNvSpPr>
            <p:nvPr/>
          </p:nvSpPr>
          <p:spPr bwMode="auto">
            <a:xfrm>
              <a:off x="1206" y="1364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8" name="Rectangle 182"/>
            <p:cNvSpPr>
              <a:spLocks noChangeArrowheads="1"/>
            </p:cNvSpPr>
            <p:nvPr/>
          </p:nvSpPr>
          <p:spPr bwMode="auto">
            <a:xfrm>
              <a:off x="1273" y="1364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9" name="Rectangle 183"/>
            <p:cNvSpPr>
              <a:spLocks noChangeArrowheads="1"/>
            </p:cNvSpPr>
            <p:nvPr/>
          </p:nvSpPr>
          <p:spPr bwMode="auto">
            <a:xfrm>
              <a:off x="1339" y="1364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0" name="Rectangle 184"/>
            <p:cNvSpPr>
              <a:spLocks noChangeArrowheads="1"/>
            </p:cNvSpPr>
            <p:nvPr/>
          </p:nvSpPr>
          <p:spPr bwMode="auto">
            <a:xfrm>
              <a:off x="739" y="1500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1" name="Rectangle 185"/>
            <p:cNvSpPr>
              <a:spLocks noChangeArrowheads="1"/>
            </p:cNvSpPr>
            <p:nvPr/>
          </p:nvSpPr>
          <p:spPr bwMode="auto">
            <a:xfrm>
              <a:off x="806" y="1500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2" name="Rectangle 186"/>
            <p:cNvSpPr>
              <a:spLocks noChangeArrowheads="1"/>
            </p:cNvSpPr>
            <p:nvPr/>
          </p:nvSpPr>
          <p:spPr bwMode="auto">
            <a:xfrm>
              <a:off x="872" y="1500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3" name="Rectangle 187"/>
            <p:cNvSpPr>
              <a:spLocks noChangeArrowheads="1"/>
            </p:cNvSpPr>
            <p:nvPr/>
          </p:nvSpPr>
          <p:spPr bwMode="auto">
            <a:xfrm>
              <a:off x="939" y="1500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4" name="Rectangle 188"/>
            <p:cNvSpPr>
              <a:spLocks noChangeArrowheads="1"/>
            </p:cNvSpPr>
            <p:nvPr/>
          </p:nvSpPr>
          <p:spPr bwMode="auto">
            <a:xfrm>
              <a:off x="1006" y="1500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5" name="Rectangle 189"/>
            <p:cNvSpPr>
              <a:spLocks noChangeArrowheads="1"/>
            </p:cNvSpPr>
            <p:nvPr/>
          </p:nvSpPr>
          <p:spPr bwMode="auto">
            <a:xfrm>
              <a:off x="1073" y="1500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6" name="Rectangle 190"/>
            <p:cNvSpPr>
              <a:spLocks noChangeArrowheads="1"/>
            </p:cNvSpPr>
            <p:nvPr/>
          </p:nvSpPr>
          <p:spPr bwMode="auto">
            <a:xfrm>
              <a:off x="1139" y="1500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7" name="Rectangle 191"/>
            <p:cNvSpPr>
              <a:spLocks noChangeArrowheads="1"/>
            </p:cNvSpPr>
            <p:nvPr/>
          </p:nvSpPr>
          <p:spPr bwMode="auto">
            <a:xfrm>
              <a:off x="1206" y="1500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8" name="Rectangle 192"/>
            <p:cNvSpPr>
              <a:spLocks noChangeArrowheads="1"/>
            </p:cNvSpPr>
            <p:nvPr/>
          </p:nvSpPr>
          <p:spPr bwMode="auto">
            <a:xfrm>
              <a:off x="1273" y="1500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9" name="Rectangle 193"/>
            <p:cNvSpPr>
              <a:spLocks noChangeArrowheads="1"/>
            </p:cNvSpPr>
            <p:nvPr/>
          </p:nvSpPr>
          <p:spPr bwMode="auto">
            <a:xfrm>
              <a:off x="1339" y="1500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0" name="Rectangle 194"/>
            <p:cNvSpPr>
              <a:spLocks noChangeArrowheads="1"/>
            </p:cNvSpPr>
            <p:nvPr/>
          </p:nvSpPr>
          <p:spPr bwMode="auto">
            <a:xfrm>
              <a:off x="739" y="1637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1" name="Rectangle 195"/>
            <p:cNvSpPr>
              <a:spLocks noChangeArrowheads="1"/>
            </p:cNvSpPr>
            <p:nvPr/>
          </p:nvSpPr>
          <p:spPr bwMode="auto">
            <a:xfrm>
              <a:off x="806" y="1637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2" name="Rectangle 196"/>
            <p:cNvSpPr>
              <a:spLocks noChangeArrowheads="1"/>
            </p:cNvSpPr>
            <p:nvPr/>
          </p:nvSpPr>
          <p:spPr bwMode="auto">
            <a:xfrm>
              <a:off x="872" y="1637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3" name="Rectangle 197"/>
            <p:cNvSpPr>
              <a:spLocks noChangeArrowheads="1"/>
            </p:cNvSpPr>
            <p:nvPr/>
          </p:nvSpPr>
          <p:spPr bwMode="auto">
            <a:xfrm>
              <a:off x="939" y="1637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4" name="Rectangle 198"/>
            <p:cNvSpPr>
              <a:spLocks noChangeArrowheads="1"/>
            </p:cNvSpPr>
            <p:nvPr/>
          </p:nvSpPr>
          <p:spPr bwMode="auto">
            <a:xfrm>
              <a:off x="1006" y="1637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5" name="Rectangle 199"/>
            <p:cNvSpPr>
              <a:spLocks noChangeArrowheads="1"/>
            </p:cNvSpPr>
            <p:nvPr/>
          </p:nvSpPr>
          <p:spPr bwMode="auto">
            <a:xfrm>
              <a:off x="1073" y="1637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6" name="Rectangle 200"/>
            <p:cNvSpPr>
              <a:spLocks noChangeArrowheads="1"/>
            </p:cNvSpPr>
            <p:nvPr/>
          </p:nvSpPr>
          <p:spPr bwMode="auto">
            <a:xfrm>
              <a:off x="1139" y="1637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7" name="Rectangle 201"/>
            <p:cNvSpPr>
              <a:spLocks noChangeArrowheads="1"/>
            </p:cNvSpPr>
            <p:nvPr/>
          </p:nvSpPr>
          <p:spPr bwMode="auto">
            <a:xfrm>
              <a:off x="1206" y="1637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8" name="Rectangle 202"/>
            <p:cNvSpPr>
              <a:spLocks noChangeArrowheads="1"/>
            </p:cNvSpPr>
            <p:nvPr/>
          </p:nvSpPr>
          <p:spPr bwMode="auto">
            <a:xfrm>
              <a:off x="1273" y="1637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9" name="Rectangle 203"/>
            <p:cNvSpPr>
              <a:spLocks noChangeArrowheads="1"/>
            </p:cNvSpPr>
            <p:nvPr/>
          </p:nvSpPr>
          <p:spPr bwMode="auto">
            <a:xfrm>
              <a:off x="1339" y="1637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0" name="Rectangle 204"/>
            <p:cNvSpPr>
              <a:spLocks noChangeArrowheads="1"/>
            </p:cNvSpPr>
            <p:nvPr/>
          </p:nvSpPr>
          <p:spPr bwMode="auto">
            <a:xfrm>
              <a:off x="739" y="1772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1" name="Rectangle 205"/>
            <p:cNvSpPr>
              <a:spLocks noChangeArrowheads="1"/>
            </p:cNvSpPr>
            <p:nvPr/>
          </p:nvSpPr>
          <p:spPr bwMode="auto">
            <a:xfrm>
              <a:off x="806" y="1772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2" name="Rectangle 206"/>
            <p:cNvSpPr>
              <a:spLocks noChangeArrowheads="1"/>
            </p:cNvSpPr>
            <p:nvPr/>
          </p:nvSpPr>
          <p:spPr bwMode="auto">
            <a:xfrm>
              <a:off x="872" y="1772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" name="Rectangle 207"/>
            <p:cNvSpPr>
              <a:spLocks noChangeArrowheads="1"/>
            </p:cNvSpPr>
            <p:nvPr/>
          </p:nvSpPr>
          <p:spPr bwMode="auto">
            <a:xfrm>
              <a:off x="939" y="1772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4" name="Rectangle 208"/>
            <p:cNvSpPr>
              <a:spLocks noChangeArrowheads="1"/>
            </p:cNvSpPr>
            <p:nvPr/>
          </p:nvSpPr>
          <p:spPr bwMode="auto">
            <a:xfrm>
              <a:off x="1006" y="1772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" name="Rectangle 209"/>
            <p:cNvSpPr>
              <a:spLocks noChangeArrowheads="1"/>
            </p:cNvSpPr>
            <p:nvPr/>
          </p:nvSpPr>
          <p:spPr bwMode="auto">
            <a:xfrm>
              <a:off x="1073" y="1772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6" name="Rectangle 210"/>
            <p:cNvSpPr>
              <a:spLocks noChangeArrowheads="1"/>
            </p:cNvSpPr>
            <p:nvPr/>
          </p:nvSpPr>
          <p:spPr bwMode="auto">
            <a:xfrm>
              <a:off x="1139" y="1772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7" name="Rectangle 211"/>
            <p:cNvSpPr>
              <a:spLocks noChangeArrowheads="1"/>
            </p:cNvSpPr>
            <p:nvPr/>
          </p:nvSpPr>
          <p:spPr bwMode="auto">
            <a:xfrm>
              <a:off x="1206" y="1772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8" name="Rectangle 212"/>
            <p:cNvSpPr>
              <a:spLocks noChangeArrowheads="1"/>
            </p:cNvSpPr>
            <p:nvPr/>
          </p:nvSpPr>
          <p:spPr bwMode="auto">
            <a:xfrm>
              <a:off x="1273" y="1772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9" name="Rectangle 213"/>
            <p:cNvSpPr>
              <a:spLocks noChangeArrowheads="1"/>
            </p:cNvSpPr>
            <p:nvPr/>
          </p:nvSpPr>
          <p:spPr bwMode="auto">
            <a:xfrm>
              <a:off x="1339" y="1772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0" name="Rectangle 214"/>
            <p:cNvSpPr>
              <a:spLocks noChangeArrowheads="1"/>
            </p:cNvSpPr>
            <p:nvPr/>
          </p:nvSpPr>
          <p:spPr bwMode="auto">
            <a:xfrm>
              <a:off x="739" y="1908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1" name="Rectangle 215"/>
            <p:cNvSpPr>
              <a:spLocks noChangeArrowheads="1"/>
            </p:cNvSpPr>
            <p:nvPr/>
          </p:nvSpPr>
          <p:spPr bwMode="auto">
            <a:xfrm>
              <a:off x="806" y="1908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2" name="Rectangle 216"/>
            <p:cNvSpPr>
              <a:spLocks noChangeArrowheads="1"/>
            </p:cNvSpPr>
            <p:nvPr/>
          </p:nvSpPr>
          <p:spPr bwMode="auto">
            <a:xfrm>
              <a:off x="872" y="1908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3" name="Rectangle 217"/>
            <p:cNvSpPr>
              <a:spLocks noChangeArrowheads="1"/>
            </p:cNvSpPr>
            <p:nvPr/>
          </p:nvSpPr>
          <p:spPr bwMode="auto">
            <a:xfrm>
              <a:off x="939" y="1908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4" name="Rectangle 218"/>
            <p:cNvSpPr>
              <a:spLocks noChangeArrowheads="1"/>
            </p:cNvSpPr>
            <p:nvPr/>
          </p:nvSpPr>
          <p:spPr bwMode="auto">
            <a:xfrm>
              <a:off x="1006" y="1908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5" name="Rectangle 219"/>
            <p:cNvSpPr>
              <a:spLocks noChangeArrowheads="1"/>
            </p:cNvSpPr>
            <p:nvPr/>
          </p:nvSpPr>
          <p:spPr bwMode="auto">
            <a:xfrm>
              <a:off x="1073" y="1908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6" name="Rectangle 220"/>
            <p:cNvSpPr>
              <a:spLocks noChangeArrowheads="1"/>
            </p:cNvSpPr>
            <p:nvPr/>
          </p:nvSpPr>
          <p:spPr bwMode="auto">
            <a:xfrm>
              <a:off x="1139" y="1908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7" name="Rectangle 221"/>
            <p:cNvSpPr>
              <a:spLocks noChangeArrowheads="1"/>
            </p:cNvSpPr>
            <p:nvPr/>
          </p:nvSpPr>
          <p:spPr bwMode="auto">
            <a:xfrm>
              <a:off x="1206" y="1908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8" name="Rectangle 222"/>
            <p:cNvSpPr>
              <a:spLocks noChangeArrowheads="1"/>
            </p:cNvSpPr>
            <p:nvPr/>
          </p:nvSpPr>
          <p:spPr bwMode="auto">
            <a:xfrm>
              <a:off x="1273" y="1908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9" name="Rectangle 223"/>
            <p:cNvSpPr>
              <a:spLocks noChangeArrowheads="1"/>
            </p:cNvSpPr>
            <p:nvPr/>
          </p:nvSpPr>
          <p:spPr bwMode="auto">
            <a:xfrm>
              <a:off x="1339" y="1908"/>
              <a:ext cx="66" cy="136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4902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100"/>
            <a:ext cx="9144000" cy="624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8150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100"/>
            <a:ext cx="9144000" cy="626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578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166" y="464480"/>
            <a:ext cx="9135834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For more information please visit:</a:t>
            </a:r>
          </a:p>
          <a:p>
            <a:endParaRPr lang="en-US" sz="2800" dirty="0" smtClean="0"/>
          </a:p>
          <a:p>
            <a:r>
              <a:rPr lang="en-US" sz="2800" dirty="0" err="1" smtClean="0"/>
              <a:t>NIRSpec</a:t>
            </a:r>
            <a:r>
              <a:rPr lang="en-US" sz="2800" dirty="0" smtClean="0"/>
              <a:t> MSA mode</a:t>
            </a:r>
          </a:p>
          <a:p>
            <a:endParaRPr lang="en-US" sz="2800" dirty="0"/>
          </a:p>
          <a:p>
            <a:r>
              <a:rPr lang="en-US" sz="2000" dirty="0">
                <a:hlinkClick r:id="rId2"/>
              </a:rPr>
              <a:t>https://jwst-docs.stsci.edu/display/JTI/NIRSpec+Multi+Object+</a:t>
            </a:r>
            <a:r>
              <a:rPr lang="en-US" sz="2000" dirty="0" smtClean="0">
                <a:hlinkClick r:id="rId2"/>
              </a:rPr>
              <a:t>Spectroscopy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400" dirty="0" smtClean="0"/>
              <a:t>MPT-APT Tutorial (D. </a:t>
            </a:r>
            <a:r>
              <a:rPr lang="en-US" sz="2400" dirty="0" err="1" smtClean="0"/>
              <a:t>Karakla</a:t>
            </a:r>
            <a:r>
              <a:rPr lang="en-US" sz="2400" dirty="0" smtClean="0"/>
              <a:t>)</a:t>
            </a:r>
            <a:endParaRPr lang="en-US" sz="2400" dirty="0"/>
          </a:p>
          <a:p>
            <a:endParaRPr lang="en-US" sz="2000" dirty="0" smtClean="0"/>
          </a:p>
          <a:p>
            <a:r>
              <a:rPr lang="en-US" sz="2000" dirty="0" smtClean="0">
                <a:hlinkClick r:id="rId3"/>
              </a:rPr>
              <a:t>https://jwst.stsci.edu/news-events/events/events-area/stsci-events-listing-container/</a:t>
            </a:r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400" dirty="0" smtClean="0"/>
              <a:t>NIRISS Wide Field </a:t>
            </a:r>
            <a:r>
              <a:rPr lang="en-US" sz="2400" dirty="0" err="1" smtClean="0"/>
              <a:t>Slitless</a:t>
            </a:r>
            <a:r>
              <a:rPr lang="en-US" sz="2400" dirty="0" smtClean="0"/>
              <a:t> Spectroscopy</a:t>
            </a:r>
            <a:endParaRPr lang="en-US" sz="2400" dirty="0"/>
          </a:p>
          <a:p>
            <a:endParaRPr lang="en-US" sz="2000" dirty="0" smtClean="0"/>
          </a:p>
          <a:p>
            <a:r>
              <a:rPr lang="en-US" sz="2000" dirty="0">
                <a:hlinkClick r:id="rId4"/>
              </a:rPr>
              <a:t>https://jwst-docs.stsci.edu/display/JTI/NIRISS+Wide+Field+Slitless+</a:t>
            </a:r>
            <a:r>
              <a:rPr lang="en-US" sz="2000" dirty="0" smtClean="0">
                <a:hlinkClick r:id="rId4"/>
              </a:rPr>
              <a:t>Spectroscopy</a:t>
            </a:r>
            <a:endParaRPr lang="en-US" sz="2000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954580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86657" y="2657364"/>
            <a:ext cx="21545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Spare slides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930406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3" t="16195" r="12302" b="16245"/>
          <a:stretch/>
        </p:blipFill>
        <p:spPr>
          <a:xfrm>
            <a:off x="2995307" y="63693"/>
            <a:ext cx="5845862" cy="67681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406" y="212738"/>
            <a:ext cx="2560845" cy="1031084"/>
          </a:xfrm>
        </p:spPr>
        <p:txBody>
          <a:bodyPr>
            <a:noAutofit/>
          </a:bodyPr>
          <a:lstStyle/>
          <a:p>
            <a:r>
              <a:rPr lang="en-US" sz="3200" dirty="0" smtClean="0"/>
              <a:t>Review Plan Results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84" y="1318206"/>
            <a:ext cx="2775667" cy="25783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900" dirty="0" smtClean="0"/>
              <a:t>Ability </a:t>
            </a:r>
            <a:r>
              <a:rPr lang="en-US" sz="1900" b="1" dirty="0" smtClean="0"/>
              <a:t>to </a:t>
            </a:r>
          </a:p>
          <a:p>
            <a:pPr marL="457200" indent="-457200">
              <a:buAutoNum type="arabicParenR"/>
            </a:pPr>
            <a:r>
              <a:rPr lang="en-US" sz="1900" b="1" dirty="0" smtClean="0"/>
              <a:t>select one or more exposures</a:t>
            </a:r>
            <a:r>
              <a:rPr lang="en-US" sz="1900" dirty="0" smtClean="0"/>
              <a:t> and  </a:t>
            </a:r>
          </a:p>
          <a:p>
            <a:pPr marL="457200" indent="-457200">
              <a:buAutoNum type="arabicParenR"/>
            </a:pPr>
            <a:r>
              <a:rPr lang="en-US" sz="1900" b="1" dirty="0" smtClean="0"/>
              <a:t>filter plan results </a:t>
            </a:r>
            <a:r>
              <a:rPr lang="en-US" sz="1900" dirty="0" smtClean="0"/>
              <a:t>to list </a:t>
            </a:r>
            <a:r>
              <a:rPr lang="en-US" sz="1900" dirty="0"/>
              <a:t>primaries </a:t>
            </a:r>
            <a:r>
              <a:rPr lang="en-US" sz="1900" dirty="0" smtClean="0"/>
              <a:t>(or </a:t>
            </a:r>
            <a:r>
              <a:rPr lang="en-US" sz="1900" dirty="0"/>
              <a:t>fillers or </a:t>
            </a:r>
            <a:r>
              <a:rPr lang="en-US" sz="1900" dirty="0" smtClean="0"/>
              <a:t>contaminants), or all observed sources.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4028575"/>
            <a:ext cx="2623267" cy="9967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dirty="0" smtClean="0"/>
              <a:t>View successful targets in all selected exposures</a:t>
            </a:r>
          </a:p>
          <a:p>
            <a:pPr marL="0" indent="0">
              <a:buFont typeface="Arial"/>
              <a:buNone/>
            </a:pPr>
            <a:endParaRPr lang="en-US" sz="19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0" y="5180831"/>
            <a:ext cx="3231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/>
              <a:t>Histogram</a:t>
            </a:r>
            <a:r>
              <a:rPr lang="en-US" dirty="0"/>
              <a:t> of targets from the </a:t>
            </a:r>
            <a:r>
              <a:rPr lang="en-US" dirty="0" smtClean="0"/>
              <a:t>selected and filtered </a:t>
            </a:r>
            <a:r>
              <a:rPr lang="en-US" dirty="0"/>
              <a:t>results.</a:t>
            </a:r>
          </a:p>
          <a:p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5142518" y="2112572"/>
            <a:ext cx="3331949" cy="553293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930289" y="3053291"/>
            <a:ext cx="3331949" cy="553293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082689" y="5180831"/>
            <a:ext cx="3331949" cy="833837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913428" y="1902756"/>
            <a:ext cx="24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065828" y="2868625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3" name="Right Arrow 32"/>
          <p:cNvSpPr/>
          <p:nvPr/>
        </p:nvSpPr>
        <p:spPr>
          <a:xfrm>
            <a:off x="2623267" y="4225144"/>
            <a:ext cx="2179769" cy="30179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860078" y="6488668"/>
            <a:ext cx="2049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courtesy: D. </a:t>
            </a:r>
            <a:r>
              <a:rPr lang="en-US" dirty="0" err="1" smtClean="0"/>
              <a:t>Karakla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656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22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908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err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5"/>
            <a:ext cx="9144000" cy="68515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29388" y="6540526"/>
            <a:ext cx="3614612" cy="31747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1564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114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29388" y="6540526"/>
            <a:ext cx="3614612" cy="31747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6064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ter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61" y="2047082"/>
            <a:ext cx="6590180" cy="48109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728035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In general each target (especially for faint ones) will</a:t>
            </a:r>
          </a:p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have associated a set of </a:t>
            </a: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3 shutters forming a </a:t>
            </a:r>
            <a:r>
              <a:rPr lang="en-US" sz="2400" b="1" dirty="0" err="1" smtClean="0">
                <a:solidFill>
                  <a:prstClr val="black"/>
                </a:solidFill>
                <a:latin typeface="Calibri"/>
              </a:rPr>
              <a:t>slitlet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and the telescope will </a:t>
            </a: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nod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targets on the three shutters</a:t>
            </a:r>
          </a:p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for background subtraction  </a:t>
            </a:r>
          </a:p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(more/less shutters per </a:t>
            </a:r>
            <a:r>
              <a:rPr lang="en-US" sz="2400" dirty="0" err="1" smtClean="0">
                <a:solidFill>
                  <a:prstClr val="black"/>
                </a:solidFill>
                <a:latin typeface="Calibri"/>
              </a:rPr>
              <a:t>slitlet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can be selected depending</a:t>
            </a:r>
          </a:p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on target size and brightness)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50486" y="6057402"/>
            <a:ext cx="1272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Courtesy: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P.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Jakobsen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6740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1140" cy="6858000"/>
          </a:xfrm>
          <a:prstGeom prst="rect">
            <a:avLst/>
          </a:prstGeom>
        </p:spPr>
      </p:pic>
      <p:pic>
        <p:nvPicPr>
          <p:cNvPr id="3" name="Picture 2" descr="MSA_Dat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" y="1425302"/>
            <a:ext cx="9134611" cy="50559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93764" y="975173"/>
            <a:ext cx="1344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Calibri"/>
              </a:rPr>
              <a:t>zoom in</a:t>
            </a:r>
            <a:endParaRPr lang="en-US" sz="28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29388" y="6540526"/>
            <a:ext cx="3614612" cy="31747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4775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" name="Group 239"/>
          <p:cNvGrpSpPr/>
          <p:nvPr/>
        </p:nvGrpSpPr>
        <p:grpSpPr>
          <a:xfrm>
            <a:off x="682036" y="2700471"/>
            <a:ext cx="2209800" cy="2265362"/>
            <a:chOff x="723900" y="1500188"/>
            <a:chExt cx="2209800" cy="2265362"/>
          </a:xfrm>
        </p:grpSpPr>
        <p:sp>
          <p:nvSpPr>
            <p:cNvPr id="241" name="AutoShape 228"/>
            <p:cNvSpPr>
              <a:spLocks noChangeAspect="1" noChangeArrowheads="1"/>
            </p:cNvSpPr>
            <p:nvPr/>
          </p:nvSpPr>
          <p:spPr bwMode="auto">
            <a:xfrm>
              <a:off x="2713038" y="1500188"/>
              <a:ext cx="127000" cy="136525"/>
            </a:xfrm>
            <a:prstGeom prst="star5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2" name="AutoShape 229"/>
            <p:cNvSpPr>
              <a:spLocks noChangeAspect="1" noChangeArrowheads="1"/>
            </p:cNvSpPr>
            <p:nvPr/>
          </p:nvSpPr>
          <p:spPr bwMode="auto">
            <a:xfrm>
              <a:off x="1871663" y="2413000"/>
              <a:ext cx="127000" cy="136525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3" name="AutoShape 230"/>
            <p:cNvSpPr>
              <a:spLocks noChangeAspect="1" noChangeArrowheads="1"/>
            </p:cNvSpPr>
            <p:nvPr/>
          </p:nvSpPr>
          <p:spPr bwMode="auto">
            <a:xfrm>
              <a:off x="2293938" y="1757363"/>
              <a:ext cx="127000" cy="136525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4" name="AutoShape 231"/>
            <p:cNvSpPr>
              <a:spLocks noChangeAspect="1" noChangeArrowheads="1"/>
            </p:cNvSpPr>
            <p:nvPr/>
          </p:nvSpPr>
          <p:spPr bwMode="auto">
            <a:xfrm>
              <a:off x="1458913" y="1541463"/>
              <a:ext cx="127000" cy="136525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5" name="Rectangle 232"/>
            <p:cNvSpPr>
              <a:spLocks noChangeArrowheads="1"/>
            </p:cNvSpPr>
            <p:nvPr/>
          </p:nvSpPr>
          <p:spPr bwMode="auto">
            <a:xfrm>
              <a:off x="1465263" y="1511300"/>
              <a:ext cx="104775" cy="2159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5000"/>
                    </a:schemeClr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6" name="AutoShape 233"/>
            <p:cNvSpPr>
              <a:spLocks noChangeAspect="1" noChangeArrowheads="1"/>
            </p:cNvSpPr>
            <p:nvPr/>
          </p:nvSpPr>
          <p:spPr bwMode="auto">
            <a:xfrm>
              <a:off x="2608263" y="1993900"/>
              <a:ext cx="127000" cy="136525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7" name="AutoShape 234"/>
            <p:cNvSpPr>
              <a:spLocks noChangeAspect="1" noChangeArrowheads="1"/>
            </p:cNvSpPr>
            <p:nvPr/>
          </p:nvSpPr>
          <p:spPr bwMode="auto">
            <a:xfrm>
              <a:off x="1354138" y="2187575"/>
              <a:ext cx="127000" cy="136525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8" name="AutoShape 235"/>
            <p:cNvSpPr>
              <a:spLocks noChangeAspect="1" noChangeArrowheads="1"/>
            </p:cNvSpPr>
            <p:nvPr/>
          </p:nvSpPr>
          <p:spPr bwMode="auto">
            <a:xfrm>
              <a:off x="1042988" y="2713038"/>
              <a:ext cx="127000" cy="136525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" name="AutoShape 236"/>
            <p:cNvSpPr>
              <a:spLocks noChangeAspect="1" noChangeArrowheads="1"/>
            </p:cNvSpPr>
            <p:nvPr/>
          </p:nvSpPr>
          <p:spPr bwMode="auto">
            <a:xfrm>
              <a:off x="2495550" y="3124200"/>
              <a:ext cx="127000" cy="136525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0" name="AutoShape 237"/>
            <p:cNvSpPr>
              <a:spLocks noChangeAspect="1" noChangeArrowheads="1"/>
            </p:cNvSpPr>
            <p:nvPr/>
          </p:nvSpPr>
          <p:spPr bwMode="auto">
            <a:xfrm>
              <a:off x="1457325" y="2928938"/>
              <a:ext cx="127000" cy="136525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1" name="AutoShape 238"/>
            <p:cNvSpPr>
              <a:spLocks noChangeAspect="1" noChangeArrowheads="1"/>
            </p:cNvSpPr>
            <p:nvPr/>
          </p:nvSpPr>
          <p:spPr bwMode="auto">
            <a:xfrm>
              <a:off x="1147763" y="3340100"/>
              <a:ext cx="127000" cy="136525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2" name="AutoShape 239"/>
            <p:cNvSpPr>
              <a:spLocks noChangeAspect="1" noChangeArrowheads="1"/>
            </p:cNvSpPr>
            <p:nvPr/>
          </p:nvSpPr>
          <p:spPr bwMode="auto">
            <a:xfrm>
              <a:off x="1971675" y="3568700"/>
              <a:ext cx="127000" cy="136525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3" name="AutoShape 240"/>
            <p:cNvSpPr>
              <a:spLocks noChangeAspect="1" noChangeArrowheads="1"/>
            </p:cNvSpPr>
            <p:nvPr/>
          </p:nvSpPr>
          <p:spPr bwMode="auto">
            <a:xfrm>
              <a:off x="1109663" y="1833563"/>
              <a:ext cx="127000" cy="136525"/>
            </a:xfrm>
            <a:prstGeom prst="star5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4" name="AutoShape 241"/>
            <p:cNvSpPr>
              <a:spLocks noChangeAspect="1" noChangeArrowheads="1"/>
            </p:cNvSpPr>
            <p:nvPr/>
          </p:nvSpPr>
          <p:spPr bwMode="auto">
            <a:xfrm>
              <a:off x="2176463" y="2163763"/>
              <a:ext cx="127000" cy="136525"/>
            </a:xfrm>
            <a:prstGeom prst="star5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5" name="AutoShape 242"/>
            <p:cNvSpPr>
              <a:spLocks noChangeAspect="1" noChangeArrowheads="1"/>
            </p:cNvSpPr>
            <p:nvPr/>
          </p:nvSpPr>
          <p:spPr bwMode="auto">
            <a:xfrm>
              <a:off x="1535113" y="3194050"/>
              <a:ext cx="127000" cy="136525"/>
            </a:xfrm>
            <a:prstGeom prst="star5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6" name="AutoShape 243"/>
            <p:cNvSpPr>
              <a:spLocks noChangeAspect="1" noChangeArrowheads="1"/>
            </p:cNvSpPr>
            <p:nvPr/>
          </p:nvSpPr>
          <p:spPr bwMode="auto">
            <a:xfrm>
              <a:off x="2420938" y="2876550"/>
              <a:ext cx="127000" cy="136525"/>
            </a:xfrm>
            <a:prstGeom prst="star5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7" name="AutoShape 244"/>
            <p:cNvSpPr>
              <a:spLocks noChangeAspect="1" noChangeArrowheads="1"/>
            </p:cNvSpPr>
            <p:nvPr/>
          </p:nvSpPr>
          <p:spPr bwMode="auto">
            <a:xfrm>
              <a:off x="2608263" y="3540125"/>
              <a:ext cx="127000" cy="136525"/>
            </a:xfrm>
            <a:prstGeom prst="star5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8" name="Rectangle 245"/>
            <p:cNvSpPr>
              <a:spLocks noChangeArrowheads="1"/>
            </p:cNvSpPr>
            <p:nvPr/>
          </p:nvSpPr>
          <p:spPr bwMode="auto">
            <a:xfrm>
              <a:off x="1876425" y="15097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9" name="Rectangle 246"/>
            <p:cNvSpPr>
              <a:spLocks noChangeArrowheads="1"/>
            </p:cNvSpPr>
            <p:nvPr/>
          </p:nvSpPr>
          <p:spPr bwMode="auto">
            <a:xfrm>
              <a:off x="1982788" y="15097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0" name="Rectangle 247"/>
            <p:cNvSpPr>
              <a:spLocks noChangeArrowheads="1"/>
            </p:cNvSpPr>
            <p:nvPr/>
          </p:nvSpPr>
          <p:spPr bwMode="auto">
            <a:xfrm>
              <a:off x="2087563" y="15097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1" name="Rectangle 248"/>
            <p:cNvSpPr>
              <a:spLocks noChangeArrowheads="1"/>
            </p:cNvSpPr>
            <p:nvPr/>
          </p:nvSpPr>
          <p:spPr bwMode="auto">
            <a:xfrm>
              <a:off x="2193925" y="15097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2" name="Rectangle 249"/>
            <p:cNvSpPr>
              <a:spLocks noChangeArrowheads="1"/>
            </p:cNvSpPr>
            <p:nvPr/>
          </p:nvSpPr>
          <p:spPr bwMode="auto">
            <a:xfrm>
              <a:off x="2300288" y="15097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3" name="Rectangle 250"/>
            <p:cNvSpPr>
              <a:spLocks noChangeArrowheads="1"/>
            </p:cNvSpPr>
            <p:nvPr/>
          </p:nvSpPr>
          <p:spPr bwMode="auto">
            <a:xfrm>
              <a:off x="2406650" y="15097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4" name="Rectangle 251"/>
            <p:cNvSpPr>
              <a:spLocks noChangeArrowheads="1"/>
            </p:cNvSpPr>
            <p:nvPr/>
          </p:nvSpPr>
          <p:spPr bwMode="auto">
            <a:xfrm>
              <a:off x="2511425" y="15097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5" name="Rectangle 252"/>
            <p:cNvSpPr>
              <a:spLocks noChangeArrowheads="1"/>
            </p:cNvSpPr>
            <p:nvPr/>
          </p:nvSpPr>
          <p:spPr bwMode="auto">
            <a:xfrm>
              <a:off x="2617788" y="15097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" name="Rectangle 253"/>
            <p:cNvSpPr>
              <a:spLocks noChangeArrowheads="1"/>
            </p:cNvSpPr>
            <p:nvPr/>
          </p:nvSpPr>
          <p:spPr bwMode="auto">
            <a:xfrm>
              <a:off x="2724150" y="15097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7" name="Rectangle 254"/>
            <p:cNvSpPr>
              <a:spLocks noChangeArrowheads="1"/>
            </p:cNvSpPr>
            <p:nvPr/>
          </p:nvSpPr>
          <p:spPr bwMode="auto">
            <a:xfrm>
              <a:off x="2828925" y="15097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8" name="Rectangle 255"/>
            <p:cNvSpPr>
              <a:spLocks noChangeArrowheads="1"/>
            </p:cNvSpPr>
            <p:nvPr/>
          </p:nvSpPr>
          <p:spPr bwMode="auto">
            <a:xfrm>
              <a:off x="1876425" y="17256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9" name="Rectangle 256"/>
            <p:cNvSpPr>
              <a:spLocks noChangeArrowheads="1"/>
            </p:cNvSpPr>
            <p:nvPr/>
          </p:nvSpPr>
          <p:spPr bwMode="auto">
            <a:xfrm>
              <a:off x="1982788" y="17256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0" name="Rectangle 257"/>
            <p:cNvSpPr>
              <a:spLocks noChangeArrowheads="1"/>
            </p:cNvSpPr>
            <p:nvPr/>
          </p:nvSpPr>
          <p:spPr bwMode="auto">
            <a:xfrm>
              <a:off x="2087563" y="17256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1" name="Rectangle 258"/>
            <p:cNvSpPr>
              <a:spLocks noChangeArrowheads="1"/>
            </p:cNvSpPr>
            <p:nvPr/>
          </p:nvSpPr>
          <p:spPr bwMode="auto">
            <a:xfrm>
              <a:off x="2193925" y="17256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2" name="Rectangle 259"/>
            <p:cNvSpPr>
              <a:spLocks noChangeArrowheads="1"/>
            </p:cNvSpPr>
            <p:nvPr/>
          </p:nvSpPr>
          <p:spPr bwMode="auto">
            <a:xfrm>
              <a:off x="2300288" y="1725613"/>
              <a:ext cx="104775" cy="2159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5000"/>
                    </a:schemeClr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3" name="Rectangle 260"/>
            <p:cNvSpPr>
              <a:spLocks noChangeArrowheads="1"/>
            </p:cNvSpPr>
            <p:nvPr/>
          </p:nvSpPr>
          <p:spPr bwMode="auto">
            <a:xfrm>
              <a:off x="2406650" y="17256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" name="Rectangle 261"/>
            <p:cNvSpPr>
              <a:spLocks noChangeArrowheads="1"/>
            </p:cNvSpPr>
            <p:nvPr/>
          </p:nvSpPr>
          <p:spPr bwMode="auto">
            <a:xfrm>
              <a:off x="2511425" y="17256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5" name="Rectangle 262"/>
            <p:cNvSpPr>
              <a:spLocks noChangeArrowheads="1"/>
            </p:cNvSpPr>
            <p:nvPr/>
          </p:nvSpPr>
          <p:spPr bwMode="auto">
            <a:xfrm>
              <a:off x="2617788" y="17256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6" name="Rectangle 263"/>
            <p:cNvSpPr>
              <a:spLocks noChangeArrowheads="1"/>
            </p:cNvSpPr>
            <p:nvPr/>
          </p:nvSpPr>
          <p:spPr bwMode="auto">
            <a:xfrm>
              <a:off x="2724150" y="17256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7" name="Rectangle 264"/>
            <p:cNvSpPr>
              <a:spLocks noChangeArrowheads="1"/>
            </p:cNvSpPr>
            <p:nvPr/>
          </p:nvSpPr>
          <p:spPr bwMode="auto">
            <a:xfrm>
              <a:off x="2828925" y="17256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8" name="Rectangle 265"/>
            <p:cNvSpPr>
              <a:spLocks noChangeArrowheads="1"/>
            </p:cNvSpPr>
            <p:nvPr/>
          </p:nvSpPr>
          <p:spPr bwMode="auto">
            <a:xfrm>
              <a:off x="1876425" y="194310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9" name="Rectangle 266"/>
            <p:cNvSpPr>
              <a:spLocks noChangeArrowheads="1"/>
            </p:cNvSpPr>
            <p:nvPr/>
          </p:nvSpPr>
          <p:spPr bwMode="auto">
            <a:xfrm>
              <a:off x="1982788" y="194310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0" name="Rectangle 267"/>
            <p:cNvSpPr>
              <a:spLocks noChangeArrowheads="1"/>
            </p:cNvSpPr>
            <p:nvPr/>
          </p:nvSpPr>
          <p:spPr bwMode="auto">
            <a:xfrm>
              <a:off x="2087563" y="194310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1" name="Rectangle 268"/>
            <p:cNvSpPr>
              <a:spLocks noChangeArrowheads="1"/>
            </p:cNvSpPr>
            <p:nvPr/>
          </p:nvSpPr>
          <p:spPr bwMode="auto">
            <a:xfrm>
              <a:off x="2193925" y="194310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2" name="Rectangle 269"/>
            <p:cNvSpPr>
              <a:spLocks noChangeArrowheads="1"/>
            </p:cNvSpPr>
            <p:nvPr/>
          </p:nvSpPr>
          <p:spPr bwMode="auto">
            <a:xfrm>
              <a:off x="2300288" y="194310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3" name="Rectangle 270"/>
            <p:cNvSpPr>
              <a:spLocks noChangeArrowheads="1"/>
            </p:cNvSpPr>
            <p:nvPr/>
          </p:nvSpPr>
          <p:spPr bwMode="auto">
            <a:xfrm>
              <a:off x="2406650" y="194310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4" name="Rectangle 271"/>
            <p:cNvSpPr>
              <a:spLocks noChangeArrowheads="1"/>
            </p:cNvSpPr>
            <p:nvPr/>
          </p:nvSpPr>
          <p:spPr bwMode="auto">
            <a:xfrm>
              <a:off x="2511425" y="194310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5" name="Rectangle 272"/>
            <p:cNvSpPr>
              <a:spLocks noChangeArrowheads="1"/>
            </p:cNvSpPr>
            <p:nvPr/>
          </p:nvSpPr>
          <p:spPr bwMode="auto">
            <a:xfrm>
              <a:off x="2617788" y="1943100"/>
              <a:ext cx="104775" cy="2159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5000"/>
                    </a:schemeClr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6" name="Rectangle 273"/>
            <p:cNvSpPr>
              <a:spLocks noChangeArrowheads="1"/>
            </p:cNvSpPr>
            <p:nvPr/>
          </p:nvSpPr>
          <p:spPr bwMode="auto">
            <a:xfrm>
              <a:off x="2724150" y="194310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7" name="Rectangle 274"/>
            <p:cNvSpPr>
              <a:spLocks noChangeArrowheads="1"/>
            </p:cNvSpPr>
            <p:nvPr/>
          </p:nvSpPr>
          <p:spPr bwMode="auto">
            <a:xfrm>
              <a:off x="2828925" y="194310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8" name="Rectangle 275"/>
            <p:cNvSpPr>
              <a:spLocks noChangeArrowheads="1"/>
            </p:cNvSpPr>
            <p:nvPr/>
          </p:nvSpPr>
          <p:spPr bwMode="auto">
            <a:xfrm>
              <a:off x="1876425" y="21574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9" name="Rectangle 276"/>
            <p:cNvSpPr>
              <a:spLocks noChangeArrowheads="1"/>
            </p:cNvSpPr>
            <p:nvPr/>
          </p:nvSpPr>
          <p:spPr bwMode="auto">
            <a:xfrm>
              <a:off x="1982788" y="21574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0" name="Rectangle 277"/>
            <p:cNvSpPr>
              <a:spLocks noChangeArrowheads="1"/>
            </p:cNvSpPr>
            <p:nvPr/>
          </p:nvSpPr>
          <p:spPr bwMode="auto">
            <a:xfrm>
              <a:off x="2087563" y="21574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1" name="Rectangle 278"/>
            <p:cNvSpPr>
              <a:spLocks noChangeArrowheads="1"/>
            </p:cNvSpPr>
            <p:nvPr/>
          </p:nvSpPr>
          <p:spPr bwMode="auto">
            <a:xfrm>
              <a:off x="2193925" y="21574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2" name="Rectangle 279"/>
            <p:cNvSpPr>
              <a:spLocks noChangeArrowheads="1"/>
            </p:cNvSpPr>
            <p:nvPr/>
          </p:nvSpPr>
          <p:spPr bwMode="auto">
            <a:xfrm>
              <a:off x="2300288" y="21574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3" name="Rectangle 280"/>
            <p:cNvSpPr>
              <a:spLocks noChangeArrowheads="1"/>
            </p:cNvSpPr>
            <p:nvPr/>
          </p:nvSpPr>
          <p:spPr bwMode="auto">
            <a:xfrm>
              <a:off x="2406650" y="21574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4" name="Rectangle 281"/>
            <p:cNvSpPr>
              <a:spLocks noChangeArrowheads="1"/>
            </p:cNvSpPr>
            <p:nvPr/>
          </p:nvSpPr>
          <p:spPr bwMode="auto">
            <a:xfrm>
              <a:off x="2511425" y="21574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5" name="Rectangle 282"/>
            <p:cNvSpPr>
              <a:spLocks noChangeArrowheads="1"/>
            </p:cNvSpPr>
            <p:nvPr/>
          </p:nvSpPr>
          <p:spPr bwMode="auto">
            <a:xfrm>
              <a:off x="2617788" y="21574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6" name="Rectangle 283"/>
            <p:cNvSpPr>
              <a:spLocks noChangeArrowheads="1"/>
            </p:cNvSpPr>
            <p:nvPr/>
          </p:nvSpPr>
          <p:spPr bwMode="auto">
            <a:xfrm>
              <a:off x="2724150" y="21574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" name="Rectangle 284"/>
            <p:cNvSpPr>
              <a:spLocks noChangeArrowheads="1"/>
            </p:cNvSpPr>
            <p:nvPr/>
          </p:nvSpPr>
          <p:spPr bwMode="auto">
            <a:xfrm>
              <a:off x="2828925" y="21574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8" name="Rectangle 285"/>
            <p:cNvSpPr>
              <a:spLocks noChangeArrowheads="1"/>
            </p:cNvSpPr>
            <p:nvPr/>
          </p:nvSpPr>
          <p:spPr bwMode="auto">
            <a:xfrm>
              <a:off x="1876425" y="2373313"/>
              <a:ext cx="104775" cy="2159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5000"/>
                    </a:schemeClr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9" name="Rectangle 286"/>
            <p:cNvSpPr>
              <a:spLocks noChangeArrowheads="1"/>
            </p:cNvSpPr>
            <p:nvPr/>
          </p:nvSpPr>
          <p:spPr bwMode="auto">
            <a:xfrm>
              <a:off x="1982788" y="23733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0" name="Rectangle 287"/>
            <p:cNvSpPr>
              <a:spLocks noChangeArrowheads="1"/>
            </p:cNvSpPr>
            <p:nvPr/>
          </p:nvSpPr>
          <p:spPr bwMode="auto">
            <a:xfrm>
              <a:off x="2087563" y="23733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1" name="Rectangle 288"/>
            <p:cNvSpPr>
              <a:spLocks noChangeArrowheads="1"/>
            </p:cNvSpPr>
            <p:nvPr/>
          </p:nvSpPr>
          <p:spPr bwMode="auto">
            <a:xfrm>
              <a:off x="2193925" y="23733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2" name="Rectangle 289"/>
            <p:cNvSpPr>
              <a:spLocks noChangeArrowheads="1"/>
            </p:cNvSpPr>
            <p:nvPr/>
          </p:nvSpPr>
          <p:spPr bwMode="auto">
            <a:xfrm>
              <a:off x="2300288" y="23733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3" name="Rectangle 290"/>
            <p:cNvSpPr>
              <a:spLocks noChangeArrowheads="1"/>
            </p:cNvSpPr>
            <p:nvPr/>
          </p:nvSpPr>
          <p:spPr bwMode="auto">
            <a:xfrm>
              <a:off x="2406650" y="23733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4" name="Rectangle 291"/>
            <p:cNvSpPr>
              <a:spLocks noChangeArrowheads="1"/>
            </p:cNvSpPr>
            <p:nvPr/>
          </p:nvSpPr>
          <p:spPr bwMode="auto">
            <a:xfrm>
              <a:off x="2511425" y="23733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5" name="Rectangle 292"/>
            <p:cNvSpPr>
              <a:spLocks noChangeArrowheads="1"/>
            </p:cNvSpPr>
            <p:nvPr/>
          </p:nvSpPr>
          <p:spPr bwMode="auto">
            <a:xfrm>
              <a:off x="2617788" y="23733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6" name="Rectangle 293"/>
            <p:cNvSpPr>
              <a:spLocks noChangeArrowheads="1"/>
            </p:cNvSpPr>
            <p:nvPr/>
          </p:nvSpPr>
          <p:spPr bwMode="auto">
            <a:xfrm>
              <a:off x="2724150" y="23733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7" name="Rectangle 294"/>
            <p:cNvSpPr>
              <a:spLocks noChangeArrowheads="1"/>
            </p:cNvSpPr>
            <p:nvPr/>
          </p:nvSpPr>
          <p:spPr bwMode="auto">
            <a:xfrm>
              <a:off x="2828925" y="23733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8" name="AutoShape 295"/>
            <p:cNvSpPr>
              <a:spLocks noChangeAspect="1" noChangeArrowheads="1"/>
            </p:cNvSpPr>
            <p:nvPr/>
          </p:nvSpPr>
          <p:spPr bwMode="auto">
            <a:xfrm>
              <a:off x="889000" y="2370138"/>
              <a:ext cx="127000" cy="136525"/>
            </a:xfrm>
            <a:prstGeom prst="star5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9" name="Rectangle 296"/>
            <p:cNvSpPr>
              <a:spLocks noChangeArrowheads="1"/>
            </p:cNvSpPr>
            <p:nvPr/>
          </p:nvSpPr>
          <p:spPr bwMode="auto">
            <a:xfrm>
              <a:off x="723900" y="15097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0" name="Rectangle 297"/>
            <p:cNvSpPr>
              <a:spLocks noChangeArrowheads="1"/>
            </p:cNvSpPr>
            <p:nvPr/>
          </p:nvSpPr>
          <p:spPr bwMode="auto">
            <a:xfrm>
              <a:off x="830263" y="15097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1" name="Rectangle 298"/>
            <p:cNvSpPr>
              <a:spLocks noChangeArrowheads="1"/>
            </p:cNvSpPr>
            <p:nvPr/>
          </p:nvSpPr>
          <p:spPr bwMode="auto">
            <a:xfrm>
              <a:off x="935038" y="15097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2" name="Rectangle 299"/>
            <p:cNvSpPr>
              <a:spLocks noChangeArrowheads="1"/>
            </p:cNvSpPr>
            <p:nvPr/>
          </p:nvSpPr>
          <p:spPr bwMode="auto">
            <a:xfrm>
              <a:off x="1041400" y="15097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3" name="Rectangle 300"/>
            <p:cNvSpPr>
              <a:spLocks noChangeArrowheads="1"/>
            </p:cNvSpPr>
            <p:nvPr/>
          </p:nvSpPr>
          <p:spPr bwMode="auto">
            <a:xfrm>
              <a:off x="1147763" y="15097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4" name="Rectangle 301"/>
            <p:cNvSpPr>
              <a:spLocks noChangeArrowheads="1"/>
            </p:cNvSpPr>
            <p:nvPr/>
          </p:nvSpPr>
          <p:spPr bwMode="auto">
            <a:xfrm>
              <a:off x="1254125" y="15097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5" name="Rectangle 302"/>
            <p:cNvSpPr>
              <a:spLocks noChangeArrowheads="1"/>
            </p:cNvSpPr>
            <p:nvPr/>
          </p:nvSpPr>
          <p:spPr bwMode="auto">
            <a:xfrm>
              <a:off x="1358900" y="15097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6" name="Rectangle 303"/>
            <p:cNvSpPr>
              <a:spLocks noChangeArrowheads="1"/>
            </p:cNvSpPr>
            <p:nvPr/>
          </p:nvSpPr>
          <p:spPr bwMode="auto">
            <a:xfrm>
              <a:off x="1571625" y="15097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7" name="Rectangle 304"/>
            <p:cNvSpPr>
              <a:spLocks noChangeArrowheads="1"/>
            </p:cNvSpPr>
            <p:nvPr/>
          </p:nvSpPr>
          <p:spPr bwMode="auto">
            <a:xfrm>
              <a:off x="1676400" y="15097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8" name="Rectangle 305"/>
            <p:cNvSpPr>
              <a:spLocks noChangeArrowheads="1"/>
            </p:cNvSpPr>
            <p:nvPr/>
          </p:nvSpPr>
          <p:spPr bwMode="auto">
            <a:xfrm>
              <a:off x="723900" y="17256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9" name="Rectangle 306"/>
            <p:cNvSpPr>
              <a:spLocks noChangeArrowheads="1"/>
            </p:cNvSpPr>
            <p:nvPr/>
          </p:nvSpPr>
          <p:spPr bwMode="auto">
            <a:xfrm>
              <a:off x="830263" y="17256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0" name="Rectangle 307"/>
            <p:cNvSpPr>
              <a:spLocks noChangeArrowheads="1"/>
            </p:cNvSpPr>
            <p:nvPr/>
          </p:nvSpPr>
          <p:spPr bwMode="auto">
            <a:xfrm>
              <a:off x="935038" y="17256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1" name="Rectangle 308"/>
            <p:cNvSpPr>
              <a:spLocks noChangeArrowheads="1"/>
            </p:cNvSpPr>
            <p:nvPr/>
          </p:nvSpPr>
          <p:spPr bwMode="auto">
            <a:xfrm>
              <a:off x="1041400" y="17256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2" name="Rectangle 309"/>
            <p:cNvSpPr>
              <a:spLocks noChangeArrowheads="1"/>
            </p:cNvSpPr>
            <p:nvPr/>
          </p:nvSpPr>
          <p:spPr bwMode="auto">
            <a:xfrm>
              <a:off x="1147763" y="17256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3" name="Rectangle 310"/>
            <p:cNvSpPr>
              <a:spLocks noChangeArrowheads="1"/>
            </p:cNvSpPr>
            <p:nvPr/>
          </p:nvSpPr>
          <p:spPr bwMode="auto">
            <a:xfrm>
              <a:off x="1254125" y="17256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4" name="Rectangle 311"/>
            <p:cNvSpPr>
              <a:spLocks noChangeArrowheads="1"/>
            </p:cNvSpPr>
            <p:nvPr/>
          </p:nvSpPr>
          <p:spPr bwMode="auto">
            <a:xfrm>
              <a:off x="1358900" y="17256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5" name="Rectangle 312"/>
            <p:cNvSpPr>
              <a:spLocks noChangeArrowheads="1"/>
            </p:cNvSpPr>
            <p:nvPr/>
          </p:nvSpPr>
          <p:spPr bwMode="auto">
            <a:xfrm>
              <a:off x="1465263" y="17256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6" name="Rectangle 313"/>
            <p:cNvSpPr>
              <a:spLocks noChangeArrowheads="1"/>
            </p:cNvSpPr>
            <p:nvPr/>
          </p:nvSpPr>
          <p:spPr bwMode="auto">
            <a:xfrm>
              <a:off x="1571625" y="17256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7" name="Rectangle 314"/>
            <p:cNvSpPr>
              <a:spLocks noChangeArrowheads="1"/>
            </p:cNvSpPr>
            <p:nvPr/>
          </p:nvSpPr>
          <p:spPr bwMode="auto">
            <a:xfrm>
              <a:off x="1676400" y="17256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8" name="Rectangle 315"/>
            <p:cNvSpPr>
              <a:spLocks noChangeArrowheads="1"/>
            </p:cNvSpPr>
            <p:nvPr/>
          </p:nvSpPr>
          <p:spPr bwMode="auto">
            <a:xfrm>
              <a:off x="723900" y="194310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9" name="Rectangle 316"/>
            <p:cNvSpPr>
              <a:spLocks noChangeArrowheads="1"/>
            </p:cNvSpPr>
            <p:nvPr/>
          </p:nvSpPr>
          <p:spPr bwMode="auto">
            <a:xfrm>
              <a:off x="830263" y="194310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0" name="Rectangle 317"/>
            <p:cNvSpPr>
              <a:spLocks noChangeArrowheads="1"/>
            </p:cNvSpPr>
            <p:nvPr/>
          </p:nvSpPr>
          <p:spPr bwMode="auto">
            <a:xfrm>
              <a:off x="935038" y="194310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1" name="Rectangle 318"/>
            <p:cNvSpPr>
              <a:spLocks noChangeArrowheads="1"/>
            </p:cNvSpPr>
            <p:nvPr/>
          </p:nvSpPr>
          <p:spPr bwMode="auto">
            <a:xfrm>
              <a:off x="1041400" y="194310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2" name="Rectangle 319"/>
            <p:cNvSpPr>
              <a:spLocks noChangeArrowheads="1"/>
            </p:cNvSpPr>
            <p:nvPr/>
          </p:nvSpPr>
          <p:spPr bwMode="auto">
            <a:xfrm>
              <a:off x="1147763" y="194310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3" name="Rectangle 320"/>
            <p:cNvSpPr>
              <a:spLocks noChangeArrowheads="1"/>
            </p:cNvSpPr>
            <p:nvPr/>
          </p:nvSpPr>
          <p:spPr bwMode="auto">
            <a:xfrm>
              <a:off x="1254125" y="194310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4" name="Rectangle 321"/>
            <p:cNvSpPr>
              <a:spLocks noChangeArrowheads="1"/>
            </p:cNvSpPr>
            <p:nvPr/>
          </p:nvSpPr>
          <p:spPr bwMode="auto">
            <a:xfrm>
              <a:off x="1358900" y="194310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5" name="Rectangle 322"/>
            <p:cNvSpPr>
              <a:spLocks noChangeArrowheads="1"/>
            </p:cNvSpPr>
            <p:nvPr/>
          </p:nvSpPr>
          <p:spPr bwMode="auto">
            <a:xfrm>
              <a:off x="1465263" y="194310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6" name="Rectangle 323"/>
            <p:cNvSpPr>
              <a:spLocks noChangeArrowheads="1"/>
            </p:cNvSpPr>
            <p:nvPr/>
          </p:nvSpPr>
          <p:spPr bwMode="auto">
            <a:xfrm>
              <a:off x="1571625" y="194310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7" name="Rectangle 324"/>
            <p:cNvSpPr>
              <a:spLocks noChangeArrowheads="1"/>
            </p:cNvSpPr>
            <p:nvPr/>
          </p:nvSpPr>
          <p:spPr bwMode="auto">
            <a:xfrm>
              <a:off x="1676400" y="194310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8" name="Rectangle 325"/>
            <p:cNvSpPr>
              <a:spLocks noChangeArrowheads="1"/>
            </p:cNvSpPr>
            <p:nvPr/>
          </p:nvSpPr>
          <p:spPr bwMode="auto">
            <a:xfrm>
              <a:off x="723900" y="21574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9" name="Rectangle 326"/>
            <p:cNvSpPr>
              <a:spLocks noChangeArrowheads="1"/>
            </p:cNvSpPr>
            <p:nvPr/>
          </p:nvSpPr>
          <p:spPr bwMode="auto">
            <a:xfrm>
              <a:off x="830263" y="21574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0" name="Rectangle 327"/>
            <p:cNvSpPr>
              <a:spLocks noChangeArrowheads="1"/>
            </p:cNvSpPr>
            <p:nvPr/>
          </p:nvSpPr>
          <p:spPr bwMode="auto">
            <a:xfrm>
              <a:off x="935038" y="21574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1" name="Rectangle 328"/>
            <p:cNvSpPr>
              <a:spLocks noChangeArrowheads="1"/>
            </p:cNvSpPr>
            <p:nvPr/>
          </p:nvSpPr>
          <p:spPr bwMode="auto">
            <a:xfrm>
              <a:off x="1041400" y="21574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2" name="Rectangle 329"/>
            <p:cNvSpPr>
              <a:spLocks noChangeArrowheads="1"/>
            </p:cNvSpPr>
            <p:nvPr/>
          </p:nvSpPr>
          <p:spPr bwMode="auto">
            <a:xfrm>
              <a:off x="1147763" y="21574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3" name="Rectangle 330"/>
            <p:cNvSpPr>
              <a:spLocks noChangeArrowheads="1"/>
            </p:cNvSpPr>
            <p:nvPr/>
          </p:nvSpPr>
          <p:spPr bwMode="auto">
            <a:xfrm>
              <a:off x="1254125" y="21574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4" name="Rectangle 331"/>
            <p:cNvSpPr>
              <a:spLocks noChangeArrowheads="1"/>
            </p:cNvSpPr>
            <p:nvPr/>
          </p:nvSpPr>
          <p:spPr bwMode="auto">
            <a:xfrm>
              <a:off x="1358900" y="2157413"/>
              <a:ext cx="104775" cy="2159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5000"/>
                    </a:schemeClr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5" name="Rectangle 332"/>
            <p:cNvSpPr>
              <a:spLocks noChangeArrowheads="1"/>
            </p:cNvSpPr>
            <p:nvPr/>
          </p:nvSpPr>
          <p:spPr bwMode="auto">
            <a:xfrm>
              <a:off x="1465263" y="21574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6" name="Rectangle 333"/>
            <p:cNvSpPr>
              <a:spLocks noChangeArrowheads="1"/>
            </p:cNvSpPr>
            <p:nvPr/>
          </p:nvSpPr>
          <p:spPr bwMode="auto">
            <a:xfrm>
              <a:off x="1571625" y="21574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7" name="Rectangle 334"/>
            <p:cNvSpPr>
              <a:spLocks noChangeArrowheads="1"/>
            </p:cNvSpPr>
            <p:nvPr/>
          </p:nvSpPr>
          <p:spPr bwMode="auto">
            <a:xfrm>
              <a:off x="1676400" y="21574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8" name="Rectangle 335"/>
            <p:cNvSpPr>
              <a:spLocks noChangeArrowheads="1"/>
            </p:cNvSpPr>
            <p:nvPr/>
          </p:nvSpPr>
          <p:spPr bwMode="auto">
            <a:xfrm>
              <a:off x="723900" y="23733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9" name="Rectangle 336"/>
            <p:cNvSpPr>
              <a:spLocks noChangeArrowheads="1"/>
            </p:cNvSpPr>
            <p:nvPr/>
          </p:nvSpPr>
          <p:spPr bwMode="auto">
            <a:xfrm>
              <a:off x="830263" y="23733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0" name="Rectangle 337"/>
            <p:cNvSpPr>
              <a:spLocks noChangeArrowheads="1"/>
            </p:cNvSpPr>
            <p:nvPr/>
          </p:nvSpPr>
          <p:spPr bwMode="auto">
            <a:xfrm>
              <a:off x="935038" y="23733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1" name="Rectangle 338"/>
            <p:cNvSpPr>
              <a:spLocks noChangeArrowheads="1"/>
            </p:cNvSpPr>
            <p:nvPr/>
          </p:nvSpPr>
          <p:spPr bwMode="auto">
            <a:xfrm>
              <a:off x="1041400" y="23733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2" name="Rectangle 339"/>
            <p:cNvSpPr>
              <a:spLocks noChangeArrowheads="1"/>
            </p:cNvSpPr>
            <p:nvPr/>
          </p:nvSpPr>
          <p:spPr bwMode="auto">
            <a:xfrm>
              <a:off x="1147763" y="23733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3" name="Rectangle 340"/>
            <p:cNvSpPr>
              <a:spLocks noChangeArrowheads="1"/>
            </p:cNvSpPr>
            <p:nvPr/>
          </p:nvSpPr>
          <p:spPr bwMode="auto">
            <a:xfrm>
              <a:off x="1254125" y="23733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4" name="Rectangle 341"/>
            <p:cNvSpPr>
              <a:spLocks noChangeArrowheads="1"/>
            </p:cNvSpPr>
            <p:nvPr/>
          </p:nvSpPr>
          <p:spPr bwMode="auto">
            <a:xfrm>
              <a:off x="1358900" y="23733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5" name="Rectangle 342"/>
            <p:cNvSpPr>
              <a:spLocks noChangeArrowheads="1"/>
            </p:cNvSpPr>
            <p:nvPr/>
          </p:nvSpPr>
          <p:spPr bwMode="auto">
            <a:xfrm>
              <a:off x="1465263" y="23733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6" name="Rectangle 343"/>
            <p:cNvSpPr>
              <a:spLocks noChangeArrowheads="1"/>
            </p:cNvSpPr>
            <p:nvPr/>
          </p:nvSpPr>
          <p:spPr bwMode="auto">
            <a:xfrm>
              <a:off x="1571625" y="23733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7" name="Rectangle 344"/>
            <p:cNvSpPr>
              <a:spLocks noChangeArrowheads="1"/>
            </p:cNvSpPr>
            <p:nvPr/>
          </p:nvSpPr>
          <p:spPr bwMode="auto">
            <a:xfrm>
              <a:off x="1676400" y="23733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" name="Rectangle 345"/>
            <p:cNvSpPr>
              <a:spLocks noChangeArrowheads="1"/>
            </p:cNvSpPr>
            <p:nvPr/>
          </p:nvSpPr>
          <p:spPr bwMode="auto">
            <a:xfrm>
              <a:off x="1876425" y="26860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" name="Rectangle 346"/>
            <p:cNvSpPr>
              <a:spLocks noChangeArrowheads="1"/>
            </p:cNvSpPr>
            <p:nvPr/>
          </p:nvSpPr>
          <p:spPr bwMode="auto">
            <a:xfrm>
              <a:off x="1982788" y="26860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" name="Rectangle 347"/>
            <p:cNvSpPr>
              <a:spLocks noChangeArrowheads="1"/>
            </p:cNvSpPr>
            <p:nvPr/>
          </p:nvSpPr>
          <p:spPr bwMode="auto">
            <a:xfrm>
              <a:off x="2087563" y="26860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1" name="Rectangle 348"/>
            <p:cNvSpPr>
              <a:spLocks noChangeArrowheads="1"/>
            </p:cNvSpPr>
            <p:nvPr/>
          </p:nvSpPr>
          <p:spPr bwMode="auto">
            <a:xfrm>
              <a:off x="2193925" y="26860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2" name="Rectangle 349"/>
            <p:cNvSpPr>
              <a:spLocks noChangeArrowheads="1"/>
            </p:cNvSpPr>
            <p:nvPr/>
          </p:nvSpPr>
          <p:spPr bwMode="auto">
            <a:xfrm>
              <a:off x="2300288" y="26860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3" name="Rectangle 350"/>
            <p:cNvSpPr>
              <a:spLocks noChangeArrowheads="1"/>
            </p:cNvSpPr>
            <p:nvPr/>
          </p:nvSpPr>
          <p:spPr bwMode="auto">
            <a:xfrm>
              <a:off x="2406650" y="26860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4" name="Rectangle 351"/>
            <p:cNvSpPr>
              <a:spLocks noChangeArrowheads="1"/>
            </p:cNvSpPr>
            <p:nvPr/>
          </p:nvSpPr>
          <p:spPr bwMode="auto">
            <a:xfrm>
              <a:off x="2511425" y="26860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5" name="Rectangle 352"/>
            <p:cNvSpPr>
              <a:spLocks noChangeArrowheads="1"/>
            </p:cNvSpPr>
            <p:nvPr/>
          </p:nvSpPr>
          <p:spPr bwMode="auto">
            <a:xfrm>
              <a:off x="2617788" y="26860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6" name="Rectangle 353"/>
            <p:cNvSpPr>
              <a:spLocks noChangeArrowheads="1"/>
            </p:cNvSpPr>
            <p:nvPr/>
          </p:nvSpPr>
          <p:spPr bwMode="auto">
            <a:xfrm>
              <a:off x="2724150" y="26860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7" name="Rectangle 354"/>
            <p:cNvSpPr>
              <a:spLocks noChangeArrowheads="1"/>
            </p:cNvSpPr>
            <p:nvPr/>
          </p:nvSpPr>
          <p:spPr bwMode="auto">
            <a:xfrm>
              <a:off x="2828925" y="26860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8" name="Rectangle 355"/>
            <p:cNvSpPr>
              <a:spLocks noChangeArrowheads="1"/>
            </p:cNvSpPr>
            <p:nvPr/>
          </p:nvSpPr>
          <p:spPr bwMode="auto">
            <a:xfrm>
              <a:off x="1876425" y="29019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9" name="Rectangle 356"/>
            <p:cNvSpPr>
              <a:spLocks noChangeArrowheads="1"/>
            </p:cNvSpPr>
            <p:nvPr/>
          </p:nvSpPr>
          <p:spPr bwMode="auto">
            <a:xfrm>
              <a:off x="1982788" y="29019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0" name="Rectangle 357"/>
            <p:cNvSpPr>
              <a:spLocks noChangeArrowheads="1"/>
            </p:cNvSpPr>
            <p:nvPr/>
          </p:nvSpPr>
          <p:spPr bwMode="auto">
            <a:xfrm>
              <a:off x="2087563" y="29019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1" name="Rectangle 358"/>
            <p:cNvSpPr>
              <a:spLocks noChangeArrowheads="1"/>
            </p:cNvSpPr>
            <p:nvPr/>
          </p:nvSpPr>
          <p:spPr bwMode="auto">
            <a:xfrm>
              <a:off x="2193925" y="29019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2" name="Rectangle 359"/>
            <p:cNvSpPr>
              <a:spLocks noChangeArrowheads="1"/>
            </p:cNvSpPr>
            <p:nvPr/>
          </p:nvSpPr>
          <p:spPr bwMode="auto">
            <a:xfrm>
              <a:off x="2300288" y="29019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3" name="Rectangle 360"/>
            <p:cNvSpPr>
              <a:spLocks noChangeArrowheads="1"/>
            </p:cNvSpPr>
            <p:nvPr/>
          </p:nvSpPr>
          <p:spPr bwMode="auto">
            <a:xfrm>
              <a:off x="2406650" y="29019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4" name="Rectangle 361"/>
            <p:cNvSpPr>
              <a:spLocks noChangeArrowheads="1"/>
            </p:cNvSpPr>
            <p:nvPr/>
          </p:nvSpPr>
          <p:spPr bwMode="auto">
            <a:xfrm>
              <a:off x="2511425" y="29019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5" name="Rectangle 362"/>
            <p:cNvSpPr>
              <a:spLocks noChangeArrowheads="1"/>
            </p:cNvSpPr>
            <p:nvPr/>
          </p:nvSpPr>
          <p:spPr bwMode="auto">
            <a:xfrm>
              <a:off x="2617788" y="29019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6" name="Rectangle 363"/>
            <p:cNvSpPr>
              <a:spLocks noChangeArrowheads="1"/>
            </p:cNvSpPr>
            <p:nvPr/>
          </p:nvSpPr>
          <p:spPr bwMode="auto">
            <a:xfrm>
              <a:off x="2724150" y="29019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7" name="Rectangle 364"/>
            <p:cNvSpPr>
              <a:spLocks noChangeArrowheads="1"/>
            </p:cNvSpPr>
            <p:nvPr/>
          </p:nvSpPr>
          <p:spPr bwMode="auto">
            <a:xfrm>
              <a:off x="2828925" y="29019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8" name="Rectangle 365"/>
            <p:cNvSpPr>
              <a:spLocks noChangeArrowheads="1"/>
            </p:cNvSpPr>
            <p:nvPr/>
          </p:nvSpPr>
          <p:spPr bwMode="auto">
            <a:xfrm>
              <a:off x="1876425" y="3119438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9" name="Rectangle 366"/>
            <p:cNvSpPr>
              <a:spLocks noChangeArrowheads="1"/>
            </p:cNvSpPr>
            <p:nvPr/>
          </p:nvSpPr>
          <p:spPr bwMode="auto">
            <a:xfrm>
              <a:off x="1982788" y="3119438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0" name="Rectangle 367"/>
            <p:cNvSpPr>
              <a:spLocks noChangeArrowheads="1"/>
            </p:cNvSpPr>
            <p:nvPr/>
          </p:nvSpPr>
          <p:spPr bwMode="auto">
            <a:xfrm>
              <a:off x="2087563" y="3119438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1" name="Rectangle 368"/>
            <p:cNvSpPr>
              <a:spLocks noChangeArrowheads="1"/>
            </p:cNvSpPr>
            <p:nvPr/>
          </p:nvSpPr>
          <p:spPr bwMode="auto">
            <a:xfrm>
              <a:off x="2193925" y="3119438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2" name="Rectangle 369"/>
            <p:cNvSpPr>
              <a:spLocks noChangeArrowheads="1"/>
            </p:cNvSpPr>
            <p:nvPr/>
          </p:nvSpPr>
          <p:spPr bwMode="auto">
            <a:xfrm>
              <a:off x="2300288" y="3119438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3" name="Rectangle 370"/>
            <p:cNvSpPr>
              <a:spLocks noChangeArrowheads="1"/>
            </p:cNvSpPr>
            <p:nvPr/>
          </p:nvSpPr>
          <p:spPr bwMode="auto">
            <a:xfrm>
              <a:off x="2406650" y="3119438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4" name="Rectangle 371"/>
            <p:cNvSpPr>
              <a:spLocks noChangeArrowheads="1"/>
            </p:cNvSpPr>
            <p:nvPr/>
          </p:nvSpPr>
          <p:spPr bwMode="auto">
            <a:xfrm>
              <a:off x="2511425" y="3119438"/>
              <a:ext cx="104775" cy="2159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5000"/>
                    </a:schemeClr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5" name="Rectangle 372"/>
            <p:cNvSpPr>
              <a:spLocks noChangeArrowheads="1"/>
            </p:cNvSpPr>
            <p:nvPr/>
          </p:nvSpPr>
          <p:spPr bwMode="auto">
            <a:xfrm>
              <a:off x="2617788" y="3119438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6" name="Rectangle 373"/>
            <p:cNvSpPr>
              <a:spLocks noChangeArrowheads="1"/>
            </p:cNvSpPr>
            <p:nvPr/>
          </p:nvSpPr>
          <p:spPr bwMode="auto">
            <a:xfrm>
              <a:off x="2724150" y="3119438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7" name="Rectangle 374"/>
            <p:cNvSpPr>
              <a:spLocks noChangeArrowheads="1"/>
            </p:cNvSpPr>
            <p:nvPr/>
          </p:nvSpPr>
          <p:spPr bwMode="auto">
            <a:xfrm>
              <a:off x="2828925" y="3119438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8" name="Rectangle 375"/>
            <p:cNvSpPr>
              <a:spLocks noChangeArrowheads="1"/>
            </p:cNvSpPr>
            <p:nvPr/>
          </p:nvSpPr>
          <p:spPr bwMode="auto">
            <a:xfrm>
              <a:off x="1876425" y="33337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9" name="Rectangle 376"/>
            <p:cNvSpPr>
              <a:spLocks noChangeArrowheads="1"/>
            </p:cNvSpPr>
            <p:nvPr/>
          </p:nvSpPr>
          <p:spPr bwMode="auto">
            <a:xfrm>
              <a:off x="1982788" y="33337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0" name="Rectangle 377"/>
            <p:cNvSpPr>
              <a:spLocks noChangeArrowheads="1"/>
            </p:cNvSpPr>
            <p:nvPr/>
          </p:nvSpPr>
          <p:spPr bwMode="auto">
            <a:xfrm>
              <a:off x="2087563" y="33337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1" name="Rectangle 378"/>
            <p:cNvSpPr>
              <a:spLocks noChangeArrowheads="1"/>
            </p:cNvSpPr>
            <p:nvPr/>
          </p:nvSpPr>
          <p:spPr bwMode="auto">
            <a:xfrm>
              <a:off x="2193925" y="33337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2" name="Rectangle 379"/>
            <p:cNvSpPr>
              <a:spLocks noChangeArrowheads="1"/>
            </p:cNvSpPr>
            <p:nvPr/>
          </p:nvSpPr>
          <p:spPr bwMode="auto">
            <a:xfrm>
              <a:off x="2300288" y="33337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3" name="Rectangle 380"/>
            <p:cNvSpPr>
              <a:spLocks noChangeArrowheads="1"/>
            </p:cNvSpPr>
            <p:nvPr/>
          </p:nvSpPr>
          <p:spPr bwMode="auto">
            <a:xfrm>
              <a:off x="2406650" y="33337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4" name="Rectangle 381"/>
            <p:cNvSpPr>
              <a:spLocks noChangeArrowheads="1"/>
            </p:cNvSpPr>
            <p:nvPr/>
          </p:nvSpPr>
          <p:spPr bwMode="auto">
            <a:xfrm>
              <a:off x="2511425" y="33337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5" name="Rectangle 382"/>
            <p:cNvSpPr>
              <a:spLocks noChangeArrowheads="1"/>
            </p:cNvSpPr>
            <p:nvPr/>
          </p:nvSpPr>
          <p:spPr bwMode="auto">
            <a:xfrm>
              <a:off x="2617788" y="33337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6" name="Rectangle 383"/>
            <p:cNvSpPr>
              <a:spLocks noChangeArrowheads="1"/>
            </p:cNvSpPr>
            <p:nvPr/>
          </p:nvSpPr>
          <p:spPr bwMode="auto">
            <a:xfrm>
              <a:off x="2724150" y="33337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7" name="Rectangle 384"/>
            <p:cNvSpPr>
              <a:spLocks noChangeArrowheads="1"/>
            </p:cNvSpPr>
            <p:nvPr/>
          </p:nvSpPr>
          <p:spPr bwMode="auto">
            <a:xfrm>
              <a:off x="2828925" y="33337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8" name="Rectangle 385"/>
            <p:cNvSpPr>
              <a:spLocks noChangeArrowheads="1"/>
            </p:cNvSpPr>
            <p:nvPr/>
          </p:nvSpPr>
          <p:spPr bwMode="auto">
            <a:xfrm>
              <a:off x="1876425" y="35496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9" name="Rectangle 386"/>
            <p:cNvSpPr>
              <a:spLocks noChangeArrowheads="1"/>
            </p:cNvSpPr>
            <p:nvPr/>
          </p:nvSpPr>
          <p:spPr bwMode="auto">
            <a:xfrm>
              <a:off x="1982788" y="3549650"/>
              <a:ext cx="104775" cy="2159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5000"/>
                    </a:schemeClr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0" name="Rectangle 387"/>
            <p:cNvSpPr>
              <a:spLocks noChangeArrowheads="1"/>
            </p:cNvSpPr>
            <p:nvPr/>
          </p:nvSpPr>
          <p:spPr bwMode="auto">
            <a:xfrm>
              <a:off x="2087563" y="35496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1" name="Rectangle 388"/>
            <p:cNvSpPr>
              <a:spLocks noChangeArrowheads="1"/>
            </p:cNvSpPr>
            <p:nvPr/>
          </p:nvSpPr>
          <p:spPr bwMode="auto">
            <a:xfrm>
              <a:off x="2193925" y="35496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2" name="Rectangle 389"/>
            <p:cNvSpPr>
              <a:spLocks noChangeArrowheads="1"/>
            </p:cNvSpPr>
            <p:nvPr/>
          </p:nvSpPr>
          <p:spPr bwMode="auto">
            <a:xfrm>
              <a:off x="2300288" y="35496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3" name="Rectangle 390"/>
            <p:cNvSpPr>
              <a:spLocks noChangeArrowheads="1"/>
            </p:cNvSpPr>
            <p:nvPr/>
          </p:nvSpPr>
          <p:spPr bwMode="auto">
            <a:xfrm>
              <a:off x="2406650" y="35496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4" name="Rectangle 391"/>
            <p:cNvSpPr>
              <a:spLocks noChangeArrowheads="1"/>
            </p:cNvSpPr>
            <p:nvPr/>
          </p:nvSpPr>
          <p:spPr bwMode="auto">
            <a:xfrm>
              <a:off x="2511425" y="35496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5" name="Rectangle 392"/>
            <p:cNvSpPr>
              <a:spLocks noChangeArrowheads="1"/>
            </p:cNvSpPr>
            <p:nvPr/>
          </p:nvSpPr>
          <p:spPr bwMode="auto">
            <a:xfrm>
              <a:off x="2617788" y="35496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6" name="Rectangle 393"/>
            <p:cNvSpPr>
              <a:spLocks noChangeArrowheads="1"/>
            </p:cNvSpPr>
            <p:nvPr/>
          </p:nvSpPr>
          <p:spPr bwMode="auto">
            <a:xfrm>
              <a:off x="2724150" y="35496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7" name="Rectangle 394"/>
            <p:cNvSpPr>
              <a:spLocks noChangeArrowheads="1"/>
            </p:cNvSpPr>
            <p:nvPr/>
          </p:nvSpPr>
          <p:spPr bwMode="auto">
            <a:xfrm>
              <a:off x="2828925" y="35496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8" name="Rectangle 395"/>
            <p:cNvSpPr>
              <a:spLocks noChangeArrowheads="1"/>
            </p:cNvSpPr>
            <p:nvPr/>
          </p:nvSpPr>
          <p:spPr bwMode="auto">
            <a:xfrm>
              <a:off x="723900" y="26860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9" name="Rectangle 396"/>
            <p:cNvSpPr>
              <a:spLocks noChangeArrowheads="1"/>
            </p:cNvSpPr>
            <p:nvPr/>
          </p:nvSpPr>
          <p:spPr bwMode="auto">
            <a:xfrm>
              <a:off x="830263" y="26860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0" name="Rectangle 397"/>
            <p:cNvSpPr>
              <a:spLocks noChangeArrowheads="1"/>
            </p:cNvSpPr>
            <p:nvPr/>
          </p:nvSpPr>
          <p:spPr bwMode="auto">
            <a:xfrm>
              <a:off x="935038" y="26860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1" name="Rectangle 398"/>
            <p:cNvSpPr>
              <a:spLocks noChangeArrowheads="1"/>
            </p:cNvSpPr>
            <p:nvPr/>
          </p:nvSpPr>
          <p:spPr bwMode="auto">
            <a:xfrm>
              <a:off x="1041400" y="2686050"/>
              <a:ext cx="104775" cy="2159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5000"/>
                    </a:schemeClr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2" name="Rectangle 399"/>
            <p:cNvSpPr>
              <a:spLocks noChangeArrowheads="1"/>
            </p:cNvSpPr>
            <p:nvPr/>
          </p:nvSpPr>
          <p:spPr bwMode="auto">
            <a:xfrm>
              <a:off x="1147763" y="26860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3" name="Rectangle 400"/>
            <p:cNvSpPr>
              <a:spLocks noChangeArrowheads="1"/>
            </p:cNvSpPr>
            <p:nvPr/>
          </p:nvSpPr>
          <p:spPr bwMode="auto">
            <a:xfrm>
              <a:off x="1254125" y="26860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4" name="Rectangle 401"/>
            <p:cNvSpPr>
              <a:spLocks noChangeArrowheads="1"/>
            </p:cNvSpPr>
            <p:nvPr/>
          </p:nvSpPr>
          <p:spPr bwMode="auto">
            <a:xfrm>
              <a:off x="1358900" y="26860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5" name="Rectangle 402"/>
            <p:cNvSpPr>
              <a:spLocks noChangeArrowheads="1"/>
            </p:cNvSpPr>
            <p:nvPr/>
          </p:nvSpPr>
          <p:spPr bwMode="auto">
            <a:xfrm>
              <a:off x="1465263" y="26860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6" name="Rectangle 403"/>
            <p:cNvSpPr>
              <a:spLocks noChangeArrowheads="1"/>
            </p:cNvSpPr>
            <p:nvPr/>
          </p:nvSpPr>
          <p:spPr bwMode="auto">
            <a:xfrm>
              <a:off x="1571625" y="26860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7" name="Rectangle 404"/>
            <p:cNvSpPr>
              <a:spLocks noChangeArrowheads="1"/>
            </p:cNvSpPr>
            <p:nvPr/>
          </p:nvSpPr>
          <p:spPr bwMode="auto">
            <a:xfrm>
              <a:off x="1676400" y="26860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8" name="Rectangle 405"/>
            <p:cNvSpPr>
              <a:spLocks noChangeArrowheads="1"/>
            </p:cNvSpPr>
            <p:nvPr/>
          </p:nvSpPr>
          <p:spPr bwMode="auto">
            <a:xfrm>
              <a:off x="723900" y="29019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9" name="Rectangle 406"/>
            <p:cNvSpPr>
              <a:spLocks noChangeArrowheads="1"/>
            </p:cNvSpPr>
            <p:nvPr/>
          </p:nvSpPr>
          <p:spPr bwMode="auto">
            <a:xfrm>
              <a:off x="830263" y="29019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0" name="Rectangle 407"/>
            <p:cNvSpPr>
              <a:spLocks noChangeArrowheads="1"/>
            </p:cNvSpPr>
            <p:nvPr/>
          </p:nvSpPr>
          <p:spPr bwMode="auto">
            <a:xfrm>
              <a:off x="935038" y="29019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1" name="Rectangle 408"/>
            <p:cNvSpPr>
              <a:spLocks noChangeArrowheads="1"/>
            </p:cNvSpPr>
            <p:nvPr/>
          </p:nvSpPr>
          <p:spPr bwMode="auto">
            <a:xfrm>
              <a:off x="1041400" y="29019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2" name="Rectangle 409"/>
            <p:cNvSpPr>
              <a:spLocks noChangeArrowheads="1"/>
            </p:cNvSpPr>
            <p:nvPr/>
          </p:nvSpPr>
          <p:spPr bwMode="auto">
            <a:xfrm>
              <a:off x="1147763" y="29019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3" name="Rectangle 410"/>
            <p:cNvSpPr>
              <a:spLocks noChangeArrowheads="1"/>
            </p:cNvSpPr>
            <p:nvPr/>
          </p:nvSpPr>
          <p:spPr bwMode="auto">
            <a:xfrm>
              <a:off x="1254125" y="29019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4" name="Rectangle 411"/>
            <p:cNvSpPr>
              <a:spLocks noChangeArrowheads="1"/>
            </p:cNvSpPr>
            <p:nvPr/>
          </p:nvSpPr>
          <p:spPr bwMode="auto">
            <a:xfrm>
              <a:off x="1358900" y="29019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5" name="Rectangle 412"/>
            <p:cNvSpPr>
              <a:spLocks noChangeArrowheads="1"/>
            </p:cNvSpPr>
            <p:nvPr/>
          </p:nvSpPr>
          <p:spPr bwMode="auto">
            <a:xfrm>
              <a:off x="1465263" y="2901950"/>
              <a:ext cx="104775" cy="2159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5000"/>
                    </a:schemeClr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6" name="Rectangle 413"/>
            <p:cNvSpPr>
              <a:spLocks noChangeArrowheads="1"/>
            </p:cNvSpPr>
            <p:nvPr/>
          </p:nvSpPr>
          <p:spPr bwMode="auto">
            <a:xfrm>
              <a:off x="1571625" y="29019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7" name="Rectangle 414"/>
            <p:cNvSpPr>
              <a:spLocks noChangeArrowheads="1"/>
            </p:cNvSpPr>
            <p:nvPr/>
          </p:nvSpPr>
          <p:spPr bwMode="auto">
            <a:xfrm>
              <a:off x="1676400" y="29019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8" name="Rectangle 415"/>
            <p:cNvSpPr>
              <a:spLocks noChangeArrowheads="1"/>
            </p:cNvSpPr>
            <p:nvPr/>
          </p:nvSpPr>
          <p:spPr bwMode="auto">
            <a:xfrm>
              <a:off x="723900" y="3119438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9" name="Rectangle 416"/>
            <p:cNvSpPr>
              <a:spLocks noChangeArrowheads="1"/>
            </p:cNvSpPr>
            <p:nvPr/>
          </p:nvSpPr>
          <p:spPr bwMode="auto">
            <a:xfrm>
              <a:off x="830263" y="3119438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0" name="Rectangle 417"/>
            <p:cNvSpPr>
              <a:spLocks noChangeArrowheads="1"/>
            </p:cNvSpPr>
            <p:nvPr/>
          </p:nvSpPr>
          <p:spPr bwMode="auto">
            <a:xfrm>
              <a:off x="935038" y="3119438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1" name="Rectangle 418"/>
            <p:cNvSpPr>
              <a:spLocks noChangeArrowheads="1"/>
            </p:cNvSpPr>
            <p:nvPr/>
          </p:nvSpPr>
          <p:spPr bwMode="auto">
            <a:xfrm>
              <a:off x="1041400" y="3119438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2" name="Rectangle 419"/>
            <p:cNvSpPr>
              <a:spLocks noChangeArrowheads="1"/>
            </p:cNvSpPr>
            <p:nvPr/>
          </p:nvSpPr>
          <p:spPr bwMode="auto">
            <a:xfrm>
              <a:off x="1147763" y="3119438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3" name="Rectangle 420"/>
            <p:cNvSpPr>
              <a:spLocks noChangeArrowheads="1"/>
            </p:cNvSpPr>
            <p:nvPr/>
          </p:nvSpPr>
          <p:spPr bwMode="auto">
            <a:xfrm>
              <a:off x="1254125" y="3119438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4" name="Rectangle 421"/>
            <p:cNvSpPr>
              <a:spLocks noChangeArrowheads="1"/>
            </p:cNvSpPr>
            <p:nvPr/>
          </p:nvSpPr>
          <p:spPr bwMode="auto">
            <a:xfrm>
              <a:off x="1358900" y="3119438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5" name="Rectangle 422"/>
            <p:cNvSpPr>
              <a:spLocks noChangeArrowheads="1"/>
            </p:cNvSpPr>
            <p:nvPr/>
          </p:nvSpPr>
          <p:spPr bwMode="auto">
            <a:xfrm>
              <a:off x="1465263" y="3119438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6" name="Rectangle 423"/>
            <p:cNvSpPr>
              <a:spLocks noChangeArrowheads="1"/>
            </p:cNvSpPr>
            <p:nvPr/>
          </p:nvSpPr>
          <p:spPr bwMode="auto">
            <a:xfrm>
              <a:off x="1571625" y="3119438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7" name="Rectangle 424"/>
            <p:cNvSpPr>
              <a:spLocks noChangeArrowheads="1"/>
            </p:cNvSpPr>
            <p:nvPr/>
          </p:nvSpPr>
          <p:spPr bwMode="auto">
            <a:xfrm>
              <a:off x="1676400" y="3119438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8" name="Rectangle 425"/>
            <p:cNvSpPr>
              <a:spLocks noChangeArrowheads="1"/>
            </p:cNvSpPr>
            <p:nvPr/>
          </p:nvSpPr>
          <p:spPr bwMode="auto">
            <a:xfrm>
              <a:off x="723900" y="33337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9" name="Rectangle 426"/>
            <p:cNvSpPr>
              <a:spLocks noChangeArrowheads="1"/>
            </p:cNvSpPr>
            <p:nvPr/>
          </p:nvSpPr>
          <p:spPr bwMode="auto">
            <a:xfrm>
              <a:off x="830263" y="33337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0" name="Rectangle 427"/>
            <p:cNvSpPr>
              <a:spLocks noChangeArrowheads="1"/>
            </p:cNvSpPr>
            <p:nvPr/>
          </p:nvSpPr>
          <p:spPr bwMode="auto">
            <a:xfrm>
              <a:off x="935038" y="33337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1" name="Rectangle 428"/>
            <p:cNvSpPr>
              <a:spLocks noChangeArrowheads="1"/>
            </p:cNvSpPr>
            <p:nvPr/>
          </p:nvSpPr>
          <p:spPr bwMode="auto">
            <a:xfrm>
              <a:off x="1041400" y="33337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2" name="Rectangle 429"/>
            <p:cNvSpPr>
              <a:spLocks noChangeArrowheads="1"/>
            </p:cNvSpPr>
            <p:nvPr/>
          </p:nvSpPr>
          <p:spPr bwMode="auto">
            <a:xfrm>
              <a:off x="1147763" y="3333750"/>
              <a:ext cx="104775" cy="2159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5000"/>
                    </a:schemeClr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3" name="Rectangle 430"/>
            <p:cNvSpPr>
              <a:spLocks noChangeArrowheads="1"/>
            </p:cNvSpPr>
            <p:nvPr/>
          </p:nvSpPr>
          <p:spPr bwMode="auto">
            <a:xfrm>
              <a:off x="1254125" y="33337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4" name="Rectangle 431"/>
            <p:cNvSpPr>
              <a:spLocks noChangeArrowheads="1"/>
            </p:cNvSpPr>
            <p:nvPr/>
          </p:nvSpPr>
          <p:spPr bwMode="auto">
            <a:xfrm>
              <a:off x="1358900" y="33337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5" name="Rectangle 432"/>
            <p:cNvSpPr>
              <a:spLocks noChangeArrowheads="1"/>
            </p:cNvSpPr>
            <p:nvPr/>
          </p:nvSpPr>
          <p:spPr bwMode="auto">
            <a:xfrm>
              <a:off x="1465263" y="33337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6" name="Rectangle 433"/>
            <p:cNvSpPr>
              <a:spLocks noChangeArrowheads="1"/>
            </p:cNvSpPr>
            <p:nvPr/>
          </p:nvSpPr>
          <p:spPr bwMode="auto">
            <a:xfrm>
              <a:off x="1571625" y="33337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7" name="Rectangle 434"/>
            <p:cNvSpPr>
              <a:spLocks noChangeArrowheads="1"/>
            </p:cNvSpPr>
            <p:nvPr/>
          </p:nvSpPr>
          <p:spPr bwMode="auto">
            <a:xfrm>
              <a:off x="1676400" y="33337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8" name="Rectangle 435"/>
            <p:cNvSpPr>
              <a:spLocks noChangeArrowheads="1"/>
            </p:cNvSpPr>
            <p:nvPr/>
          </p:nvSpPr>
          <p:spPr bwMode="auto">
            <a:xfrm>
              <a:off x="723900" y="35496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9" name="Rectangle 436"/>
            <p:cNvSpPr>
              <a:spLocks noChangeArrowheads="1"/>
            </p:cNvSpPr>
            <p:nvPr/>
          </p:nvSpPr>
          <p:spPr bwMode="auto">
            <a:xfrm>
              <a:off x="830263" y="35496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0" name="Rectangle 437"/>
            <p:cNvSpPr>
              <a:spLocks noChangeArrowheads="1"/>
            </p:cNvSpPr>
            <p:nvPr/>
          </p:nvSpPr>
          <p:spPr bwMode="auto">
            <a:xfrm>
              <a:off x="935038" y="35496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1" name="Rectangle 438"/>
            <p:cNvSpPr>
              <a:spLocks noChangeArrowheads="1"/>
            </p:cNvSpPr>
            <p:nvPr/>
          </p:nvSpPr>
          <p:spPr bwMode="auto">
            <a:xfrm>
              <a:off x="1041400" y="35496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2" name="Rectangle 439"/>
            <p:cNvSpPr>
              <a:spLocks noChangeArrowheads="1"/>
            </p:cNvSpPr>
            <p:nvPr/>
          </p:nvSpPr>
          <p:spPr bwMode="auto">
            <a:xfrm>
              <a:off x="1147763" y="35496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" name="Rectangle 440"/>
            <p:cNvSpPr>
              <a:spLocks noChangeArrowheads="1"/>
            </p:cNvSpPr>
            <p:nvPr/>
          </p:nvSpPr>
          <p:spPr bwMode="auto">
            <a:xfrm>
              <a:off x="1254125" y="35496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4" name="Rectangle 441"/>
            <p:cNvSpPr>
              <a:spLocks noChangeArrowheads="1"/>
            </p:cNvSpPr>
            <p:nvPr/>
          </p:nvSpPr>
          <p:spPr bwMode="auto">
            <a:xfrm>
              <a:off x="1358900" y="35496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5" name="Rectangle 442"/>
            <p:cNvSpPr>
              <a:spLocks noChangeArrowheads="1"/>
            </p:cNvSpPr>
            <p:nvPr/>
          </p:nvSpPr>
          <p:spPr bwMode="auto">
            <a:xfrm>
              <a:off x="1465263" y="35496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6" name="Rectangle 443"/>
            <p:cNvSpPr>
              <a:spLocks noChangeArrowheads="1"/>
            </p:cNvSpPr>
            <p:nvPr/>
          </p:nvSpPr>
          <p:spPr bwMode="auto">
            <a:xfrm>
              <a:off x="1571625" y="35496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7" name="Rectangle 444"/>
            <p:cNvSpPr>
              <a:spLocks noChangeArrowheads="1"/>
            </p:cNvSpPr>
            <p:nvPr/>
          </p:nvSpPr>
          <p:spPr bwMode="auto">
            <a:xfrm>
              <a:off x="1676400" y="35496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2" name="Picture 1" descr="MSA_geometry copy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7" r="7853"/>
          <a:stretch/>
        </p:blipFill>
        <p:spPr>
          <a:xfrm>
            <a:off x="3335240" y="1655343"/>
            <a:ext cx="5808760" cy="5202657"/>
          </a:xfrm>
          <a:prstGeom prst="rect">
            <a:avLst/>
          </a:prstGeom>
        </p:spPr>
      </p:pic>
      <p:pic>
        <p:nvPicPr>
          <p:cNvPr id="25" name="Picture 24" descr="microshutters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8091" y="506345"/>
            <a:ext cx="1842269" cy="10807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88904" y="0"/>
            <a:ext cx="2717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Micro Shutter Array</a:t>
            </a:r>
            <a:endParaRPr lang="en-US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4104515" y="415777"/>
            <a:ext cx="503948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4 quadrants, each with 171 rows of </a:t>
            </a:r>
            <a:r>
              <a:rPr lang="en-US" sz="2200" dirty="0" smtClean="0"/>
              <a:t>365 shutters</a:t>
            </a:r>
            <a:r>
              <a:rPr lang="en-US" sz="2200" dirty="0"/>
              <a:t>, totaling ~250,000 </a:t>
            </a:r>
            <a:r>
              <a:rPr lang="en-US" sz="2200" dirty="0" smtClean="0"/>
              <a:t>shutters</a:t>
            </a:r>
          </a:p>
          <a:p>
            <a:r>
              <a:rPr lang="en-US" sz="2200" dirty="0" smtClean="0"/>
              <a:t>Each shutter is 0.46” x 0.2” 				</a:t>
            </a:r>
            <a:endParaRPr lang="en-US" sz="22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3" y="260241"/>
            <a:ext cx="1893308" cy="2103676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 flipV="1">
            <a:off x="1359388" y="81060"/>
            <a:ext cx="822540" cy="9392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56566" y="1031626"/>
            <a:ext cx="806456" cy="9223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6200000" flipH="1">
            <a:off x="2539953" y="628214"/>
            <a:ext cx="1" cy="297219"/>
          </a:xfrm>
          <a:prstGeom prst="straightConnector1">
            <a:avLst/>
          </a:prstGeom>
          <a:ln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917627" y="536825"/>
            <a:ext cx="4439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0.2”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820" y="5555921"/>
            <a:ext cx="244985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RIGID </a:t>
            </a:r>
            <a:r>
              <a:rPr lang="en-US" sz="2400" b="1" dirty="0" smtClean="0"/>
              <a:t>ARRAY</a:t>
            </a:r>
          </a:p>
          <a:p>
            <a:pPr marL="342900" indent="-342900">
              <a:buFont typeface="Symbol" charset="0"/>
              <a:buChar char=""/>
            </a:pPr>
            <a:r>
              <a:rPr lang="en-US" sz="2400" dirty="0" smtClean="0"/>
              <a:t>implications</a:t>
            </a:r>
          </a:p>
          <a:p>
            <a:r>
              <a:rPr lang="en-US" sz="2400" dirty="0" smtClean="0"/>
              <a:t>for observing plan</a:t>
            </a:r>
          </a:p>
        </p:txBody>
      </p:sp>
    </p:spTree>
    <p:extLst>
      <p:ext uri="{BB962C8B-B14F-4D97-AF65-F5344CB8AC3E}">
        <p14:creationId xmlns:p14="http://schemas.microsoft.com/office/powerpoint/2010/main" val="2781953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" name="Group 239"/>
          <p:cNvGrpSpPr/>
          <p:nvPr/>
        </p:nvGrpSpPr>
        <p:grpSpPr>
          <a:xfrm>
            <a:off x="324849" y="2700471"/>
            <a:ext cx="3049587" cy="2265362"/>
            <a:chOff x="366713" y="1500188"/>
            <a:chExt cx="3049587" cy="2265362"/>
          </a:xfrm>
        </p:grpSpPr>
        <p:sp>
          <p:nvSpPr>
            <p:cNvPr id="241" name="AutoShape 228"/>
            <p:cNvSpPr>
              <a:spLocks noChangeAspect="1" noChangeArrowheads="1"/>
            </p:cNvSpPr>
            <p:nvPr/>
          </p:nvSpPr>
          <p:spPr bwMode="auto">
            <a:xfrm>
              <a:off x="2713038" y="1500188"/>
              <a:ext cx="127000" cy="136525"/>
            </a:xfrm>
            <a:prstGeom prst="star5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2" name="AutoShape 229"/>
            <p:cNvSpPr>
              <a:spLocks noChangeAspect="1" noChangeArrowheads="1"/>
            </p:cNvSpPr>
            <p:nvPr/>
          </p:nvSpPr>
          <p:spPr bwMode="auto">
            <a:xfrm>
              <a:off x="1871663" y="2413000"/>
              <a:ext cx="127000" cy="136525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3" name="AutoShape 230"/>
            <p:cNvSpPr>
              <a:spLocks noChangeAspect="1" noChangeArrowheads="1"/>
            </p:cNvSpPr>
            <p:nvPr/>
          </p:nvSpPr>
          <p:spPr bwMode="auto">
            <a:xfrm>
              <a:off x="2293938" y="1757363"/>
              <a:ext cx="127000" cy="136525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4" name="AutoShape 231"/>
            <p:cNvSpPr>
              <a:spLocks noChangeAspect="1" noChangeArrowheads="1"/>
            </p:cNvSpPr>
            <p:nvPr/>
          </p:nvSpPr>
          <p:spPr bwMode="auto">
            <a:xfrm>
              <a:off x="1458913" y="1541463"/>
              <a:ext cx="127000" cy="136525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5" name="Rectangle 232"/>
            <p:cNvSpPr>
              <a:spLocks noChangeArrowheads="1"/>
            </p:cNvSpPr>
            <p:nvPr/>
          </p:nvSpPr>
          <p:spPr bwMode="auto">
            <a:xfrm>
              <a:off x="1465263" y="1511300"/>
              <a:ext cx="104775" cy="2159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5000"/>
                    </a:schemeClr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6" name="AutoShape 233"/>
            <p:cNvSpPr>
              <a:spLocks noChangeAspect="1" noChangeArrowheads="1"/>
            </p:cNvSpPr>
            <p:nvPr/>
          </p:nvSpPr>
          <p:spPr bwMode="auto">
            <a:xfrm>
              <a:off x="2608263" y="1993900"/>
              <a:ext cx="127000" cy="136525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7" name="AutoShape 234"/>
            <p:cNvSpPr>
              <a:spLocks noChangeAspect="1" noChangeArrowheads="1"/>
            </p:cNvSpPr>
            <p:nvPr/>
          </p:nvSpPr>
          <p:spPr bwMode="auto">
            <a:xfrm>
              <a:off x="1354138" y="2187575"/>
              <a:ext cx="127000" cy="136525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8" name="AutoShape 235"/>
            <p:cNvSpPr>
              <a:spLocks noChangeAspect="1" noChangeArrowheads="1"/>
            </p:cNvSpPr>
            <p:nvPr/>
          </p:nvSpPr>
          <p:spPr bwMode="auto">
            <a:xfrm>
              <a:off x="1042988" y="2713038"/>
              <a:ext cx="127000" cy="136525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" name="AutoShape 236"/>
            <p:cNvSpPr>
              <a:spLocks noChangeAspect="1" noChangeArrowheads="1"/>
            </p:cNvSpPr>
            <p:nvPr/>
          </p:nvSpPr>
          <p:spPr bwMode="auto">
            <a:xfrm>
              <a:off x="2495550" y="3124200"/>
              <a:ext cx="127000" cy="136525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0" name="AutoShape 237"/>
            <p:cNvSpPr>
              <a:spLocks noChangeAspect="1" noChangeArrowheads="1"/>
            </p:cNvSpPr>
            <p:nvPr/>
          </p:nvSpPr>
          <p:spPr bwMode="auto">
            <a:xfrm>
              <a:off x="1457325" y="2928938"/>
              <a:ext cx="127000" cy="136525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1" name="AutoShape 238"/>
            <p:cNvSpPr>
              <a:spLocks noChangeAspect="1" noChangeArrowheads="1"/>
            </p:cNvSpPr>
            <p:nvPr/>
          </p:nvSpPr>
          <p:spPr bwMode="auto">
            <a:xfrm>
              <a:off x="1147763" y="3340100"/>
              <a:ext cx="127000" cy="136525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2" name="AutoShape 239"/>
            <p:cNvSpPr>
              <a:spLocks noChangeAspect="1" noChangeArrowheads="1"/>
            </p:cNvSpPr>
            <p:nvPr/>
          </p:nvSpPr>
          <p:spPr bwMode="auto">
            <a:xfrm>
              <a:off x="1971675" y="3568700"/>
              <a:ext cx="127000" cy="136525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3" name="AutoShape 240"/>
            <p:cNvSpPr>
              <a:spLocks noChangeAspect="1" noChangeArrowheads="1"/>
            </p:cNvSpPr>
            <p:nvPr/>
          </p:nvSpPr>
          <p:spPr bwMode="auto">
            <a:xfrm>
              <a:off x="1109663" y="1833563"/>
              <a:ext cx="127000" cy="136525"/>
            </a:xfrm>
            <a:prstGeom prst="star5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4" name="AutoShape 241"/>
            <p:cNvSpPr>
              <a:spLocks noChangeAspect="1" noChangeArrowheads="1"/>
            </p:cNvSpPr>
            <p:nvPr/>
          </p:nvSpPr>
          <p:spPr bwMode="auto">
            <a:xfrm>
              <a:off x="2176463" y="2163763"/>
              <a:ext cx="127000" cy="136525"/>
            </a:xfrm>
            <a:prstGeom prst="star5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5" name="AutoShape 242"/>
            <p:cNvSpPr>
              <a:spLocks noChangeAspect="1" noChangeArrowheads="1"/>
            </p:cNvSpPr>
            <p:nvPr/>
          </p:nvSpPr>
          <p:spPr bwMode="auto">
            <a:xfrm>
              <a:off x="1535113" y="3194050"/>
              <a:ext cx="127000" cy="136525"/>
            </a:xfrm>
            <a:prstGeom prst="star5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6" name="AutoShape 243"/>
            <p:cNvSpPr>
              <a:spLocks noChangeAspect="1" noChangeArrowheads="1"/>
            </p:cNvSpPr>
            <p:nvPr/>
          </p:nvSpPr>
          <p:spPr bwMode="auto">
            <a:xfrm>
              <a:off x="2420938" y="2876550"/>
              <a:ext cx="127000" cy="136525"/>
            </a:xfrm>
            <a:prstGeom prst="star5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7" name="AutoShape 244"/>
            <p:cNvSpPr>
              <a:spLocks noChangeAspect="1" noChangeArrowheads="1"/>
            </p:cNvSpPr>
            <p:nvPr/>
          </p:nvSpPr>
          <p:spPr bwMode="auto">
            <a:xfrm>
              <a:off x="2608263" y="3540125"/>
              <a:ext cx="127000" cy="136525"/>
            </a:xfrm>
            <a:prstGeom prst="star5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8" name="Rectangle 245"/>
            <p:cNvSpPr>
              <a:spLocks noChangeArrowheads="1"/>
            </p:cNvSpPr>
            <p:nvPr/>
          </p:nvSpPr>
          <p:spPr bwMode="auto">
            <a:xfrm>
              <a:off x="1876425" y="15097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9" name="Rectangle 246"/>
            <p:cNvSpPr>
              <a:spLocks noChangeArrowheads="1"/>
            </p:cNvSpPr>
            <p:nvPr/>
          </p:nvSpPr>
          <p:spPr bwMode="auto">
            <a:xfrm>
              <a:off x="1982788" y="15097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0" name="Rectangle 247"/>
            <p:cNvSpPr>
              <a:spLocks noChangeArrowheads="1"/>
            </p:cNvSpPr>
            <p:nvPr/>
          </p:nvSpPr>
          <p:spPr bwMode="auto">
            <a:xfrm>
              <a:off x="2087563" y="15097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1" name="Rectangle 248"/>
            <p:cNvSpPr>
              <a:spLocks noChangeArrowheads="1"/>
            </p:cNvSpPr>
            <p:nvPr/>
          </p:nvSpPr>
          <p:spPr bwMode="auto">
            <a:xfrm>
              <a:off x="2193925" y="15097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2" name="Rectangle 249"/>
            <p:cNvSpPr>
              <a:spLocks noChangeArrowheads="1"/>
            </p:cNvSpPr>
            <p:nvPr/>
          </p:nvSpPr>
          <p:spPr bwMode="auto">
            <a:xfrm>
              <a:off x="2300288" y="15097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3" name="Rectangle 250"/>
            <p:cNvSpPr>
              <a:spLocks noChangeArrowheads="1"/>
            </p:cNvSpPr>
            <p:nvPr/>
          </p:nvSpPr>
          <p:spPr bwMode="auto">
            <a:xfrm>
              <a:off x="2406650" y="15097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4" name="Rectangle 251"/>
            <p:cNvSpPr>
              <a:spLocks noChangeArrowheads="1"/>
            </p:cNvSpPr>
            <p:nvPr/>
          </p:nvSpPr>
          <p:spPr bwMode="auto">
            <a:xfrm>
              <a:off x="2511425" y="15097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5" name="Rectangle 252"/>
            <p:cNvSpPr>
              <a:spLocks noChangeArrowheads="1"/>
            </p:cNvSpPr>
            <p:nvPr/>
          </p:nvSpPr>
          <p:spPr bwMode="auto">
            <a:xfrm>
              <a:off x="2617788" y="15097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" name="Rectangle 253"/>
            <p:cNvSpPr>
              <a:spLocks noChangeArrowheads="1"/>
            </p:cNvSpPr>
            <p:nvPr/>
          </p:nvSpPr>
          <p:spPr bwMode="auto">
            <a:xfrm>
              <a:off x="2724150" y="15097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7" name="Rectangle 254"/>
            <p:cNvSpPr>
              <a:spLocks noChangeArrowheads="1"/>
            </p:cNvSpPr>
            <p:nvPr/>
          </p:nvSpPr>
          <p:spPr bwMode="auto">
            <a:xfrm>
              <a:off x="2828925" y="15097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8" name="Rectangle 255"/>
            <p:cNvSpPr>
              <a:spLocks noChangeArrowheads="1"/>
            </p:cNvSpPr>
            <p:nvPr/>
          </p:nvSpPr>
          <p:spPr bwMode="auto">
            <a:xfrm>
              <a:off x="1876425" y="17256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9" name="Rectangle 256"/>
            <p:cNvSpPr>
              <a:spLocks noChangeArrowheads="1"/>
            </p:cNvSpPr>
            <p:nvPr/>
          </p:nvSpPr>
          <p:spPr bwMode="auto">
            <a:xfrm>
              <a:off x="1982788" y="17256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0" name="Rectangle 257"/>
            <p:cNvSpPr>
              <a:spLocks noChangeArrowheads="1"/>
            </p:cNvSpPr>
            <p:nvPr/>
          </p:nvSpPr>
          <p:spPr bwMode="auto">
            <a:xfrm>
              <a:off x="2087563" y="17256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1" name="Rectangle 258"/>
            <p:cNvSpPr>
              <a:spLocks noChangeArrowheads="1"/>
            </p:cNvSpPr>
            <p:nvPr/>
          </p:nvSpPr>
          <p:spPr bwMode="auto">
            <a:xfrm>
              <a:off x="2193925" y="17256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2" name="Rectangle 259"/>
            <p:cNvSpPr>
              <a:spLocks noChangeArrowheads="1"/>
            </p:cNvSpPr>
            <p:nvPr/>
          </p:nvSpPr>
          <p:spPr bwMode="auto">
            <a:xfrm>
              <a:off x="2300288" y="1725613"/>
              <a:ext cx="104775" cy="2159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5000"/>
                    </a:schemeClr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3" name="Rectangle 260"/>
            <p:cNvSpPr>
              <a:spLocks noChangeArrowheads="1"/>
            </p:cNvSpPr>
            <p:nvPr/>
          </p:nvSpPr>
          <p:spPr bwMode="auto">
            <a:xfrm>
              <a:off x="2406650" y="17256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" name="Rectangle 261"/>
            <p:cNvSpPr>
              <a:spLocks noChangeArrowheads="1"/>
            </p:cNvSpPr>
            <p:nvPr/>
          </p:nvSpPr>
          <p:spPr bwMode="auto">
            <a:xfrm>
              <a:off x="2511425" y="17256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5" name="Rectangle 262"/>
            <p:cNvSpPr>
              <a:spLocks noChangeArrowheads="1"/>
            </p:cNvSpPr>
            <p:nvPr/>
          </p:nvSpPr>
          <p:spPr bwMode="auto">
            <a:xfrm>
              <a:off x="2617788" y="17256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6" name="Rectangle 263"/>
            <p:cNvSpPr>
              <a:spLocks noChangeArrowheads="1"/>
            </p:cNvSpPr>
            <p:nvPr/>
          </p:nvSpPr>
          <p:spPr bwMode="auto">
            <a:xfrm>
              <a:off x="2724150" y="17256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7" name="Rectangle 264"/>
            <p:cNvSpPr>
              <a:spLocks noChangeArrowheads="1"/>
            </p:cNvSpPr>
            <p:nvPr/>
          </p:nvSpPr>
          <p:spPr bwMode="auto">
            <a:xfrm>
              <a:off x="2828925" y="17256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8" name="Rectangle 265"/>
            <p:cNvSpPr>
              <a:spLocks noChangeArrowheads="1"/>
            </p:cNvSpPr>
            <p:nvPr/>
          </p:nvSpPr>
          <p:spPr bwMode="auto">
            <a:xfrm>
              <a:off x="1876425" y="194310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9" name="Rectangle 266"/>
            <p:cNvSpPr>
              <a:spLocks noChangeArrowheads="1"/>
            </p:cNvSpPr>
            <p:nvPr/>
          </p:nvSpPr>
          <p:spPr bwMode="auto">
            <a:xfrm>
              <a:off x="1982788" y="194310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0" name="Rectangle 267"/>
            <p:cNvSpPr>
              <a:spLocks noChangeArrowheads="1"/>
            </p:cNvSpPr>
            <p:nvPr/>
          </p:nvSpPr>
          <p:spPr bwMode="auto">
            <a:xfrm>
              <a:off x="2087563" y="194310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1" name="Rectangle 268"/>
            <p:cNvSpPr>
              <a:spLocks noChangeArrowheads="1"/>
            </p:cNvSpPr>
            <p:nvPr/>
          </p:nvSpPr>
          <p:spPr bwMode="auto">
            <a:xfrm>
              <a:off x="2193925" y="194310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2" name="Rectangle 269"/>
            <p:cNvSpPr>
              <a:spLocks noChangeArrowheads="1"/>
            </p:cNvSpPr>
            <p:nvPr/>
          </p:nvSpPr>
          <p:spPr bwMode="auto">
            <a:xfrm>
              <a:off x="2300288" y="194310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3" name="Rectangle 270"/>
            <p:cNvSpPr>
              <a:spLocks noChangeArrowheads="1"/>
            </p:cNvSpPr>
            <p:nvPr/>
          </p:nvSpPr>
          <p:spPr bwMode="auto">
            <a:xfrm>
              <a:off x="2406650" y="194310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4" name="Rectangle 271"/>
            <p:cNvSpPr>
              <a:spLocks noChangeArrowheads="1"/>
            </p:cNvSpPr>
            <p:nvPr/>
          </p:nvSpPr>
          <p:spPr bwMode="auto">
            <a:xfrm>
              <a:off x="2511425" y="194310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5" name="Rectangle 272"/>
            <p:cNvSpPr>
              <a:spLocks noChangeArrowheads="1"/>
            </p:cNvSpPr>
            <p:nvPr/>
          </p:nvSpPr>
          <p:spPr bwMode="auto">
            <a:xfrm>
              <a:off x="2617788" y="1943100"/>
              <a:ext cx="104775" cy="2159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5000"/>
                    </a:schemeClr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6" name="Rectangle 273"/>
            <p:cNvSpPr>
              <a:spLocks noChangeArrowheads="1"/>
            </p:cNvSpPr>
            <p:nvPr/>
          </p:nvSpPr>
          <p:spPr bwMode="auto">
            <a:xfrm>
              <a:off x="2724150" y="194310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7" name="Rectangle 274"/>
            <p:cNvSpPr>
              <a:spLocks noChangeArrowheads="1"/>
            </p:cNvSpPr>
            <p:nvPr/>
          </p:nvSpPr>
          <p:spPr bwMode="auto">
            <a:xfrm>
              <a:off x="2828925" y="194310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8" name="Rectangle 275"/>
            <p:cNvSpPr>
              <a:spLocks noChangeArrowheads="1"/>
            </p:cNvSpPr>
            <p:nvPr/>
          </p:nvSpPr>
          <p:spPr bwMode="auto">
            <a:xfrm>
              <a:off x="1876425" y="21574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9" name="Rectangle 276"/>
            <p:cNvSpPr>
              <a:spLocks noChangeArrowheads="1"/>
            </p:cNvSpPr>
            <p:nvPr/>
          </p:nvSpPr>
          <p:spPr bwMode="auto">
            <a:xfrm>
              <a:off x="1982788" y="21574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0" name="Rectangle 277"/>
            <p:cNvSpPr>
              <a:spLocks noChangeArrowheads="1"/>
            </p:cNvSpPr>
            <p:nvPr/>
          </p:nvSpPr>
          <p:spPr bwMode="auto">
            <a:xfrm>
              <a:off x="2087563" y="21574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1" name="Rectangle 278"/>
            <p:cNvSpPr>
              <a:spLocks noChangeArrowheads="1"/>
            </p:cNvSpPr>
            <p:nvPr/>
          </p:nvSpPr>
          <p:spPr bwMode="auto">
            <a:xfrm>
              <a:off x="2193925" y="21574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2" name="Rectangle 279"/>
            <p:cNvSpPr>
              <a:spLocks noChangeArrowheads="1"/>
            </p:cNvSpPr>
            <p:nvPr/>
          </p:nvSpPr>
          <p:spPr bwMode="auto">
            <a:xfrm>
              <a:off x="2300288" y="21574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3" name="Rectangle 280"/>
            <p:cNvSpPr>
              <a:spLocks noChangeArrowheads="1"/>
            </p:cNvSpPr>
            <p:nvPr/>
          </p:nvSpPr>
          <p:spPr bwMode="auto">
            <a:xfrm>
              <a:off x="2406650" y="21574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4" name="Rectangle 281"/>
            <p:cNvSpPr>
              <a:spLocks noChangeArrowheads="1"/>
            </p:cNvSpPr>
            <p:nvPr/>
          </p:nvSpPr>
          <p:spPr bwMode="auto">
            <a:xfrm>
              <a:off x="2511425" y="21574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5" name="Rectangle 282"/>
            <p:cNvSpPr>
              <a:spLocks noChangeArrowheads="1"/>
            </p:cNvSpPr>
            <p:nvPr/>
          </p:nvSpPr>
          <p:spPr bwMode="auto">
            <a:xfrm>
              <a:off x="2617788" y="21574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6" name="Rectangle 283"/>
            <p:cNvSpPr>
              <a:spLocks noChangeArrowheads="1"/>
            </p:cNvSpPr>
            <p:nvPr/>
          </p:nvSpPr>
          <p:spPr bwMode="auto">
            <a:xfrm>
              <a:off x="2724150" y="21574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" name="Rectangle 284"/>
            <p:cNvSpPr>
              <a:spLocks noChangeArrowheads="1"/>
            </p:cNvSpPr>
            <p:nvPr/>
          </p:nvSpPr>
          <p:spPr bwMode="auto">
            <a:xfrm>
              <a:off x="2828925" y="21574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8" name="Rectangle 285"/>
            <p:cNvSpPr>
              <a:spLocks noChangeArrowheads="1"/>
            </p:cNvSpPr>
            <p:nvPr/>
          </p:nvSpPr>
          <p:spPr bwMode="auto">
            <a:xfrm>
              <a:off x="1876425" y="2373313"/>
              <a:ext cx="104775" cy="2159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5000"/>
                    </a:schemeClr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9" name="Rectangle 286"/>
            <p:cNvSpPr>
              <a:spLocks noChangeArrowheads="1"/>
            </p:cNvSpPr>
            <p:nvPr/>
          </p:nvSpPr>
          <p:spPr bwMode="auto">
            <a:xfrm>
              <a:off x="1982788" y="23733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0" name="Rectangle 287"/>
            <p:cNvSpPr>
              <a:spLocks noChangeArrowheads="1"/>
            </p:cNvSpPr>
            <p:nvPr/>
          </p:nvSpPr>
          <p:spPr bwMode="auto">
            <a:xfrm>
              <a:off x="2087563" y="23733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1" name="Rectangle 288"/>
            <p:cNvSpPr>
              <a:spLocks noChangeArrowheads="1"/>
            </p:cNvSpPr>
            <p:nvPr/>
          </p:nvSpPr>
          <p:spPr bwMode="auto">
            <a:xfrm>
              <a:off x="2193925" y="23733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2" name="Rectangle 289"/>
            <p:cNvSpPr>
              <a:spLocks noChangeArrowheads="1"/>
            </p:cNvSpPr>
            <p:nvPr/>
          </p:nvSpPr>
          <p:spPr bwMode="auto">
            <a:xfrm>
              <a:off x="2300288" y="23733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3" name="Rectangle 290"/>
            <p:cNvSpPr>
              <a:spLocks noChangeArrowheads="1"/>
            </p:cNvSpPr>
            <p:nvPr/>
          </p:nvSpPr>
          <p:spPr bwMode="auto">
            <a:xfrm>
              <a:off x="2406650" y="23733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4" name="Rectangle 291"/>
            <p:cNvSpPr>
              <a:spLocks noChangeArrowheads="1"/>
            </p:cNvSpPr>
            <p:nvPr/>
          </p:nvSpPr>
          <p:spPr bwMode="auto">
            <a:xfrm>
              <a:off x="2511425" y="23733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5" name="Rectangle 292"/>
            <p:cNvSpPr>
              <a:spLocks noChangeArrowheads="1"/>
            </p:cNvSpPr>
            <p:nvPr/>
          </p:nvSpPr>
          <p:spPr bwMode="auto">
            <a:xfrm>
              <a:off x="2617788" y="23733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6" name="Rectangle 293"/>
            <p:cNvSpPr>
              <a:spLocks noChangeArrowheads="1"/>
            </p:cNvSpPr>
            <p:nvPr/>
          </p:nvSpPr>
          <p:spPr bwMode="auto">
            <a:xfrm>
              <a:off x="2724150" y="23733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7" name="Rectangle 294"/>
            <p:cNvSpPr>
              <a:spLocks noChangeArrowheads="1"/>
            </p:cNvSpPr>
            <p:nvPr/>
          </p:nvSpPr>
          <p:spPr bwMode="auto">
            <a:xfrm>
              <a:off x="2828925" y="23733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8" name="AutoShape 295"/>
            <p:cNvSpPr>
              <a:spLocks noChangeAspect="1" noChangeArrowheads="1"/>
            </p:cNvSpPr>
            <p:nvPr/>
          </p:nvSpPr>
          <p:spPr bwMode="auto">
            <a:xfrm>
              <a:off x="889000" y="2370138"/>
              <a:ext cx="127000" cy="136525"/>
            </a:xfrm>
            <a:prstGeom prst="star5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9" name="Rectangle 296"/>
            <p:cNvSpPr>
              <a:spLocks noChangeArrowheads="1"/>
            </p:cNvSpPr>
            <p:nvPr/>
          </p:nvSpPr>
          <p:spPr bwMode="auto">
            <a:xfrm>
              <a:off x="723900" y="15097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0" name="Rectangle 297"/>
            <p:cNvSpPr>
              <a:spLocks noChangeArrowheads="1"/>
            </p:cNvSpPr>
            <p:nvPr/>
          </p:nvSpPr>
          <p:spPr bwMode="auto">
            <a:xfrm>
              <a:off x="830263" y="15097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1" name="Rectangle 298"/>
            <p:cNvSpPr>
              <a:spLocks noChangeArrowheads="1"/>
            </p:cNvSpPr>
            <p:nvPr/>
          </p:nvSpPr>
          <p:spPr bwMode="auto">
            <a:xfrm>
              <a:off x="935038" y="15097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2" name="Rectangle 299"/>
            <p:cNvSpPr>
              <a:spLocks noChangeArrowheads="1"/>
            </p:cNvSpPr>
            <p:nvPr/>
          </p:nvSpPr>
          <p:spPr bwMode="auto">
            <a:xfrm>
              <a:off x="1041400" y="15097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3" name="Rectangle 300"/>
            <p:cNvSpPr>
              <a:spLocks noChangeArrowheads="1"/>
            </p:cNvSpPr>
            <p:nvPr/>
          </p:nvSpPr>
          <p:spPr bwMode="auto">
            <a:xfrm>
              <a:off x="1147763" y="15097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4" name="Rectangle 301"/>
            <p:cNvSpPr>
              <a:spLocks noChangeArrowheads="1"/>
            </p:cNvSpPr>
            <p:nvPr/>
          </p:nvSpPr>
          <p:spPr bwMode="auto">
            <a:xfrm>
              <a:off x="1254125" y="15097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5" name="Rectangle 302"/>
            <p:cNvSpPr>
              <a:spLocks noChangeArrowheads="1"/>
            </p:cNvSpPr>
            <p:nvPr/>
          </p:nvSpPr>
          <p:spPr bwMode="auto">
            <a:xfrm>
              <a:off x="1358900" y="15097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6" name="Rectangle 303"/>
            <p:cNvSpPr>
              <a:spLocks noChangeArrowheads="1"/>
            </p:cNvSpPr>
            <p:nvPr/>
          </p:nvSpPr>
          <p:spPr bwMode="auto">
            <a:xfrm>
              <a:off x="1571625" y="15097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7" name="Rectangle 304"/>
            <p:cNvSpPr>
              <a:spLocks noChangeArrowheads="1"/>
            </p:cNvSpPr>
            <p:nvPr/>
          </p:nvSpPr>
          <p:spPr bwMode="auto">
            <a:xfrm>
              <a:off x="1676400" y="15097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8" name="Rectangle 305"/>
            <p:cNvSpPr>
              <a:spLocks noChangeArrowheads="1"/>
            </p:cNvSpPr>
            <p:nvPr/>
          </p:nvSpPr>
          <p:spPr bwMode="auto">
            <a:xfrm>
              <a:off x="723900" y="17256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9" name="Rectangle 306"/>
            <p:cNvSpPr>
              <a:spLocks noChangeArrowheads="1"/>
            </p:cNvSpPr>
            <p:nvPr/>
          </p:nvSpPr>
          <p:spPr bwMode="auto">
            <a:xfrm>
              <a:off x="830263" y="17256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0" name="Rectangle 307"/>
            <p:cNvSpPr>
              <a:spLocks noChangeArrowheads="1"/>
            </p:cNvSpPr>
            <p:nvPr/>
          </p:nvSpPr>
          <p:spPr bwMode="auto">
            <a:xfrm>
              <a:off x="935038" y="17256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1" name="Rectangle 308"/>
            <p:cNvSpPr>
              <a:spLocks noChangeArrowheads="1"/>
            </p:cNvSpPr>
            <p:nvPr/>
          </p:nvSpPr>
          <p:spPr bwMode="auto">
            <a:xfrm>
              <a:off x="1041400" y="17256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2" name="Rectangle 309"/>
            <p:cNvSpPr>
              <a:spLocks noChangeArrowheads="1"/>
            </p:cNvSpPr>
            <p:nvPr/>
          </p:nvSpPr>
          <p:spPr bwMode="auto">
            <a:xfrm>
              <a:off x="1147763" y="17256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3" name="Rectangle 310"/>
            <p:cNvSpPr>
              <a:spLocks noChangeArrowheads="1"/>
            </p:cNvSpPr>
            <p:nvPr/>
          </p:nvSpPr>
          <p:spPr bwMode="auto">
            <a:xfrm>
              <a:off x="1254125" y="17256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4" name="Rectangle 311"/>
            <p:cNvSpPr>
              <a:spLocks noChangeArrowheads="1"/>
            </p:cNvSpPr>
            <p:nvPr/>
          </p:nvSpPr>
          <p:spPr bwMode="auto">
            <a:xfrm>
              <a:off x="1358900" y="17256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5" name="Rectangle 312"/>
            <p:cNvSpPr>
              <a:spLocks noChangeArrowheads="1"/>
            </p:cNvSpPr>
            <p:nvPr/>
          </p:nvSpPr>
          <p:spPr bwMode="auto">
            <a:xfrm>
              <a:off x="1465263" y="17256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6" name="Rectangle 313"/>
            <p:cNvSpPr>
              <a:spLocks noChangeArrowheads="1"/>
            </p:cNvSpPr>
            <p:nvPr/>
          </p:nvSpPr>
          <p:spPr bwMode="auto">
            <a:xfrm>
              <a:off x="1571625" y="17256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7" name="Rectangle 314"/>
            <p:cNvSpPr>
              <a:spLocks noChangeArrowheads="1"/>
            </p:cNvSpPr>
            <p:nvPr/>
          </p:nvSpPr>
          <p:spPr bwMode="auto">
            <a:xfrm>
              <a:off x="1676400" y="17256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8" name="Rectangle 315"/>
            <p:cNvSpPr>
              <a:spLocks noChangeArrowheads="1"/>
            </p:cNvSpPr>
            <p:nvPr/>
          </p:nvSpPr>
          <p:spPr bwMode="auto">
            <a:xfrm>
              <a:off x="723900" y="194310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9" name="Rectangle 316"/>
            <p:cNvSpPr>
              <a:spLocks noChangeArrowheads="1"/>
            </p:cNvSpPr>
            <p:nvPr/>
          </p:nvSpPr>
          <p:spPr bwMode="auto">
            <a:xfrm>
              <a:off x="830263" y="194310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0" name="Rectangle 317"/>
            <p:cNvSpPr>
              <a:spLocks noChangeArrowheads="1"/>
            </p:cNvSpPr>
            <p:nvPr/>
          </p:nvSpPr>
          <p:spPr bwMode="auto">
            <a:xfrm>
              <a:off x="935038" y="194310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1" name="Rectangle 318"/>
            <p:cNvSpPr>
              <a:spLocks noChangeArrowheads="1"/>
            </p:cNvSpPr>
            <p:nvPr/>
          </p:nvSpPr>
          <p:spPr bwMode="auto">
            <a:xfrm>
              <a:off x="1041400" y="194310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2" name="Rectangle 319"/>
            <p:cNvSpPr>
              <a:spLocks noChangeArrowheads="1"/>
            </p:cNvSpPr>
            <p:nvPr/>
          </p:nvSpPr>
          <p:spPr bwMode="auto">
            <a:xfrm>
              <a:off x="1147763" y="194310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3" name="Rectangle 320"/>
            <p:cNvSpPr>
              <a:spLocks noChangeArrowheads="1"/>
            </p:cNvSpPr>
            <p:nvPr/>
          </p:nvSpPr>
          <p:spPr bwMode="auto">
            <a:xfrm>
              <a:off x="1254125" y="194310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4" name="Rectangle 321"/>
            <p:cNvSpPr>
              <a:spLocks noChangeArrowheads="1"/>
            </p:cNvSpPr>
            <p:nvPr/>
          </p:nvSpPr>
          <p:spPr bwMode="auto">
            <a:xfrm>
              <a:off x="1358900" y="194310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5" name="Rectangle 322"/>
            <p:cNvSpPr>
              <a:spLocks noChangeArrowheads="1"/>
            </p:cNvSpPr>
            <p:nvPr/>
          </p:nvSpPr>
          <p:spPr bwMode="auto">
            <a:xfrm>
              <a:off x="1465263" y="194310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6" name="Rectangle 323"/>
            <p:cNvSpPr>
              <a:spLocks noChangeArrowheads="1"/>
            </p:cNvSpPr>
            <p:nvPr/>
          </p:nvSpPr>
          <p:spPr bwMode="auto">
            <a:xfrm>
              <a:off x="1571625" y="194310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7" name="Rectangle 324"/>
            <p:cNvSpPr>
              <a:spLocks noChangeArrowheads="1"/>
            </p:cNvSpPr>
            <p:nvPr/>
          </p:nvSpPr>
          <p:spPr bwMode="auto">
            <a:xfrm>
              <a:off x="1676400" y="194310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8" name="Rectangle 325"/>
            <p:cNvSpPr>
              <a:spLocks noChangeArrowheads="1"/>
            </p:cNvSpPr>
            <p:nvPr/>
          </p:nvSpPr>
          <p:spPr bwMode="auto">
            <a:xfrm>
              <a:off x="723900" y="21574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9" name="Rectangle 326"/>
            <p:cNvSpPr>
              <a:spLocks noChangeArrowheads="1"/>
            </p:cNvSpPr>
            <p:nvPr/>
          </p:nvSpPr>
          <p:spPr bwMode="auto">
            <a:xfrm>
              <a:off x="830263" y="21574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0" name="Rectangle 327"/>
            <p:cNvSpPr>
              <a:spLocks noChangeArrowheads="1"/>
            </p:cNvSpPr>
            <p:nvPr/>
          </p:nvSpPr>
          <p:spPr bwMode="auto">
            <a:xfrm>
              <a:off x="935038" y="21574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1" name="Rectangle 328"/>
            <p:cNvSpPr>
              <a:spLocks noChangeArrowheads="1"/>
            </p:cNvSpPr>
            <p:nvPr/>
          </p:nvSpPr>
          <p:spPr bwMode="auto">
            <a:xfrm>
              <a:off x="1041400" y="21574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2" name="Rectangle 329"/>
            <p:cNvSpPr>
              <a:spLocks noChangeArrowheads="1"/>
            </p:cNvSpPr>
            <p:nvPr/>
          </p:nvSpPr>
          <p:spPr bwMode="auto">
            <a:xfrm>
              <a:off x="1147763" y="21574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3" name="Rectangle 330"/>
            <p:cNvSpPr>
              <a:spLocks noChangeArrowheads="1"/>
            </p:cNvSpPr>
            <p:nvPr/>
          </p:nvSpPr>
          <p:spPr bwMode="auto">
            <a:xfrm>
              <a:off x="1254125" y="21574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4" name="Rectangle 331"/>
            <p:cNvSpPr>
              <a:spLocks noChangeArrowheads="1"/>
            </p:cNvSpPr>
            <p:nvPr/>
          </p:nvSpPr>
          <p:spPr bwMode="auto">
            <a:xfrm>
              <a:off x="1358900" y="2157413"/>
              <a:ext cx="104775" cy="2159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5000"/>
                    </a:schemeClr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5" name="Rectangle 332"/>
            <p:cNvSpPr>
              <a:spLocks noChangeArrowheads="1"/>
            </p:cNvSpPr>
            <p:nvPr/>
          </p:nvSpPr>
          <p:spPr bwMode="auto">
            <a:xfrm>
              <a:off x="1465263" y="21574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6" name="Rectangle 333"/>
            <p:cNvSpPr>
              <a:spLocks noChangeArrowheads="1"/>
            </p:cNvSpPr>
            <p:nvPr/>
          </p:nvSpPr>
          <p:spPr bwMode="auto">
            <a:xfrm>
              <a:off x="1571625" y="21574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7" name="Rectangle 334"/>
            <p:cNvSpPr>
              <a:spLocks noChangeArrowheads="1"/>
            </p:cNvSpPr>
            <p:nvPr/>
          </p:nvSpPr>
          <p:spPr bwMode="auto">
            <a:xfrm>
              <a:off x="1676400" y="21574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8" name="Rectangle 335"/>
            <p:cNvSpPr>
              <a:spLocks noChangeArrowheads="1"/>
            </p:cNvSpPr>
            <p:nvPr/>
          </p:nvSpPr>
          <p:spPr bwMode="auto">
            <a:xfrm>
              <a:off x="723900" y="23733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9" name="Rectangle 336"/>
            <p:cNvSpPr>
              <a:spLocks noChangeArrowheads="1"/>
            </p:cNvSpPr>
            <p:nvPr/>
          </p:nvSpPr>
          <p:spPr bwMode="auto">
            <a:xfrm>
              <a:off x="830263" y="23733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0" name="Rectangle 337"/>
            <p:cNvSpPr>
              <a:spLocks noChangeArrowheads="1"/>
            </p:cNvSpPr>
            <p:nvPr/>
          </p:nvSpPr>
          <p:spPr bwMode="auto">
            <a:xfrm>
              <a:off x="935038" y="23733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1" name="Rectangle 338"/>
            <p:cNvSpPr>
              <a:spLocks noChangeArrowheads="1"/>
            </p:cNvSpPr>
            <p:nvPr/>
          </p:nvSpPr>
          <p:spPr bwMode="auto">
            <a:xfrm>
              <a:off x="1041400" y="23733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2" name="Rectangle 339"/>
            <p:cNvSpPr>
              <a:spLocks noChangeArrowheads="1"/>
            </p:cNvSpPr>
            <p:nvPr/>
          </p:nvSpPr>
          <p:spPr bwMode="auto">
            <a:xfrm>
              <a:off x="1147763" y="23733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3" name="Rectangle 340"/>
            <p:cNvSpPr>
              <a:spLocks noChangeArrowheads="1"/>
            </p:cNvSpPr>
            <p:nvPr/>
          </p:nvSpPr>
          <p:spPr bwMode="auto">
            <a:xfrm>
              <a:off x="1254125" y="23733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4" name="Rectangle 341"/>
            <p:cNvSpPr>
              <a:spLocks noChangeArrowheads="1"/>
            </p:cNvSpPr>
            <p:nvPr/>
          </p:nvSpPr>
          <p:spPr bwMode="auto">
            <a:xfrm>
              <a:off x="1358900" y="23733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5" name="Rectangle 342"/>
            <p:cNvSpPr>
              <a:spLocks noChangeArrowheads="1"/>
            </p:cNvSpPr>
            <p:nvPr/>
          </p:nvSpPr>
          <p:spPr bwMode="auto">
            <a:xfrm>
              <a:off x="1465263" y="23733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6" name="Rectangle 343"/>
            <p:cNvSpPr>
              <a:spLocks noChangeArrowheads="1"/>
            </p:cNvSpPr>
            <p:nvPr/>
          </p:nvSpPr>
          <p:spPr bwMode="auto">
            <a:xfrm>
              <a:off x="1571625" y="23733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7" name="Rectangle 344"/>
            <p:cNvSpPr>
              <a:spLocks noChangeArrowheads="1"/>
            </p:cNvSpPr>
            <p:nvPr/>
          </p:nvSpPr>
          <p:spPr bwMode="auto">
            <a:xfrm>
              <a:off x="1676400" y="2373313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" name="Rectangle 345"/>
            <p:cNvSpPr>
              <a:spLocks noChangeArrowheads="1"/>
            </p:cNvSpPr>
            <p:nvPr/>
          </p:nvSpPr>
          <p:spPr bwMode="auto">
            <a:xfrm>
              <a:off x="1876425" y="26860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9" name="Rectangle 346"/>
            <p:cNvSpPr>
              <a:spLocks noChangeArrowheads="1"/>
            </p:cNvSpPr>
            <p:nvPr/>
          </p:nvSpPr>
          <p:spPr bwMode="auto">
            <a:xfrm>
              <a:off x="1982788" y="26860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0" name="Rectangle 347"/>
            <p:cNvSpPr>
              <a:spLocks noChangeArrowheads="1"/>
            </p:cNvSpPr>
            <p:nvPr/>
          </p:nvSpPr>
          <p:spPr bwMode="auto">
            <a:xfrm>
              <a:off x="2087563" y="26860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1" name="Rectangle 348"/>
            <p:cNvSpPr>
              <a:spLocks noChangeArrowheads="1"/>
            </p:cNvSpPr>
            <p:nvPr/>
          </p:nvSpPr>
          <p:spPr bwMode="auto">
            <a:xfrm>
              <a:off x="2193925" y="26860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2" name="Rectangle 349"/>
            <p:cNvSpPr>
              <a:spLocks noChangeArrowheads="1"/>
            </p:cNvSpPr>
            <p:nvPr/>
          </p:nvSpPr>
          <p:spPr bwMode="auto">
            <a:xfrm>
              <a:off x="2300288" y="26860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3" name="Rectangle 350"/>
            <p:cNvSpPr>
              <a:spLocks noChangeArrowheads="1"/>
            </p:cNvSpPr>
            <p:nvPr/>
          </p:nvSpPr>
          <p:spPr bwMode="auto">
            <a:xfrm>
              <a:off x="2406650" y="26860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4" name="Rectangle 351"/>
            <p:cNvSpPr>
              <a:spLocks noChangeArrowheads="1"/>
            </p:cNvSpPr>
            <p:nvPr/>
          </p:nvSpPr>
          <p:spPr bwMode="auto">
            <a:xfrm>
              <a:off x="2511425" y="26860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5" name="Rectangle 352"/>
            <p:cNvSpPr>
              <a:spLocks noChangeArrowheads="1"/>
            </p:cNvSpPr>
            <p:nvPr/>
          </p:nvSpPr>
          <p:spPr bwMode="auto">
            <a:xfrm>
              <a:off x="2617788" y="26860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6" name="Rectangle 353"/>
            <p:cNvSpPr>
              <a:spLocks noChangeArrowheads="1"/>
            </p:cNvSpPr>
            <p:nvPr/>
          </p:nvSpPr>
          <p:spPr bwMode="auto">
            <a:xfrm>
              <a:off x="2724150" y="26860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7" name="Rectangle 354"/>
            <p:cNvSpPr>
              <a:spLocks noChangeArrowheads="1"/>
            </p:cNvSpPr>
            <p:nvPr/>
          </p:nvSpPr>
          <p:spPr bwMode="auto">
            <a:xfrm>
              <a:off x="2828925" y="26860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8" name="Rectangle 355"/>
            <p:cNvSpPr>
              <a:spLocks noChangeArrowheads="1"/>
            </p:cNvSpPr>
            <p:nvPr/>
          </p:nvSpPr>
          <p:spPr bwMode="auto">
            <a:xfrm>
              <a:off x="1876425" y="29019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9" name="Rectangle 356"/>
            <p:cNvSpPr>
              <a:spLocks noChangeArrowheads="1"/>
            </p:cNvSpPr>
            <p:nvPr/>
          </p:nvSpPr>
          <p:spPr bwMode="auto">
            <a:xfrm>
              <a:off x="1982788" y="29019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0" name="Rectangle 357"/>
            <p:cNvSpPr>
              <a:spLocks noChangeArrowheads="1"/>
            </p:cNvSpPr>
            <p:nvPr/>
          </p:nvSpPr>
          <p:spPr bwMode="auto">
            <a:xfrm>
              <a:off x="2087563" y="29019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1" name="Rectangle 358"/>
            <p:cNvSpPr>
              <a:spLocks noChangeArrowheads="1"/>
            </p:cNvSpPr>
            <p:nvPr/>
          </p:nvSpPr>
          <p:spPr bwMode="auto">
            <a:xfrm>
              <a:off x="2193925" y="29019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2" name="Rectangle 359"/>
            <p:cNvSpPr>
              <a:spLocks noChangeArrowheads="1"/>
            </p:cNvSpPr>
            <p:nvPr/>
          </p:nvSpPr>
          <p:spPr bwMode="auto">
            <a:xfrm>
              <a:off x="2300288" y="29019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3" name="Rectangle 360"/>
            <p:cNvSpPr>
              <a:spLocks noChangeArrowheads="1"/>
            </p:cNvSpPr>
            <p:nvPr/>
          </p:nvSpPr>
          <p:spPr bwMode="auto">
            <a:xfrm>
              <a:off x="2406650" y="29019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4" name="Rectangle 361"/>
            <p:cNvSpPr>
              <a:spLocks noChangeArrowheads="1"/>
            </p:cNvSpPr>
            <p:nvPr/>
          </p:nvSpPr>
          <p:spPr bwMode="auto">
            <a:xfrm>
              <a:off x="2511425" y="29019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5" name="Rectangle 362"/>
            <p:cNvSpPr>
              <a:spLocks noChangeArrowheads="1"/>
            </p:cNvSpPr>
            <p:nvPr/>
          </p:nvSpPr>
          <p:spPr bwMode="auto">
            <a:xfrm>
              <a:off x="2617788" y="29019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6" name="Rectangle 363"/>
            <p:cNvSpPr>
              <a:spLocks noChangeArrowheads="1"/>
            </p:cNvSpPr>
            <p:nvPr/>
          </p:nvSpPr>
          <p:spPr bwMode="auto">
            <a:xfrm>
              <a:off x="2724150" y="29019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7" name="Rectangle 364"/>
            <p:cNvSpPr>
              <a:spLocks noChangeArrowheads="1"/>
            </p:cNvSpPr>
            <p:nvPr/>
          </p:nvSpPr>
          <p:spPr bwMode="auto">
            <a:xfrm>
              <a:off x="2828925" y="29019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8" name="Rectangle 365"/>
            <p:cNvSpPr>
              <a:spLocks noChangeArrowheads="1"/>
            </p:cNvSpPr>
            <p:nvPr/>
          </p:nvSpPr>
          <p:spPr bwMode="auto">
            <a:xfrm>
              <a:off x="1876425" y="3119438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9" name="Rectangle 366"/>
            <p:cNvSpPr>
              <a:spLocks noChangeArrowheads="1"/>
            </p:cNvSpPr>
            <p:nvPr/>
          </p:nvSpPr>
          <p:spPr bwMode="auto">
            <a:xfrm>
              <a:off x="1982788" y="3119438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0" name="Rectangle 367"/>
            <p:cNvSpPr>
              <a:spLocks noChangeArrowheads="1"/>
            </p:cNvSpPr>
            <p:nvPr/>
          </p:nvSpPr>
          <p:spPr bwMode="auto">
            <a:xfrm>
              <a:off x="2087563" y="3119438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1" name="Rectangle 368"/>
            <p:cNvSpPr>
              <a:spLocks noChangeArrowheads="1"/>
            </p:cNvSpPr>
            <p:nvPr/>
          </p:nvSpPr>
          <p:spPr bwMode="auto">
            <a:xfrm>
              <a:off x="2193925" y="3119438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2" name="Rectangle 369"/>
            <p:cNvSpPr>
              <a:spLocks noChangeArrowheads="1"/>
            </p:cNvSpPr>
            <p:nvPr/>
          </p:nvSpPr>
          <p:spPr bwMode="auto">
            <a:xfrm>
              <a:off x="2300288" y="3119438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3" name="Rectangle 370"/>
            <p:cNvSpPr>
              <a:spLocks noChangeArrowheads="1"/>
            </p:cNvSpPr>
            <p:nvPr/>
          </p:nvSpPr>
          <p:spPr bwMode="auto">
            <a:xfrm>
              <a:off x="2406650" y="3119438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4" name="Rectangle 371"/>
            <p:cNvSpPr>
              <a:spLocks noChangeArrowheads="1"/>
            </p:cNvSpPr>
            <p:nvPr/>
          </p:nvSpPr>
          <p:spPr bwMode="auto">
            <a:xfrm>
              <a:off x="2511425" y="3119438"/>
              <a:ext cx="104775" cy="2159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5000"/>
                    </a:schemeClr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5" name="Rectangle 372"/>
            <p:cNvSpPr>
              <a:spLocks noChangeArrowheads="1"/>
            </p:cNvSpPr>
            <p:nvPr/>
          </p:nvSpPr>
          <p:spPr bwMode="auto">
            <a:xfrm>
              <a:off x="2617788" y="3119438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6" name="Rectangle 373"/>
            <p:cNvSpPr>
              <a:spLocks noChangeArrowheads="1"/>
            </p:cNvSpPr>
            <p:nvPr/>
          </p:nvSpPr>
          <p:spPr bwMode="auto">
            <a:xfrm>
              <a:off x="2724150" y="3119438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7" name="Rectangle 374"/>
            <p:cNvSpPr>
              <a:spLocks noChangeArrowheads="1"/>
            </p:cNvSpPr>
            <p:nvPr/>
          </p:nvSpPr>
          <p:spPr bwMode="auto">
            <a:xfrm>
              <a:off x="2828925" y="3119438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8" name="Rectangle 375"/>
            <p:cNvSpPr>
              <a:spLocks noChangeArrowheads="1"/>
            </p:cNvSpPr>
            <p:nvPr/>
          </p:nvSpPr>
          <p:spPr bwMode="auto">
            <a:xfrm>
              <a:off x="1876425" y="33337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9" name="Rectangle 376"/>
            <p:cNvSpPr>
              <a:spLocks noChangeArrowheads="1"/>
            </p:cNvSpPr>
            <p:nvPr/>
          </p:nvSpPr>
          <p:spPr bwMode="auto">
            <a:xfrm>
              <a:off x="1982788" y="33337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0" name="Rectangle 377"/>
            <p:cNvSpPr>
              <a:spLocks noChangeArrowheads="1"/>
            </p:cNvSpPr>
            <p:nvPr/>
          </p:nvSpPr>
          <p:spPr bwMode="auto">
            <a:xfrm>
              <a:off x="2087563" y="33337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1" name="Rectangle 378"/>
            <p:cNvSpPr>
              <a:spLocks noChangeArrowheads="1"/>
            </p:cNvSpPr>
            <p:nvPr/>
          </p:nvSpPr>
          <p:spPr bwMode="auto">
            <a:xfrm>
              <a:off x="2193925" y="33337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2" name="Rectangle 379"/>
            <p:cNvSpPr>
              <a:spLocks noChangeArrowheads="1"/>
            </p:cNvSpPr>
            <p:nvPr/>
          </p:nvSpPr>
          <p:spPr bwMode="auto">
            <a:xfrm>
              <a:off x="2300288" y="33337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3" name="Rectangle 380"/>
            <p:cNvSpPr>
              <a:spLocks noChangeArrowheads="1"/>
            </p:cNvSpPr>
            <p:nvPr/>
          </p:nvSpPr>
          <p:spPr bwMode="auto">
            <a:xfrm>
              <a:off x="2406650" y="33337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4" name="Rectangle 381"/>
            <p:cNvSpPr>
              <a:spLocks noChangeArrowheads="1"/>
            </p:cNvSpPr>
            <p:nvPr/>
          </p:nvSpPr>
          <p:spPr bwMode="auto">
            <a:xfrm>
              <a:off x="2511425" y="33337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5" name="Rectangle 382"/>
            <p:cNvSpPr>
              <a:spLocks noChangeArrowheads="1"/>
            </p:cNvSpPr>
            <p:nvPr/>
          </p:nvSpPr>
          <p:spPr bwMode="auto">
            <a:xfrm>
              <a:off x="2617788" y="33337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6" name="Rectangle 383"/>
            <p:cNvSpPr>
              <a:spLocks noChangeArrowheads="1"/>
            </p:cNvSpPr>
            <p:nvPr/>
          </p:nvSpPr>
          <p:spPr bwMode="auto">
            <a:xfrm>
              <a:off x="2724150" y="33337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7" name="Rectangle 384"/>
            <p:cNvSpPr>
              <a:spLocks noChangeArrowheads="1"/>
            </p:cNvSpPr>
            <p:nvPr/>
          </p:nvSpPr>
          <p:spPr bwMode="auto">
            <a:xfrm>
              <a:off x="2828925" y="33337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8" name="Rectangle 385"/>
            <p:cNvSpPr>
              <a:spLocks noChangeArrowheads="1"/>
            </p:cNvSpPr>
            <p:nvPr/>
          </p:nvSpPr>
          <p:spPr bwMode="auto">
            <a:xfrm>
              <a:off x="1876425" y="35496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9" name="Rectangle 386"/>
            <p:cNvSpPr>
              <a:spLocks noChangeArrowheads="1"/>
            </p:cNvSpPr>
            <p:nvPr/>
          </p:nvSpPr>
          <p:spPr bwMode="auto">
            <a:xfrm>
              <a:off x="1982788" y="3549650"/>
              <a:ext cx="104775" cy="2159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5000"/>
                    </a:schemeClr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0" name="Rectangle 387"/>
            <p:cNvSpPr>
              <a:spLocks noChangeArrowheads="1"/>
            </p:cNvSpPr>
            <p:nvPr/>
          </p:nvSpPr>
          <p:spPr bwMode="auto">
            <a:xfrm>
              <a:off x="2087563" y="35496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1" name="Rectangle 388"/>
            <p:cNvSpPr>
              <a:spLocks noChangeArrowheads="1"/>
            </p:cNvSpPr>
            <p:nvPr/>
          </p:nvSpPr>
          <p:spPr bwMode="auto">
            <a:xfrm>
              <a:off x="2193925" y="35496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2" name="Rectangle 389"/>
            <p:cNvSpPr>
              <a:spLocks noChangeArrowheads="1"/>
            </p:cNvSpPr>
            <p:nvPr/>
          </p:nvSpPr>
          <p:spPr bwMode="auto">
            <a:xfrm>
              <a:off x="2300288" y="35496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3" name="Rectangle 390"/>
            <p:cNvSpPr>
              <a:spLocks noChangeArrowheads="1"/>
            </p:cNvSpPr>
            <p:nvPr/>
          </p:nvSpPr>
          <p:spPr bwMode="auto">
            <a:xfrm>
              <a:off x="2406650" y="35496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4" name="Rectangle 391"/>
            <p:cNvSpPr>
              <a:spLocks noChangeArrowheads="1"/>
            </p:cNvSpPr>
            <p:nvPr/>
          </p:nvSpPr>
          <p:spPr bwMode="auto">
            <a:xfrm>
              <a:off x="2511425" y="35496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5" name="Rectangle 392"/>
            <p:cNvSpPr>
              <a:spLocks noChangeArrowheads="1"/>
            </p:cNvSpPr>
            <p:nvPr/>
          </p:nvSpPr>
          <p:spPr bwMode="auto">
            <a:xfrm>
              <a:off x="2617788" y="35496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6" name="Rectangle 393"/>
            <p:cNvSpPr>
              <a:spLocks noChangeArrowheads="1"/>
            </p:cNvSpPr>
            <p:nvPr/>
          </p:nvSpPr>
          <p:spPr bwMode="auto">
            <a:xfrm>
              <a:off x="2724150" y="35496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7" name="Rectangle 394"/>
            <p:cNvSpPr>
              <a:spLocks noChangeArrowheads="1"/>
            </p:cNvSpPr>
            <p:nvPr/>
          </p:nvSpPr>
          <p:spPr bwMode="auto">
            <a:xfrm>
              <a:off x="2828925" y="35496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8" name="Rectangle 395"/>
            <p:cNvSpPr>
              <a:spLocks noChangeArrowheads="1"/>
            </p:cNvSpPr>
            <p:nvPr/>
          </p:nvSpPr>
          <p:spPr bwMode="auto">
            <a:xfrm>
              <a:off x="723900" y="26860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9" name="Rectangle 396"/>
            <p:cNvSpPr>
              <a:spLocks noChangeArrowheads="1"/>
            </p:cNvSpPr>
            <p:nvPr/>
          </p:nvSpPr>
          <p:spPr bwMode="auto">
            <a:xfrm>
              <a:off x="830263" y="26860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0" name="Rectangle 397"/>
            <p:cNvSpPr>
              <a:spLocks noChangeArrowheads="1"/>
            </p:cNvSpPr>
            <p:nvPr/>
          </p:nvSpPr>
          <p:spPr bwMode="auto">
            <a:xfrm>
              <a:off x="935038" y="26860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1" name="Rectangle 398"/>
            <p:cNvSpPr>
              <a:spLocks noChangeArrowheads="1"/>
            </p:cNvSpPr>
            <p:nvPr/>
          </p:nvSpPr>
          <p:spPr bwMode="auto">
            <a:xfrm>
              <a:off x="1041400" y="2686050"/>
              <a:ext cx="104775" cy="2159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5000"/>
                    </a:schemeClr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2" name="Rectangle 399"/>
            <p:cNvSpPr>
              <a:spLocks noChangeArrowheads="1"/>
            </p:cNvSpPr>
            <p:nvPr/>
          </p:nvSpPr>
          <p:spPr bwMode="auto">
            <a:xfrm>
              <a:off x="1147763" y="26860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3" name="Rectangle 400"/>
            <p:cNvSpPr>
              <a:spLocks noChangeArrowheads="1"/>
            </p:cNvSpPr>
            <p:nvPr/>
          </p:nvSpPr>
          <p:spPr bwMode="auto">
            <a:xfrm>
              <a:off x="1254125" y="26860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4" name="Rectangle 401"/>
            <p:cNvSpPr>
              <a:spLocks noChangeArrowheads="1"/>
            </p:cNvSpPr>
            <p:nvPr/>
          </p:nvSpPr>
          <p:spPr bwMode="auto">
            <a:xfrm>
              <a:off x="1358900" y="26860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5" name="Rectangle 402"/>
            <p:cNvSpPr>
              <a:spLocks noChangeArrowheads="1"/>
            </p:cNvSpPr>
            <p:nvPr/>
          </p:nvSpPr>
          <p:spPr bwMode="auto">
            <a:xfrm>
              <a:off x="1465263" y="26860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6" name="Rectangle 403"/>
            <p:cNvSpPr>
              <a:spLocks noChangeArrowheads="1"/>
            </p:cNvSpPr>
            <p:nvPr/>
          </p:nvSpPr>
          <p:spPr bwMode="auto">
            <a:xfrm>
              <a:off x="1571625" y="26860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7" name="Rectangle 404"/>
            <p:cNvSpPr>
              <a:spLocks noChangeArrowheads="1"/>
            </p:cNvSpPr>
            <p:nvPr/>
          </p:nvSpPr>
          <p:spPr bwMode="auto">
            <a:xfrm>
              <a:off x="1676400" y="26860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8" name="Rectangle 405"/>
            <p:cNvSpPr>
              <a:spLocks noChangeArrowheads="1"/>
            </p:cNvSpPr>
            <p:nvPr/>
          </p:nvSpPr>
          <p:spPr bwMode="auto">
            <a:xfrm>
              <a:off x="723900" y="29019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9" name="Rectangle 406"/>
            <p:cNvSpPr>
              <a:spLocks noChangeArrowheads="1"/>
            </p:cNvSpPr>
            <p:nvPr/>
          </p:nvSpPr>
          <p:spPr bwMode="auto">
            <a:xfrm>
              <a:off x="830263" y="29019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0" name="Rectangle 407"/>
            <p:cNvSpPr>
              <a:spLocks noChangeArrowheads="1"/>
            </p:cNvSpPr>
            <p:nvPr/>
          </p:nvSpPr>
          <p:spPr bwMode="auto">
            <a:xfrm>
              <a:off x="935038" y="29019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1" name="Rectangle 408"/>
            <p:cNvSpPr>
              <a:spLocks noChangeArrowheads="1"/>
            </p:cNvSpPr>
            <p:nvPr/>
          </p:nvSpPr>
          <p:spPr bwMode="auto">
            <a:xfrm>
              <a:off x="1041400" y="29019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2" name="Rectangle 409"/>
            <p:cNvSpPr>
              <a:spLocks noChangeArrowheads="1"/>
            </p:cNvSpPr>
            <p:nvPr/>
          </p:nvSpPr>
          <p:spPr bwMode="auto">
            <a:xfrm>
              <a:off x="1147763" y="29019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3" name="Rectangle 410"/>
            <p:cNvSpPr>
              <a:spLocks noChangeArrowheads="1"/>
            </p:cNvSpPr>
            <p:nvPr/>
          </p:nvSpPr>
          <p:spPr bwMode="auto">
            <a:xfrm>
              <a:off x="1254125" y="29019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4" name="Rectangle 411"/>
            <p:cNvSpPr>
              <a:spLocks noChangeArrowheads="1"/>
            </p:cNvSpPr>
            <p:nvPr/>
          </p:nvSpPr>
          <p:spPr bwMode="auto">
            <a:xfrm>
              <a:off x="1358900" y="29019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5" name="Rectangle 412"/>
            <p:cNvSpPr>
              <a:spLocks noChangeArrowheads="1"/>
            </p:cNvSpPr>
            <p:nvPr/>
          </p:nvSpPr>
          <p:spPr bwMode="auto">
            <a:xfrm>
              <a:off x="1465263" y="2901950"/>
              <a:ext cx="104775" cy="2159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5000"/>
                    </a:schemeClr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6" name="Rectangle 413"/>
            <p:cNvSpPr>
              <a:spLocks noChangeArrowheads="1"/>
            </p:cNvSpPr>
            <p:nvPr/>
          </p:nvSpPr>
          <p:spPr bwMode="auto">
            <a:xfrm>
              <a:off x="1571625" y="29019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7" name="Rectangle 414"/>
            <p:cNvSpPr>
              <a:spLocks noChangeArrowheads="1"/>
            </p:cNvSpPr>
            <p:nvPr/>
          </p:nvSpPr>
          <p:spPr bwMode="auto">
            <a:xfrm>
              <a:off x="1676400" y="29019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8" name="Rectangle 415"/>
            <p:cNvSpPr>
              <a:spLocks noChangeArrowheads="1"/>
            </p:cNvSpPr>
            <p:nvPr/>
          </p:nvSpPr>
          <p:spPr bwMode="auto">
            <a:xfrm>
              <a:off x="723900" y="3119438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9" name="Rectangle 416"/>
            <p:cNvSpPr>
              <a:spLocks noChangeArrowheads="1"/>
            </p:cNvSpPr>
            <p:nvPr/>
          </p:nvSpPr>
          <p:spPr bwMode="auto">
            <a:xfrm>
              <a:off x="830263" y="3119438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0" name="Rectangle 417"/>
            <p:cNvSpPr>
              <a:spLocks noChangeArrowheads="1"/>
            </p:cNvSpPr>
            <p:nvPr/>
          </p:nvSpPr>
          <p:spPr bwMode="auto">
            <a:xfrm>
              <a:off x="935038" y="3119438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1" name="Rectangle 418"/>
            <p:cNvSpPr>
              <a:spLocks noChangeArrowheads="1"/>
            </p:cNvSpPr>
            <p:nvPr/>
          </p:nvSpPr>
          <p:spPr bwMode="auto">
            <a:xfrm>
              <a:off x="1041400" y="3119438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2" name="Rectangle 419"/>
            <p:cNvSpPr>
              <a:spLocks noChangeArrowheads="1"/>
            </p:cNvSpPr>
            <p:nvPr/>
          </p:nvSpPr>
          <p:spPr bwMode="auto">
            <a:xfrm>
              <a:off x="1147763" y="3119438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3" name="Rectangle 420"/>
            <p:cNvSpPr>
              <a:spLocks noChangeArrowheads="1"/>
            </p:cNvSpPr>
            <p:nvPr/>
          </p:nvSpPr>
          <p:spPr bwMode="auto">
            <a:xfrm>
              <a:off x="1254125" y="3119438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4" name="Rectangle 421"/>
            <p:cNvSpPr>
              <a:spLocks noChangeArrowheads="1"/>
            </p:cNvSpPr>
            <p:nvPr/>
          </p:nvSpPr>
          <p:spPr bwMode="auto">
            <a:xfrm>
              <a:off x="1358900" y="3119438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5" name="Rectangle 422"/>
            <p:cNvSpPr>
              <a:spLocks noChangeArrowheads="1"/>
            </p:cNvSpPr>
            <p:nvPr/>
          </p:nvSpPr>
          <p:spPr bwMode="auto">
            <a:xfrm>
              <a:off x="1465263" y="3119438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6" name="Rectangle 423"/>
            <p:cNvSpPr>
              <a:spLocks noChangeArrowheads="1"/>
            </p:cNvSpPr>
            <p:nvPr/>
          </p:nvSpPr>
          <p:spPr bwMode="auto">
            <a:xfrm>
              <a:off x="1571625" y="3119438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7" name="Rectangle 424"/>
            <p:cNvSpPr>
              <a:spLocks noChangeArrowheads="1"/>
            </p:cNvSpPr>
            <p:nvPr/>
          </p:nvSpPr>
          <p:spPr bwMode="auto">
            <a:xfrm>
              <a:off x="1676400" y="3119438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8" name="Rectangle 425"/>
            <p:cNvSpPr>
              <a:spLocks noChangeArrowheads="1"/>
            </p:cNvSpPr>
            <p:nvPr/>
          </p:nvSpPr>
          <p:spPr bwMode="auto">
            <a:xfrm>
              <a:off x="723900" y="33337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9" name="Rectangle 426"/>
            <p:cNvSpPr>
              <a:spLocks noChangeArrowheads="1"/>
            </p:cNvSpPr>
            <p:nvPr/>
          </p:nvSpPr>
          <p:spPr bwMode="auto">
            <a:xfrm>
              <a:off x="830263" y="33337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0" name="Rectangle 427"/>
            <p:cNvSpPr>
              <a:spLocks noChangeArrowheads="1"/>
            </p:cNvSpPr>
            <p:nvPr/>
          </p:nvSpPr>
          <p:spPr bwMode="auto">
            <a:xfrm>
              <a:off x="935038" y="33337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1" name="Rectangle 428"/>
            <p:cNvSpPr>
              <a:spLocks noChangeArrowheads="1"/>
            </p:cNvSpPr>
            <p:nvPr/>
          </p:nvSpPr>
          <p:spPr bwMode="auto">
            <a:xfrm>
              <a:off x="1041400" y="33337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2" name="Rectangle 429"/>
            <p:cNvSpPr>
              <a:spLocks noChangeArrowheads="1"/>
            </p:cNvSpPr>
            <p:nvPr/>
          </p:nvSpPr>
          <p:spPr bwMode="auto">
            <a:xfrm>
              <a:off x="1147763" y="3333750"/>
              <a:ext cx="104775" cy="2159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5000"/>
                    </a:schemeClr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3" name="Rectangle 430"/>
            <p:cNvSpPr>
              <a:spLocks noChangeArrowheads="1"/>
            </p:cNvSpPr>
            <p:nvPr/>
          </p:nvSpPr>
          <p:spPr bwMode="auto">
            <a:xfrm>
              <a:off x="1254125" y="33337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4" name="Rectangle 431"/>
            <p:cNvSpPr>
              <a:spLocks noChangeArrowheads="1"/>
            </p:cNvSpPr>
            <p:nvPr/>
          </p:nvSpPr>
          <p:spPr bwMode="auto">
            <a:xfrm>
              <a:off x="1358900" y="33337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5" name="Rectangle 432"/>
            <p:cNvSpPr>
              <a:spLocks noChangeArrowheads="1"/>
            </p:cNvSpPr>
            <p:nvPr/>
          </p:nvSpPr>
          <p:spPr bwMode="auto">
            <a:xfrm>
              <a:off x="1465263" y="33337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6" name="Rectangle 433"/>
            <p:cNvSpPr>
              <a:spLocks noChangeArrowheads="1"/>
            </p:cNvSpPr>
            <p:nvPr/>
          </p:nvSpPr>
          <p:spPr bwMode="auto">
            <a:xfrm>
              <a:off x="1571625" y="33337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7" name="Rectangle 434"/>
            <p:cNvSpPr>
              <a:spLocks noChangeArrowheads="1"/>
            </p:cNvSpPr>
            <p:nvPr/>
          </p:nvSpPr>
          <p:spPr bwMode="auto">
            <a:xfrm>
              <a:off x="1676400" y="33337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8" name="Rectangle 435"/>
            <p:cNvSpPr>
              <a:spLocks noChangeArrowheads="1"/>
            </p:cNvSpPr>
            <p:nvPr/>
          </p:nvSpPr>
          <p:spPr bwMode="auto">
            <a:xfrm>
              <a:off x="723900" y="35496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9" name="Rectangle 436"/>
            <p:cNvSpPr>
              <a:spLocks noChangeArrowheads="1"/>
            </p:cNvSpPr>
            <p:nvPr/>
          </p:nvSpPr>
          <p:spPr bwMode="auto">
            <a:xfrm>
              <a:off x="830263" y="35496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0" name="Rectangle 437"/>
            <p:cNvSpPr>
              <a:spLocks noChangeArrowheads="1"/>
            </p:cNvSpPr>
            <p:nvPr/>
          </p:nvSpPr>
          <p:spPr bwMode="auto">
            <a:xfrm>
              <a:off x="935038" y="35496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1" name="Rectangle 438"/>
            <p:cNvSpPr>
              <a:spLocks noChangeArrowheads="1"/>
            </p:cNvSpPr>
            <p:nvPr/>
          </p:nvSpPr>
          <p:spPr bwMode="auto">
            <a:xfrm>
              <a:off x="1041400" y="35496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2" name="Rectangle 439"/>
            <p:cNvSpPr>
              <a:spLocks noChangeArrowheads="1"/>
            </p:cNvSpPr>
            <p:nvPr/>
          </p:nvSpPr>
          <p:spPr bwMode="auto">
            <a:xfrm>
              <a:off x="1147763" y="35496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" name="Rectangle 440"/>
            <p:cNvSpPr>
              <a:spLocks noChangeArrowheads="1"/>
            </p:cNvSpPr>
            <p:nvPr/>
          </p:nvSpPr>
          <p:spPr bwMode="auto">
            <a:xfrm>
              <a:off x="1254125" y="35496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4" name="Rectangle 441"/>
            <p:cNvSpPr>
              <a:spLocks noChangeArrowheads="1"/>
            </p:cNvSpPr>
            <p:nvPr/>
          </p:nvSpPr>
          <p:spPr bwMode="auto">
            <a:xfrm>
              <a:off x="1358900" y="35496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5" name="Rectangle 442"/>
            <p:cNvSpPr>
              <a:spLocks noChangeArrowheads="1"/>
            </p:cNvSpPr>
            <p:nvPr/>
          </p:nvSpPr>
          <p:spPr bwMode="auto">
            <a:xfrm>
              <a:off x="1465263" y="35496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6" name="Rectangle 443"/>
            <p:cNvSpPr>
              <a:spLocks noChangeArrowheads="1"/>
            </p:cNvSpPr>
            <p:nvPr/>
          </p:nvSpPr>
          <p:spPr bwMode="auto">
            <a:xfrm>
              <a:off x="1571625" y="35496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7" name="Rectangle 444"/>
            <p:cNvSpPr>
              <a:spLocks noChangeArrowheads="1"/>
            </p:cNvSpPr>
            <p:nvPr/>
          </p:nvSpPr>
          <p:spPr bwMode="auto">
            <a:xfrm>
              <a:off x="1676400" y="3549650"/>
              <a:ext cx="104775" cy="21590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458" name="Group 445"/>
            <p:cNvGrpSpPr>
              <a:grpSpLocks/>
            </p:cNvGrpSpPr>
            <p:nvPr/>
          </p:nvGrpSpPr>
          <p:grpSpPr bwMode="auto">
            <a:xfrm>
              <a:off x="366713" y="1598613"/>
              <a:ext cx="3049587" cy="2087562"/>
              <a:chOff x="231" y="1007"/>
              <a:chExt cx="1921" cy="1315"/>
            </a:xfrm>
          </p:grpSpPr>
          <p:grpSp>
            <p:nvGrpSpPr>
              <p:cNvPr id="459" name="Group 446"/>
              <p:cNvGrpSpPr>
                <a:grpSpLocks/>
              </p:cNvGrpSpPr>
              <p:nvPr/>
            </p:nvGrpSpPr>
            <p:grpSpPr bwMode="auto">
              <a:xfrm>
                <a:off x="485" y="1007"/>
                <a:ext cx="939" cy="34"/>
                <a:chOff x="3507" y="707"/>
                <a:chExt cx="939" cy="34"/>
              </a:xfrm>
            </p:grpSpPr>
            <p:sp>
              <p:nvSpPr>
                <p:cNvPr id="487" name="Rectangle 447"/>
                <p:cNvSpPr>
                  <a:spLocks noChangeArrowheads="1"/>
                </p:cNvSpPr>
                <p:nvPr/>
              </p:nvSpPr>
              <p:spPr bwMode="auto">
                <a:xfrm>
                  <a:off x="3974" y="707"/>
                  <a:ext cx="472" cy="34"/>
                </a:xfrm>
                <a:prstGeom prst="rect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88" name="Rectangle 448"/>
                <p:cNvSpPr>
                  <a:spLocks noChangeArrowheads="1"/>
                </p:cNvSpPr>
                <p:nvPr/>
              </p:nvSpPr>
              <p:spPr bwMode="auto">
                <a:xfrm>
                  <a:off x="3507" y="707"/>
                  <a:ext cx="472" cy="34"/>
                </a:xfrm>
                <a:prstGeom prst="rect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460" name="Group 449"/>
              <p:cNvGrpSpPr>
                <a:grpSpLocks/>
              </p:cNvGrpSpPr>
              <p:nvPr/>
            </p:nvGrpSpPr>
            <p:grpSpPr bwMode="auto">
              <a:xfrm>
                <a:off x="1012" y="1136"/>
                <a:ext cx="939" cy="34"/>
                <a:chOff x="3507" y="707"/>
                <a:chExt cx="939" cy="34"/>
              </a:xfrm>
            </p:grpSpPr>
            <p:sp>
              <p:nvSpPr>
                <p:cNvPr id="485" name="Rectangle 450"/>
                <p:cNvSpPr>
                  <a:spLocks noChangeArrowheads="1"/>
                </p:cNvSpPr>
                <p:nvPr/>
              </p:nvSpPr>
              <p:spPr bwMode="auto">
                <a:xfrm>
                  <a:off x="3974" y="707"/>
                  <a:ext cx="472" cy="34"/>
                </a:xfrm>
                <a:prstGeom prst="rect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86" name="Rectangle 451"/>
                <p:cNvSpPr>
                  <a:spLocks noChangeArrowheads="1"/>
                </p:cNvSpPr>
                <p:nvPr/>
              </p:nvSpPr>
              <p:spPr bwMode="auto">
                <a:xfrm>
                  <a:off x="3507" y="707"/>
                  <a:ext cx="472" cy="34"/>
                </a:xfrm>
                <a:prstGeom prst="rect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461" name="Group 452"/>
              <p:cNvGrpSpPr>
                <a:grpSpLocks/>
              </p:cNvGrpSpPr>
              <p:nvPr/>
            </p:nvGrpSpPr>
            <p:grpSpPr bwMode="auto">
              <a:xfrm>
                <a:off x="1213" y="1282"/>
                <a:ext cx="939" cy="34"/>
                <a:chOff x="3507" y="707"/>
                <a:chExt cx="939" cy="34"/>
              </a:xfrm>
            </p:grpSpPr>
            <p:sp>
              <p:nvSpPr>
                <p:cNvPr id="483" name="Rectangle 453"/>
                <p:cNvSpPr>
                  <a:spLocks noChangeArrowheads="1"/>
                </p:cNvSpPr>
                <p:nvPr/>
              </p:nvSpPr>
              <p:spPr bwMode="auto">
                <a:xfrm>
                  <a:off x="3974" y="707"/>
                  <a:ext cx="472" cy="34"/>
                </a:xfrm>
                <a:prstGeom prst="rect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84" name="Rectangle 454"/>
                <p:cNvSpPr>
                  <a:spLocks noChangeArrowheads="1"/>
                </p:cNvSpPr>
                <p:nvPr/>
              </p:nvSpPr>
              <p:spPr bwMode="auto">
                <a:xfrm>
                  <a:off x="3507" y="707"/>
                  <a:ext cx="472" cy="34"/>
                </a:xfrm>
                <a:prstGeom prst="rect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462" name="Group 455"/>
              <p:cNvGrpSpPr>
                <a:grpSpLocks/>
              </p:cNvGrpSpPr>
              <p:nvPr/>
            </p:nvGrpSpPr>
            <p:grpSpPr bwMode="auto">
              <a:xfrm>
                <a:off x="420" y="1414"/>
                <a:ext cx="939" cy="34"/>
                <a:chOff x="3507" y="707"/>
                <a:chExt cx="939" cy="34"/>
              </a:xfrm>
            </p:grpSpPr>
            <p:sp>
              <p:nvSpPr>
                <p:cNvPr id="481" name="Rectangle 456"/>
                <p:cNvSpPr>
                  <a:spLocks noChangeArrowheads="1"/>
                </p:cNvSpPr>
                <p:nvPr/>
              </p:nvSpPr>
              <p:spPr bwMode="auto">
                <a:xfrm>
                  <a:off x="3974" y="707"/>
                  <a:ext cx="472" cy="34"/>
                </a:xfrm>
                <a:prstGeom prst="rect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82" name="Rectangle 457"/>
                <p:cNvSpPr>
                  <a:spLocks noChangeArrowheads="1"/>
                </p:cNvSpPr>
                <p:nvPr/>
              </p:nvSpPr>
              <p:spPr bwMode="auto">
                <a:xfrm>
                  <a:off x="3507" y="707"/>
                  <a:ext cx="472" cy="34"/>
                </a:xfrm>
                <a:prstGeom prst="rect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463" name="Group 458"/>
              <p:cNvGrpSpPr>
                <a:grpSpLocks/>
              </p:cNvGrpSpPr>
              <p:nvPr/>
            </p:nvGrpSpPr>
            <p:grpSpPr bwMode="auto">
              <a:xfrm>
                <a:off x="748" y="1547"/>
                <a:ext cx="939" cy="34"/>
                <a:chOff x="3507" y="707"/>
                <a:chExt cx="939" cy="34"/>
              </a:xfrm>
            </p:grpSpPr>
            <p:sp>
              <p:nvSpPr>
                <p:cNvPr id="479" name="Rectangle 459"/>
                <p:cNvSpPr>
                  <a:spLocks noChangeArrowheads="1"/>
                </p:cNvSpPr>
                <p:nvPr/>
              </p:nvSpPr>
              <p:spPr bwMode="auto">
                <a:xfrm>
                  <a:off x="3974" y="707"/>
                  <a:ext cx="472" cy="34"/>
                </a:xfrm>
                <a:prstGeom prst="rect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80" name="Rectangle 460"/>
                <p:cNvSpPr>
                  <a:spLocks noChangeArrowheads="1"/>
                </p:cNvSpPr>
                <p:nvPr/>
              </p:nvSpPr>
              <p:spPr bwMode="auto">
                <a:xfrm>
                  <a:off x="3507" y="707"/>
                  <a:ext cx="472" cy="34"/>
                </a:xfrm>
                <a:prstGeom prst="rect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464" name="Group 461"/>
              <p:cNvGrpSpPr>
                <a:grpSpLocks/>
              </p:cNvGrpSpPr>
              <p:nvPr/>
            </p:nvGrpSpPr>
            <p:grpSpPr bwMode="auto">
              <a:xfrm>
                <a:off x="231" y="1741"/>
                <a:ext cx="939" cy="34"/>
                <a:chOff x="3507" y="707"/>
                <a:chExt cx="939" cy="34"/>
              </a:xfrm>
            </p:grpSpPr>
            <p:sp>
              <p:nvSpPr>
                <p:cNvPr id="477" name="Rectangle 462"/>
                <p:cNvSpPr>
                  <a:spLocks noChangeArrowheads="1"/>
                </p:cNvSpPr>
                <p:nvPr/>
              </p:nvSpPr>
              <p:spPr bwMode="auto">
                <a:xfrm>
                  <a:off x="3974" y="707"/>
                  <a:ext cx="472" cy="34"/>
                </a:xfrm>
                <a:prstGeom prst="rect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78" name="Rectangle 463"/>
                <p:cNvSpPr>
                  <a:spLocks noChangeArrowheads="1"/>
                </p:cNvSpPr>
                <p:nvPr/>
              </p:nvSpPr>
              <p:spPr bwMode="auto">
                <a:xfrm>
                  <a:off x="3507" y="707"/>
                  <a:ext cx="472" cy="34"/>
                </a:xfrm>
                <a:prstGeom prst="rect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465" name="Group 464"/>
              <p:cNvGrpSpPr>
                <a:grpSpLocks/>
              </p:cNvGrpSpPr>
              <p:nvPr/>
            </p:nvGrpSpPr>
            <p:grpSpPr bwMode="auto">
              <a:xfrm>
                <a:off x="1154" y="2003"/>
                <a:ext cx="939" cy="34"/>
                <a:chOff x="3507" y="707"/>
                <a:chExt cx="939" cy="34"/>
              </a:xfrm>
            </p:grpSpPr>
            <p:sp>
              <p:nvSpPr>
                <p:cNvPr id="475" name="Rectangle 465"/>
                <p:cNvSpPr>
                  <a:spLocks noChangeArrowheads="1"/>
                </p:cNvSpPr>
                <p:nvPr/>
              </p:nvSpPr>
              <p:spPr bwMode="auto">
                <a:xfrm>
                  <a:off x="3974" y="707"/>
                  <a:ext cx="472" cy="34"/>
                </a:xfrm>
                <a:prstGeom prst="rect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76" name="Rectangle 466"/>
                <p:cNvSpPr>
                  <a:spLocks noChangeArrowheads="1"/>
                </p:cNvSpPr>
                <p:nvPr/>
              </p:nvSpPr>
              <p:spPr bwMode="auto">
                <a:xfrm>
                  <a:off x="3507" y="707"/>
                  <a:ext cx="472" cy="34"/>
                </a:xfrm>
                <a:prstGeom prst="rect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466" name="Group 467"/>
              <p:cNvGrpSpPr>
                <a:grpSpLocks/>
              </p:cNvGrpSpPr>
              <p:nvPr/>
            </p:nvGrpSpPr>
            <p:grpSpPr bwMode="auto">
              <a:xfrm>
                <a:off x="489" y="1877"/>
                <a:ext cx="939" cy="34"/>
                <a:chOff x="3507" y="707"/>
                <a:chExt cx="939" cy="34"/>
              </a:xfrm>
            </p:grpSpPr>
            <p:sp>
              <p:nvSpPr>
                <p:cNvPr id="473" name="Rectangle 468"/>
                <p:cNvSpPr>
                  <a:spLocks noChangeArrowheads="1"/>
                </p:cNvSpPr>
                <p:nvPr/>
              </p:nvSpPr>
              <p:spPr bwMode="auto">
                <a:xfrm>
                  <a:off x="3974" y="707"/>
                  <a:ext cx="472" cy="34"/>
                </a:xfrm>
                <a:prstGeom prst="rect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74" name="Rectangle 469"/>
                <p:cNvSpPr>
                  <a:spLocks noChangeArrowheads="1"/>
                </p:cNvSpPr>
                <p:nvPr/>
              </p:nvSpPr>
              <p:spPr bwMode="auto">
                <a:xfrm>
                  <a:off x="3507" y="707"/>
                  <a:ext cx="472" cy="34"/>
                </a:xfrm>
                <a:prstGeom prst="rect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467" name="Group 470"/>
              <p:cNvGrpSpPr>
                <a:grpSpLocks/>
              </p:cNvGrpSpPr>
              <p:nvPr/>
            </p:nvGrpSpPr>
            <p:grpSpPr bwMode="auto">
              <a:xfrm>
                <a:off x="294" y="2138"/>
                <a:ext cx="939" cy="34"/>
                <a:chOff x="3507" y="707"/>
                <a:chExt cx="939" cy="34"/>
              </a:xfrm>
            </p:grpSpPr>
            <p:sp>
              <p:nvSpPr>
                <p:cNvPr id="471" name="Rectangle 471"/>
                <p:cNvSpPr>
                  <a:spLocks noChangeArrowheads="1"/>
                </p:cNvSpPr>
                <p:nvPr/>
              </p:nvSpPr>
              <p:spPr bwMode="auto">
                <a:xfrm>
                  <a:off x="3974" y="707"/>
                  <a:ext cx="472" cy="34"/>
                </a:xfrm>
                <a:prstGeom prst="rect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72" name="Rectangle 472"/>
                <p:cNvSpPr>
                  <a:spLocks noChangeArrowheads="1"/>
                </p:cNvSpPr>
                <p:nvPr/>
              </p:nvSpPr>
              <p:spPr bwMode="auto">
                <a:xfrm>
                  <a:off x="3507" y="707"/>
                  <a:ext cx="472" cy="34"/>
                </a:xfrm>
                <a:prstGeom prst="rect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468" name="Group 473"/>
              <p:cNvGrpSpPr>
                <a:grpSpLocks/>
              </p:cNvGrpSpPr>
              <p:nvPr/>
            </p:nvGrpSpPr>
            <p:grpSpPr bwMode="auto">
              <a:xfrm>
                <a:off x="806" y="2288"/>
                <a:ext cx="939" cy="34"/>
                <a:chOff x="3507" y="707"/>
                <a:chExt cx="939" cy="34"/>
              </a:xfrm>
            </p:grpSpPr>
            <p:sp>
              <p:nvSpPr>
                <p:cNvPr id="469" name="Rectangle 474"/>
                <p:cNvSpPr>
                  <a:spLocks noChangeArrowheads="1"/>
                </p:cNvSpPr>
                <p:nvPr/>
              </p:nvSpPr>
              <p:spPr bwMode="auto">
                <a:xfrm>
                  <a:off x="3974" y="707"/>
                  <a:ext cx="472" cy="34"/>
                </a:xfrm>
                <a:prstGeom prst="rect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70" name="Rectangle 475"/>
                <p:cNvSpPr>
                  <a:spLocks noChangeArrowheads="1"/>
                </p:cNvSpPr>
                <p:nvPr/>
              </p:nvSpPr>
              <p:spPr bwMode="auto">
                <a:xfrm>
                  <a:off x="3507" y="707"/>
                  <a:ext cx="472" cy="34"/>
                </a:xfrm>
                <a:prstGeom prst="rect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</p:grpSp>
      <p:pic>
        <p:nvPicPr>
          <p:cNvPr id="25" name="Picture 24" descr="microshutters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8091" y="506345"/>
            <a:ext cx="1842269" cy="10807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88904" y="0"/>
            <a:ext cx="2717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Micro Shutter Array</a:t>
            </a:r>
            <a:endParaRPr lang="en-US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4104515" y="415777"/>
            <a:ext cx="503948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4 quadrants, each with 171 rows of </a:t>
            </a:r>
            <a:r>
              <a:rPr lang="en-US" sz="2200" dirty="0" smtClean="0"/>
              <a:t>365 shutters</a:t>
            </a:r>
            <a:r>
              <a:rPr lang="en-US" sz="2200" dirty="0"/>
              <a:t>, totaling ~250,000 </a:t>
            </a:r>
            <a:r>
              <a:rPr lang="en-US" sz="2200" dirty="0" smtClean="0"/>
              <a:t>shutters</a:t>
            </a:r>
          </a:p>
          <a:p>
            <a:r>
              <a:rPr lang="en-US" sz="2200" dirty="0" smtClean="0"/>
              <a:t>Each shutter is 0.46” x 0.2” 				</a:t>
            </a:r>
            <a:endParaRPr lang="en-US" sz="22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3" y="260241"/>
            <a:ext cx="1893308" cy="2103676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 flipV="1">
            <a:off x="1359388" y="81060"/>
            <a:ext cx="822540" cy="9392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56566" y="1031626"/>
            <a:ext cx="806456" cy="9223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6200000" flipH="1">
            <a:off x="2539953" y="628214"/>
            <a:ext cx="1" cy="297219"/>
          </a:xfrm>
          <a:prstGeom prst="straightConnector1">
            <a:avLst/>
          </a:prstGeom>
          <a:ln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917627" y="536825"/>
            <a:ext cx="4439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0.2”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820" y="5555921"/>
            <a:ext cx="244985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RIGID </a:t>
            </a:r>
            <a:r>
              <a:rPr lang="en-US" sz="2400" b="1" dirty="0" smtClean="0"/>
              <a:t>ARRAY</a:t>
            </a:r>
          </a:p>
          <a:p>
            <a:pPr marL="342900" indent="-342900">
              <a:buFont typeface="Symbol" charset="0"/>
              <a:buChar char=""/>
            </a:pPr>
            <a:r>
              <a:rPr lang="en-US" sz="2400" dirty="0" smtClean="0"/>
              <a:t>implications</a:t>
            </a:r>
          </a:p>
          <a:p>
            <a:r>
              <a:rPr lang="en-US" sz="2400" dirty="0" smtClean="0"/>
              <a:t>for observing plan</a:t>
            </a:r>
          </a:p>
        </p:txBody>
      </p:sp>
      <p:pic>
        <p:nvPicPr>
          <p:cNvPr id="489" name="Picture 488" descr="MSA_geometry copy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7" r="7853"/>
          <a:stretch/>
        </p:blipFill>
        <p:spPr>
          <a:xfrm>
            <a:off x="3335240" y="1655343"/>
            <a:ext cx="5808760" cy="520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6427" y="1495886"/>
            <a:ext cx="1763558" cy="2113341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659347" y="1495886"/>
            <a:ext cx="1654213" cy="2100644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2419985" y="1567942"/>
            <a:ext cx="239362" cy="0"/>
          </a:xfrm>
          <a:prstGeom prst="straightConnector1">
            <a:avLst/>
          </a:prstGeom>
          <a:ln w="19050">
            <a:solidFill>
              <a:srgbClr val="FF0000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650329" y="621836"/>
            <a:ext cx="2388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Detectors Gap (~20”)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6" name="Content Placeholder 9" descr="Screen Shot 2016-03-29 at 16.30.1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7" b="5865"/>
          <a:stretch/>
        </p:blipFill>
        <p:spPr>
          <a:xfrm>
            <a:off x="280587" y="1398584"/>
            <a:ext cx="8604708" cy="441184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74701" y="2569175"/>
            <a:ext cx="1400103" cy="1673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1600" kern="1200" dirty="0" smtClean="0">
                <a:solidFill>
                  <a:schemeClr val="bg1"/>
                </a:solidFill>
                <a:latin typeface="Avenir Black"/>
                <a:cs typeface="Avenir Black"/>
              </a:rPr>
              <a:t>Failed Closed Shutters</a:t>
            </a:r>
            <a:endParaRPr lang="en-US" sz="1600" kern="1200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960825" y="1985966"/>
            <a:ext cx="1876357" cy="583209"/>
          </a:xfrm>
          <a:prstGeom prst="straightConnector1">
            <a:avLst/>
          </a:prstGeom>
          <a:ln w="15875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348631" y="3073519"/>
            <a:ext cx="1711472" cy="5698"/>
          </a:xfrm>
          <a:prstGeom prst="straightConnector1">
            <a:avLst/>
          </a:prstGeom>
          <a:ln w="15875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/>
          <p:cNvSpPr txBox="1">
            <a:spLocks/>
          </p:cNvSpPr>
          <p:nvPr/>
        </p:nvSpPr>
        <p:spPr>
          <a:xfrm>
            <a:off x="1538609" y="5150659"/>
            <a:ext cx="1261241" cy="8680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kern="1200" dirty="0" smtClean="0">
                <a:solidFill>
                  <a:srgbClr val="FFFF00"/>
                </a:solidFill>
                <a:latin typeface="Avenir Black"/>
                <a:cs typeface="Avenir Black"/>
              </a:rPr>
              <a:t>Quad </a:t>
            </a:r>
            <a:r>
              <a:rPr lang="en-US" dirty="0">
                <a:solidFill>
                  <a:srgbClr val="FFFF00"/>
                </a:solidFill>
                <a:latin typeface="Avenir Black"/>
                <a:cs typeface="Avenir Black"/>
              </a:rPr>
              <a:t>4</a:t>
            </a:r>
            <a:endParaRPr lang="en-US" kern="1200" dirty="0">
              <a:solidFill>
                <a:srgbClr val="FFFF00"/>
              </a:solidFill>
              <a:latin typeface="Avenir Black"/>
              <a:cs typeface="Avenir Black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6652649" y="5082194"/>
            <a:ext cx="1261241" cy="8680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kern="1200" dirty="0" smtClean="0">
                <a:solidFill>
                  <a:srgbClr val="FFFF00"/>
                </a:solidFill>
                <a:latin typeface="Avenir Black"/>
                <a:cs typeface="Avenir Black"/>
              </a:rPr>
              <a:t>Quad 2</a:t>
            </a:r>
            <a:endParaRPr lang="en-US" kern="1200" dirty="0">
              <a:solidFill>
                <a:srgbClr val="FFFF00"/>
              </a:solidFill>
              <a:latin typeface="Avenir Black"/>
              <a:cs typeface="Avenir Black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421906" y="1376037"/>
            <a:ext cx="1418291" cy="6639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kern="1200" dirty="0" smtClean="0">
                <a:solidFill>
                  <a:srgbClr val="FFFF00"/>
                </a:solidFill>
                <a:latin typeface="Avenir Black"/>
                <a:cs typeface="Avenir Black"/>
              </a:rPr>
              <a:t>Quad 3</a:t>
            </a:r>
            <a:endParaRPr lang="en-US" kern="1200" dirty="0">
              <a:solidFill>
                <a:srgbClr val="FFFF00"/>
              </a:solidFill>
              <a:latin typeface="Avenir Black"/>
              <a:cs typeface="Avenir Black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546083" y="1396302"/>
            <a:ext cx="1418291" cy="6639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kern="1200" dirty="0" smtClean="0">
                <a:solidFill>
                  <a:srgbClr val="FFFF00"/>
                </a:solidFill>
                <a:latin typeface="Avenir Black"/>
                <a:cs typeface="Avenir Black"/>
              </a:rPr>
              <a:t>Quad 1</a:t>
            </a:r>
            <a:endParaRPr lang="en-US" kern="1200" dirty="0">
              <a:solidFill>
                <a:srgbClr val="FFFF00"/>
              </a:solidFill>
              <a:latin typeface="Avenir Black"/>
              <a:cs typeface="Avenir Black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0014" y="1020075"/>
            <a:ext cx="156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Detector NRS1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912585" y="1042465"/>
            <a:ext cx="156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Detector NRS1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458880" y="6088352"/>
            <a:ext cx="2387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Spectral direction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0"/>
            <a:ext cx="8977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MSA images of uniform illumination with “all” shutters open</a:t>
            </a:r>
            <a:endParaRPr lang="en-US" sz="2800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4546246" y="986228"/>
            <a:ext cx="13510" cy="3039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963333" y="6071810"/>
            <a:ext cx="314476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84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221" descr="pe2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2"/>
          <a:stretch/>
        </p:blipFill>
        <p:spPr>
          <a:xfrm>
            <a:off x="119800" y="607964"/>
            <a:ext cx="8805333" cy="6245547"/>
          </a:xfrm>
          <a:prstGeom prst="rect">
            <a:avLst/>
          </a:prstGeom>
        </p:spPr>
      </p:pic>
      <p:sp>
        <p:nvSpPr>
          <p:cNvPr id="223" name="TextBox 222"/>
          <p:cNvSpPr txBox="1"/>
          <p:nvPr/>
        </p:nvSpPr>
        <p:spPr>
          <a:xfrm>
            <a:off x="6453172" y="1935011"/>
            <a:ext cx="97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R=100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4" name="TextBox 223"/>
          <p:cNvSpPr txBox="1"/>
          <p:nvPr/>
        </p:nvSpPr>
        <p:spPr>
          <a:xfrm>
            <a:off x="6528370" y="4655728"/>
            <a:ext cx="1129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R=1000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3366FF"/>
                </a:solidFill>
              </a:rPr>
              <a:t>Rigid MSA structure </a:t>
            </a:r>
            <a:r>
              <a:rPr lang="en-US" sz="2400" b="1" dirty="0" smtClean="0">
                <a:solidFill>
                  <a:srgbClr val="3366FF"/>
                </a:solidFill>
              </a:rPr>
              <a:t> </a:t>
            </a:r>
            <a:r>
              <a:rPr lang="en-US" sz="2400" dirty="0" smtClean="0"/>
              <a:t>=</a:t>
            </a:r>
            <a:r>
              <a:rPr lang="en-US" sz="2400" dirty="0"/>
              <a:t>&gt; cannot </a:t>
            </a:r>
            <a:r>
              <a:rPr lang="en-US" sz="2400" dirty="0" smtClean="0"/>
              <a:t>freely select any target</a:t>
            </a:r>
          </a:p>
          <a:p>
            <a:r>
              <a:rPr lang="en-US" sz="2400" dirty="0"/>
              <a:t>A</a:t>
            </a:r>
            <a:r>
              <a:rPr lang="en-US" sz="2400" dirty="0" smtClean="0"/>
              <a:t>llocation becomes more efficient if the input catalog is vastly oversized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1532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zione vuota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1421</TotalTime>
  <Words>1716</Words>
  <Application>Microsoft Macintosh PowerPoint</Application>
  <PresentationFormat>On-screen Show (4:3)</PresentationFormat>
  <Paragraphs>419</Paragraphs>
  <Slides>59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59</vt:i4>
      </vt:variant>
    </vt:vector>
  </HeadingPairs>
  <TitlesOfParts>
    <vt:vector size="68" baseType="lpstr">
      <vt:lpstr>Office Theme</vt:lpstr>
      <vt:lpstr>1_Office Theme</vt:lpstr>
      <vt:lpstr>Presentazione vuota</vt:lpstr>
      <vt:lpstr>4_Office Theme</vt:lpstr>
      <vt:lpstr>2_Office Theme</vt:lpstr>
      <vt:lpstr>3_Office Theme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Planning Parameters in MPT:  Slitlet Shape &amp; Shutter Margin (aka “Acceptance Zone”)</vt:lpstr>
      <vt:lpstr>Key Planning Parameters in MPT: Dithers</vt:lpstr>
      <vt:lpstr>Output and Plan Assessment Tools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Review Plan Results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Cambridge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Roberto Maiolino</dc:creator>
  <cp:lastModifiedBy>Roberto Maiolino</cp:lastModifiedBy>
  <cp:revision>114</cp:revision>
  <cp:lastPrinted>2017-07-03T17:25:32Z</cp:lastPrinted>
  <dcterms:created xsi:type="dcterms:W3CDTF">2017-06-25T15:51:15Z</dcterms:created>
  <dcterms:modified xsi:type="dcterms:W3CDTF">2018-12-13T07:15:36Z</dcterms:modified>
</cp:coreProperties>
</file>