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5.jpg" ContentType="image/pn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6" r:id="rId2"/>
    <p:sldId id="294" r:id="rId3"/>
    <p:sldId id="259" r:id="rId4"/>
    <p:sldId id="303" r:id="rId5"/>
    <p:sldId id="260" r:id="rId6"/>
    <p:sldId id="262" r:id="rId7"/>
    <p:sldId id="268" r:id="rId8"/>
    <p:sldId id="269" r:id="rId9"/>
    <p:sldId id="270" r:id="rId10"/>
    <p:sldId id="266" r:id="rId11"/>
    <p:sldId id="267" r:id="rId12"/>
    <p:sldId id="271" r:id="rId13"/>
    <p:sldId id="300" r:id="rId14"/>
    <p:sldId id="279" r:id="rId15"/>
    <p:sldId id="280" r:id="rId16"/>
    <p:sldId id="273" r:id="rId17"/>
    <p:sldId id="288" r:id="rId18"/>
    <p:sldId id="281" r:id="rId19"/>
    <p:sldId id="283" r:id="rId20"/>
    <p:sldId id="284" r:id="rId21"/>
    <p:sldId id="285" r:id="rId22"/>
    <p:sldId id="287" r:id="rId23"/>
    <p:sldId id="289" r:id="rId24"/>
    <p:sldId id="290" r:id="rId25"/>
    <p:sldId id="292" r:id="rId26"/>
    <p:sldId id="301" r:id="rId27"/>
    <p:sldId id="296" r:id="rId28"/>
    <p:sldId id="298" r:id="rId29"/>
    <p:sldId id="293" r:id="rId30"/>
    <p:sldId id="295" r:id="rId31"/>
    <p:sldId id="297" r:id="rId32"/>
    <p:sldId id="299"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nte Windows" initials="UW" lastIdx="1" clrIdx="0">
    <p:extLst>
      <p:ext uri="{19B8F6BF-5375-455C-9EA6-DF929625EA0E}">
        <p15:presenceInfo xmlns:p15="http://schemas.microsoft.com/office/powerpoint/2012/main" userId="Utente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BF32D"/>
    <a:srgbClr val="EE94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71" autoAdjust="0"/>
    <p:restoredTop sz="86382" autoAdjust="0"/>
  </p:normalViewPr>
  <p:slideViewPr>
    <p:cSldViewPr snapToGrid="0">
      <p:cViewPr varScale="1">
        <p:scale>
          <a:sx n="78" d="100"/>
          <a:sy n="78" d="100"/>
        </p:scale>
        <p:origin x="1026"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6" d="100"/>
          <a:sy n="76" d="100"/>
        </p:scale>
        <p:origin x="226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7D7809-1166-46E0-9FA3-F708AE5D1137}" type="datetimeFigureOut">
              <a:rPr lang="it-IT" smtClean="0"/>
              <a:t>12/12/2018</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05CB3C-9FAD-41E2-84B7-F6221B75F085}" type="slidenum">
              <a:rPr lang="it-IT" smtClean="0"/>
              <a:t>‹N›</a:t>
            </a:fld>
            <a:endParaRPr lang="it-IT"/>
          </a:p>
        </p:txBody>
      </p:sp>
    </p:spTree>
    <p:extLst>
      <p:ext uri="{BB962C8B-B14F-4D97-AF65-F5344CB8AC3E}">
        <p14:creationId xmlns:p14="http://schemas.microsoft.com/office/powerpoint/2010/main" val="1322706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r>
              <a:rPr lang="it-IT" dirty="0" smtClean="0"/>
              <a:t>Compare with 3 </a:t>
            </a:r>
            <a:r>
              <a:rPr lang="it-IT" dirty="0" err="1" smtClean="0"/>
              <a:t>arcsecs</a:t>
            </a:r>
            <a:r>
              <a:rPr lang="it-IT" dirty="0" smtClean="0"/>
              <a:t> </a:t>
            </a:r>
            <a:r>
              <a:rPr lang="it-IT" dirty="0" err="1" smtClean="0"/>
              <a:t>diamater</a:t>
            </a:r>
            <a:r>
              <a:rPr lang="it-IT" dirty="0" smtClean="0"/>
              <a:t> SDSS and 2 </a:t>
            </a:r>
            <a:r>
              <a:rPr lang="it-IT" dirty="0" err="1" smtClean="0"/>
              <a:t>arcsecs</a:t>
            </a:r>
            <a:r>
              <a:rPr lang="it-IT" dirty="0" smtClean="0"/>
              <a:t> </a:t>
            </a:r>
            <a:r>
              <a:rPr lang="it-IT" dirty="0" err="1" smtClean="0"/>
              <a:t>diameter</a:t>
            </a:r>
            <a:r>
              <a:rPr lang="it-IT" dirty="0" smtClean="0"/>
              <a:t> BOSS </a:t>
            </a:r>
            <a:r>
              <a:rPr lang="it-IT" dirty="0" err="1" smtClean="0"/>
              <a:t>fiber</a:t>
            </a:r>
            <a:r>
              <a:rPr lang="it-IT" dirty="0" smtClean="0"/>
              <a:t> </a:t>
            </a:r>
            <a:r>
              <a:rPr lang="it-IT" dirty="0" err="1" smtClean="0"/>
              <a:t>size</a:t>
            </a:r>
            <a:r>
              <a:rPr lang="it-IT" dirty="0" smtClean="0"/>
              <a:t> </a:t>
            </a:r>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2</a:t>
            </a:fld>
            <a:endParaRPr lang="it-IT"/>
          </a:p>
        </p:txBody>
      </p:sp>
    </p:spTree>
    <p:extLst>
      <p:ext uri="{BB962C8B-B14F-4D97-AF65-F5344CB8AC3E}">
        <p14:creationId xmlns:p14="http://schemas.microsoft.com/office/powerpoint/2010/main" val="1071992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11</a:t>
            </a:fld>
            <a:endParaRPr lang="it-IT"/>
          </a:p>
        </p:txBody>
      </p:sp>
    </p:spTree>
    <p:extLst>
      <p:ext uri="{BB962C8B-B14F-4D97-AF65-F5344CB8AC3E}">
        <p14:creationId xmlns:p14="http://schemas.microsoft.com/office/powerpoint/2010/main" val="3145842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smtClean="0"/>
              <a:t>StePS</a:t>
            </a:r>
            <a:r>
              <a:rPr lang="en-US" sz="1200" b="1" dirty="0" smtClean="0"/>
              <a:t> uniqueness: </a:t>
            </a:r>
            <a:r>
              <a:rPr lang="en-US" sz="1200" b="1" u="sng" dirty="0" smtClean="0"/>
              <a:t>excellent spectral quality </a:t>
            </a:r>
            <a:r>
              <a:rPr lang="en-US" sz="1200" b="1" dirty="0" smtClean="0"/>
              <a:t>(all main galaxy properties) for a </a:t>
            </a:r>
            <a:r>
              <a:rPr lang="en-US" sz="1200" b="1" u="sng" dirty="0" smtClean="0"/>
              <a:t>large sample of galaxies</a:t>
            </a:r>
            <a:r>
              <a:rPr lang="en-US" sz="1200" b="1" dirty="0" smtClean="0"/>
              <a:t> covering a </a:t>
            </a:r>
            <a:r>
              <a:rPr lang="en-US" sz="1200" b="1" u="sng" dirty="0" smtClean="0"/>
              <a:t>range</a:t>
            </a:r>
            <a:r>
              <a:rPr lang="en-US" sz="1200" b="1" dirty="0" smtClean="0"/>
              <a:t> of cosmic time,  galaxy intrinsic properties (stellar mass, type, color)  and environment</a:t>
            </a:r>
            <a:r>
              <a:rPr lang="en-US" sz="1100" b="1" dirty="0" smtClean="0">
                <a:solidFill>
                  <a:schemeClr val="tx2">
                    <a:lumMod val="50000"/>
                  </a:schemeClr>
                </a:solidFill>
              </a:rPr>
              <a:t>.</a:t>
            </a:r>
          </a:p>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12</a:t>
            </a:fld>
            <a:endParaRPr lang="it-IT"/>
          </a:p>
        </p:txBody>
      </p:sp>
    </p:spTree>
    <p:extLst>
      <p:ext uri="{BB962C8B-B14F-4D97-AF65-F5344CB8AC3E}">
        <p14:creationId xmlns:p14="http://schemas.microsoft.com/office/powerpoint/2010/main" val="108053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r>
              <a:rPr lang="en-US" sz="1200" kern="1200" dirty="0" smtClean="0">
                <a:solidFill>
                  <a:schemeClr val="tx1"/>
                </a:solidFill>
                <a:latin typeface="+mn-lt"/>
                <a:ea typeface="+mn-ea"/>
                <a:cs typeface="+mn-cs"/>
              </a:rPr>
              <a:t>From the strength and shape</a:t>
            </a:r>
            <a:r>
              <a:rPr lang="en-US" sz="1200" kern="1200" baseline="0" dirty="0" smtClean="0">
                <a:solidFill>
                  <a:schemeClr val="tx1"/>
                </a:solidFill>
                <a:latin typeface="+mn-lt"/>
                <a:ea typeface="+mn-ea"/>
                <a:cs typeface="+mn-cs"/>
              </a:rPr>
              <a:t> of spectral lines SDSS high quality spectra have provided detailed insight on the </a:t>
            </a:r>
            <a:r>
              <a:rPr lang="en-US" sz="1200" kern="1200" dirty="0" smtClean="0">
                <a:solidFill>
                  <a:schemeClr val="tx1"/>
                </a:solidFill>
                <a:latin typeface="+mn-lt"/>
                <a:ea typeface="+mn-ea"/>
                <a:cs typeface="+mn-cs"/>
              </a:rPr>
              <a:t>fundamental physical properties of individual galaxies: </a:t>
            </a:r>
          </a:p>
          <a:p>
            <a:r>
              <a:rPr lang="en-US" sz="1200" kern="1200" dirty="0" smtClean="0">
                <a:solidFill>
                  <a:schemeClr val="tx1"/>
                </a:solidFill>
                <a:latin typeface="+mn-lt"/>
                <a:ea typeface="+mn-ea"/>
                <a:cs typeface="+mn-cs"/>
              </a:rPr>
              <a:t>ages and metal content of stellar populations, star formation rates (SFRs), metallicity in the interstellar medium (ISM), and internal dynamics.</a:t>
            </a:r>
          </a:p>
          <a:p>
            <a:r>
              <a:rPr lang="en-US" sz="1200" kern="1200" dirty="0" smtClean="0">
                <a:solidFill>
                  <a:schemeClr val="tx1"/>
                </a:solidFill>
                <a:latin typeface="+mn-lt"/>
                <a:ea typeface="+mn-ea"/>
                <a:cs typeface="+mn-cs"/>
              </a:rPr>
              <a:t>All linked to environment – </a:t>
            </a:r>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13</a:t>
            </a:fld>
            <a:endParaRPr lang="it-IT"/>
          </a:p>
        </p:txBody>
      </p:sp>
    </p:spTree>
    <p:extLst>
      <p:ext uri="{BB962C8B-B14F-4D97-AF65-F5344CB8AC3E}">
        <p14:creationId xmlns:p14="http://schemas.microsoft.com/office/powerpoint/2010/main" val="374062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14</a:t>
            </a:fld>
            <a:endParaRPr lang="it-IT"/>
          </a:p>
        </p:txBody>
      </p:sp>
    </p:spTree>
    <p:extLst>
      <p:ext uri="{BB962C8B-B14F-4D97-AF65-F5344CB8AC3E}">
        <p14:creationId xmlns:p14="http://schemas.microsoft.com/office/powerpoint/2010/main" val="2775853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r>
              <a:rPr lang="en-US" sz="1200" kern="1200" dirty="0" smtClean="0">
                <a:solidFill>
                  <a:schemeClr val="tx1"/>
                </a:solidFill>
                <a:latin typeface="+mn-lt"/>
                <a:ea typeface="+mn-ea"/>
                <a:cs typeface="+mn-cs"/>
              </a:rPr>
              <a:t>From the strength and shape</a:t>
            </a:r>
            <a:r>
              <a:rPr lang="en-US" sz="1200" kern="1200" baseline="0" dirty="0" smtClean="0">
                <a:solidFill>
                  <a:schemeClr val="tx1"/>
                </a:solidFill>
                <a:latin typeface="+mn-lt"/>
                <a:ea typeface="+mn-ea"/>
                <a:cs typeface="+mn-cs"/>
              </a:rPr>
              <a:t> of spectral lines SDSS high quality spectra have provided detailed insight on the </a:t>
            </a:r>
            <a:r>
              <a:rPr lang="en-US" sz="1200" kern="1200" dirty="0" smtClean="0">
                <a:solidFill>
                  <a:schemeClr val="tx1"/>
                </a:solidFill>
                <a:latin typeface="+mn-lt"/>
                <a:ea typeface="+mn-ea"/>
                <a:cs typeface="+mn-cs"/>
              </a:rPr>
              <a:t>fundamental physical properties of individual galaxies: </a:t>
            </a:r>
          </a:p>
          <a:p>
            <a:r>
              <a:rPr lang="en-US" sz="1200" kern="1200" dirty="0" smtClean="0">
                <a:solidFill>
                  <a:schemeClr val="tx1"/>
                </a:solidFill>
                <a:latin typeface="+mn-lt"/>
                <a:ea typeface="+mn-ea"/>
                <a:cs typeface="+mn-cs"/>
              </a:rPr>
              <a:t>ages and metal content of stellar populations, star formation rates (SFRs), metallicity in the interstellar medium (ISM), and internal dynamics.</a:t>
            </a:r>
          </a:p>
          <a:p>
            <a:r>
              <a:rPr lang="en-US" sz="1200" kern="1200" dirty="0" smtClean="0">
                <a:solidFill>
                  <a:schemeClr val="tx1"/>
                </a:solidFill>
                <a:latin typeface="+mn-lt"/>
                <a:ea typeface="+mn-ea"/>
                <a:cs typeface="+mn-cs"/>
              </a:rPr>
              <a:t>All linked to environment – </a:t>
            </a:r>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15</a:t>
            </a:fld>
            <a:endParaRPr lang="it-IT"/>
          </a:p>
        </p:txBody>
      </p:sp>
    </p:spTree>
    <p:extLst>
      <p:ext uri="{BB962C8B-B14F-4D97-AF65-F5344CB8AC3E}">
        <p14:creationId xmlns:p14="http://schemas.microsoft.com/office/powerpoint/2010/main" val="3032624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err="1" smtClean="0"/>
              <a:t>Archeological</a:t>
            </a:r>
            <a:r>
              <a:rPr lang="it-IT" dirty="0" smtClean="0"/>
              <a:t> </a:t>
            </a:r>
            <a:r>
              <a:rPr lang="it-IT" dirty="0" err="1" smtClean="0"/>
              <a:t>approach</a:t>
            </a:r>
            <a:r>
              <a:rPr lang="it-IT" dirty="0" smtClean="0"/>
              <a:t> </a:t>
            </a:r>
            <a:r>
              <a:rPr lang="it-IT" b="0" dirty="0" smtClean="0"/>
              <a:t>: </a:t>
            </a:r>
            <a:r>
              <a:rPr lang="en-US" sz="1200" b="0" kern="1200" dirty="0" smtClean="0">
                <a:solidFill>
                  <a:schemeClr val="tx1"/>
                </a:solidFill>
                <a:latin typeface="+mn-lt"/>
                <a:ea typeface="+mn-ea"/>
                <a:cs typeface="+mn-cs"/>
              </a:rPr>
              <a:t>Scrutinize today’s galaxies to infer their past mass assembly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Lookback approach:</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Probe slices of the Universe at different epochs.</a:t>
            </a:r>
            <a:endParaRPr lang="it-IT"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b="0" kern="1200" dirty="0" smtClean="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16</a:t>
            </a:fld>
            <a:endParaRPr lang="it-IT"/>
          </a:p>
        </p:txBody>
      </p:sp>
    </p:spTree>
    <p:extLst>
      <p:ext uri="{BB962C8B-B14F-4D97-AF65-F5344CB8AC3E}">
        <p14:creationId xmlns:p14="http://schemas.microsoft.com/office/powerpoint/2010/main" val="2642256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err="1" smtClean="0"/>
              <a:t>Archeological</a:t>
            </a:r>
            <a:r>
              <a:rPr lang="it-IT" dirty="0" smtClean="0"/>
              <a:t> </a:t>
            </a:r>
            <a:r>
              <a:rPr lang="it-IT" dirty="0" err="1" smtClean="0"/>
              <a:t>approach</a:t>
            </a:r>
            <a:r>
              <a:rPr lang="it-IT" dirty="0" smtClean="0"/>
              <a:t> </a:t>
            </a:r>
            <a:r>
              <a:rPr lang="it-IT" b="0" dirty="0" smtClean="0"/>
              <a:t>: </a:t>
            </a:r>
            <a:r>
              <a:rPr lang="en-US" sz="1200" b="0" kern="1200" dirty="0" smtClean="0">
                <a:solidFill>
                  <a:schemeClr val="tx1"/>
                </a:solidFill>
                <a:latin typeface="+mn-lt"/>
                <a:ea typeface="+mn-ea"/>
                <a:cs typeface="+mn-cs"/>
              </a:rPr>
              <a:t>Scrutinize today’s galaxies to infer their past mass assembly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err="1" smtClean="0">
                <a:solidFill>
                  <a:schemeClr val="tx1"/>
                </a:solidFill>
                <a:latin typeface="+mn-lt"/>
                <a:ea typeface="+mn-ea"/>
                <a:cs typeface="+mn-cs"/>
              </a:rPr>
              <a:t>Lokkback</a:t>
            </a:r>
            <a:r>
              <a:rPr lang="en-US" sz="1200" b="0" kern="1200" dirty="0" smtClean="0">
                <a:solidFill>
                  <a:schemeClr val="tx1"/>
                </a:solidFill>
                <a:latin typeface="+mn-lt"/>
                <a:ea typeface="+mn-ea"/>
                <a:cs typeface="+mn-cs"/>
              </a:rPr>
              <a:t> approach:</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Probe slices of the Universe at different epochs.</a:t>
            </a:r>
            <a:endParaRPr lang="it-IT"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b="0" kern="1200" dirty="0" smtClean="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17</a:t>
            </a:fld>
            <a:endParaRPr lang="it-IT"/>
          </a:p>
        </p:txBody>
      </p:sp>
    </p:spTree>
    <p:extLst>
      <p:ext uri="{BB962C8B-B14F-4D97-AF65-F5344CB8AC3E}">
        <p14:creationId xmlns:p14="http://schemas.microsoft.com/office/powerpoint/2010/main" val="3032150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18</a:t>
            </a:fld>
            <a:endParaRPr lang="it-IT"/>
          </a:p>
        </p:txBody>
      </p:sp>
    </p:spTree>
    <p:extLst>
      <p:ext uri="{BB962C8B-B14F-4D97-AF65-F5344CB8AC3E}">
        <p14:creationId xmlns:p14="http://schemas.microsoft.com/office/powerpoint/2010/main" val="2894489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19</a:t>
            </a:fld>
            <a:endParaRPr lang="it-IT"/>
          </a:p>
        </p:txBody>
      </p:sp>
    </p:spTree>
    <p:extLst>
      <p:ext uri="{BB962C8B-B14F-4D97-AF65-F5344CB8AC3E}">
        <p14:creationId xmlns:p14="http://schemas.microsoft.com/office/powerpoint/2010/main" val="2186602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r>
              <a:rPr lang="en-US" sz="1200" kern="1200" dirty="0" smtClean="0">
                <a:solidFill>
                  <a:schemeClr val="tx1"/>
                </a:solidFill>
                <a:latin typeface="+mn-lt"/>
                <a:ea typeface="+mn-ea"/>
                <a:cs typeface="+mn-cs"/>
              </a:rPr>
              <a:t>Comparison of a typical absorption-line spectrum from </a:t>
            </a:r>
            <a:r>
              <a:rPr lang="en-US" sz="1200" kern="1200" dirty="0" err="1" smtClean="0">
                <a:solidFill>
                  <a:schemeClr val="tx1"/>
                </a:solidFill>
                <a:latin typeface="+mn-lt"/>
                <a:ea typeface="+mn-ea"/>
                <a:cs typeface="+mn-cs"/>
              </a:rPr>
              <a:t>StePS</a:t>
            </a:r>
            <a:r>
              <a:rPr lang="en-US" sz="1200" kern="1200" dirty="0" smtClean="0">
                <a:solidFill>
                  <a:schemeClr val="tx1"/>
                </a:solidFill>
                <a:latin typeface="+mn-lt"/>
                <a:ea typeface="+mn-ea"/>
                <a:cs typeface="+mn-cs"/>
              </a:rPr>
              <a:t> (magenta) and BOSS (black) at z = 0.55. The shaded areas identify the main absorption</a:t>
            </a:r>
          </a:p>
          <a:p>
            <a:r>
              <a:rPr lang="en-US" sz="1200" kern="1200" dirty="0" smtClean="0">
                <a:solidFill>
                  <a:schemeClr val="tx1"/>
                </a:solidFill>
                <a:latin typeface="+mn-lt"/>
                <a:ea typeface="+mn-ea"/>
                <a:cs typeface="+mn-cs"/>
              </a:rPr>
              <a:t>features (red </a:t>
            </a:r>
            <a:r>
              <a:rPr lang="en-US" sz="1200" kern="1200" dirty="0" err="1" smtClean="0">
                <a:solidFill>
                  <a:schemeClr val="tx1"/>
                </a:solidFill>
                <a:latin typeface="+mn-lt"/>
                <a:ea typeface="+mn-ea"/>
                <a:cs typeface="+mn-cs"/>
              </a:rPr>
              <a:t>Balmer</a:t>
            </a:r>
            <a:r>
              <a:rPr lang="en-US" sz="1200" kern="1200" dirty="0" smtClean="0">
                <a:solidFill>
                  <a:schemeClr val="tx1"/>
                </a:solidFill>
                <a:latin typeface="+mn-lt"/>
                <a:ea typeface="+mn-ea"/>
                <a:cs typeface="+mn-cs"/>
              </a:rPr>
              <a:t> lines, blue metal lines). The superior quality of the </a:t>
            </a:r>
            <a:r>
              <a:rPr lang="en-US" sz="1200" kern="1200" dirty="0" err="1" smtClean="0">
                <a:solidFill>
                  <a:schemeClr val="tx1"/>
                </a:solidFill>
                <a:latin typeface="+mn-lt"/>
                <a:ea typeface="+mn-ea"/>
                <a:cs typeface="+mn-cs"/>
              </a:rPr>
              <a:t>StePS</a:t>
            </a:r>
            <a:r>
              <a:rPr lang="en-US" sz="1200" kern="1200" dirty="0" smtClean="0">
                <a:solidFill>
                  <a:schemeClr val="tx1"/>
                </a:solidFill>
                <a:latin typeface="+mn-lt"/>
                <a:ea typeface="+mn-ea"/>
                <a:cs typeface="+mn-cs"/>
              </a:rPr>
              <a:t> spectra provides  a reliable measurement of both </a:t>
            </a:r>
            <a:r>
              <a:rPr lang="en-US" sz="1200" kern="1200" dirty="0" err="1" smtClean="0">
                <a:solidFill>
                  <a:schemeClr val="tx1"/>
                </a:solidFill>
                <a:latin typeface="+mn-lt"/>
                <a:ea typeface="+mn-ea"/>
                <a:cs typeface="+mn-cs"/>
              </a:rPr>
              <a:t>Balmer</a:t>
            </a:r>
            <a:r>
              <a:rPr lang="en-US" sz="1200" kern="1200" dirty="0" smtClean="0">
                <a:solidFill>
                  <a:schemeClr val="tx1"/>
                </a:solidFill>
                <a:latin typeface="+mn-lt"/>
                <a:ea typeface="+mn-ea"/>
                <a:cs typeface="+mn-cs"/>
              </a:rPr>
              <a:t> and metallic lines that</a:t>
            </a:r>
          </a:p>
          <a:p>
            <a:r>
              <a:rPr lang="en-US" sz="1200" kern="1200" dirty="0" smtClean="0">
                <a:solidFill>
                  <a:schemeClr val="tx1"/>
                </a:solidFill>
                <a:latin typeface="+mn-lt"/>
                <a:ea typeface="+mn-ea"/>
                <a:cs typeface="+mn-cs"/>
              </a:rPr>
              <a:t>is unattainable in other large surveys.</a:t>
            </a:r>
          </a:p>
          <a:p>
            <a:endParaRPr lang="it-IT" sz="1200" kern="1200" dirty="0" smtClean="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20</a:t>
            </a:fld>
            <a:endParaRPr lang="it-IT"/>
          </a:p>
        </p:txBody>
      </p:sp>
    </p:spTree>
    <p:extLst>
      <p:ext uri="{BB962C8B-B14F-4D97-AF65-F5344CB8AC3E}">
        <p14:creationId xmlns:p14="http://schemas.microsoft.com/office/powerpoint/2010/main" val="398717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r>
              <a:rPr lang="en-US" sz="1200" b="0" dirty="0" smtClean="0">
                <a:latin typeface="Lucida Console" panose="020B0609040504020204" pitchFamily="49" charset="0"/>
              </a:rPr>
              <a:t>(~250 nights/year) </a:t>
            </a:r>
          </a:p>
          <a:p>
            <a:r>
              <a:rPr lang="en-US" sz="1200" b="0" dirty="0" smtClean="0">
                <a:latin typeface="Lucida Console" panose="020B0609040504020204" pitchFamily="49" charset="0"/>
              </a:rPr>
              <a:t>ESO website </a:t>
            </a:r>
            <a:endParaRPr lang="it-IT" b="0"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3</a:t>
            </a:fld>
            <a:endParaRPr lang="it-IT"/>
          </a:p>
        </p:txBody>
      </p:sp>
    </p:spTree>
    <p:extLst>
      <p:ext uri="{BB962C8B-B14F-4D97-AF65-F5344CB8AC3E}">
        <p14:creationId xmlns:p14="http://schemas.microsoft.com/office/powerpoint/2010/main" val="2801616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21</a:t>
            </a:fld>
            <a:endParaRPr lang="it-IT"/>
          </a:p>
        </p:txBody>
      </p:sp>
    </p:spTree>
    <p:extLst>
      <p:ext uri="{BB962C8B-B14F-4D97-AF65-F5344CB8AC3E}">
        <p14:creationId xmlns:p14="http://schemas.microsoft.com/office/powerpoint/2010/main" val="1458699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r>
              <a:rPr lang="it-IT" dirty="0" smtClean="0"/>
              <a:t>Milano Padova</a:t>
            </a:r>
            <a:r>
              <a:rPr lang="it-IT" baseline="0" dirty="0" smtClean="0"/>
              <a:t> Bologna Firenze Napoli  </a:t>
            </a:r>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22</a:t>
            </a:fld>
            <a:endParaRPr lang="it-IT"/>
          </a:p>
        </p:txBody>
      </p:sp>
    </p:spTree>
    <p:extLst>
      <p:ext uri="{BB962C8B-B14F-4D97-AF65-F5344CB8AC3E}">
        <p14:creationId xmlns:p14="http://schemas.microsoft.com/office/powerpoint/2010/main" val="1969043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23</a:t>
            </a:fld>
            <a:endParaRPr lang="it-IT"/>
          </a:p>
        </p:txBody>
      </p:sp>
    </p:spTree>
    <p:extLst>
      <p:ext uri="{BB962C8B-B14F-4D97-AF65-F5344CB8AC3E}">
        <p14:creationId xmlns:p14="http://schemas.microsoft.com/office/powerpoint/2010/main" val="2943905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24</a:t>
            </a:fld>
            <a:endParaRPr lang="it-IT"/>
          </a:p>
        </p:txBody>
      </p:sp>
    </p:spTree>
    <p:extLst>
      <p:ext uri="{BB962C8B-B14F-4D97-AF65-F5344CB8AC3E}">
        <p14:creationId xmlns:p14="http://schemas.microsoft.com/office/powerpoint/2010/main" val="1491775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25</a:t>
            </a:fld>
            <a:endParaRPr lang="it-IT"/>
          </a:p>
        </p:txBody>
      </p:sp>
    </p:spTree>
    <p:extLst>
      <p:ext uri="{BB962C8B-B14F-4D97-AF65-F5344CB8AC3E}">
        <p14:creationId xmlns:p14="http://schemas.microsoft.com/office/powerpoint/2010/main" val="3083467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27</a:t>
            </a:fld>
            <a:endParaRPr lang="it-IT"/>
          </a:p>
        </p:txBody>
      </p:sp>
    </p:spTree>
    <p:extLst>
      <p:ext uri="{BB962C8B-B14F-4D97-AF65-F5344CB8AC3E}">
        <p14:creationId xmlns:p14="http://schemas.microsoft.com/office/powerpoint/2010/main" val="2526243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29</a:t>
            </a:fld>
            <a:endParaRPr lang="it-IT"/>
          </a:p>
        </p:txBody>
      </p:sp>
    </p:spTree>
    <p:extLst>
      <p:ext uri="{BB962C8B-B14F-4D97-AF65-F5344CB8AC3E}">
        <p14:creationId xmlns:p14="http://schemas.microsoft.com/office/powerpoint/2010/main" val="2005266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30</a:t>
            </a:fld>
            <a:endParaRPr lang="it-IT"/>
          </a:p>
        </p:txBody>
      </p:sp>
    </p:spTree>
    <p:extLst>
      <p:ext uri="{BB962C8B-B14F-4D97-AF65-F5344CB8AC3E}">
        <p14:creationId xmlns:p14="http://schemas.microsoft.com/office/powerpoint/2010/main" val="359197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4</a:t>
            </a:fld>
            <a:endParaRPr lang="it-IT"/>
          </a:p>
        </p:txBody>
      </p:sp>
    </p:spTree>
    <p:extLst>
      <p:ext uri="{BB962C8B-B14F-4D97-AF65-F5344CB8AC3E}">
        <p14:creationId xmlns:p14="http://schemas.microsoft.com/office/powerpoint/2010/main" val="2437392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5</a:t>
            </a:fld>
            <a:endParaRPr lang="it-IT"/>
          </a:p>
        </p:txBody>
      </p:sp>
    </p:spTree>
    <p:extLst>
      <p:ext uri="{BB962C8B-B14F-4D97-AF65-F5344CB8AC3E}">
        <p14:creationId xmlns:p14="http://schemas.microsoft.com/office/powerpoint/2010/main" val="3127372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6</a:t>
            </a:fld>
            <a:endParaRPr lang="it-IT"/>
          </a:p>
        </p:txBody>
      </p:sp>
    </p:spTree>
    <p:extLst>
      <p:ext uri="{BB962C8B-B14F-4D97-AF65-F5344CB8AC3E}">
        <p14:creationId xmlns:p14="http://schemas.microsoft.com/office/powerpoint/2010/main" val="3653165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r>
              <a:rPr lang="en-US" sz="1200" kern="1200" dirty="0" smtClean="0">
                <a:solidFill>
                  <a:schemeClr val="tx1"/>
                </a:solidFill>
                <a:latin typeface="+mn-lt"/>
                <a:ea typeface="+mn-ea"/>
                <a:cs typeface="+mn-cs"/>
              </a:rPr>
              <a:t>The main goal of this survey layer is to understand the formation history of dwarf galaxies in high-density environments. Dwarf</a:t>
            </a:r>
          </a:p>
          <a:p>
            <a:r>
              <a:rPr lang="en-US" sz="1200" kern="1200" dirty="0" smtClean="0">
                <a:solidFill>
                  <a:schemeClr val="tx1"/>
                </a:solidFill>
                <a:latin typeface="+mn-lt"/>
                <a:ea typeface="+mn-ea"/>
                <a:cs typeface="+mn-cs"/>
              </a:rPr>
              <a:t>galaxies are by far the most numerous local-galaxy type. Still, 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total number of dwarf galaxies (where??) is much lower than expected from current models of galaxy formation. Furthermore, 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processes driving the formation of dwarf galaxies and how the environment affects their evolution are poorly understood. </a:t>
            </a:r>
          </a:p>
          <a:p>
            <a:r>
              <a:rPr lang="en-US" sz="1200" kern="1200" dirty="0" smtClean="0">
                <a:solidFill>
                  <a:schemeClr val="tx1"/>
                </a:solidFill>
                <a:latin typeface="+mn-lt"/>
                <a:ea typeface="+mn-ea"/>
                <a:cs typeface="+mn-cs"/>
              </a:rPr>
              <a:t>Specific</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scientific questions that will be addressed include: are dwarf galaxies primordial or the end-products of galaxy transformations? What</a:t>
            </a:r>
          </a:p>
          <a:p>
            <a:r>
              <a:rPr lang="en-US" sz="1200" kern="1200" dirty="0" smtClean="0">
                <a:solidFill>
                  <a:schemeClr val="tx1"/>
                </a:solidFill>
                <a:latin typeface="+mn-lt"/>
                <a:ea typeface="+mn-ea"/>
                <a:cs typeface="+mn-cs"/>
              </a:rPr>
              <a:t>processes drive the transformation of dwarf galaxies in clusters?</a:t>
            </a:r>
          </a:p>
          <a:p>
            <a:r>
              <a:rPr lang="en-US" sz="1200" kern="1200" dirty="0" smtClean="0">
                <a:solidFill>
                  <a:schemeClr val="tx1"/>
                </a:solidFill>
                <a:latin typeface="+mn-lt"/>
                <a:ea typeface="+mn-ea"/>
                <a:cs typeface="+mn-cs"/>
              </a:rPr>
              <a:t>What are their internal dynamics? Are they DM-dominated systems? What is their angular momentum? How do these processes</a:t>
            </a:r>
          </a:p>
          <a:p>
            <a:r>
              <a:rPr lang="en-US" sz="1200" kern="1200" dirty="0" smtClean="0">
                <a:solidFill>
                  <a:schemeClr val="tx1"/>
                </a:solidFill>
                <a:latin typeface="+mn-lt"/>
                <a:ea typeface="+mn-ea"/>
                <a:cs typeface="+mn-cs"/>
              </a:rPr>
              <a:t>depend on properties of the galaxies themselves and their local  </a:t>
            </a:r>
            <a:r>
              <a:rPr lang="it-IT" sz="1200" kern="1200" dirty="0" err="1" smtClean="0">
                <a:solidFill>
                  <a:schemeClr val="tx1"/>
                </a:solidFill>
                <a:latin typeface="+mn-lt"/>
                <a:ea typeface="+mn-ea"/>
                <a:cs typeface="+mn-cs"/>
              </a:rPr>
              <a:t>environment</a:t>
            </a:r>
            <a:r>
              <a:rPr lang="it-IT"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The WEAVE Nearby Clusters Survey is a low-spectral-resolution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combining the MOS and </a:t>
            </a:r>
            <a:r>
              <a:rPr lang="en-US" sz="1200" kern="1200" dirty="0" err="1" smtClean="0">
                <a:solidFill>
                  <a:schemeClr val="tx1"/>
                </a:solidFill>
                <a:latin typeface="+mn-lt"/>
                <a:ea typeface="+mn-ea"/>
                <a:cs typeface="+mn-cs"/>
              </a:rPr>
              <a:t>mIFU</a:t>
            </a:r>
            <a:r>
              <a:rPr lang="en-US" sz="1200" kern="1200" dirty="0" smtClean="0">
                <a:solidFill>
                  <a:schemeClr val="tx1"/>
                </a:solidFill>
                <a:latin typeface="+mn-lt"/>
                <a:ea typeface="+mn-ea"/>
                <a:cs typeface="+mn-cs"/>
              </a:rPr>
              <a:t> modes of</a:t>
            </a:r>
          </a:p>
          <a:p>
            <a:r>
              <a:rPr lang="en-US" sz="1200" kern="1200" dirty="0" smtClean="0">
                <a:solidFill>
                  <a:schemeClr val="tx1"/>
                </a:solidFill>
                <a:latin typeface="+mn-lt"/>
                <a:ea typeface="+mn-ea"/>
                <a:cs typeface="+mn-cs"/>
              </a:rPr>
              <a:t>WEAVE. This survey will observe an X-ray flux-limited sample of</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47 nearby galaxy clusters (z &lt; 0.04) covering a large range in cluster</a:t>
            </a:r>
          </a:p>
          <a:p>
            <a:r>
              <a:rPr lang="en-US" sz="1200" kern="1200" dirty="0" smtClean="0">
                <a:solidFill>
                  <a:schemeClr val="tx1"/>
                </a:solidFill>
                <a:latin typeface="+mn-lt"/>
                <a:ea typeface="+mn-ea"/>
                <a:cs typeface="+mn-cs"/>
              </a:rPr>
              <a:t>mass (13.2 &lt; log(M star /M sun ) &lt; 14.5) and environment. This survey will provide single-</a:t>
            </a:r>
            <a:r>
              <a:rPr lang="en-US" sz="1200" kern="1200" dirty="0" err="1" smtClean="0">
                <a:solidFill>
                  <a:schemeClr val="tx1"/>
                </a:solidFill>
                <a:latin typeface="+mn-lt"/>
                <a:ea typeface="+mn-ea"/>
                <a:cs typeface="+mn-cs"/>
              </a:rPr>
              <a:t>fibre</a:t>
            </a:r>
            <a:r>
              <a:rPr lang="en-US" sz="1200" kern="1200" dirty="0" smtClean="0">
                <a:solidFill>
                  <a:schemeClr val="tx1"/>
                </a:solidFill>
                <a:latin typeface="+mn-lt"/>
                <a:ea typeface="+mn-ea"/>
                <a:cs typeface="+mn-cs"/>
              </a:rPr>
              <a:t> spectroscopic information for several</a:t>
            </a:r>
          </a:p>
          <a:p>
            <a:r>
              <a:rPr lang="en-US" sz="1200" kern="1200" dirty="0" smtClean="0">
                <a:solidFill>
                  <a:schemeClr val="tx1"/>
                </a:solidFill>
                <a:latin typeface="+mn-lt"/>
                <a:ea typeface="+mn-ea"/>
                <a:cs typeface="+mn-cs"/>
              </a:rPr>
              <a:t>thousands of dwarf galaxy members, and spatially resolved spectroscopic data for around 1000. This will constitute the largest sample</a:t>
            </a:r>
          </a:p>
          <a:p>
            <a:r>
              <a:rPr lang="en-US" sz="1200" kern="1200" dirty="0" smtClean="0">
                <a:solidFill>
                  <a:schemeClr val="tx1"/>
                </a:solidFill>
                <a:latin typeface="+mn-lt"/>
                <a:ea typeface="+mn-ea"/>
                <a:cs typeface="+mn-cs"/>
              </a:rPr>
              <a:t>to date of dwarf galaxies in clusters with high-quality spectroscopic</a:t>
            </a:r>
            <a:r>
              <a:rPr lang="en-US" sz="1200" kern="1200" baseline="0" dirty="0" smtClean="0">
                <a:solidFill>
                  <a:schemeClr val="tx1"/>
                </a:solidFill>
                <a:latin typeface="+mn-lt"/>
                <a:ea typeface="+mn-ea"/>
                <a:cs typeface="+mn-cs"/>
              </a:rPr>
              <a:t> </a:t>
            </a:r>
            <a:r>
              <a:rPr lang="it-IT" sz="1200" kern="1200" dirty="0" smtClean="0">
                <a:solidFill>
                  <a:schemeClr val="tx1"/>
                </a:solidFill>
                <a:latin typeface="+mn-lt"/>
                <a:ea typeface="+mn-ea"/>
                <a:cs typeface="+mn-cs"/>
              </a:rPr>
              <a:t>data.</a:t>
            </a:r>
          </a:p>
          <a:p>
            <a:endParaRPr lang="it-IT" sz="1200" kern="1200" dirty="0" smtClean="0">
              <a:solidFill>
                <a:schemeClr val="tx1"/>
              </a:solidFill>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7</a:t>
            </a:fld>
            <a:endParaRPr lang="it-IT"/>
          </a:p>
        </p:txBody>
      </p:sp>
    </p:spTree>
    <p:extLst>
      <p:ext uri="{BB962C8B-B14F-4D97-AF65-F5344CB8AC3E}">
        <p14:creationId xmlns:p14="http://schemas.microsoft.com/office/powerpoint/2010/main" val="2374855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r>
              <a:rPr lang="en-US" sz="1200" kern="1200" dirty="0" smtClean="0">
                <a:solidFill>
                  <a:schemeClr val="tx1"/>
                </a:solidFill>
                <a:latin typeface="+mn-lt"/>
                <a:ea typeface="+mn-ea"/>
                <a:cs typeface="+mn-cs"/>
              </a:rPr>
              <a:t>The main goal of this survey layer is to study the properties and evolution of galaxies as they fall into clusters along the filamentary cosmic web. It is becoming increasingly clear that galaxy properties and their evolution are affected not just by the highest-density cluster core environment, and lower-density environments such as galaxy groups, filaments and the </a:t>
            </a:r>
            <a:r>
              <a:rPr lang="en-US" sz="1200" kern="1200" dirty="0" err="1" smtClean="0">
                <a:solidFill>
                  <a:schemeClr val="tx1"/>
                </a:solidFill>
                <a:latin typeface="+mn-lt"/>
                <a:ea typeface="+mn-ea"/>
                <a:cs typeface="+mn-cs"/>
              </a:rPr>
              <a:t>infall</a:t>
            </a:r>
            <a:r>
              <a:rPr lang="en-US" sz="1200" kern="1200" dirty="0" smtClean="0">
                <a:solidFill>
                  <a:schemeClr val="tx1"/>
                </a:solidFill>
                <a:latin typeface="+mn-lt"/>
                <a:ea typeface="+mn-ea"/>
                <a:cs typeface="+mn-cs"/>
              </a:rPr>
              <a:t> regime are also important sites of galaxy transformation. Most cluster studies have concentrated on</a:t>
            </a:r>
          </a:p>
          <a:p>
            <a:r>
              <a:rPr lang="en-US" sz="1200" kern="1200" dirty="0" smtClean="0">
                <a:solidFill>
                  <a:schemeClr val="tx1"/>
                </a:solidFill>
                <a:latin typeface="+mn-lt"/>
                <a:ea typeface="+mn-ea"/>
                <a:cs typeface="+mn-cs"/>
              </a:rPr>
              <a:t>the cores and </a:t>
            </a:r>
            <a:r>
              <a:rPr lang="en-US" sz="1200" kern="1200" dirty="0" err="1" smtClean="0">
                <a:solidFill>
                  <a:schemeClr val="tx1"/>
                </a:solidFill>
                <a:latin typeface="+mn-lt"/>
                <a:ea typeface="+mn-ea"/>
                <a:cs typeface="+mn-cs"/>
              </a:rPr>
              <a:t>virialised</a:t>
            </a:r>
            <a:r>
              <a:rPr lang="en-US" sz="1200" kern="1200" dirty="0" smtClean="0">
                <a:solidFill>
                  <a:schemeClr val="tx1"/>
                </a:solidFill>
                <a:latin typeface="+mn-lt"/>
                <a:ea typeface="+mn-ea"/>
                <a:cs typeface="+mn-cs"/>
              </a:rPr>
              <a:t> regions of clusters and groups, and detailed information on the galaxy properties in the </a:t>
            </a:r>
            <a:r>
              <a:rPr lang="en-US" sz="1200" kern="1200" dirty="0" err="1" smtClean="0">
                <a:solidFill>
                  <a:schemeClr val="tx1"/>
                </a:solidFill>
                <a:latin typeface="+mn-lt"/>
                <a:ea typeface="+mn-ea"/>
                <a:cs typeface="+mn-cs"/>
              </a:rPr>
              <a:t>infall</a:t>
            </a:r>
            <a:r>
              <a:rPr lang="en-US" sz="1200" kern="1200" dirty="0" smtClean="0">
                <a:solidFill>
                  <a:schemeClr val="tx1"/>
                </a:solidFill>
                <a:latin typeface="+mn-lt"/>
                <a:ea typeface="+mn-ea"/>
                <a:cs typeface="+mn-cs"/>
              </a:rPr>
              <a:t> regions and filaments remains largely unavailable. Specific scientific questions that will be addressed include: What is the nature, extent and importance of the filamentary structure around clusters? What fraction of the galaxies fall into clusters as part of distinct groups? And what fraction do so as individual galaxies along filaments? What is</a:t>
            </a:r>
          </a:p>
          <a:p>
            <a:r>
              <a:rPr lang="en-US" sz="1200" kern="1200" dirty="0" smtClean="0">
                <a:solidFill>
                  <a:schemeClr val="tx1"/>
                </a:solidFill>
                <a:latin typeface="+mn-lt"/>
                <a:ea typeface="+mn-ea"/>
                <a:cs typeface="+mn-cs"/>
              </a:rPr>
              <a:t>the main parameter that governs the environmental transformation on galaxies, is it </a:t>
            </a:r>
            <a:r>
              <a:rPr lang="en-US" sz="1200" kern="1200" dirty="0" err="1" smtClean="0">
                <a:solidFill>
                  <a:schemeClr val="tx1"/>
                </a:solidFill>
                <a:latin typeface="+mn-lt"/>
                <a:ea typeface="+mn-ea"/>
                <a:cs typeface="+mn-cs"/>
              </a:rPr>
              <a:t>clustercentric</a:t>
            </a:r>
            <a:r>
              <a:rPr lang="en-US" sz="1200" kern="1200" dirty="0" smtClean="0">
                <a:solidFill>
                  <a:schemeClr val="tx1"/>
                </a:solidFill>
                <a:latin typeface="+mn-lt"/>
                <a:ea typeface="+mn-ea"/>
                <a:cs typeface="+mn-cs"/>
              </a:rPr>
              <a:t> distance, local density, belonging to a group or a cluster, belonging to a filament, or a combination of these? What are the main physical mechanisms driving galaxy transformation in each environment?</a:t>
            </a:r>
          </a:p>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8</a:t>
            </a:fld>
            <a:endParaRPr lang="it-IT"/>
          </a:p>
        </p:txBody>
      </p:sp>
    </p:spTree>
    <p:extLst>
      <p:ext uri="{BB962C8B-B14F-4D97-AF65-F5344CB8AC3E}">
        <p14:creationId xmlns:p14="http://schemas.microsoft.com/office/powerpoint/2010/main" val="189274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9</a:t>
            </a:fld>
            <a:endParaRPr lang="it-IT"/>
          </a:p>
        </p:txBody>
      </p:sp>
    </p:spTree>
    <p:extLst>
      <p:ext uri="{BB962C8B-B14F-4D97-AF65-F5344CB8AC3E}">
        <p14:creationId xmlns:p14="http://schemas.microsoft.com/office/powerpoint/2010/main" val="2698464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8512175" cy="4787900"/>
          </a:xfrm>
        </p:spPr>
      </p:sp>
      <p:sp>
        <p:nvSpPr>
          <p:cNvPr id="3" name="Segnaposto note 2"/>
          <p:cNvSpPr>
            <a:spLocks noGrp="1"/>
          </p:cNvSpPr>
          <p:nvPr>
            <p:ph type="body" idx="1"/>
          </p:nvPr>
        </p:nvSpPr>
        <p:spPr>
          <a:xfrm>
            <a:off x="685800" y="6375400"/>
            <a:ext cx="5676900" cy="1625600"/>
          </a:xfrm>
        </p:spPr>
        <p:txBody>
          <a:bodyPr/>
          <a:lstStyle/>
          <a:p>
            <a:endParaRPr lang="it-IT" dirty="0"/>
          </a:p>
        </p:txBody>
      </p:sp>
      <p:sp>
        <p:nvSpPr>
          <p:cNvPr id="4" name="Segnaposto numero diapositiva 3"/>
          <p:cNvSpPr>
            <a:spLocks noGrp="1"/>
          </p:cNvSpPr>
          <p:nvPr>
            <p:ph type="sldNum" sz="quarter" idx="10"/>
          </p:nvPr>
        </p:nvSpPr>
        <p:spPr/>
        <p:txBody>
          <a:bodyPr/>
          <a:lstStyle/>
          <a:p>
            <a:fld id="{C005CB3C-9FAD-41E2-84B7-F6221B75F085}" type="slidenum">
              <a:rPr lang="it-IT" smtClean="0"/>
              <a:t>10</a:t>
            </a:fld>
            <a:endParaRPr lang="it-IT"/>
          </a:p>
        </p:txBody>
      </p:sp>
    </p:spTree>
    <p:extLst>
      <p:ext uri="{BB962C8B-B14F-4D97-AF65-F5344CB8AC3E}">
        <p14:creationId xmlns:p14="http://schemas.microsoft.com/office/powerpoint/2010/main" val="2759835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r>
              <a:rPr lang="it-IT" smtClean="0"/>
              <a:t>Milano - 12 December 2018 </a:t>
            </a:r>
            <a:endParaRPr lang="it-IT"/>
          </a:p>
        </p:txBody>
      </p:sp>
      <p:sp>
        <p:nvSpPr>
          <p:cNvPr id="5" name="Footer Placeholder 4"/>
          <p:cNvSpPr>
            <a:spLocks noGrp="1"/>
          </p:cNvSpPr>
          <p:nvPr>
            <p:ph type="ftr" sz="quarter" idx="11"/>
          </p:nvPr>
        </p:nvSpPr>
        <p:spPr/>
        <p:txBody>
          <a:bodyPr/>
          <a:lstStyle/>
          <a:p>
            <a:r>
              <a:rPr lang="it-IT" smtClean="0"/>
              <a:t>Angela Iovino - INAF OABrera </a:t>
            </a:r>
            <a:endParaRPr lang="it-IT"/>
          </a:p>
        </p:txBody>
      </p:sp>
      <p:sp>
        <p:nvSpPr>
          <p:cNvPr id="6" name="Slide Number Placeholder 5"/>
          <p:cNvSpPr>
            <a:spLocks noGrp="1"/>
          </p:cNvSpPr>
          <p:nvPr>
            <p:ph type="sldNum" sz="quarter" idx="12"/>
          </p:nvPr>
        </p:nvSpPr>
        <p:spPr/>
        <p:txBody>
          <a:bodyPr/>
          <a:lstStyle/>
          <a:p>
            <a:fld id="{50EA8BB9-D25D-46A1-B0C7-6E8726B4A504}" type="slidenum">
              <a:rPr lang="it-IT" smtClean="0"/>
              <a:t>‹N›</a:t>
            </a:fld>
            <a:endParaRPr lang="it-IT"/>
          </a:p>
        </p:txBody>
      </p:sp>
    </p:spTree>
    <p:extLst>
      <p:ext uri="{BB962C8B-B14F-4D97-AF65-F5344CB8AC3E}">
        <p14:creationId xmlns:p14="http://schemas.microsoft.com/office/powerpoint/2010/main" val="931777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r>
              <a:rPr lang="it-IT" smtClean="0"/>
              <a:t>Milano - 12 December 2018 </a:t>
            </a:r>
            <a:endParaRPr lang="it-IT"/>
          </a:p>
        </p:txBody>
      </p:sp>
      <p:sp>
        <p:nvSpPr>
          <p:cNvPr id="5" name="Footer Placeholder 4"/>
          <p:cNvSpPr>
            <a:spLocks noGrp="1"/>
          </p:cNvSpPr>
          <p:nvPr>
            <p:ph type="ftr" sz="quarter" idx="11"/>
          </p:nvPr>
        </p:nvSpPr>
        <p:spPr/>
        <p:txBody>
          <a:bodyPr/>
          <a:lstStyle/>
          <a:p>
            <a:r>
              <a:rPr lang="it-IT" smtClean="0"/>
              <a:t>Angela Iovino - INAF OABrera </a:t>
            </a:r>
            <a:endParaRPr lang="it-IT"/>
          </a:p>
        </p:txBody>
      </p:sp>
      <p:sp>
        <p:nvSpPr>
          <p:cNvPr id="6" name="Slide Number Placeholder 5"/>
          <p:cNvSpPr>
            <a:spLocks noGrp="1"/>
          </p:cNvSpPr>
          <p:nvPr>
            <p:ph type="sldNum" sz="quarter" idx="12"/>
          </p:nvPr>
        </p:nvSpPr>
        <p:spPr/>
        <p:txBody>
          <a:bodyPr/>
          <a:lstStyle/>
          <a:p>
            <a:fld id="{50EA8BB9-D25D-46A1-B0C7-6E8726B4A504}" type="slidenum">
              <a:rPr lang="it-IT" smtClean="0"/>
              <a:t>‹N›</a:t>
            </a:fld>
            <a:endParaRPr lang="it-IT"/>
          </a:p>
        </p:txBody>
      </p:sp>
    </p:spTree>
    <p:extLst>
      <p:ext uri="{BB962C8B-B14F-4D97-AF65-F5344CB8AC3E}">
        <p14:creationId xmlns:p14="http://schemas.microsoft.com/office/powerpoint/2010/main" val="2928369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r>
              <a:rPr lang="it-IT" smtClean="0"/>
              <a:t>Milano - 12 December 2018 </a:t>
            </a:r>
            <a:endParaRPr lang="it-IT"/>
          </a:p>
        </p:txBody>
      </p:sp>
      <p:sp>
        <p:nvSpPr>
          <p:cNvPr id="5" name="Footer Placeholder 4"/>
          <p:cNvSpPr>
            <a:spLocks noGrp="1"/>
          </p:cNvSpPr>
          <p:nvPr>
            <p:ph type="ftr" sz="quarter" idx="11"/>
          </p:nvPr>
        </p:nvSpPr>
        <p:spPr/>
        <p:txBody>
          <a:bodyPr/>
          <a:lstStyle/>
          <a:p>
            <a:r>
              <a:rPr lang="it-IT" smtClean="0"/>
              <a:t>Angela Iovino - INAF OABrera </a:t>
            </a:r>
            <a:endParaRPr lang="it-IT"/>
          </a:p>
        </p:txBody>
      </p:sp>
      <p:sp>
        <p:nvSpPr>
          <p:cNvPr id="6" name="Slide Number Placeholder 5"/>
          <p:cNvSpPr>
            <a:spLocks noGrp="1"/>
          </p:cNvSpPr>
          <p:nvPr>
            <p:ph type="sldNum" sz="quarter" idx="12"/>
          </p:nvPr>
        </p:nvSpPr>
        <p:spPr/>
        <p:txBody>
          <a:bodyPr/>
          <a:lstStyle/>
          <a:p>
            <a:fld id="{50EA8BB9-D25D-46A1-B0C7-6E8726B4A504}" type="slidenum">
              <a:rPr lang="it-IT" smtClean="0"/>
              <a:t>‹N›</a:t>
            </a:fld>
            <a:endParaRPr lang="it-IT"/>
          </a:p>
        </p:txBody>
      </p:sp>
    </p:spTree>
    <p:extLst>
      <p:ext uri="{BB962C8B-B14F-4D97-AF65-F5344CB8AC3E}">
        <p14:creationId xmlns:p14="http://schemas.microsoft.com/office/powerpoint/2010/main" val="3584786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r>
              <a:rPr lang="it-IT" smtClean="0"/>
              <a:t>Milano - 12 December 2018 </a:t>
            </a:r>
            <a:endParaRPr lang="it-IT"/>
          </a:p>
        </p:txBody>
      </p:sp>
      <p:sp>
        <p:nvSpPr>
          <p:cNvPr id="5" name="Footer Placeholder 4"/>
          <p:cNvSpPr>
            <a:spLocks noGrp="1"/>
          </p:cNvSpPr>
          <p:nvPr>
            <p:ph type="ftr" sz="quarter" idx="11"/>
          </p:nvPr>
        </p:nvSpPr>
        <p:spPr/>
        <p:txBody>
          <a:bodyPr/>
          <a:lstStyle/>
          <a:p>
            <a:r>
              <a:rPr lang="it-IT" smtClean="0"/>
              <a:t>Angela Iovino - INAF OABrera </a:t>
            </a:r>
            <a:endParaRPr lang="it-IT"/>
          </a:p>
        </p:txBody>
      </p:sp>
      <p:sp>
        <p:nvSpPr>
          <p:cNvPr id="6" name="Slide Number Placeholder 5"/>
          <p:cNvSpPr>
            <a:spLocks noGrp="1"/>
          </p:cNvSpPr>
          <p:nvPr>
            <p:ph type="sldNum" sz="quarter" idx="12"/>
          </p:nvPr>
        </p:nvSpPr>
        <p:spPr/>
        <p:txBody>
          <a:bodyPr/>
          <a:lstStyle/>
          <a:p>
            <a:fld id="{50EA8BB9-D25D-46A1-B0C7-6E8726B4A504}" type="slidenum">
              <a:rPr lang="it-IT" smtClean="0"/>
              <a:t>‹N›</a:t>
            </a:fld>
            <a:endParaRPr lang="it-IT"/>
          </a:p>
        </p:txBody>
      </p:sp>
    </p:spTree>
    <p:extLst>
      <p:ext uri="{BB962C8B-B14F-4D97-AF65-F5344CB8AC3E}">
        <p14:creationId xmlns:p14="http://schemas.microsoft.com/office/powerpoint/2010/main" val="1879975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r>
              <a:rPr lang="it-IT" smtClean="0"/>
              <a:t>Milano - 12 December 2018 </a:t>
            </a:r>
            <a:endParaRPr lang="it-IT"/>
          </a:p>
        </p:txBody>
      </p:sp>
      <p:sp>
        <p:nvSpPr>
          <p:cNvPr id="5" name="Footer Placeholder 4"/>
          <p:cNvSpPr>
            <a:spLocks noGrp="1"/>
          </p:cNvSpPr>
          <p:nvPr>
            <p:ph type="ftr" sz="quarter" idx="11"/>
          </p:nvPr>
        </p:nvSpPr>
        <p:spPr/>
        <p:txBody>
          <a:bodyPr/>
          <a:lstStyle/>
          <a:p>
            <a:r>
              <a:rPr lang="it-IT" smtClean="0"/>
              <a:t>Angela Iovino - INAF OABrera </a:t>
            </a:r>
            <a:endParaRPr lang="it-IT"/>
          </a:p>
        </p:txBody>
      </p:sp>
      <p:sp>
        <p:nvSpPr>
          <p:cNvPr id="6" name="Slide Number Placeholder 5"/>
          <p:cNvSpPr>
            <a:spLocks noGrp="1"/>
          </p:cNvSpPr>
          <p:nvPr>
            <p:ph type="sldNum" sz="quarter" idx="12"/>
          </p:nvPr>
        </p:nvSpPr>
        <p:spPr/>
        <p:txBody>
          <a:bodyPr/>
          <a:lstStyle/>
          <a:p>
            <a:fld id="{50EA8BB9-D25D-46A1-B0C7-6E8726B4A504}" type="slidenum">
              <a:rPr lang="it-IT" smtClean="0"/>
              <a:t>‹N›</a:t>
            </a:fld>
            <a:endParaRPr lang="it-IT"/>
          </a:p>
        </p:txBody>
      </p:sp>
    </p:spTree>
    <p:extLst>
      <p:ext uri="{BB962C8B-B14F-4D97-AF65-F5344CB8AC3E}">
        <p14:creationId xmlns:p14="http://schemas.microsoft.com/office/powerpoint/2010/main" val="272814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r>
              <a:rPr lang="it-IT" smtClean="0"/>
              <a:t>Milano - 12 December 2018 </a:t>
            </a:r>
            <a:endParaRPr lang="it-IT"/>
          </a:p>
        </p:txBody>
      </p:sp>
      <p:sp>
        <p:nvSpPr>
          <p:cNvPr id="6" name="Footer Placeholder 5"/>
          <p:cNvSpPr>
            <a:spLocks noGrp="1"/>
          </p:cNvSpPr>
          <p:nvPr>
            <p:ph type="ftr" sz="quarter" idx="11"/>
          </p:nvPr>
        </p:nvSpPr>
        <p:spPr/>
        <p:txBody>
          <a:bodyPr/>
          <a:lstStyle/>
          <a:p>
            <a:r>
              <a:rPr lang="it-IT" smtClean="0"/>
              <a:t>Angela Iovino - INAF OABrera </a:t>
            </a:r>
            <a:endParaRPr lang="it-IT"/>
          </a:p>
        </p:txBody>
      </p:sp>
      <p:sp>
        <p:nvSpPr>
          <p:cNvPr id="7" name="Slide Number Placeholder 6"/>
          <p:cNvSpPr>
            <a:spLocks noGrp="1"/>
          </p:cNvSpPr>
          <p:nvPr>
            <p:ph type="sldNum" sz="quarter" idx="12"/>
          </p:nvPr>
        </p:nvSpPr>
        <p:spPr/>
        <p:txBody>
          <a:bodyPr/>
          <a:lstStyle/>
          <a:p>
            <a:fld id="{50EA8BB9-D25D-46A1-B0C7-6E8726B4A504}" type="slidenum">
              <a:rPr lang="it-IT" smtClean="0"/>
              <a:t>‹N›</a:t>
            </a:fld>
            <a:endParaRPr lang="it-IT"/>
          </a:p>
        </p:txBody>
      </p:sp>
    </p:spTree>
    <p:extLst>
      <p:ext uri="{BB962C8B-B14F-4D97-AF65-F5344CB8AC3E}">
        <p14:creationId xmlns:p14="http://schemas.microsoft.com/office/powerpoint/2010/main" val="2580206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r>
              <a:rPr lang="it-IT" smtClean="0"/>
              <a:t>Milano - 12 December 2018 </a:t>
            </a:r>
            <a:endParaRPr lang="it-IT"/>
          </a:p>
        </p:txBody>
      </p:sp>
      <p:sp>
        <p:nvSpPr>
          <p:cNvPr id="8" name="Footer Placeholder 7"/>
          <p:cNvSpPr>
            <a:spLocks noGrp="1"/>
          </p:cNvSpPr>
          <p:nvPr>
            <p:ph type="ftr" sz="quarter" idx="11"/>
          </p:nvPr>
        </p:nvSpPr>
        <p:spPr/>
        <p:txBody>
          <a:bodyPr/>
          <a:lstStyle/>
          <a:p>
            <a:r>
              <a:rPr lang="it-IT" smtClean="0"/>
              <a:t>Angela Iovino - INAF OABrera </a:t>
            </a:r>
            <a:endParaRPr lang="it-IT"/>
          </a:p>
        </p:txBody>
      </p:sp>
      <p:sp>
        <p:nvSpPr>
          <p:cNvPr id="9" name="Slide Number Placeholder 8"/>
          <p:cNvSpPr>
            <a:spLocks noGrp="1"/>
          </p:cNvSpPr>
          <p:nvPr>
            <p:ph type="sldNum" sz="quarter" idx="12"/>
          </p:nvPr>
        </p:nvSpPr>
        <p:spPr/>
        <p:txBody>
          <a:bodyPr/>
          <a:lstStyle/>
          <a:p>
            <a:fld id="{50EA8BB9-D25D-46A1-B0C7-6E8726B4A504}" type="slidenum">
              <a:rPr lang="it-IT" smtClean="0"/>
              <a:t>‹N›</a:t>
            </a:fld>
            <a:endParaRPr lang="it-IT"/>
          </a:p>
        </p:txBody>
      </p:sp>
    </p:spTree>
    <p:extLst>
      <p:ext uri="{BB962C8B-B14F-4D97-AF65-F5344CB8AC3E}">
        <p14:creationId xmlns:p14="http://schemas.microsoft.com/office/powerpoint/2010/main" val="413255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r>
              <a:rPr lang="it-IT" smtClean="0"/>
              <a:t>Milano - 12 December 2018 </a:t>
            </a:r>
            <a:endParaRPr lang="it-IT"/>
          </a:p>
        </p:txBody>
      </p:sp>
      <p:sp>
        <p:nvSpPr>
          <p:cNvPr id="4" name="Footer Placeholder 3"/>
          <p:cNvSpPr>
            <a:spLocks noGrp="1"/>
          </p:cNvSpPr>
          <p:nvPr>
            <p:ph type="ftr" sz="quarter" idx="11"/>
          </p:nvPr>
        </p:nvSpPr>
        <p:spPr/>
        <p:txBody>
          <a:bodyPr/>
          <a:lstStyle/>
          <a:p>
            <a:r>
              <a:rPr lang="it-IT" smtClean="0"/>
              <a:t>Angela Iovino - INAF OABrera </a:t>
            </a:r>
            <a:endParaRPr lang="it-IT"/>
          </a:p>
        </p:txBody>
      </p:sp>
      <p:sp>
        <p:nvSpPr>
          <p:cNvPr id="5" name="Slide Number Placeholder 4"/>
          <p:cNvSpPr>
            <a:spLocks noGrp="1"/>
          </p:cNvSpPr>
          <p:nvPr>
            <p:ph type="sldNum" sz="quarter" idx="12"/>
          </p:nvPr>
        </p:nvSpPr>
        <p:spPr/>
        <p:txBody>
          <a:bodyPr/>
          <a:lstStyle/>
          <a:p>
            <a:fld id="{50EA8BB9-D25D-46A1-B0C7-6E8726B4A504}" type="slidenum">
              <a:rPr lang="it-IT" smtClean="0"/>
              <a:t>‹N›</a:t>
            </a:fld>
            <a:endParaRPr lang="it-IT"/>
          </a:p>
        </p:txBody>
      </p:sp>
    </p:spTree>
    <p:extLst>
      <p:ext uri="{BB962C8B-B14F-4D97-AF65-F5344CB8AC3E}">
        <p14:creationId xmlns:p14="http://schemas.microsoft.com/office/powerpoint/2010/main" val="273486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smtClean="0"/>
              <a:t>Milano - 12 December 2018 </a:t>
            </a:r>
            <a:endParaRPr lang="it-IT"/>
          </a:p>
        </p:txBody>
      </p:sp>
      <p:sp>
        <p:nvSpPr>
          <p:cNvPr id="3" name="Footer Placeholder 2"/>
          <p:cNvSpPr>
            <a:spLocks noGrp="1"/>
          </p:cNvSpPr>
          <p:nvPr>
            <p:ph type="ftr" sz="quarter" idx="11"/>
          </p:nvPr>
        </p:nvSpPr>
        <p:spPr/>
        <p:txBody>
          <a:bodyPr/>
          <a:lstStyle/>
          <a:p>
            <a:r>
              <a:rPr lang="it-IT" smtClean="0"/>
              <a:t>Angela Iovino - INAF OABrera </a:t>
            </a:r>
            <a:endParaRPr lang="it-IT"/>
          </a:p>
        </p:txBody>
      </p:sp>
      <p:sp>
        <p:nvSpPr>
          <p:cNvPr id="4" name="Slide Number Placeholder 3"/>
          <p:cNvSpPr>
            <a:spLocks noGrp="1"/>
          </p:cNvSpPr>
          <p:nvPr>
            <p:ph type="sldNum" sz="quarter" idx="12"/>
          </p:nvPr>
        </p:nvSpPr>
        <p:spPr/>
        <p:txBody>
          <a:bodyPr/>
          <a:lstStyle/>
          <a:p>
            <a:fld id="{50EA8BB9-D25D-46A1-B0C7-6E8726B4A504}" type="slidenum">
              <a:rPr lang="it-IT" smtClean="0"/>
              <a:t>‹N›</a:t>
            </a:fld>
            <a:endParaRPr lang="it-IT"/>
          </a:p>
        </p:txBody>
      </p:sp>
    </p:spTree>
    <p:extLst>
      <p:ext uri="{BB962C8B-B14F-4D97-AF65-F5344CB8AC3E}">
        <p14:creationId xmlns:p14="http://schemas.microsoft.com/office/powerpoint/2010/main" val="1519013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r>
              <a:rPr lang="it-IT" smtClean="0"/>
              <a:t>Milano - 12 December 2018 </a:t>
            </a:r>
            <a:endParaRPr lang="it-IT"/>
          </a:p>
        </p:txBody>
      </p:sp>
      <p:sp>
        <p:nvSpPr>
          <p:cNvPr id="6" name="Footer Placeholder 5"/>
          <p:cNvSpPr>
            <a:spLocks noGrp="1"/>
          </p:cNvSpPr>
          <p:nvPr>
            <p:ph type="ftr" sz="quarter" idx="11"/>
          </p:nvPr>
        </p:nvSpPr>
        <p:spPr/>
        <p:txBody>
          <a:bodyPr/>
          <a:lstStyle/>
          <a:p>
            <a:r>
              <a:rPr lang="it-IT" smtClean="0"/>
              <a:t>Angela Iovino - INAF OABrera </a:t>
            </a:r>
            <a:endParaRPr lang="it-IT"/>
          </a:p>
        </p:txBody>
      </p:sp>
      <p:sp>
        <p:nvSpPr>
          <p:cNvPr id="7" name="Slide Number Placeholder 6"/>
          <p:cNvSpPr>
            <a:spLocks noGrp="1"/>
          </p:cNvSpPr>
          <p:nvPr>
            <p:ph type="sldNum" sz="quarter" idx="12"/>
          </p:nvPr>
        </p:nvSpPr>
        <p:spPr/>
        <p:txBody>
          <a:bodyPr/>
          <a:lstStyle/>
          <a:p>
            <a:fld id="{50EA8BB9-D25D-46A1-B0C7-6E8726B4A504}" type="slidenum">
              <a:rPr lang="it-IT" smtClean="0"/>
              <a:t>‹N›</a:t>
            </a:fld>
            <a:endParaRPr lang="it-IT"/>
          </a:p>
        </p:txBody>
      </p:sp>
    </p:spTree>
    <p:extLst>
      <p:ext uri="{BB962C8B-B14F-4D97-AF65-F5344CB8AC3E}">
        <p14:creationId xmlns:p14="http://schemas.microsoft.com/office/powerpoint/2010/main" val="2245591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r>
              <a:rPr lang="it-IT" smtClean="0"/>
              <a:t>Milano - 12 December 2018 </a:t>
            </a:r>
            <a:endParaRPr lang="it-IT"/>
          </a:p>
        </p:txBody>
      </p:sp>
      <p:sp>
        <p:nvSpPr>
          <p:cNvPr id="6" name="Footer Placeholder 5"/>
          <p:cNvSpPr>
            <a:spLocks noGrp="1"/>
          </p:cNvSpPr>
          <p:nvPr>
            <p:ph type="ftr" sz="quarter" idx="11"/>
          </p:nvPr>
        </p:nvSpPr>
        <p:spPr/>
        <p:txBody>
          <a:bodyPr/>
          <a:lstStyle/>
          <a:p>
            <a:r>
              <a:rPr lang="it-IT" smtClean="0"/>
              <a:t>Angela Iovino - INAF OABrera </a:t>
            </a:r>
            <a:endParaRPr lang="it-IT"/>
          </a:p>
        </p:txBody>
      </p:sp>
      <p:sp>
        <p:nvSpPr>
          <p:cNvPr id="7" name="Slide Number Placeholder 6"/>
          <p:cNvSpPr>
            <a:spLocks noGrp="1"/>
          </p:cNvSpPr>
          <p:nvPr>
            <p:ph type="sldNum" sz="quarter" idx="12"/>
          </p:nvPr>
        </p:nvSpPr>
        <p:spPr/>
        <p:txBody>
          <a:bodyPr/>
          <a:lstStyle/>
          <a:p>
            <a:fld id="{50EA8BB9-D25D-46A1-B0C7-6E8726B4A504}" type="slidenum">
              <a:rPr lang="it-IT" smtClean="0"/>
              <a:t>‹N›</a:t>
            </a:fld>
            <a:endParaRPr lang="it-IT"/>
          </a:p>
        </p:txBody>
      </p:sp>
    </p:spTree>
    <p:extLst>
      <p:ext uri="{BB962C8B-B14F-4D97-AF65-F5344CB8AC3E}">
        <p14:creationId xmlns:p14="http://schemas.microsoft.com/office/powerpoint/2010/main" val="94202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Milano - 12 December 2018 </a:t>
            </a:r>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Angela Iovino - INAF OABrera </a:t>
            </a:r>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EA8BB9-D25D-46A1-B0C7-6E8726B4A504}" type="slidenum">
              <a:rPr lang="it-IT" smtClean="0"/>
              <a:t>‹N›</a:t>
            </a:fld>
            <a:endParaRPr lang="it-IT"/>
          </a:p>
        </p:txBody>
      </p:sp>
    </p:spTree>
    <p:extLst>
      <p:ext uri="{BB962C8B-B14F-4D97-AF65-F5344CB8AC3E}">
        <p14:creationId xmlns:p14="http://schemas.microsoft.com/office/powerpoint/2010/main" val="126966167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ctrTitle"/>
          </p:nvPr>
        </p:nvSpPr>
        <p:spPr>
          <a:xfrm>
            <a:off x="-308765" y="1558850"/>
            <a:ext cx="7792192" cy="1825096"/>
          </a:xfrm>
        </p:spPr>
        <p:txBody>
          <a:bodyPr>
            <a:normAutofit fontScale="90000"/>
          </a:bodyPr>
          <a:lstStyle/>
          <a:p>
            <a:r>
              <a:rPr lang="it-IT" sz="4000" b="1" dirty="0" smtClean="0">
                <a:latin typeface="Lucida Console" panose="020B0609040504020204" pitchFamily="49" charset="0"/>
              </a:rPr>
              <a:t>WEAVE</a:t>
            </a:r>
            <a:br>
              <a:rPr lang="it-IT" sz="4000" b="1" dirty="0" smtClean="0">
                <a:latin typeface="Lucida Console" panose="020B0609040504020204" pitchFamily="49" charset="0"/>
              </a:rPr>
            </a:br>
            <a:r>
              <a:rPr lang="it-IT" sz="4000" b="1" dirty="0" smtClean="0">
                <a:latin typeface="Lucida Console" panose="020B0609040504020204" pitchFamily="49" charset="0"/>
              </a:rPr>
              <a:t> </a:t>
            </a:r>
            <a:r>
              <a:rPr lang="it-IT" sz="4000" b="1" dirty="0" err="1" smtClean="0">
                <a:latin typeface="Lucida Console" panose="020B0609040504020204" pitchFamily="49" charset="0"/>
              </a:rPr>
              <a:t>Extragalactic</a:t>
            </a:r>
            <a:r>
              <a:rPr lang="it-IT" sz="4000" b="1" dirty="0" smtClean="0">
                <a:latin typeface="Lucida Console" panose="020B0609040504020204" pitchFamily="49" charset="0"/>
              </a:rPr>
              <a:t> </a:t>
            </a:r>
            <a:r>
              <a:rPr lang="it-IT" sz="4000" b="1" dirty="0" err="1" smtClean="0">
                <a:latin typeface="Lucida Console" panose="020B0609040504020204" pitchFamily="49" charset="0"/>
              </a:rPr>
              <a:t>surveys</a:t>
            </a:r>
            <a:r>
              <a:rPr lang="it-IT" sz="4000" b="1" dirty="0" smtClean="0">
                <a:latin typeface="Lucida Console" panose="020B0609040504020204" pitchFamily="49" charset="0"/>
              </a:rPr>
              <a:t/>
            </a:r>
            <a:br>
              <a:rPr lang="it-IT" sz="4000" b="1" dirty="0" smtClean="0">
                <a:latin typeface="Lucida Console" panose="020B0609040504020204" pitchFamily="49" charset="0"/>
              </a:rPr>
            </a:br>
            <a:r>
              <a:rPr lang="it-IT" sz="4000" b="1" dirty="0">
                <a:latin typeface="Lucida Console" panose="020B0609040504020204" pitchFamily="49" charset="0"/>
              </a:rPr>
              <a:t/>
            </a:r>
            <a:br>
              <a:rPr lang="it-IT" sz="4000" b="1" dirty="0">
                <a:latin typeface="Lucida Console" panose="020B0609040504020204" pitchFamily="49" charset="0"/>
              </a:rPr>
            </a:br>
            <a:r>
              <a:rPr lang="it-IT" sz="2200" b="1" dirty="0" smtClean="0">
                <a:latin typeface="Lucida Console" panose="020B0609040504020204" pitchFamily="49" charset="0"/>
              </a:rPr>
              <a:t>Angela </a:t>
            </a:r>
            <a:r>
              <a:rPr lang="it-IT" sz="2200" b="1" dirty="0" err="1" smtClean="0">
                <a:latin typeface="Lucida Console" panose="020B0609040504020204" pitchFamily="49" charset="0"/>
              </a:rPr>
              <a:t>Iovino</a:t>
            </a:r>
            <a:r>
              <a:rPr lang="it-IT" sz="2200" b="1" dirty="0" smtClean="0">
                <a:latin typeface="Lucida Console" panose="020B0609040504020204" pitchFamily="49" charset="0"/>
              </a:rPr>
              <a:t> </a:t>
            </a:r>
            <a:br>
              <a:rPr lang="it-IT" sz="2200" b="1" dirty="0" smtClean="0">
                <a:latin typeface="Lucida Console" panose="020B0609040504020204" pitchFamily="49" charset="0"/>
              </a:rPr>
            </a:br>
            <a:r>
              <a:rPr lang="it-IT" sz="2200" b="1" dirty="0" smtClean="0">
                <a:latin typeface="Lucida Console" panose="020B0609040504020204" pitchFamily="49" charset="0"/>
              </a:rPr>
              <a:t>INAF-</a:t>
            </a:r>
            <a:r>
              <a:rPr lang="it-IT" sz="2200" b="1" dirty="0" err="1" smtClean="0">
                <a:latin typeface="Lucida Console" panose="020B0609040504020204" pitchFamily="49" charset="0"/>
              </a:rPr>
              <a:t>OABrera</a:t>
            </a:r>
            <a:r>
              <a:rPr lang="it-IT" sz="2200" b="1" dirty="0" smtClean="0">
                <a:latin typeface="Lucida Console" panose="020B0609040504020204" pitchFamily="49" charset="0"/>
              </a:rPr>
              <a:t>  </a:t>
            </a:r>
            <a:endParaRPr lang="it-IT" sz="2200" b="1" dirty="0">
              <a:latin typeface="Lucida Console" panose="020B0609040504020204" pitchFamily="49" charset="0"/>
            </a:endParaRP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101" y="368128"/>
            <a:ext cx="4466592" cy="6144754"/>
          </a:xfrm>
          <a:prstGeom prst="rect">
            <a:avLst/>
          </a:prstGeom>
          <a:effectLst>
            <a:softEdge rad="127000"/>
          </a:effectLst>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311" y="3731709"/>
            <a:ext cx="5725727" cy="2888050"/>
          </a:xfrm>
          <a:prstGeom prst="rect">
            <a:avLst/>
          </a:prstGeom>
        </p:spPr>
      </p:pic>
      <p:sp>
        <p:nvSpPr>
          <p:cNvPr id="9" name="Segnaposto piè di pagina 8"/>
          <p:cNvSpPr>
            <a:spLocks noGrp="1"/>
          </p:cNvSpPr>
          <p:nvPr>
            <p:ph type="ftr" sz="quarter" idx="11"/>
          </p:nvPr>
        </p:nvSpPr>
        <p:spPr/>
        <p:txBody>
          <a:bodyPr/>
          <a:lstStyle/>
          <a:p>
            <a:r>
              <a:rPr lang="it-IT" smtClean="0"/>
              <a:t>Angela Iovino - INAF OABrera </a:t>
            </a:r>
            <a:endParaRPr lang="it-IT"/>
          </a:p>
        </p:txBody>
      </p:sp>
      <p:sp>
        <p:nvSpPr>
          <p:cNvPr id="10" name="Segnaposto data 9"/>
          <p:cNvSpPr>
            <a:spLocks noGrp="1"/>
          </p:cNvSpPr>
          <p:nvPr>
            <p:ph type="dt" sz="half" idx="10"/>
          </p:nvPr>
        </p:nvSpPr>
        <p:spPr/>
        <p:txBody>
          <a:bodyPr/>
          <a:lstStyle/>
          <a:p>
            <a:r>
              <a:rPr lang="it-IT" smtClean="0"/>
              <a:t>Milano - 12 December 2018 </a:t>
            </a:r>
            <a:endParaRPr lang="it-IT"/>
          </a:p>
        </p:txBody>
      </p:sp>
      <p:sp>
        <p:nvSpPr>
          <p:cNvPr id="11" name="Segnaposto numero diapositiva 10"/>
          <p:cNvSpPr>
            <a:spLocks noGrp="1"/>
          </p:cNvSpPr>
          <p:nvPr>
            <p:ph type="sldNum" sz="quarter" idx="12"/>
          </p:nvPr>
        </p:nvSpPr>
        <p:spPr/>
        <p:txBody>
          <a:bodyPr/>
          <a:lstStyle/>
          <a:p>
            <a:fld id="{50EA8BB9-D25D-46A1-B0C7-6E8726B4A504}" type="slidenum">
              <a:rPr lang="it-IT" smtClean="0"/>
              <a:t>1</a:t>
            </a:fld>
            <a:endParaRPr lang="it-IT"/>
          </a:p>
        </p:txBody>
      </p:sp>
    </p:spTree>
    <p:extLst>
      <p:ext uri="{BB962C8B-B14F-4D97-AF65-F5344CB8AC3E}">
        <p14:creationId xmlns:p14="http://schemas.microsoft.com/office/powerpoint/2010/main" val="26670863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10</a:t>
            </a:fld>
            <a:endParaRPr lang="it-IT"/>
          </a:p>
        </p:txBody>
      </p:sp>
      <p:sp>
        <p:nvSpPr>
          <p:cNvPr id="9" name="Rettangolo 8"/>
          <p:cNvSpPr/>
          <p:nvPr/>
        </p:nvSpPr>
        <p:spPr>
          <a:xfrm>
            <a:off x="401443" y="2291795"/>
            <a:ext cx="11140069" cy="2092881"/>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WEAVE-QSO </a:t>
            </a:r>
            <a:r>
              <a:rPr lang="it-IT" sz="2800" b="1" dirty="0" smtClean="0">
                <a:latin typeface="Lucida Console" panose="020B0609040504020204" pitchFamily="49" charset="0"/>
              </a:rPr>
              <a:t> </a:t>
            </a:r>
          </a:p>
          <a:p>
            <a:r>
              <a:rPr lang="it-IT" sz="2800" b="1" dirty="0" smtClean="0">
                <a:latin typeface="Lucida Console" panose="020B0609040504020204" pitchFamily="49" charset="0"/>
              </a:rPr>
              <a:t>  </a:t>
            </a:r>
          </a:p>
          <a:p>
            <a:r>
              <a:rPr lang="it-IT" sz="2800" b="1" dirty="0" smtClean="0">
                <a:latin typeface="Lucida Console" panose="020B0609040504020204" pitchFamily="49" charset="0"/>
              </a:rPr>
              <a:t>  </a:t>
            </a:r>
            <a:r>
              <a:rPr lang="it-IT" sz="2400" b="1" dirty="0" smtClean="0">
                <a:latin typeface="Lucida Console" panose="020B0609040504020204" pitchFamily="49" charset="0"/>
              </a:rPr>
              <a:t>Team Lead: Mattew Pieri</a:t>
            </a:r>
          </a:p>
          <a:p>
            <a:endParaRPr lang="it-IT" sz="2400" b="1" dirty="0" smtClean="0">
              <a:latin typeface="Lucida Console" panose="020B0609040504020204" pitchFamily="49" charset="0"/>
            </a:endParaRPr>
          </a:p>
          <a:p>
            <a:r>
              <a:rPr lang="it-IT" b="1" dirty="0" smtClean="0">
                <a:latin typeface="Lucida Console" panose="020B0609040504020204" pitchFamily="49" charset="0"/>
              </a:rPr>
              <a:t> </a:t>
            </a:r>
            <a:endParaRPr lang="it-IT" b="1" dirty="0">
              <a:latin typeface="Lucida Console" panose="020B0609040504020204" pitchFamily="49" charset="0"/>
            </a:endParaRPr>
          </a:p>
        </p:txBody>
      </p:sp>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425606"/>
            <a:ext cx="5787390" cy="3716114"/>
          </a:xfrm>
          <a:prstGeom prst="rect">
            <a:avLst/>
          </a:prstGeom>
        </p:spPr>
      </p:pic>
      <p:sp>
        <p:nvSpPr>
          <p:cNvPr id="11" name="Rettangolo 10"/>
          <p:cNvSpPr/>
          <p:nvPr/>
        </p:nvSpPr>
        <p:spPr>
          <a:xfrm>
            <a:off x="401443" y="3984566"/>
            <a:ext cx="6207201" cy="1938992"/>
          </a:xfrm>
          <a:prstGeom prst="rect">
            <a:avLst/>
          </a:prstGeom>
        </p:spPr>
        <p:txBody>
          <a:bodyPr wrap="square">
            <a:spAutoFit/>
          </a:bodyPr>
          <a:lstStyle/>
          <a:p>
            <a:r>
              <a:rPr lang="it-IT" sz="2000" b="1" dirty="0">
                <a:solidFill>
                  <a:prstClr val="white"/>
                </a:solidFill>
                <a:latin typeface="Lucida Console" panose="020B0609040504020204" pitchFamily="49" charset="0"/>
              </a:rPr>
              <a:t>Science Goal</a:t>
            </a:r>
            <a:r>
              <a:rPr lang="it-IT" sz="2000" b="1" dirty="0" smtClean="0">
                <a:solidFill>
                  <a:prstClr val="white"/>
                </a:solidFill>
                <a:latin typeface="Lucida Console" panose="020B0609040504020204" pitchFamily="49" charset="0"/>
              </a:rPr>
              <a:t>: </a:t>
            </a:r>
            <a:r>
              <a:rPr lang="it-IT" sz="2000" b="1" dirty="0" err="1" smtClean="0">
                <a:solidFill>
                  <a:prstClr val="white"/>
                </a:solidFill>
                <a:latin typeface="Lucida Console" panose="020B0609040504020204" pitchFamily="49" charset="0"/>
              </a:rPr>
              <a:t>measure</a:t>
            </a:r>
            <a:r>
              <a:rPr lang="it-IT" sz="2000" b="1" dirty="0" smtClean="0">
                <a:solidFill>
                  <a:prstClr val="white"/>
                </a:solidFill>
                <a:latin typeface="Lucida Console" panose="020B0609040504020204" pitchFamily="49" charset="0"/>
              </a:rPr>
              <a:t> BAO </a:t>
            </a:r>
            <a:r>
              <a:rPr lang="it-IT" sz="2000" b="1" dirty="0" err="1" smtClean="0">
                <a:solidFill>
                  <a:prstClr val="white"/>
                </a:solidFill>
                <a:latin typeface="Lucida Console" panose="020B0609040504020204" pitchFamily="49" charset="0"/>
              </a:rPr>
              <a:t>using</a:t>
            </a:r>
            <a:r>
              <a:rPr lang="it-IT" sz="2000" b="1" dirty="0" smtClean="0">
                <a:solidFill>
                  <a:prstClr val="white"/>
                </a:solidFill>
                <a:latin typeface="Lucida Console" panose="020B0609040504020204" pitchFamily="49" charset="0"/>
              </a:rPr>
              <a:t> QSO</a:t>
            </a:r>
          </a:p>
          <a:p>
            <a:r>
              <a:rPr lang="it-IT" sz="2000" b="1" dirty="0" err="1">
                <a:solidFill>
                  <a:prstClr val="white"/>
                </a:solidFill>
                <a:latin typeface="Lucida Console" panose="020B0609040504020204" pitchFamily="49" charset="0"/>
              </a:rPr>
              <a:t>a</a:t>
            </a:r>
            <a:r>
              <a:rPr lang="it-IT" sz="2000" b="1" dirty="0" err="1" smtClean="0">
                <a:solidFill>
                  <a:prstClr val="white"/>
                </a:solidFill>
                <a:latin typeface="Lucida Console" panose="020B0609040504020204" pitchFamily="49" charset="0"/>
              </a:rPr>
              <a:t>bsorption</a:t>
            </a:r>
            <a:r>
              <a:rPr lang="it-IT" sz="2000" b="1" dirty="0" smtClean="0">
                <a:solidFill>
                  <a:prstClr val="white"/>
                </a:solidFill>
                <a:latin typeface="Lucida Console" panose="020B0609040504020204" pitchFamily="49" charset="0"/>
              </a:rPr>
              <a:t> </a:t>
            </a:r>
            <a:r>
              <a:rPr lang="it-IT" sz="2000" b="1" dirty="0" err="1" smtClean="0">
                <a:solidFill>
                  <a:prstClr val="white"/>
                </a:solidFill>
                <a:latin typeface="Lucida Console" panose="020B0609040504020204" pitchFamily="49" charset="0"/>
              </a:rPr>
              <a:t>systems</a:t>
            </a:r>
            <a:r>
              <a:rPr lang="it-IT" sz="2000" b="1" dirty="0" smtClean="0">
                <a:solidFill>
                  <a:prstClr val="white"/>
                </a:solidFill>
                <a:latin typeface="Lucida Console" panose="020B0609040504020204" pitchFamily="49" charset="0"/>
              </a:rPr>
              <a:t> and </a:t>
            </a:r>
            <a:r>
              <a:rPr lang="it-IT" sz="2000" b="1" dirty="0" err="1" smtClean="0">
                <a:solidFill>
                  <a:prstClr val="white"/>
                </a:solidFill>
                <a:latin typeface="Lucida Console" panose="020B0609040504020204" pitchFamily="49" charset="0"/>
              </a:rPr>
              <a:t>study</a:t>
            </a:r>
            <a:r>
              <a:rPr lang="it-IT" sz="2000" b="1" dirty="0" smtClean="0">
                <a:solidFill>
                  <a:prstClr val="white"/>
                </a:solidFill>
                <a:latin typeface="Lucida Console" panose="020B0609040504020204" pitchFamily="49" charset="0"/>
              </a:rPr>
              <a:t> IGM </a:t>
            </a:r>
            <a:r>
              <a:rPr lang="it-IT" sz="2000" b="1" dirty="0" err="1" smtClean="0">
                <a:solidFill>
                  <a:prstClr val="white"/>
                </a:solidFill>
                <a:latin typeface="Lucida Console" panose="020B0609040504020204" pitchFamily="49" charset="0"/>
              </a:rPr>
              <a:t>properties</a:t>
            </a:r>
            <a:endParaRPr lang="it-IT" sz="2000" b="1" dirty="0" smtClean="0">
              <a:solidFill>
                <a:prstClr val="white"/>
              </a:solidFill>
              <a:latin typeface="Lucida Console" panose="020B0609040504020204" pitchFamily="49" charset="0"/>
            </a:endParaRPr>
          </a:p>
          <a:p>
            <a:endParaRPr lang="it-IT" sz="2000" b="1" dirty="0">
              <a:solidFill>
                <a:prstClr val="white"/>
              </a:solidFill>
              <a:latin typeface="Lucida Console" panose="020B0609040504020204" pitchFamily="49" charset="0"/>
            </a:endParaRPr>
          </a:p>
          <a:p>
            <a:r>
              <a:rPr lang="it-IT" sz="2000" b="1" dirty="0" err="1" smtClean="0">
                <a:solidFill>
                  <a:prstClr val="white"/>
                </a:solidFill>
                <a:latin typeface="Lucida Console" panose="020B0609040504020204" pitchFamily="49" charset="0"/>
              </a:rPr>
              <a:t>Bright</a:t>
            </a:r>
            <a:r>
              <a:rPr lang="it-IT" sz="2000" b="1" dirty="0" smtClean="0">
                <a:solidFill>
                  <a:prstClr val="white"/>
                </a:solidFill>
                <a:latin typeface="Lucida Console" panose="020B0609040504020204" pitchFamily="49" charset="0"/>
              </a:rPr>
              <a:t> </a:t>
            </a:r>
            <a:r>
              <a:rPr lang="it-IT" sz="2000" b="1" dirty="0" err="1" smtClean="0">
                <a:solidFill>
                  <a:prstClr val="white"/>
                </a:solidFill>
                <a:latin typeface="Lucida Console" panose="020B0609040504020204" pitchFamily="49" charset="0"/>
              </a:rPr>
              <a:t>QSOs</a:t>
            </a:r>
            <a:r>
              <a:rPr lang="it-IT" sz="2000" b="1" dirty="0" smtClean="0">
                <a:solidFill>
                  <a:prstClr val="white"/>
                </a:solidFill>
                <a:latin typeface="Lucida Console" panose="020B0609040504020204" pitchFamily="49" charset="0"/>
              </a:rPr>
              <a:t> targets from JPAS and GAIA</a:t>
            </a:r>
          </a:p>
          <a:p>
            <a:r>
              <a:rPr lang="it-IT" sz="2000" b="1" dirty="0" smtClean="0">
                <a:solidFill>
                  <a:prstClr val="white"/>
                </a:solidFill>
                <a:latin typeface="Lucida Console" panose="020B0609040504020204" pitchFamily="49" charset="0"/>
              </a:rPr>
              <a:t>(6000 </a:t>
            </a:r>
            <a:r>
              <a:rPr lang="it-IT" sz="2000" b="1" dirty="0" err="1" smtClean="0">
                <a:solidFill>
                  <a:prstClr val="white"/>
                </a:solidFill>
                <a:latin typeface="Lucida Console" panose="020B0609040504020204" pitchFamily="49" charset="0"/>
              </a:rPr>
              <a:t>sq</a:t>
            </a:r>
            <a:r>
              <a:rPr lang="it-IT" sz="2000" b="1" dirty="0" smtClean="0">
                <a:solidFill>
                  <a:prstClr val="white"/>
                </a:solidFill>
                <a:latin typeface="Lucida Console" panose="020B0609040504020204" pitchFamily="49" charset="0"/>
              </a:rPr>
              <a:t> </a:t>
            </a:r>
            <a:r>
              <a:rPr lang="it-IT" sz="2000" b="1" dirty="0" err="1" smtClean="0">
                <a:solidFill>
                  <a:prstClr val="white"/>
                </a:solidFill>
                <a:latin typeface="Lucida Console" panose="020B0609040504020204" pitchFamily="49" charset="0"/>
              </a:rPr>
              <a:t>degs</a:t>
            </a:r>
            <a:r>
              <a:rPr lang="it-IT" sz="2000" b="1" dirty="0" smtClean="0">
                <a:solidFill>
                  <a:prstClr val="white"/>
                </a:solidFill>
                <a:latin typeface="Lucida Console" panose="020B0609040504020204" pitchFamily="49" charset="0"/>
              </a:rPr>
              <a:t> </a:t>
            </a:r>
            <a:r>
              <a:rPr lang="it-IT" sz="2000" b="1" dirty="0" err="1" smtClean="0">
                <a:solidFill>
                  <a:prstClr val="white"/>
                </a:solidFill>
                <a:latin typeface="Lucida Console" panose="020B0609040504020204" pitchFamily="49" charset="0"/>
              </a:rPr>
              <a:t>footprint</a:t>
            </a:r>
            <a:r>
              <a:rPr lang="it-IT" sz="2000" b="1" dirty="0" smtClean="0">
                <a:solidFill>
                  <a:prstClr val="white"/>
                </a:solidFill>
                <a:latin typeface="Lucida Console" panose="020B0609040504020204" pitchFamily="49" charset="0"/>
              </a:rPr>
              <a:t>) </a:t>
            </a:r>
            <a:endParaRPr lang="it-IT" dirty="0"/>
          </a:p>
        </p:txBody>
      </p:sp>
      <p:sp>
        <p:nvSpPr>
          <p:cNvPr id="2" name="Rettangolo 1"/>
          <p:cNvSpPr/>
          <p:nvPr/>
        </p:nvSpPr>
        <p:spPr>
          <a:xfrm>
            <a:off x="6608644" y="5943636"/>
            <a:ext cx="5442329" cy="369332"/>
          </a:xfrm>
          <a:prstGeom prst="rect">
            <a:avLst/>
          </a:prstGeom>
        </p:spPr>
        <p:txBody>
          <a:bodyPr wrap="square">
            <a:spAutoFit/>
          </a:bodyPr>
          <a:lstStyle/>
          <a:p>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Credit: Paul Hooper at http://www.spirit-design.com/</a:t>
            </a:r>
            <a:endPar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17338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11</a:t>
            </a:fld>
            <a:endParaRPr lang="it-IT"/>
          </a:p>
        </p:txBody>
      </p:sp>
      <p:sp>
        <p:nvSpPr>
          <p:cNvPr id="9" name="Rettangolo 8"/>
          <p:cNvSpPr/>
          <p:nvPr/>
        </p:nvSpPr>
        <p:spPr>
          <a:xfrm>
            <a:off x="401443" y="2291795"/>
            <a:ext cx="11140069" cy="2462213"/>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800" b="1" dirty="0" smtClean="0">
                <a:latin typeface="Lucida Console" panose="020B0609040504020204" pitchFamily="49" charset="0"/>
              </a:rPr>
              <a:t> </a:t>
            </a:r>
          </a:p>
          <a:p>
            <a:r>
              <a:rPr lang="it-IT" sz="2800" b="1" dirty="0" smtClean="0">
                <a:latin typeface="Lucida Console" panose="020B0609040504020204" pitchFamily="49" charset="0"/>
              </a:rPr>
              <a:t>  </a:t>
            </a:r>
          </a:p>
          <a:p>
            <a:r>
              <a:rPr lang="it-IT" sz="2800" b="1" dirty="0" smtClean="0">
                <a:latin typeface="Lucida Console" panose="020B0609040504020204" pitchFamily="49" charset="0"/>
              </a:rPr>
              <a:t> </a:t>
            </a:r>
            <a:r>
              <a:rPr lang="it-IT" sz="2400" b="1" dirty="0" smtClean="0">
                <a:latin typeface="Lucida Console" panose="020B0609040504020204" pitchFamily="49" charset="0"/>
              </a:rPr>
              <a:t>Team </a:t>
            </a:r>
            <a:r>
              <a:rPr lang="it-IT" sz="2400" b="1" dirty="0" err="1" smtClean="0">
                <a:latin typeface="Lucida Console" panose="020B0609040504020204" pitchFamily="49" charset="0"/>
              </a:rPr>
              <a:t>Leads</a:t>
            </a:r>
            <a:r>
              <a:rPr lang="it-IT" sz="2400" b="1" dirty="0" smtClean="0">
                <a:latin typeface="Lucida Console" panose="020B0609040504020204" pitchFamily="49" charset="0"/>
              </a:rPr>
              <a:t>: Angela </a:t>
            </a:r>
            <a:r>
              <a:rPr lang="it-IT" sz="2400" b="1" dirty="0" err="1" smtClean="0">
                <a:latin typeface="Lucida Console" panose="020B0609040504020204" pitchFamily="49" charset="0"/>
              </a:rPr>
              <a:t>Iovino</a:t>
            </a:r>
            <a:r>
              <a:rPr lang="it-IT" sz="2400" b="1" dirty="0" smtClean="0">
                <a:latin typeface="Lucida Console" panose="020B0609040504020204" pitchFamily="49" charset="0"/>
              </a:rPr>
              <a:t> &amp; </a:t>
            </a:r>
          </a:p>
          <a:p>
            <a:r>
              <a:rPr lang="it-IT" sz="2400" b="1" dirty="0">
                <a:latin typeface="Lucida Console" panose="020B0609040504020204" pitchFamily="49" charset="0"/>
              </a:rPr>
              <a:t> </a:t>
            </a:r>
            <a:r>
              <a:rPr lang="it-IT" sz="2400" b="1" dirty="0" smtClean="0">
                <a:latin typeface="Lucida Console" panose="020B0609040504020204" pitchFamily="49" charset="0"/>
              </a:rPr>
              <a:t>            Bianca Poggianti </a:t>
            </a:r>
          </a:p>
          <a:p>
            <a:endParaRPr lang="it-IT" sz="2400" b="1" dirty="0" smtClean="0">
              <a:latin typeface="Lucida Console" panose="020B0609040504020204" pitchFamily="49" charset="0"/>
            </a:endParaRPr>
          </a:p>
          <a:p>
            <a:r>
              <a:rPr lang="it-IT" b="1" dirty="0" smtClean="0">
                <a:latin typeface="Lucida Console" panose="020B0609040504020204" pitchFamily="49" charset="0"/>
              </a:rPr>
              <a:t> </a:t>
            </a:r>
            <a:endParaRPr lang="it-IT" b="1" dirty="0">
              <a:latin typeface="Lucida Console" panose="020B0609040504020204" pitchFamily="49" charset="0"/>
            </a:endParaRPr>
          </a:p>
        </p:txBody>
      </p:sp>
      <p:pic>
        <p:nvPicPr>
          <p:cNvPr id="10" name="Immagine 9"/>
          <p:cNvPicPr>
            <a:picLocks noChangeAspect="1"/>
          </p:cNvPicPr>
          <p:nvPr/>
        </p:nvPicPr>
        <p:blipFill rotWithShape="1">
          <a:blip r:embed="rId5">
            <a:extLst>
              <a:ext uri="{28A0092B-C50C-407E-A947-70E740481C1C}">
                <a14:useLocalDpi xmlns:a14="http://schemas.microsoft.com/office/drawing/2010/main" val="0"/>
              </a:ext>
            </a:extLst>
          </a:blip>
          <a:srcRect r="9629"/>
          <a:stretch/>
        </p:blipFill>
        <p:spPr>
          <a:xfrm>
            <a:off x="6423950" y="3293591"/>
            <a:ext cx="5557629" cy="2462531"/>
          </a:xfrm>
          <a:prstGeom prst="rect">
            <a:avLst/>
          </a:prstGeom>
          <a:effectLst>
            <a:softEdge rad="31750"/>
          </a:effectLst>
        </p:spPr>
      </p:pic>
    </p:spTree>
    <p:extLst>
      <p:ext uri="{BB962C8B-B14F-4D97-AF65-F5344CB8AC3E}">
        <p14:creationId xmlns:p14="http://schemas.microsoft.com/office/powerpoint/2010/main" val="13553792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12</a:t>
            </a:fld>
            <a:endParaRPr lang="it-IT"/>
          </a:p>
        </p:txBody>
      </p:sp>
      <p:sp>
        <p:nvSpPr>
          <p:cNvPr id="2" name="CasellaDiTesto 1"/>
          <p:cNvSpPr txBox="1"/>
          <p:nvPr/>
        </p:nvSpPr>
        <p:spPr>
          <a:xfrm>
            <a:off x="838200" y="3397890"/>
            <a:ext cx="10283584" cy="2308324"/>
          </a:xfrm>
          <a:prstGeom prst="rect">
            <a:avLst/>
          </a:prstGeom>
          <a:noFill/>
        </p:spPr>
        <p:txBody>
          <a:bodyPr wrap="none" rtlCol="0">
            <a:spAutoFit/>
          </a:bodyPr>
          <a:lstStyle/>
          <a:p>
            <a:r>
              <a:rPr lang="it-IT" sz="2400" b="1" dirty="0" err="1" smtClean="0"/>
              <a:t>StePS</a:t>
            </a:r>
            <a:r>
              <a:rPr lang="it-IT" sz="2400" b="1" dirty="0" smtClean="0"/>
              <a:t> in a </a:t>
            </a:r>
            <a:r>
              <a:rPr lang="it-IT" sz="2400" b="1" dirty="0" err="1" smtClean="0"/>
              <a:t>sentence</a:t>
            </a:r>
            <a:r>
              <a:rPr lang="it-IT" sz="2400" b="1" dirty="0" smtClean="0"/>
              <a:t>:  </a:t>
            </a:r>
            <a:r>
              <a:rPr lang="it-IT" sz="2400" b="1" dirty="0" smtClean="0">
                <a:solidFill>
                  <a:schemeClr val="accent2"/>
                </a:solidFill>
              </a:rPr>
              <a:t>a 35K high </a:t>
            </a:r>
            <a:r>
              <a:rPr lang="it-IT" sz="2400" b="1" dirty="0" err="1" smtClean="0">
                <a:solidFill>
                  <a:schemeClr val="accent2"/>
                </a:solidFill>
              </a:rPr>
              <a:t>spectral</a:t>
            </a:r>
            <a:r>
              <a:rPr lang="it-IT" sz="2400" b="1" dirty="0" smtClean="0">
                <a:solidFill>
                  <a:schemeClr val="accent2"/>
                </a:solidFill>
              </a:rPr>
              <a:t> </a:t>
            </a:r>
            <a:r>
              <a:rPr lang="it-IT" sz="2400" b="1" dirty="0" err="1" smtClean="0">
                <a:solidFill>
                  <a:schemeClr val="accent2"/>
                </a:solidFill>
              </a:rPr>
              <a:t>quality</a:t>
            </a:r>
            <a:r>
              <a:rPr lang="it-IT" sz="2400" b="1" dirty="0" smtClean="0">
                <a:solidFill>
                  <a:schemeClr val="accent2"/>
                </a:solidFill>
              </a:rPr>
              <a:t> (S/N ~ 15) </a:t>
            </a:r>
            <a:r>
              <a:rPr lang="it-IT" sz="2400" b="1" dirty="0" err="1" smtClean="0">
                <a:solidFill>
                  <a:schemeClr val="accent2"/>
                </a:solidFill>
              </a:rPr>
              <a:t>survey</a:t>
            </a:r>
            <a:r>
              <a:rPr lang="it-IT" sz="2400" b="1" dirty="0" smtClean="0">
                <a:solidFill>
                  <a:schemeClr val="accent2"/>
                </a:solidFill>
              </a:rPr>
              <a:t> of  </a:t>
            </a:r>
            <a:r>
              <a:rPr lang="it-IT" sz="2400" b="1" dirty="0" err="1" smtClean="0">
                <a:solidFill>
                  <a:schemeClr val="accent2"/>
                </a:solidFill>
              </a:rPr>
              <a:t>Iab</a:t>
            </a:r>
            <a:r>
              <a:rPr lang="it-IT" sz="2400" b="1" dirty="0" smtClean="0">
                <a:solidFill>
                  <a:schemeClr val="accent2"/>
                </a:solidFill>
              </a:rPr>
              <a:t> &lt; 20.5 </a:t>
            </a:r>
          </a:p>
          <a:p>
            <a:r>
              <a:rPr lang="it-IT" sz="2400" b="1" dirty="0" err="1">
                <a:solidFill>
                  <a:schemeClr val="accent2"/>
                </a:solidFill>
              </a:rPr>
              <a:t>s</a:t>
            </a:r>
            <a:r>
              <a:rPr lang="it-IT" sz="2400" b="1" dirty="0" err="1" smtClean="0">
                <a:solidFill>
                  <a:schemeClr val="accent2"/>
                </a:solidFill>
              </a:rPr>
              <a:t>elected</a:t>
            </a:r>
            <a:r>
              <a:rPr lang="it-IT" sz="2400" b="1" dirty="0" smtClean="0">
                <a:solidFill>
                  <a:schemeClr val="accent2"/>
                </a:solidFill>
              </a:rPr>
              <a:t>  </a:t>
            </a:r>
            <a:r>
              <a:rPr lang="it-IT" sz="2400" b="1" dirty="0" err="1" smtClean="0">
                <a:solidFill>
                  <a:schemeClr val="accent2"/>
                </a:solidFill>
              </a:rPr>
              <a:t>galaxies</a:t>
            </a:r>
            <a:r>
              <a:rPr lang="it-IT" sz="2400" b="1" dirty="0">
                <a:solidFill>
                  <a:schemeClr val="accent2"/>
                </a:solidFill>
              </a:rPr>
              <a:t> </a:t>
            </a:r>
            <a:r>
              <a:rPr lang="it-IT" sz="2400" b="1" dirty="0" smtClean="0">
                <a:solidFill>
                  <a:schemeClr val="accent2"/>
                </a:solidFill>
              </a:rPr>
              <a:t> in the </a:t>
            </a:r>
            <a:r>
              <a:rPr lang="it-IT" sz="2400" b="1" dirty="0" err="1" smtClean="0">
                <a:solidFill>
                  <a:schemeClr val="accent2"/>
                </a:solidFill>
              </a:rPr>
              <a:t>range</a:t>
            </a:r>
            <a:r>
              <a:rPr lang="it-IT" sz="2400" b="1" dirty="0" smtClean="0">
                <a:solidFill>
                  <a:schemeClr val="accent2"/>
                </a:solidFill>
              </a:rPr>
              <a:t> 0.3&lt;z&lt;0.8 </a:t>
            </a:r>
            <a:r>
              <a:rPr lang="it-IT" sz="2400" b="1" dirty="0" smtClean="0"/>
              <a:t> </a:t>
            </a:r>
            <a:r>
              <a:rPr lang="it-IT" sz="2400" b="1" dirty="0">
                <a:solidFill>
                  <a:schemeClr val="accent2"/>
                </a:solidFill>
              </a:rPr>
              <a:t>over ~ </a:t>
            </a:r>
            <a:r>
              <a:rPr lang="it-IT" sz="2400" b="1" dirty="0" smtClean="0">
                <a:solidFill>
                  <a:schemeClr val="accent2"/>
                </a:solidFill>
              </a:rPr>
              <a:t> 20 </a:t>
            </a:r>
            <a:r>
              <a:rPr lang="it-IT" sz="2400" b="1" dirty="0" err="1" smtClean="0">
                <a:solidFill>
                  <a:schemeClr val="accent2"/>
                </a:solidFill>
              </a:rPr>
              <a:t>sq</a:t>
            </a:r>
            <a:r>
              <a:rPr lang="it-IT" sz="2400" b="1" dirty="0" smtClean="0">
                <a:solidFill>
                  <a:schemeClr val="accent2"/>
                </a:solidFill>
              </a:rPr>
              <a:t> </a:t>
            </a:r>
            <a:r>
              <a:rPr lang="it-IT" sz="2400" b="1" dirty="0" err="1" smtClean="0">
                <a:solidFill>
                  <a:schemeClr val="accent2"/>
                </a:solidFill>
              </a:rPr>
              <a:t>degs</a:t>
            </a:r>
            <a:r>
              <a:rPr lang="it-IT" sz="2400" b="1" dirty="0" smtClean="0">
                <a:solidFill>
                  <a:schemeClr val="accent2"/>
                </a:solidFill>
              </a:rPr>
              <a:t> </a:t>
            </a:r>
          </a:p>
          <a:p>
            <a:endParaRPr lang="it-IT" sz="2400" b="1" dirty="0"/>
          </a:p>
          <a:p>
            <a:r>
              <a:rPr lang="it-IT" sz="2400" b="1" dirty="0" err="1" smtClean="0"/>
              <a:t>StePS</a:t>
            </a:r>
            <a:r>
              <a:rPr lang="it-IT" sz="2400" b="1" dirty="0" smtClean="0"/>
              <a:t> Science </a:t>
            </a:r>
            <a:r>
              <a:rPr lang="it-IT" sz="2400" b="1" dirty="0" err="1" smtClean="0"/>
              <a:t>Goals</a:t>
            </a:r>
            <a:r>
              <a:rPr lang="it-IT" sz="2400" b="1" dirty="0" smtClean="0"/>
              <a:t>  in a </a:t>
            </a:r>
            <a:r>
              <a:rPr lang="it-IT" sz="2400" b="1" dirty="0" err="1" smtClean="0"/>
              <a:t>sentence</a:t>
            </a:r>
            <a:r>
              <a:rPr lang="it-IT" sz="2400" b="1" dirty="0" smtClean="0"/>
              <a:t>:  </a:t>
            </a:r>
            <a:r>
              <a:rPr lang="it-IT" sz="2400" b="1" dirty="0" err="1" smtClean="0">
                <a:solidFill>
                  <a:schemeClr val="accent2"/>
                </a:solidFill>
              </a:rPr>
              <a:t>detail</a:t>
            </a:r>
            <a:r>
              <a:rPr lang="it-IT" sz="2400" b="1" dirty="0" smtClean="0">
                <a:solidFill>
                  <a:schemeClr val="accent2"/>
                </a:solidFill>
              </a:rPr>
              <a:t> the </a:t>
            </a:r>
            <a:r>
              <a:rPr lang="it-IT" sz="2400" b="1" dirty="0" err="1" smtClean="0">
                <a:solidFill>
                  <a:schemeClr val="accent2"/>
                </a:solidFill>
              </a:rPr>
              <a:t>processes</a:t>
            </a:r>
            <a:r>
              <a:rPr lang="it-IT" sz="2400" b="1" dirty="0" smtClean="0">
                <a:solidFill>
                  <a:schemeClr val="accent2"/>
                </a:solidFill>
              </a:rPr>
              <a:t> </a:t>
            </a:r>
            <a:r>
              <a:rPr lang="it-IT" sz="2400" b="1" dirty="0" err="1" smtClean="0">
                <a:solidFill>
                  <a:schemeClr val="accent2"/>
                </a:solidFill>
              </a:rPr>
              <a:t>that</a:t>
            </a:r>
            <a:r>
              <a:rPr lang="it-IT" sz="2400" b="1" dirty="0" smtClean="0">
                <a:solidFill>
                  <a:schemeClr val="accent2"/>
                </a:solidFill>
              </a:rPr>
              <a:t> </a:t>
            </a:r>
            <a:r>
              <a:rPr lang="it-IT" sz="2400" b="1" dirty="0" err="1" smtClean="0">
                <a:solidFill>
                  <a:schemeClr val="accent2"/>
                </a:solidFill>
              </a:rPr>
              <a:t>shape</a:t>
            </a:r>
            <a:r>
              <a:rPr lang="it-IT" sz="2400" b="1" dirty="0" smtClean="0">
                <a:solidFill>
                  <a:schemeClr val="accent2"/>
                </a:solidFill>
              </a:rPr>
              <a:t>  </a:t>
            </a:r>
            <a:r>
              <a:rPr lang="it-IT" sz="2400" b="1" dirty="0" err="1">
                <a:solidFill>
                  <a:schemeClr val="accent2"/>
                </a:solidFill>
              </a:rPr>
              <a:t>galaxy</a:t>
            </a:r>
            <a:r>
              <a:rPr lang="it-IT" sz="2400" b="1" dirty="0">
                <a:solidFill>
                  <a:schemeClr val="accent2"/>
                </a:solidFill>
              </a:rPr>
              <a:t> </a:t>
            </a:r>
            <a:endParaRPr lang="it-IT" sz="2400" b="1" dirty="0" smtClean="0">
              <a:solidFill>
                <a:schemeClr val="accent2"/>
              </a:solidFill>
            </a:endParaRPr>
          </a:p>
          <a:p>
            <a:r>
              <a:rPr lang="it-IT" sz="2400" b="1" dirty="0" err="1" smtClean="0">
                <a:solidFill>
                  <a:schemeClr val="accent2"/>
                </a:solidFill>
              </a:rPr>
              <a:t>evolution</a:t>
            </a:r>
            <a:r>
              <a:rPr lang="it-IT" sz="2400" b="1" dirty="0" smtClean="0">
                <a:solidFill>
                  <a:schemeClr val="accent2"/>
                </a:solidFill>
              </a:rPr>
              <a:t> in the </a:t>
            </a:r>
            <a:r>
              <a:rPr lang="it-IT" sz="2400" b="1" dirty="0" err="1" smtClean="0">
                <a:solidFill>
                  <a:schemeClr val="accent2"/>
                </a:solidFill>
              </a:rPr>
              <a:t>past</a:t>
            </a:r>
            <a:r>
              <a:rPr lang="it-IT" sz="2400" b="1" dirty="0" smtClean="0">
                <a:solidFill>
                  <a:schemeClr val="accent2"/>
                </a:solidFill>
              </a:rPr>
              <a:t> 7 </a:t>
            </a:r>
            <a:r>
              <a:rPr lang="it-IT" sz="2400" b="1" dirty="0" err="1" smtClean="0">
                <a:solidFill>
                  <a:schemeClr val="accent2"/>
                </a:solidFill>
              </a:rPr>
              <a:t>Gyrs</a:t>
            </a:r>
            <a:r>
              <a:rPr lang="it-IT" sz="2400" b="1" dirty="0" smtClean="0">
                <a:solidFill>
                  <a:schemeClr val="accent2"/>
                </a:solidFill>
              </a:rPr>
              <a:t> (</a:t>
            </a:r>
            <a:r>
              <a:rPr lang="it-IT" sz="2400" b="1" dirty="0" err="1" smtClean="0">
                <a:solidFill>
                  <a:schemeClr val="accent2"/>
                </a:solidFill>
              </a:rPr>
              <a:t>half</a:t>
            </a:r>
            <a:r>
              <a:rPr lang="it-IT" sz="2400" b="1" dirty="0" smtClean="0">
                <a:solidFill>
                  <a:schemeClr val="accent2"/>
                </a:solidFill>
              </a:rPr>
              <a:t> the life-time of </a:t>
            </a:r>
            <a:r>
              <a:rPr lang="it-IT" sz="2400" b="1" dirty="0" err="1" smtClean="0">
                <a:solidFill>
                  <a:schemeClr val="accent2"/>
                </a:solidFill>
              </a:rPr>
              <a:t>Universe</a:t>
            </a:r>
            <a:r>
              <a:rPr lang="it-IT" sz="2400" b="1" dirty="0" smtClean="0">
                <a:solidFill>
                  <a:schemeClr val="accent2"/>
                </a:solidFill>
              </a:rPr>
              <a:t>)  and produce </a:t>
            </a:r>
            <a:r>
              <a:rPr lang="it-IT" sz="2400" b="1" dirty="0" err="1" smtClean="0">
                <a:solidFill>
                  <a:schemeClr val="accent2"/>
                </a:solidFill>
              </a:rPr>
              <a:t>galaxy</a:t>
            </a:r>
            <a:r>
              <a:rPr lang="it-IT" sz="2400" b="1" dirty="0" smtClean="0">
                <a:solidFill>
                  <a:schemeClr val="accent2"/>
                </a:solidFill>
              </a:rPr>
              <a:t> </a:t>
            </a:r>
          </a:p>
          <a:p>
            <a:r>
              <a:rPr lang="it-IT" sz="2400" b="1" dirty="0" err="1" smtClean="0">
                <a:solidFill>
                  <a:schemeClr val="accent2"/>
                </a:solidFill>
              </a:rPr>
              <a:t>properties</a:t>
            </a:r>
            <a:r>
              <a:rPr lang="it-IT" sz="2400" b="1" dirty="0" smtClean="0">
                <a:solidFill>
                  <a:schemeClr val="accent2"/>
                </a:solidFill>
              </a:rPr>
              <a:t> </a:t>
            </a:r>
            <a:r>
              <a:rPr lang="it-IT" sz="2400" b="1" dirty="0" err="1" smtClean="0">
                <a:solidFill>
                  <a:schemeClr val="accent2"/>
                </a:solidFill>
              </a:rPr>
              <a:t>observed</a:t>
            </a:r>
            <a:r>
              <a:rPr lang="it-IT" sz="2400" b="1" dirty="0" smtClean="0">
                <a:solidFill>
                  <a:schemeClr val="accent2"/>
                </a:solidFill>
              </a:rPr>
              <a:t> </a:t>
            </a:r>
            <a:r>
              <a:rPr lang="it-IT" sz="2400" b="1" dirty="0" err="1" smtClean="0">
                <a:solidFill>
                  <a:schemeClr val="accent2"/>
                </a:solidFill>
              </a:rPr>
              <a:t>at</a:t>
            </a:r>
            <a:r>
              <a:rPr lang="it-IT" sz="2400" b="1" dirty="0" smtClean="0">
                <a:solidFill>
                  <a:schemeClr val="accent2"/>
                </a:solidFill>
              </a:rPr>
              <a:t> z ~ 0 </a:t>
            </a:r>
            <a:endParaRPr lang="it-IT" sz="2400" b="1" dirty="0">
              <a:solidFill>
                <a:schemeClr val="accent2"/>
              </a:solidFill>
            </a:endParaRPr>
          </a:p>
        </p:txBody>
      </p:sp>
      <p:sp>
        <p:nvSpPr>
          <p:cNvPr id="10" name="Rettangolo 9"/>
          <p:cNvSpPr/>
          <p:nvPr/>
        </p:nvSpPr>
        <p:spPr>
          <a:xfrm>
            <a:off x="401443" y="1828806"/>
            <a:ext cx="11140069" cy="2092881"/>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a:p>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Mapping</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galaxy</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evolution</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over the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past</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7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Gyrs</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smtClean="0">
                <a:latin typeface="Lucida Console" panose="020B0609040504020204" pitchFamily="49" charset="0"/>
              </a:rPr>
              <a:t> </a:t>
            </a:r>
          </a:p>
          <a:p>
            <a:r>
              <a:rPr lang="it-IT" sz="2800" b="1" dirty="0" smtClean="0">
                <a:latin typeface="Lucida Console" panose="020B0609040504020204" pitchFamily="49" charset="0"/>
              </a:rPr>
              <a:t>  </a:t>
            </a:r>
          </a:p>
          <a:p>
            <a:r>
              <a:rPr lang="it-IT" sz="2800" b="1" dirty="0" smtClean="0">
                <a:latin typeface="Lucida Console" panose="020B0609040504020204" pitchFamily="49" charset="0"/>
              </a:rPr>
              <a:t>   </a:t>
            </a:r>
            <a:endParaRPr lang="it-IT" sz="2400" b="1" dirty="0" smtClean="0">
              <a:latin typeface="Lucida Console" panose="020B0609040504020204" pitchFamily="49" charset="0"/>
            </a:endParaRPr>
          </a:p>
          <a:p>
            <a:r>
              <a:rPr lang="it-IT" b="1" dirty="0" smtClean="0">
                <a:latin typeface="Lucida Console" panose="020B0609040504020204" pitchFamily="49" charset="0"/>
              </a:rPr>
              <a:t> </a:t>
            </a:r>
            <a:endParaRPr lang="it-IT" b="1" dirty="0">
              <a:latin typeface="Lucida Console" panose="020B0609040504020204" pitchFamily="49" charset="0"/>
            </a:endParaRPr>
          </a:p>
        </p:txBody>
      </p:sp>
    </p:spTree>
    <p:extLst>
      <p:ext uri="{BB962C8B-B14F-4D97-AF65-F5344CB8AC3E}">
        <p14:creationId xmlns:p14="http://schemas.microsoft.com/office/powerpoint/2010/main" val="2124334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dirty="0" smtClean="0"/>
              <a:t>Milano - 12 </a:t>
            </a:r>
            <a:r>
              <a:rPr lang="it-IT" dirty="0" err="1" smtClean="0"/>
              <a:t>December</a:t>
            </a:r>
            <a:r>
              <a:rPr lang="it-IT" dirty="0" smtClean="0"/>
              <a:t> 2018 </a:t>
            </a:r>
            <a:endParaRPr lang="it-IT" dirty="0"/>
          </a:p>
        </p:txBody>
      </p:sp>
      <p:sp>
        <p:nvSpPr>
          <p:cNvPr id="8" name="Segnaposto numero diapositiva 7"/>
          <p:cNvSpPr>
            <a:spLocks noGrp="1"/>
          </p:cNvSpPr>
          <p:nvPr>
            <p:ph type="sldNum" sz="quarter" idx="12"/>
          </p:nvPr>
        </p:nvSpPr>
        <p:spPr/>
        <p:txBody>
          <a:bodyPr/>
          <a:lstStyle/>
          <a:p>
            <a:fld id="{50EA8BB9-D25D-46A1-B0C7-6E8726B4A504}" type="slidenum">
              <a:rPr lang="it-IT" smtClean="0"/>
              <a:t>13</a:t>
            </a:fld>
            <a:endParaRPr lang="it-IT"/>
          </a:p>
        </p:txBody>
      </p:sp>
      <p:sp>
        <p:nvSpPr>
          <p:cNvPr id="9" name="Rettangolo 8"/>
          <p:cNvSpPr/>
          <p:nvPr/>
        </p:nvSpPr>
        <p:spPr>
          <a:xfrm>
            <a:off x="401443" y="1828806"/>
            <a:ext cx="11140069" cy="2092881"/>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a:p>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Mapping</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galaxy</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evolution</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over the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past</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7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Gyrs</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smtClean="0">
                <a:latin typeface="Lucida Console" panose="020B0609040504020204" pitchFamily="49" charset="0"/>
              </a:rPr>
              <a:t> </a:t>
            </a:r>
          </a:p>
          <a:p>
            <a:r>
              <a:rPr lang="it-IT" sz="2800" b="1" dirty="0" smtClean="0">
                <a:latin typeface="Lucida Console" panose="020B0609040504020204" pitchFamily="49" charset="0"/>
              </a:rPr>
              <a:t>  </a:t>
            </a:r>
          </a:p>
          <a:p>
            <a:r>
              <a:rPr lang="it-IT" sz="2800" b="1" dirty="0" smtClean="0">
                <a:latin typeface="Lucida Console" panose="020B0609040504020204" pitchFamily="49" charset="0"/>
              </a:rPr>
              <a:t>   </a:t>
            </a:r>
            <a:endParaRPr lang="it-IT" sz="2400" b="1" dirty="0" smtClean="0">
              <a:latin typeface="Lucida Console" panose="020B0609040504020204" pitchFamily="49" charset="0"/>
            </a:endParaRPr>
          </a:p>
          <a:p>
            <a:r>
              <a:rPr lang="it-IT" b="1" dirty="0" smtClean="0">
                <a:latin typeface="Lucida Console" panose="020B0609040504020204" pitchFamily="49" charset="0"/>
              </a:rPr>
              <a:t> </a:t>
            </a:r>
            <a:endParaRPr lang="it-IT" b="1" dirty="0">
              <a:latin typeface="Lucida Console" panose="020B0609040504020204" pitchFamily="49" charset="0"/>
            </a:endParaRPr>
          </a:p>
        </p:txBody>
      </p:sp>
      <p:sp>
        <p:nvSpPr>
          <p:cNvPr id="5" name="CasellaDiTesto 4"/>
          <p:cNvSpPr txBox="1"/>
          <p:nvPr/>
        </p:nvSpPr>
        <p:spPr>
          <a:xfrm>
            <a:off x="1035720" y="3194614"/>
            <a:ext cx="10196388" cy="2308324"/>
          </a:xfrm>
          <a:prstGeom prst="rect">
            <a:avLst/>
          </a:prstGeom>
          <a:noFill/>
        </p:spPr>
        <p:txBody>
          <a:bodyPr wrap="square" rtlCol="0">
            <a:spAutoFit/>
          </a:bodyPr>
          <a:lstStyle/>
          <a:p>
            <a:r>
              <a:rPr lang="it-IT" sz="2400" b="1" dirty="0" err="1" smtClean="0"/>
              <a:t>Bimodality</a:t>
            </a:r>
            <a:r>
              <a:rPr lang="it-IT" sz="2400" b="1" dirty="0" smtClean="0"/>
              <a:t> of </a:t>
            </a:r>
            <a:r>
              <a:rPr lang="it-IT" sz="2400" b="1" dirty="0" err="1" smtClean="0"/>
              <a:t>galaxy</a:t>
            </a:r>
            <a:r>
              <a:rPr lang="it-IT" sz="2400" b="1" dirty="0" smtClean="0"/>
              <a:t> </a:t>
            </a:r>
            <a:r>
              <a:rPr lang="it-IT" sz="2400" b="1" dirty="0" err="1" smtClean="0"/>
              <a:t>redshift</a:t>
            </a:r>
            <a:r>
              <a:rPr lang="it-IT" sz="2400" b="1" dirty="0" smtClean="0"/>
              <a:t> </a:t>
            </a:r>
            <a:r>
              <a:rPr lang="it-IT" sz="2400" b="1" dirty="0" err="1" smtClean="0"/>
              <a:t>surveys</a:t>
            </a:r>
            <a:r>
              <a:rPr lang="it-IT" sz="2400" b="1" dirty="0" smtClean="0"/>
              <a:t>: </a:t>
            </a:r>
          </a:p>
          <a:p>
            <a:endParaRPr lang="it-IT" sz="2400" b="1" dirty="0"/>
          </a:p>
          <a:p>
            <a:r>
              <a:rPr lang="it-IT" sz="2400" b="1" dirty="0" smtClean="0">
                <a:solidFill>
                  <a:srgbClr val="00B0F0"/>
                </a:solidFill>
              </a:rPr>
              <a:t>    Local </a:t>
            </a:r>
            <a:r>
              <a:rPr lang="it-IT" sz="2400" b="1" dirty="0" err="1" smtClean="0">
                <a:solidFill>
                  <a:srgbClr val="00B0F0"/>
                </a:solidFill>
              </a:rPr>
              <a:t>Universe</a:t>
            </a:r>
            <a:r>
              <a:rPr lang="it-IT" sz="2400" b="1" dirty="0" smtClean="0">
                <a:solidFill>
                  <a:srgbClr val="00B0F0"/>
                </a:solidFill>
              </a:rPr>
              <a:t>: </a:t>
            </a:r>
            <a:r>
              <a:rPr lang="it-IT" sz="2400" b="1" dirty="0" err="1" smtClean="0"/>
              <a:t>detailed</a:t>
            </a:r>
            <a:r>
              <a:rPr lang="it-IT" sz="2400" b="1" dirty="0" smtClean="0"/>
              <a:t> </a:t>
            </a:r>
            <a:r>
              <a:rPr lang="it-IT" sz="2400" b="1" dirty="0" err="1" smtClean="0"/>
              <a:t>knowledge</a:t>
            </a:r>
            <a:r>
              <a:rPr lang="it-IT" sz="2400" b="1" dirty="0" smtClean="0"/>
              <a:t> of </a:t>
            </a:r>
            <a:r>
              <a:rPr lang="en-US" sz="2400" b="1" dirty="0"/>
              <a:t>fundamental physical properties </a:t>
            </a:r>
            <a:endParaRPr lang="en-US" sz="2400" b="1" dirty="0" smtClean="0"/>
          </a:p>
          <a:p>
            <a:r>
              <a:rPr lang="en-US" sz="2400" b="1" dirty="0" smtClean="0"/>
              <a:t>of large number of </a:t>
            </a:r>
            <a:r>
              <a:rPr lang="en-US" sz="2400" b="1" dirty="0" smtClean="0">
                <a:solidFill>
                  <a:schemeClr val="accent2"/>
                </a:solidFill>
              </a:rPr>
              <a:t>individual</a:t>
            </a:r>
            <a:r>
              <a:rPr lang="en-US" sz="2400" b="1" dirty="0" smtClean="0"/>
              <a:t> galaxies - </a:t>
            </a:r>
            <a:r>
              <a:rPr lang="en-US" sz="2400" b="1" dirty="0"/>
              <a:t>ages and metal content of stellar populations, star formation rates (SFRs), metallicity in the interstellar medium (ISM), and internal </a:t>
            </a:r>
            <a:r>
              <a:rPr lang="en-US" sz="2400" b="1" dirty="0" smtClean="0"/>
              <a:t>dynamics.  And their relation with environment. </a:t>
            </a:r>
            <a:endParaRPr lang="it-IT" sz="2400" b="1" dirty="0"/>
          </a:p>
        </p:txBody>
      </p:sp>
      <p:grpSp>
        <p:nvGrpSpPr>
          <p:cNvPr id="17" name="Gruppo 16"/>
          <p:cNvGrpSpPr/>
          <p:nvPr/>
        </p:nvGrpSpPr>
        <p:grpSpPr>
          <a:xfrm>
            <a:off x="368491" y="2850906"/>
            <a:ext cx="4496610" cy="3647718"/>
            <a:chOff x="368491" y="2850906"/>
            <a:chExt cx="4496610" cy="3647718"/>
          </a:xfrm>
        </p:grpSpPr>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491" y="2850906"/>
              <a:ext cx="4496610" cy="3321430"/>
            </a:xfrm>
            <a:prstGeom prst="rect">
              <a:avLst/>
            </a:prstGeom>
            <a:effectLst>
              <a:softEdge rad="31750"/>
            </a:effectLst>
          </p:spPr>
        </p:pic>
        <p:sp>
          <p:nvSpPr>
            <p:cNvPr id="13" name="Rettangolo 12"/>
            <p:cNvSpPr/>
            <p:nvPr/>
          </p:nvSpPr>
          <p:spPr>
            <a:xfrm>
              <a:off x="368492" y="6129292"/>
              <a:ext cx="1746912" cy="369332"/>
            </a:xfrm>
            <a:prstGeom prst="rect">
              <a:avLst/>
            </a:prstGeom>
          </p:spPr>
          <p:txBody>
            <a:bodyPr wrap="square">
              <a:spAutoFit/>
            </a:bodyPr>
            <a:lstStyle/>
            <a:p>
              <a:r>
                <a:rPr lang="en-US"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Gallazzi</a:t>
              </a:r>
              <a:r>
                <a:rPr lang="en-US"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+ 2006  </a:t>
              </a:r>
              <a:endPar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18" name="Gruppo 17"/>
          <p:cNvGrpSpPr/>
          <p:nvPr/>
        </p:nvGrpSpPr>
        <p:grpSpPr>
          <a:xfrm>
            <a:off x="3251971" y="2853809"/>
            <a:ext cx="5646369" cy="3622935"/>
            <a:chOff x="3251971" y="2853809"/>
            <a:chExt cx="5646369" cy="3622935"/>
          </a:xfrm>
        </p:grpSpPr>
        <p:pic>
          <p:nvPicPr>
            <p:cNvPr id="11" name="Immagin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1971" y="2853809"/>
              <a:ext cx="5646369" cy="3318527"/>
            </a:xfrm>
            <a:prstGeom prst="rect">
              <a:avLst/>
            </a:prstGeom>
            <a:effectLst>
              <a:softEdge rad="31750"/>
            </a:effectLst>
          </p:spPr>
        </p:pic>
        <p:sp>
          <p:nvSpPr>
            <p:cNvPr id="14" name="Rettangolo 13"/>
            <p:cNvSpPr/>
            <p:nvPr/>
          </p:nvSpPr>
          <p:spPr>
            <a:xfrm>
              <a:off x="3292233" y="6107412"/>
              <a:ext cx="1673700" cy="369332"/>
            </a:xfrm>
            <a:prstGeom prst="rect">
              <a:avLst/>
            </a:prstGeom>
          </p:spPr>
          <p:txBody>
            <a:bodyPr wrap="square">
              <a:spAutoFit/>
            </a:bodyPr>
            <a:lstStyle/>
            <a:p>
              <a:r>
                <a:rPr lang="en-US"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Thomas+ 2010 </a:t>
              </a:r>
              <a:endPar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19" name="Gruppo 18"/>
          <p:cNvGrpSpPr/>
          <p:nvPr/>
        </p:nvGrpSpPr>
        <p:grpSpPr>
          <a:xfrm>
            <a:off x="7153650" y="2837258"/>
            <a:ext cx="4569407" cy="3641758"/>
            <a:chOff x="7153650" y="2837258"/>
            <a:chExt cx="4569407" cy="3641758"/>
          </a:xfrm>
        </p:grpSpPr>
        <p:pic>
          <p:nvPicPr>
            <p:cNvPr id="2" name="Immagin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3650" y="2837258"/>
              <a:ext cx="4569407" cy="3332979"/>
            </a:xfrm>
            <a:prstGeom prst="rect">
              <a:avLst/>
            </a:prstGeom>
            <a:effectLst>
              <a:softEdge rad="31750"/>
            </a:effectLst>
          </p:spPr>
        </p:pic>
        <p:sp>
          <p:nvSpPr>
            <p:cNvPr id="16" name="Rettangolo 15"/>
            <p:cNvSpPr/>
            <p:nvPr/>
          </p:nvSpPr>
          <p:spPr>
            <a:xfrm>
              <a:off x="7893813" y="6109684"/>
              <a:ext cx="1673700" cy="369332"/>
            </a:xfrm>
            <a:prstGeom prst="rect">
              <a:avLst/>
            </a:prstGeom>
          </p:spPr>
          <p:txBody>
            <a:bodyPr wrap="square">
              <a:spAutoFit/>
            </a:bodyPr>
            <a:lstStyle/>
            <a:p>
              <a:r>
                <a:rPr lang="en-US"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Guo</a:t>
              </a:r>
              <a:r>
                <a:rPr lang="en-US"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+ 2015</a:t>
              </a:r>
              <a:endPar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8355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p:cNvSpPr/>
          <p:nvPr/>
        </p:nvSpPr>
        <p:spPr>
          <a:xfrm>
            <a:off x="6230548" y="3863936"/>
            <a:ext cx="5724891" cy="1200329"/>
          </a:xfrm>
          <a:prstGeom prst="rect">
            <a:avLst/>
          </a:prstGeom>
        </p:spPr>
        <p:txBody>
          <a:bodyPr wrap="square">
            <a:spAutoFit/>
          </a:bodyPr>
          <a:lstStyle/>
          <a:p>
            <a:r>
              <a:rPr lang="it-IT" sz="2400" b="1" dirty="0" err="1" smtClean="0">
                <a:solidFill>
                  <a:srgbClr val="FF0000"/>
                </a:solidFill>
              </a:rPr>
              <a:t>Distant</a:t>
            </a:r>
            <a:r>
              <a:rPr lang="it-IT" sz="2400" b="1" dirty="0" smtClean="0">
                <a:solidFill>
                  <a:srgbClr val="FF0000"/>
                </a:solidFill>
              </a:rPr>
              <a:t> </a:t>
            </a:r>
            <a:r>
              <a:rPr lang="it-IT" sz="2400" b="1" dirty="0" err="1" smtClean="0">
                <a:solidFill>
                  <a:srgbClr val="FF0000"/>
                </a:solidFill>
              </a:rPr>
              <a:t>Universe</a:t>
            </a:r>
            <a:r>
              <a:rPr lang="it-IT" sz="2400" b="1" dirty="0" smtClean="0"/>
              <a:t>: global </a:t>
            </a:r>
            <a:r>
              <a:rPr lang="it-IT" sz="2400" b="1" dirty="0" err="1" smtClean="0"/>
              <a:t>evolution</a:t>
            </a:r>
            <a:r>
              <a:rPr lang="it-IT" sz="2400" b="1" dirty="0" smtClean="0"/>
              <a:t> of the </a:t>
            </a:r>
            <a:r>
              <a:rPr lang="it-IT" sz="2400" b="1" dirty="0" smtClean="0">
                <a:solidFill>
                  <a:schemeClr val="accent2"/>
                </a:solidFill>
              </a:rPr>
              <a:t>ensemble </a:t>
            </a:r>
            <a:r>
              <a:rPr lang="it-IT" sz="2400" b="1" dirty="0" err="1" smtClean="0">
                <a:solidFill>
                  <a:schemeClr val="accent2"/>
                </a:solidFill>
              </a:rPr>
              <a:t>galaxy</a:t>
            </a:r>
            <a:r>
              <a:rPr lang="it-IT" sz="2400" b="1" dirty="0" smtClean="0">
                <a:solidFill>
                  <a:schemeClr val="accent2"/>
                </a:solidFill>
              </a:rPr>
              <a:t> </a:t>
            </a:r>
            <a:r>
              <a:rPr lang="it-IT" sz="2400" b="1" dirty="0" err="1" smtClean="0">
                <a:solidFill>
                  <a:schemeClr val="accent2"/>
                </a:solidFill>
              </a:rPr>
              <a:t>population</a:t>
            </a:r>
            <a:r>
              <a:rPr lang="it-IT" sz="2400" b="1" dirty="0" smtClean="0"/>
              <a:t> – </a:t>
            </a:r>
            <a:r>
              <a:rPr lang="it-IT" sz="2400" b="1" dirty="0" err="1" smtClean="0"/>
              <a:t>eg</a:t>
            </a:r>
            <a:r>
              <a:rPr lang="it-IT" sz="2400" b="1" dirty="0" smtClean="0"/>
              <a:t>.  Stellar Mass </a:t>
            </a:r>
            <a:r>
              <a:rPr lang="it-IT" sz="2400" b="1" dirty="0" err="1" smtClean="0"/>
              <a:t>Function</a:t>
            </a:r>
            <a:r>
              <a:rPr lang="it-IT" sz="2400" b="1" dirty="0" smtClean="0"/>
              <a:t>, Star </a:t>
            </a:r>
            <a:r>
              <a:rPr lang="it-IT" sz="2400" b="1" dirty="0" err="1" smtClean="0"/>
              <a:t>Formation</a:t>
            </a:r>
            <a:r>
              <a:rPr lang="it-IT" sz="2400" b="1" dirty="0" smtClean="0"/>
              <a:t> </a:t>
            </a:r>
            <a:r>
              <a:rPr lang="it-IT" sz="2400" b="1" dirty="0" err="1" smtClean="0"/>
              <a:t>history</a:t>
            </a:r>
            <a:r>
              <a:rPr lang="it-IT" sz="2400" b="1" dirty="0" smtClean="0"/>
              <a:t> </a:t>
            </a:r>
            <a:r>
              <a:rPr lang="it-IT" sz="2400" b="1" dirty="0" err="1" smtClean="0"/>
              <a:t>etc</a:t>
            </a:r>
            <a:r>
              <a:rPr lang="it-IT" sz="2400" b="1" dirty="0" smtClean="0"/>
              <a:t> </a:t>
            </a:r>
            <a:endParaRPr lang="it-IT" sz="2400" b="1" dirty="0">
              <a:solidFill>
                <a:schemeClr val="accent2"/>
              </a:solidFill>
            </a:endParaRPr>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dirty="0" smtClean="0"/>
              <a:t>Milano - 12 </a:t>
            </a:r>
            <a:r>
              <a:rPr lang="it-IT" dirty="0" err="1" smtClean="0"/>
              <a:t>December</a:t>
            </a:r>
            <a:r>
              <a:rPr lang="it-IT" dirty="0" smtClean="0"/>
              <a:t> 2018 </a:t>
            </a:r>
            <a:endParaRPr lang="it-IT" dirty="0"/>
          </a:p>
        </p:txBody>
      </p:sp>
      <p:sp>
        <p:nvSpPr>
          <p:cNvPr id="8" name="Segnaposto numero diapositiva 7"/>
          <p:cNvSpPr>
            <a:spLocks noGrp="1"/>
          </p:cNvSpPr>
          <p:nvPr>
            <p:ph type="sldNum" sz="quarter" idx="12"/>
          </p:nvPr>
        </p:nvSpPr>
        <p:spPr/>
        <p:txBody>
          <a:bodyPr/>
          <a:lstStyle/>
          <a:p>
            <a:fld id="{50EA8BB9-D25D-46A1-B0C7-6E8726B4A504}" type="slidenum">
              <a:rPr lang="it-IT" smtClean="0"/>
              <a:t>14</a:t>
            </a:fld>
            <a:endParaRPr lang="it-IT"/>
          </a:p>
        </p:txBody>
      </p:sp>
      <p:sp>
        <p:nvSpPr>
          <p:cNvPr id="5" name="CasellaDiTesto 4"/>
          <p:cNvSpPr txBox="1"/>
          <p:nvPr/>
        </p:nvSpPr>
        <p:spPr>
          <a:xfrm>
            <a:off x="271440" y="3085430"/>
            <a:ext cx="5706279" cy="830997"/>
          </a:xfrm>
          <a:prstGeom prst="rect">
            <a:avLst/>
          </a:prstGeom>
          <a:noFill/>
        </p:spPr>
        <p:txBody>
          <a:bodyPr wrap="square" rtlCol="0">
            <a:spAutoFit/>
          </a:bodyPr>
          <a:lstStyle/>
          <a:p>
            <a:r>
              <a:rPr lang="it-IT" sz="2400" b="1" dirty="0" err="1" smtClean="0"/>
              <a:t>Bimodality</a:t>
            </a:r>
            <a:r>
              <a:rPr lang="it-IT" sz="2400" b="1" dirty="0" smtClean="0"/>
              <a:t> of </a:t>
            </a:r>
            <a:r>
              <a:rPr lang="it-IT" sz="2400" b="1" dirty="0" err="1" smtClean="0"/>
              <a:t>galaxy</a:t>
            </a:r>
            <a:r>
              <a:rPr lang="it-IT" sz="2400" b="1" dirty="0" smtClean="0"/>
              <a:t> </a:t>
            </a:r>
            <a:r>
              <a:rPr lang="it-IT" sz="2400" b="1" dirty="0" err="1" smtClean="0"/>
              <a:t>redshift</a:t>
            </a:r>
            <a:r>
              <a:rPr lang="it-IT" sz="2400" b="1" dirty="0" smtClean="0"/>
              <a:t> </a:t>
            </a:r>
            <a:r>
              <a:rPr lang="it-IT" sz="2400" b="1" dirty="0" err="1" smtClean="0"/>
              <a:t>surveys</a:t>
            </a:r>
            <a:r>
              <a:rPr lang="it-IT" sz="2400" b="1" dirty="0" smtClean="0"/>
              <a:t>: </a:t>
            </a:r>
          </a:p>
          <a:p>
            <a:endParaRPr lang="it-IT" sz="2400" b="1" dirty="0"/>
          </a:p>
        </p:txBody>
      </p:sp>
      <p:sp>
        <p:nvSpPr>
          <p:cNvPr id="10" name="Rettangolo 9"/>
          <p:cNvSpPr/>
          <p:nvPr/>
        </p:nvSpPr>
        <p:spPr>
          <a:xfrm>
            <a:off x="401443" y="3859555"/>
            <a:ext cx="5316969" cy="1569660"/>
          </a:xfrm>
          <a:prstGeom prst="rect">
            <a:avLst/>
          </a:prstGeom>
        </p:spPr>
        <p:txBody>
          <a:bodyPr wrap="square">
            <a:spAutoFit/>
          </a:bodyPr>
          <a:lstStyle/>
          <a:p>
            <a:r>
              <a:rPr lang="it-IT" sz="2400" b="1" dirty="0">
                <a:solidFill>
                  <a:srgbClr val="00B0F0"/>
                </a:solidFill>
              </a:rPr>
              <a:t>Local </a:t>
            </a:r>
            <a:r>
              <a:rPr lang="it-IT" sz="2400" b="1" dirty="0" err="1">
                <a:solidFill>
                  <a:srgbClr val="00B0F0"/>
                </a:solidFill>
              </a:rPr>
              <a:t>Universe</a:t>
            </a:r>
            <a:r>
              <a:rPr lang="it-IT" sz="2400" b="1" dirty="0">
                <a:solidFill>
                  <a:srgbClr val="00B0F0"/>
                </a:solidFill>
              </a:rPr>
              <a:t> </a:t>
            </a:r>
            <a:r>
              <a:rPr lang="it-IT" sz="2400" b="1" dirty="0"/>
              <a:t>(z&lt;0.1): </a:t>
            </a:r>
            <a:r>
              <a:rPr lang="it-IT" sz="2400" b="1" dirty="0" err="1"/>
              <a:t>detailed</a:t>
            </a:r>
            <a:r>
              <a:rPr lang="it-IT" sz="2400" b="1" dirty="0"/>
              <a:t> </a:t>
            </a:r>
            <a:r>
              <a:rPr lang="it-IT" sz="2400" b="1" dirty="0" err="1"/>
              <a:t>knowledge</a:t>
            </a:r>
            <a:r>
              <a:rPr lang="it-IT" sz="2400" b="1" dirty="0"/>
              <a:t> of </a:t>
            </a:r>
            <a:r>
              <a:rPr lang="en-US" sz="2400" b="1" dirty="0"/>
              <a:t>fundamental physical properties </a:t>
            </a:r>
            <a:r>
              <a:rPr lang="en-US" sz="2400" b="1" dirty="0" smtClean="0"/>
              <a:t>of </a:t>
            </a:r>
            <a:r>
              <a:rPr lang="en-US" sz="2400" b="1" dirty="0"/>
              <a:t>large number of </a:t>
            </a:r>
            <a:r>
              <a:rPr lang="en-US" sz="2400" b="1" dirty="0">
                <a:solidFill>
                  <a:schemeClr val="accent2"/>
                </a:solidFill>
              </a:rPr>
              <a:t>individual </a:t>
            </a:r>
            <a:r>
              <a:rPr lang="en-US" sz="2400" b="1" dirty="0"/>
              <a:t>galaxies</a:t>
            </a:r>
            <a:endParaRPr lang="it-IT" sz="2400" b="1" dirty="0"/>
          </a:p>
        </p:txBody>
      </p:sp>
      <p:sp>
        <p:nvSpPr>
          <p:cNvPr id="15" name="Rettangolo 14"/>
          <p:cNvSpPr/>
          <p:nvPr/>
        </p:nvSpPr>
        <p:spPr>
          <a:xfrm>
            <a:off x="401443" y="1828806"/>
            <a:ext cx="11140069" cy="2092881"/>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a:p>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Mapping</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galaxy</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evolution</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over the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past</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7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Gyrs</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smtClean="0">
                <a:latin typeface="Lucida Console" panose="020B0609040504020204" pitchFamily="49" charset="0"/>
              </a:rPr>
              <a:t> </a:t>
            </a:r>
          </a:p>
          <a:p>
            <a:r>
              <a:rPr lang="it-IT" sz="2800" b="1" dirty="0" smtClean="0">
                <a:latin typeface="Lucida Console" panose="020B0609040504020204" pitchFamily="49" charset="0"/>
              </a:rPr>
              <a:t>  </a:t>
            </a:r>
          </a:p>
          <a:p>
            <a:r>
              <a:rPr lang="it-IT" sz="2800" b="1" dirty="0" smtClean="0">
                <a:latin typeface="Lucida Console" panose="020B0609040504020204" pitchFamily="49" charset="0"/>
              </a:rPr>
              <a:t>   </a:t>
            </a:r>
            <a:endParaRPr lang="it-IT" sz="2400" b="1" dirty="0" smtClean="0">
              <a:latin typeface="Lucida Console" panose="020B0609040504020204" pitchFamily="49" charset="0"/>
            </a:endParaRPr>
          </a:p>
          <a:p>
            <a:r>
              <a:rPr lang="it-IT" b="1" dirty="0" smtClean="0">
                <a:latin typeface="Lucida Console" panose="020B0609040504020204" pitchFamily="49" charset="0"/>
              </a:rPr>
              <a:t> </a:t>
            </a:r>
            <a:endParaRPr lang="it-IT" b="1" dirty="0">
              <a:latin typeface="Lucida Console" panose="020B0609040504020204" pitchFamily="49" charset="0"/>
            </a:endParaRPr>
          </a:p>
        </p:txBody>
      </p:sp>
      <p:grpSp>
        <p:nvGrpSpPr>
          <p:cNvPr id="9" name="Gruppo 8"/>
          <p:cNvGrpSpPr/>
          <p:nvPr/>
        </p:nvGrpSpPr>
        <p:grpSpPr>
          <a:xfrm>
            <a:off x="142984" y="2920091"/>
            <a:ext cx="5145866" cy="3678678"/>
            <a:chOff x="292259" y="2885558"/>
            <a:chExt cx="5145866" cy="3678678"/>
          </a:xfrm>
        </p:grpSpPr>
        <p:pic>
          <p:nvPicPr>
            <p:cNvPr id="12" name="Immagin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259" y="2885558"/>
              <a:ext cx="5145866" cy="3678678"/>
            </a:xfrm>
            <a:prstGeom prst="rect">
              <a:avLst/>
            </a:prstGeom>
            <a:effectLst>
              <a:softEdge rad="63500"/>
            </a:effectLst>
          </p:spPr>
        </p:pic>
        <p:sp>
          <p:nvSpPr>
            <p:cNvPr id="16" name="Rettangolo 15"/>
            <p:cNvSpPr/>
            <p:nvPr/>
          </p:nvSpPr>
          <p:spPr>
            <a:xfrm>
              <a:off x="462888" y="6116635"/>
              <a:ext cx="1746912" cy="369332"/>
            </a:xfrm>
            <a:prstGeom prst="rect">
              <a:avLst/>
            </a:prstGeom>
          </p:spPr>
          <p:txBody>
            <a:bodyPr wrap="square">
              <a:spAutoFit/>
            </a:bodyPr>
            <a:lstStyle/>
            <a:p>
              <a:r>
                <a:rPr lang="en-US" b="1" dirty="0" err="1"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Davidzon</a:t>
              </a:r>
              <a:r>
                <a:rPr lang="en-US"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+ 2017  </a:t>
              </a:r>
              <a:endParaRPr lang="it-IT"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11" name="Gruppo 10"/>
          <p:cNvGrpSpPr/>
          <p:nvPr/>
        </p:nvGrpSpPr>
        <p:grpSpPr>
          <a:xfrm>
            <a:off x="3849575" y="2920091"/>
            <a:ext cx="4839097" cy="3678678"/>
            <a:chOff x="3479861" y="2885558"/>
            <a:chExt cx="4839097" cy="3678678"/>
          </a:xfrm>
        </p:grpSpPr>
        <p:pic>
          <p:nvPicPr>
            <p:cNvPr id="13" name="Immagine 12"/>
            <p:cNvPicPr>
              <a:picLocks noChangeAspect="1"/>
            </p:cNvPicPr>
            <p:nvPr/>
          </p:nvPicPr>
          <p:blipFill rotWithShape="1">
            <a:blip r:embed="rId6">
              <a:extLst>
                <a:ext uri="{28A0092B-C50C-407E-A947-70E740481C1C}">
                  <a14:useLocalDpi xmlns:a14="http://schemas.microsoft.com/office/drawing/2010/main" val="0"/>
                </a:ext>
              </a:extLst>
            </a:blip>
            <a:srcRect t="10746" b="13234"/>
            <a:stretch/>
          </p:blipFill>
          <p:spPr>
            <a:xfrm>
              <a:off x="3479861" y="2885558"/>
              <a:ext cx="4839097" cy="3678678"/>
            </a:xfrm>
            <a:prstGeom prst="rect">
              <a:avLst/>
            </a:prstGeom>
            <a:effectLst>
              <a:softEdge rad="63500"/>
            </a:effectLst>
          </p:spPr>
        </p:pic>
        <p:sp>
          <p:nvSpPr>
            <p:cNvPr id="17" name="Rettangolo 16"/>
            <p:cNvSpPr/>
            <p:nvPr/>
          </p:nvSpPr>
          <p:spPr>
            <a:xfrm>
              <a:off x="3699682" y="6146203"/>
              <a:ext cx="1746912" cy="369332"/>
            </a:xfrm>
            <a:prstGeom prst="rect">
              <a:avLst/>
            </a:prstGeom>
          </p:spPr>
          <p:txBody>
            <a:bodyPr wrap="square">
              <a:spAutoFit/>
            </a:bodyPr>
            <a:lstStyle/>
            <a:p>
              <a:r>
                <a:rPr lang="en-US" b="1" dirty="0" err="1"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Madau</a:t>
              </a:r>
              <a:r>
                <a:rPr lang="en-US"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+ 2014  </a:t>
              </a:r>
              <a:endParaRPr lang="it-IT"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23" name="Gruppo 22"/>
          <p:cNvGrpSpPr/>
          <p:nvPr/>
        </p:nvGrpSpPr>
        <p:grpSpPr>
          <a:xfrm>
            <a:off x="7618674" y="2915248"/>
            <a:ext cx="3670639" cy="3688364"/>
            <a:chOff x="7025544" y="2915248"/>
            <a:chExt cx="3670639" cy="3688364"/>
          </a:xfrm>
        </p:grpSpPr>
        <p:sp>
          <p:nvSpPr>
            <p:cNvPr id="22" name="Rettangolo 21"/>
            <p:cNvSpPr/>
            <p:nvPr/>
          </p:nvSpPr>
          <p:spPr>
            <a:xfrm>
              <a:off x="7025544" y="6356350"/>
              <a:ext cx="3658282" cy="188864"/>
            </a:xfrm>
            <a:prstGeom prst="rect">
              <a:avLst/>
            </a:prstGeom>
            <a:solidFill>
              <a:schemeClr val="tx1"/>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897" y="2915248"/>
              <a:ext cx="3643286" cy="3512451"/>
            </a:xfrm>
            <a:prstGeom prst="rect">
              <a:avLst/>
            </a:prstGeom>
            <a:effectLst>
              <a:softEdge rad="31750"/>
            </a:effectLst>
          </p:spPr>
        </p:pic>
        <p:sp>
          <p:nvSpPr>
            <p:cNvPr id="21" name="Rettangolo 20"/>
            <p:cNvSpPr/>
            <p:nvPr/>
          </p:nvSpPr>
          <p:spPr>
            <a:xfrm>
              <a:off x="7335701" y="6234280"/>
              <a:ext cx="1746912" cy="369332"/>
            </a:xfrm>
            <a:prstGeom prst="rect">
              <a:avLst/>
            </a:prstGeom>
          </p:spPr>
          <p:txBody>
            <a:bodyPr wrap="square">
              <a:spAutoFit/>
            </a:bodyPr>
            <a:lstStyle/>
            <a:p>
              <a:r>
                <a:rPr lang="en-US"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Haines</a:t>
              </a:r>
              <a:r>
                <a:rPr lang="en-US"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+ 2017  </a:t>
              </a:r>
              <a:endParaRPr lang="it-IT"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0400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dirty="0" smtClean="0"/>
              <a:t>Milano - 12 </a:t>
            </a:r>
            <a:r>
              <a:rPr lang="it-IT" dirty="0" err="1" smtClean="0"/>
              <a:t>December</a:t>
            </a:r>
            <a:r>
              <a:rPr lang="it-IT" dirty="0" smtClean="0"/>
              <a:t> 2018 </a:t>
            </a:r>
            <a:endParaRPr lang="it-IT" dirty="0"/>
          </a:p>
        </p:txBody>
      </p:sp>
      <p:sp>
        <p:nvSpPr>
          <p:cNvPr id="8" name="Segnaposto numero diapositiva 7"/>
          <p:cNvSpPr>
            <a:spLocks noGrp="1"/>
          </p:cNvSpPr>
          <p:nvPr>
            <p:ph type="sldNum" sz="quarter" idx="12"/>
          </p:nvPr>
        </p:nvSpPr>
        <p:spPr/>
        <p:txBody>
          <a:bodyPr/>
          <a:lstStyle/>
          <a:p>
            <a:fld id="{50EA8BB9-D25D-46A1-B0C7-6E8726B4A504}" type="slidenum">
              <a:rPr lang="it-IT" smtClean="0"/>
              <a:t>15</a:t>
            </a:fld>
            <a:endParaRPr lang="it-IT"/>
          </a:p>
        </p:txBody>
      </p:sp>
      <p:sp>
        <p:nvSpPr>
          <p:cNvPr id="5" name="CasellaDiTesto 4"/>
          <p:cNvSpPr txBox="1"/>
          <p:nvPr/>
        </p:nvSpPr>
        <p:spPr>
          <a:xfrm>
            <a:off x="271440" y="3085430"/>
            <a:ext cx="5706279" cy="830997"/>
          </a:xfrm>
          <a:prstGeom prst="rect">
            <a:avLst/>
          </a:prstGeom>
          <a:noFill/>
        </p:spPr>
        <p:txBody>
          <a:bodyPr wrap="square" rtlCol="0">
            <a:spAutoFit/>
          </a:bodyPr>
          <a:lstStyle/>
          <a:p>
            <a:r>
              <a:rPr lang="it-IT" sz="2400" b="1" dirty="0" err="1" smtClean="0"/>
              <a:t>Bimodality</a:t>
            </a:r>
            <a:r>
              <a:rPr lang="it-IT" sz="2400" b="1" dirty="0" smtClean="0"/>
              <a:t> of </a:t>
            </a:r>
            <a:r>
              <a:rPr lang="it-IT" sz="2400" b="1" dirty="0" err="1" smtClean="0"/>
              <a:t>galaxy</a:t>
            </a:r>
            <a:r>
              <a:rPr lang="it-IT" sz="2400" b="1" dirty="0" smtClean="0"/>
              <a:t> </a:t>
            </a:r>
            <a:r>
              <a:rPr lang="it-IT" sz="2400" b="1" dirty="0" err="1" smtClean="0"/>
              <a:t>redshift</a:t>
            </a:r>
            <a:r>
              <a:rPr lang="it-IT" sz="2400" b="1" dirty="0" smtClean="0"/>
              <a:t> </a:t>
            </a:r>
            <a:r>
              <a:rPr lang="it-IT" sz="2400" b="1" dirty="0" err="1" smtClean="0"/>
              <a:t>surveys</a:t>
            </a:r>
            <a:r>
              <a:rPr lang="it-IT" sz="2400" b="1" dirty="0" smtClean="0"/>
              <a:t>: </a:t>
            </a:r>
          </a:p>
          <a:p>
            <a:endParaRPr lang="it-IT" sz="2400" b="1" dirty="0"/>
          </a:p>
        </p:txBody>
      </p:sp>
      <p:sp>
        <p:nvSpPr>
          <p:cNvPr id="2" name="Rettangolo 1"/>
          <p:cNvSpPr/>
          <p:nvPr/>
        </p:nvSpPr>
        <p:spPr>
          <a:xfrm>
            <a:off x="6694580" y="3863936"/>
            <a:ext cx="5574763" cy="1200329"/>
          </a:xfrm>
          <a:prstGeom prst="rect">
            <a:avLst/>
          </a:prstGeom>
        </p:spPr>
        <p:txBody>
          <a:bodyPr wrap="square">
            <a:spAutoFit/>
          </a:bodyPr>
          <a:lstStyle/>
          <a:p>
            <a:r>
              <a:rPr lang="it-IT" sz="2400" b="1" dirty="0" err="1" smtClean="0">
                <a:solidFill>
                  <a:srgbClr val="FF0000"/>
                </a:solidFill>
              </a:rPr>
              <a:t>Distant</a:t>
            </a:r>
            <a:r>
              <a:rPr lang="it-IT" sz="2400" b="1" dirty="0" smtClean="0">
                <a:solidFill>
                  <a:srgbClr val="FF0000"/>
                </a:solidFill>
              </a:rPr>
              <a:t> </a:t>
            </a:r>
            <a:r>
              <a:rPr lang="it-IT" sz="2400" b="1" dirty="0" err="1" smtClean="0">
                <a:solidFill>
                  <a:srgbClr val="FF0000"/>
                </a:solidFill>
              </a:rPr>
              <a:t>Universe</a:t>
            </a:r>
            <a:r>
              <a:rPr lang="it-IT" sz="2400" b="1" dirty="0" smtClean="0"/>
              <a:t>: global </a:t>
            </a:r>
            <a:r>
              <a:rPr lang="it-IT" sz="2400" b="1" dirty="0" err="1" smtClean="0"/>
              <a:t>evolution</a:t>
            </a:r>
            <a:r>
              <a:rPr lang="it-IT" sz="2400" b="1" dirty="0" smtClean="0"/>
              <a:t> of the </a:t>
            </a:r>
            <a:r>
              <a:rPr lang="it-IT" sz="2400" b="1" dirty="0" smtClean="0">
                <a:solidFill>
                  <a:schemeClr val="accent2"/>
                </a:solidFill>
              </a:rPr>
              <a:t>ensemble </a:t>
            </a:r>
            <a:r>
              <a:rPr lang="it-IT" sz="2400" b="1" dirty="0" err="1" smtClean="0">
                <a:solidFill>
                  <a:schemeClr val="accent2"/>
                </a:solidFill>
              </a:rPr>
              <a:t>galaxy</a:t>
            </a:r>
            <a:r>
              <a:rPr lang="it-IT" sz="2400" b="1" dirty="0" smtClean="0">
                <a:solidFill>
                  <a:schemeClr val="accent2"/>
                </a:solidFill>
              </a:rPr>
              <a:t> </a:t>
            </a:r>
            <a:r>
              <a:rPr lang="it-IT" sz="2400" b="1" dirty="0" err="1" smtClean="0">
                <a:solidFill>
                  <a:schemeClr val="accent2"/>
                </a:solidFill>
              </a:rPr>
              <a:t>population</a:t>
            </a:r>
            <a:r>
              <a:rPr lang="it-IT" sz="2400" b="1" dirty="0" smtClean="0"/>
              <a:t> – </a:t>
            </a:r>
            <a:r>
              <a:rPr lang="it-IT" sz="2400" b="1" dirty="0" err="1" smtClean="0"/>
              <a:t>eg</a:t>
            </a:r>
            <a:r>
              <a:rPr lang="it-IT" sz="2400" b="1" dirty="0" smtClean="0"/>
              <a:t>.  Stellar Mass </a:t>
            </a:r>
            <a:r>
              <a:rPr lang="it-IT" sz="2400" b="1" dirty="0" err="1" smtClean="0"/>
              <a:t>Function</a:t>
            </a:r>
            <a:r>
              <a:rPr lang="it-IT" sz="2400" b="1" dirty="0" smtClean="0"/>
              <a:t>, Star </a:t>
            </a:r>
            <a:r>
              <a:rPr lang="it-IT" sz="2400" b="1" dirty="0" err="1" smtClean="0"/>
              <a:t>Formation</a:t>
            </a:r>
            <a:r>
              <a:rPr lang="it-IT" sz="2400" b="1" dirty="0" smtClean="0"/>
              <a:t> </a:t>
            </a:r>
            <a:r>
              <a:rPr lang="it-IT" sz="2400" b="1" dirty="0" err="1" smtClean="0"/>
              <a:t>history</a:t>
            </a:r>
            <a:r>
              <a:rPr lang="it-IT" sz="2400" b="1" dirty="0" smtClean="0"/>
              <a:t> </a:t>
            </a:r>
            <a:r>
              <a:rPr lang="it-IT" sz="2400" b="1" dirty="0" err="1" smtClean="0"/>
              <a:t>etc</a:t>
            </a:r>
            <a:r>
              <a:rPr lang="it-IT" sz="2400" b="1" dirty="0" smtClean="0"/>
              <a:t> </a:t>
            </a:r>
            <a:endParaRPr lang="it-IT" sz="2400" b="1" dirty="0">
              <a:solidFill>
                <a:schemeClr val="accent2"/>
              </a:solidFill>
            </a:endParaRPr>
          </a:p>
        </p:txBody>
      </p:sp>
      <p:sp>
        <p:nvSpPr>
          <p:cNvPr id="10" name="Rettangolo 9"/>
          <p:cNvSpPr/>
          <p:nvPr/>
        </p:nvSpPr>
        <p:spPr>
          <a:xfrm>
            <a:off x="251315" y="3859555"/>
            <a:ext cx="5316969" cy="1200329"/>
          </a:xfrm>
          <a:prstGeom prst="rect">
            <a:avLst/>
          </a:prstGeom>
        </p:spPr>
        <p:txBody>
          <a:bodyPr wrap="square">
            <a:spAutoFit/>
          </a:bodyPr>
          <a:lstStyle/>
          <a:p>
            <a:r>
              <a:rPr lang="it-IT" sz="2400" b="1" dirty="0">
                <a:solidFill>
                  <a:srgbClr val="00B0F0"/>
                </a:solidFill>
              </a:rPr>
              <a:t>Local </a:t>
            </a:r>
            <a:r>
              <a:rPr lang="it-IT" sz="2400" b="1" dirty="0" err="1" smtClean="0">
                <a:solidFill>
                  <a:srgbClr val="00B0F0"/>
                </a:solidFill>
              </a:rPr>
              <a:t>Universe</a:t>
            </a:r>
            <a:r>
              <a:rPr lang="it-IT" sz="2400" b="1" dirty="0" smtClean="0"/>
              <a:t>: </a:t>
            </a:r>
            <a:r>
              <a:rPr lang="it-IT" sz="2400" b="1" dirty="0" err="1"/>
              <a:t>detailed</a:t>
            </a:r>
            <a:r>
              <a:rPr lang="it-IT" sz="2400" b="1" dirty="0"/>
              <a:t> </a:t>
            </a:r>
            <a:r>
              <a:rPr lang="it-IT" sz="2400" b="1" dirty="0" err="1"/>
              <a:t>knowledge</a:t>
            </a:r>
            <a:r>
              <a:rPr lang="it-IT" sz="2400" b="1" dirty="0"/>
              <a:t> of </a:t>
            </a:r>
            <a:r>
              <a:rPr lang="en-US" sz="2400" b="1" dirty="0"/>
              <a:t>fundamental physical properties </a:t>
            </a:r>
            <a:r>
              <a:rPr lang="en-US" sz="2400" b="1" dirty="0" smtClean="0"/>
              <a:t>of </a:t>
            </a:r>
            <a:r>
              <a:rPr lang="en-US" sz="2400" b="1" dirty="0"/>
              <a:t>large number of </a:t>
            </a:r>
            <a:r>
              <a:rPr lang="en-US" sz="2400" b="1" dirty="0">
                <a:solidFill>
                  <a:schemeClr val="accent2"/>
                </a:solidFill>
              </a:rPr>
              <a:t>individual </a:t>
            </a:r>
            <a:r>
              <a:rPr lang="en-US" sz="2400" b="1" dirty="0"/>
              <a:t>galaxies</a:t>
            </a:r>
            <a:endParaRPr lang="it-IT" sz="2400" b="1" dirty="0"/>
          </a:p>
        </p:txBody>
      </p:sp>
      <p:grpSp>
        <p:nvGrpSpPr>
          <p:cNvPr id="9" name="Gruppo 8"/>
          <p:cNvGrpSpPr/>
          <p:nvPr/>
        </p:nvGrpSpPr>
        <p:grpSpPr>
          <a:xfrm>
            <a:off x="4572000" y="4244459"/>
            <a:ext cx="2911438" cy="1778805"/>
            <a:chOff x="4572000" y="4244459"/>
            <a:chExt cx="2911438" cy="1778805"/>
          </a:xfrm>
        </p:grpSpPr>
        <p:sp>
          <p:nvSpPr>
            <p:cNvPr id="11" name="CasellaDiTesto 10"/>
            <p:cNvSpPr txBox="1"/>
            <p:nvPr/>
          </p:nvSpPr>
          <p:spPr>
            <a:xfrm>
              <a:off x="4572000" y="5500044"/>
              <a:ext cx="2911438" cy="523220"/>
            </a:xfrm>
            <a:prstGeom prst="rect">
              <a:avLst/>
            </a:prstGeom>
            <a:noFill/>
          </p:spPr>
          <p:txBody>
            <a:bodyPr wrap="none" rtlCol="0">
              <a:spAutoFit/>
            </a:bodyPr>
            <a:lstStyle/>
            <a:p>
              <a:r>
                <a:rPr lang="it-IT" sz="2800" b="1" dirty="0" err="1" smtClean="0">
                  <a:solidFill>
                    <a:srgbClr val="3BF32D"/>
                  </a:solidFill>
                </a:rPr>
                <a:t>Our</a:t>
              </a:r>
              <a:r>
                <a:rPr lang="it-IT" sz="2800" b="1" dirty="0" smtClean="0">
                  <a:solidFill>
                    <a:srgbClr val="3BF32D"/>
                  </a:solidFill>
                </a:rPr>
                <a:t> Green Valley! </a:t>
              </a:r>
              <a:endParaRPr lang="it-IT" sz="2800" b="1" dirty="0">
                <a:solidFill>
                  <a:srgbClr val="3BF32D"/>
                </a:solidFill>
              </a:endParaRPr>
            </a:p>
          </p:txBody>
        </p:sp>
        <p:sp>
          <p:nvSpPr>
            <p:cNvPr id="12" name="Freccia a destra 11"/>
            <p:cNvSpPr/>
            <p:nvPr/>
          </p:nvSpPr>
          <p:spPr>
            <a:xfrm rot="16200000">
              <a:off x="5363572" y="4681187"/>
              <a:ext cx="1241946" cy="368489"/>
            </a:xfrm>
            <a:prstGeom prst="rightArrow">
              <a:avLst/>
            </a:prstGeom>
            <a:solidFill>
              <a:srgbClr val="3BF32D"/>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Rettangolo 12"/>
          <p:cNvSpPr/>
          <p:nvPr/>
        </p:nvSpPr>
        <p:spPr>
          <a:xfrm>
            <a:off x="401443" y="1828806"/>
            <a:ext cx="11140069" cy="2092881"/>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a:p>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Mapping</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galaxy</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evolution</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over the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past</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7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Gyrs</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smtClean="0">
                <a:latin typeface="Lucida Console" panose="020B0609040504020204" pitchFamily="49" charset="0"/>
              </a:rPr>
              <a:t> </a:t>
            </a:r>
          </a:p>
          <a:p>
            <a:r>
              <a:rPr lang="it-IT" sz="2800" b="1" dirty="0" smtClean="0">
                <a:latin typeface="Lucida Console" panose="020B0609040504020204" pitchFamily="49" charset="0"/>
              </a:rPr>
              <a:t>  </a:t>
            </a:r>
          </a:p>
          <a:p>
            <a:r>
              <a:rPr lang="it-IT" sz="2800" b="1" dirty="0" smtClean="0">
                <a:latin typeface="Lucida Console" panose="020B0609040504020204" pitchFamily="49" charset="0"/>
              </a:rPr>
              <a:t>   </a:t>
            </a:r>
            <a:endParaRPr lang="it-IT" sz="2400" b="1" dirty="0" smtClean="0">
              <a:latin typeface="Lucida Console" panose="020B0609040504020204" pitchFamily="49" charset="0"/>
            </a:endParaRPr>
          </a:p>
          <a:p>
            <a:r>
              <a:rPr lang="it-IT" b="1" dirty="0" smtClean="0">
                <a:latin typeface="Lucida Console" panose="020B0609040504020204" pitchFamily="49" charset="0"/>
              </a:rPr>
              <a:t> </a:t>
            </a:r>
            <a:endParaRPr lang="it-IT" b="1" dirty="0">
              <a:latin typeface="Lucida Console" panose="020B0609040504020204" pitchFamily="49" charset="0"/>
            </a:endParaRPr>
          </a:p>
        </p:txBody>
      </p:sp>
    </p:spTree>
    <p:extLst>
      <p:ext uri="{BB962C8B-B14F-4D97-AF65-F5344CB8AC3E}">
        <p14:creationId xmlns:p14="http://schemas.microsoft.com/office/powerpoint/2010/main" val="110711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16</a:t>
            </a:fld>
            <a:endParaRPr lang="it-IT" dirty="0"/>
          </a:p>
        </p:txBody>
      </p:sp>
      <p:sp>
        <p:nvSpPr>
          <p:cNvPr id="9" name="Rettangolo 8"/>
          <p:cNvSpPr/>
          <p:nvPr/>
        </p:nvSpPr>
        <p:spPr>
          <a:xfrm>
            <a:off x="401443" y="1787862"/>
            <a:ext cx="11140069" cy="954107"/>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a:p>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Charting</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galaxy</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evolution</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over the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past</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7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Gyrs</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smtClean="0">
                <a:latin typeface="Lucida Console" panose="020B0609040504020204" pitchFamily="49" charset="0"/>
              </a:rPr>
              <a:t> </a:t>
            </a:r>
          </a:p>
        </p:txBody>
      </p:sp>
      <p:sp>
        <p:nvSpPr>
          <p:cNvPr id="2" name="CasellaDiTesto 1"/>
          <p:cNvSpPr txBox="1"/>
          <p:nvPr/>
        </p:nvSpPr>
        <p:spPr>
          <a:xfrm>
            <a:off x="401443" y="3188334"/>
            <a:ext cx="10597746" cy="954107"/>
          </a:xfrm>
          <a:prstGeom prst="rect">
            <a:avLst/>
          </a:prstGeom>
          <a:noFill/>
        </p:spPr>
        <p:txBody>
          <a:bodyPr wrap="square" rtlCol="0">
            <a:spAutoFit/>
          </a:bodyPr>
          <a:lstStyle/>
          <a:p>
            <a:pPr algn="ctr"/>
            <a:r>
              <a:rPr lang="en-US" sz="2800" b="1" i="1" dirty="0">
                <a:solidFill>
                  <a:srgbClr val="FFC000"/>
                </a:solidFill>
                <a:effectLst>
                  <a:outerShdw blurRad="38100" dist="38100" dir="2700000" algn="tl">
                    <a:srgbClr val="000000">
                      <a:alpha val="43137"/>
                    </a:srgbClr>
                  </a:outerShdw>
                </a:effectLst>
              </a:rPr>
              <a:t>Extend to higher redshift and with comparable wealth of data  </a:t>
            </a:r>
          </a:p>
          <a:p>
            <a:pPr algn="ctr"/>
            <a:r>
              <a:rPr lang="en-US" sz="2800" b="1" i="1" dirty="0">
                <a:solidFill>
                  <a:srgbClr val="FFC000"/>
                </a:solidFill>
                <a:effectLst>
                  <a:outerShdw blurRad="38100" dist="38100" dir="2700000" algn="tl">
                    <a:srgbClr val="000000">
                      <a:alpha val="43137"/>
                    </a:srgbClr>
                  </a:outerShdw>
                </a:effectLst>
              </a:rPr>
              <a:t>the analysis done in the local universe</a:t>
            </a:r>
            <a:endParaRPr lang="it-IT" sz="2800" dirty="0">
              <a:solidFill>
                <a:srgbClr val="FFC000"/>
              </a:solidFill>
            </a:endParaRPr>
          </a:p>
        </p:txBody>
      </p:sp>
      <p:sp>
        <p:nvSpPr>
          <p:cNvPr id="10" name="Rettangolo 9"/>
          <p:cNvSpPr/>
          <p:nvPr/>
        </p:nvSpPr>
        <p:spPr>
          <a:xfrm>
            <a:off x="1140169" y="4505411"/>
            <a:ext cx="9662615" cy="1815882"/>
          </a:xfrm>
          <a:prstGeom prst="rect">
            <a:avLst/>
          </a:prstGeom>
        </p:spPr>
        <p:txBody>
          <a:bodyPr wrap="square">
            <a:spAutoFit/>
          </a:bodyPr>
          <a:lstStyle/>
          <a:p>
            <a:pPr lvl="0" algn="ctr"/>
            <a:r>
              <a:rPr lang="it-IT" sz="2200" b="1" dirty="0" err="1">
                <a:solidFill>
                  <a:prstClr val="white"/>
                </a:solidFill>
                <a:latin typeface="Lucida Console" panose="020B0609040504020204" pitchFamily="49" charset="0"/>
              </a:rPr>
              <a:t>Power</a:t>
            </a:r>
            <a:r>
              <a:rPr lang="it-IT" sz="2200" b="1" dirty="0">
                <a:solidFill>
                  <a:prstClr val="white"/>
                </a:solidFill>
                <a:latin typeface="Lucida Console" panose="020B0609040504020204" pitchFamily="49" charset="0"/>
              </a:rPr>
              <a:t> of the </a:t>
            </a:r>
            <a:r>
              <a:rPr lang="it-IT" sz="2200" b="1" dirty="0" err="1">
                <a:solidFill>
                  <a:srgbClr val="3BF32D"/>
                </a:solidFill>
                <a:latin typeface="Lucida Console" panose="020B0609040504020204" pitchFamily="49" charset="0"/>
              </a:rPr>
              <a:t>Archeological</a:t>
            </a:r>
            <a:r>
              <a:rPr lang="it-IT" sz="2200" b="1" dirty="0">
                <a:solidFill>
                  <a:srgbClr val="3BF32D"/>
                </a:solidFill>
                <a:latin typeface="Lucida Console" panose="020B0609040504020204" pitchFamily="49" charset="0"/>
              </a:rPr>
              <a:t> </a:t>
            </a:r>
            <a:r>
              <a:rPr lang="it-IT" sz="2200" b="1" dirty="0" err="1">
                <a:solidFill>
                  <a:srgbClr val="3BF32D"/>
                </a:solidFill>
                <a:latin typeface="Lucida Console" panose="020B0609040504020204" pitchFamily="49" charset="0"/>
              </a:rPr>
              <a:t>approach</a:t>
            </a:r>
            <a:r>
              <a:rPr lang="it-IT" sz="2200" b="1" dirty="0">
                <a:solidFill>
                  <a:srgbClr val="3BF32D"/>
                </a:solidFill>
                <a:latin typeface="Lucida Console" panose="020B0609040504020204" pitchFamily="49" charset="0"/>
              </a:rPr>
              <a:t> </a:t>
            </a:r>
            <a:r>
              <a:rPr lang="it-IT" sz="2200" b="1" dirty="0">
                <a:solidFill>
                  <a:prstClr val="white"/>
                </a:solidFill>
                <a:latin typeface="Lucida Console" panose="020B0609040504020204" pitchFamily="49" charset="0"/>
              </a:rPr>
              <a:t>to </a:t>
            </a:r>
            <a:r>
              <a:rPr lang="it-IT" sz="2200" b="1" dirty="0" err="1">
                <a:solidFill>
                  <a:prstClr val="white"/>
                </a:solidFill>
                <a:latin typeface="Lucida Console" panose="020B0609040504020204" pitchFamily="49" charset="0"/>
              </a:rPr>
              <a:t>galaxy</a:t>
            </a:r>
            <a:r>
              <a:rPr lang="it-IT" sz="2200" b="1" dirty="0">
                <a:solidFill>
                  <a:prstClr val="white"/>
                </a:solidFill>
                <a:latin typeface="Lucida Console" panose="020B0609040504020204" pitchFamily="49" charset="0"/>
              </a:rPr>
              <a:t>  </a:t>
            </a:r>
            <a:r>
              <a:rPr lang="it-IT" sz="2200" b="1" dirty="0" err="1" smtClean="0">
                <a:solidFill>
                  <a:prstClr val="white"/>
                </a:solidFill>
                <a:latin typeface="Lucida Console" panose="020B0609040504020204" pitchFamily="49" charset="0"/>
              </a:rPr>
              <a:t>evolution</a:t>
            </a:r>
            <a:r>
              <a:rPr lang="it-IT" sz="2200" b="1" dirty="0" smtClean="0">
                <a:solidFill>
                  <a:prstClr val="white"/>
                </a:solidFill>
                <a:latin typeface="Lucida Console" panose="020B0609040504020204" pitchFamily="49" charset="0"/>
              </a:rPr>
              <a:t> </a:t>
            </a:r>
            <a:r>
              <a:rPr lang="it-IT" sz="3600" b="1" dirty="0" smtClean="0">
                <a:solidFill>
                  <a:prstClr val="white"/>
                </a:solidFill>
                <a:latin typeface="Lucida Console" panose="020B0609040504020204" pitchFamily="49" charset="0"/>
              </a:rPr>
              <a:t>  + </a:t>
            </a:r>
          </a:p>
          <a:p>
            <a:pPr lvl="0" algn="ctr"/>
            <a:r>
              <a:rPr lang="it-IT" sz="2200" b="1" dirty="0" smtClean="0">
                <a:solidFill>
                  <a:prstClr val="white"/>
                </a:solidFill>
                <a:latin typeface="Lucida Console" panose="020B0609040504020204" pitchFamily="49" charset="0"/>
              </a:rPr>
              <a:t>    </a:t>
            </a:r>
            <a:r>
              <a:rPr lang="it-IT" sz="2200" b="1" dirty="0" err="1">
                <a:solidFill>
                  <a:prstClr val="white"/>
                </a:solidFill>
                <a:latin typeface="Lucida Console" panose="020B0609040504020204" pitchFamily="49" charset="0"/>
              </a:rPr>
              <a:t>Advantages</a:t>
            </a:r>
            <a:r>
              <a:rPr lang="it-IT" sz="2200" b="1" dirty="0">
                <a:solidFill>
                  <a:prstClr val="white"/>
                </a:solidFill>
                <a:latin typeface="Lucida Console" panose="020B0609040504020204" pitchFamily="49" charset="0"/>
              </a:rPr>
              <a:t> of the </a:t>
            </a:r>
            <a:r>
              <a:rPr lang="it-IT" sz="2200" b="1" dirty="0" smtClean="0">
                <a:solidFill>
                  <a:srgbClr val="3BF32D"/>
                </a:solidFill>
                <a:latin typeface="Lucida Console" panose="020B0609040504020204" pitchFamily="49" charset="0"/>
              </a:rPr>
              <a:t>Look-Back </a:t>
            </a:r>
            <a:r>
              <a:rPr lang="it-IT" sz="2200" b="1" dirty="0" err="1">
                <a:solidFill>
                  <a:srgbClr val="3BF32D"/>
                </a:solidFill>
                <a:latin typeface="Lucida Console" panose="020B0609040504020204" pitchFamily="49" charset="0"/>
              </a:rPr>
              <a:t>approach</a:t>
            </a:r>
            <a:r>
              <a:rPr lang="it-IT" sz="2200" b="1" dirty="0">
                <a:solidFill>
                  <a:srgbClr val="3BF32D"/>
                </a:solidFill>
                <a:latin typeface="Lucida Console" panose="020B0609040504020204" pitchFamily="49" charset="0"/>
              </a:rPr>
              <a:t>   </a:t>
            </a:r>
          </a:p>
          <a:p>
            <a:pPr lvl="0" algn="ctr"/>
            <a:r>
              <a:rPr lang="it-IT" b="1" dirty="0">
                <a:solidFill>
                  <a:prstClr val="white"/>
                </a:solidFill>
                <a:latin typeface="Lucida Console" panose="020B0609040504020204" pitchFamily="49" charset="0"/>
              </a:rPr>
              <a:t> </a:t>
            </a:r>
          </a:p>
        </p:txBody>
      </p:sp>
    </p:spTree>
    <p:extLst>
      <p:ext uri="{BB962C8B-B14F-4D97-AF65-F5344CB8AC3E}">
        <p14:creationId xmlns:p14="http://schemas.microsoft.com/office/powerpoint/2010/main" val="20193143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17</a:t>
            </a:fld>
            <a:endParaRPr lang="it-IT" dirty="0"/>
          </a:p>
        </p:txBody>
      </p:sp>
      <p:sp>
        <p:nvSpPr>
          <p:cNvPr id="9" name="Rettangolo 8"/>
          <p:cNvSpPr/>
          <p:nvPr/>
        </p:nvSpPr>
        <p:spPr>
          <a:xfrm>
            <a:off x="401443" y="1828806"/>
            <a:ext cx="11140069" cy="1384995"/>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a:p>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Charting</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galaxy</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evolution</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over the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past</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7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Gyrs</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smtClean="0">
                <a:latin typeface="Lucida Console" panose="020B0609040504020204" pitchFamily="49" charset="0"/>
              </a:rPr>
              <a:t> </a:t>
            </a:r>
          </a:p>
          <a:p>
            <a:r>
              <a:rPr lang="it-IT" sz="2800" b="1" dirty="0" smtClean="0">
                <a:latin typeface="Lucida Console" panose="020B0609040504020204" pitchFamily="49" charset="0"/>
              </a:rPr>
              <a:t>  </a:t>
            </a:r>
          </a:p>
        </p:txBody>
      </p:sp>
      <p:sp>
        <p:nvSpPr>
          <p:cNvPr id="2" name="CasellaDiTesto 1"/>
          <p:cNvSpPr txBox="1"/>
          <p:nvPr/>
        </p:nvSpPr>
        <p:spPr>
          <a:xfrm>
            <a:off x="672604" y="2874304"/>
            <a:ext cx="10597746" cy="892552"/>
          </a:xfrm>
          <a:prstGeom prst="rect">
            <a:avLst/>
          </a:prstGeom>
          <a:noFill/>
        </p:spPr>
        <p:txBody>
          <a:bodyPr wrap="square" rtlCol="0">
            <a:spAutoFit/>
          </a:bodyPr>
          <a:lstStyle/>
          <a:p>
            <a:pPr algn="ctr"/>
            <a:r>
              <a:rPr lang="en-US" sz="2600" b="1" i="1" dirty="0">
                <a:solidFill>
                  <a:srgbClr val="FFC000"/>
                </a:solidFill>
                <a:effectLst>
                  <a:outerShdw blurRad="38100" dist="38100" dir="2700000" algn="tl">
                    <a:srgbClr val="000000">
                      <a:alpha val="43137"/>
                    </a:srgbClr>
                  </a:outerShdw>
                </a:effectLst>
              </a:rPr>
              <a:t>Extend to higher redshift and with comparable wealth of data  </a:t>
            </a:r>
          </a:p>
          <a:p>
            <a:pPr algn="ctr"/>
            <a:r>
              <a:rPr lang="en-US" sz="2600" b="1" i="1" dirty="0">
                <a:solidFill>
                  <a:srgbClr val="FFC000"/>
                </a:solidFill>
                <a:effectLst>
                  <a:outerShdw blurRad="38100" dist="38100" dir="2700000" algn="tl">
                    <a:srgbClr val="000000">
                      <a:alpha val="43137"/>
                    </a:srgbClr>
                  </a:outerShdw>
                </a:effectLst>
              </a:rPr>
              <a:t>the analysis done in the local universe</a:t>
            </a:r>
            <a:endParaRPr lang="it-IT" sz="2600" dirty="0">
              <a:solidFill>
                <a:srgbClr val="FFC000"/>
              </a:solidFill>
            </a:endParaRPr>
          </a:p>
        </p:txBody>
      </p:sp>
      <p:sp>
        <p:nvSpPr>
          <p:cNvPr id="10" name="CasellaDiTesto 9"/>
          <p:cNvSpPr txBox="1"/>
          <p:nvPr/>
        </p:nvSpPr>
        <p:spPr>
          <a:xfrm>
            <a:off x="893480" y="3889621"/>
            <a:ext cx="10952774" cy="400110"/>
          </a:xfrm>
          <a:prstGeom prst="rect">
            <a:avLst/>
          </a:prstGeom>
          <a:noFill/>
        </p:spPr>
        <p:txBody>
          <a:bodyPr wrap="square" rtlCol="0">
            <a:spAutoFit/>
          </a:bodyPr>
          <a:lstStyle/>
          <a:p>
            <a:r>
              <a:rPr lang="en-US" sz="2000" b="1" dirty="0" smtClean="0">
                <a:latin typeface="+mj-lt"/>
              </a:rPr>
              <a:t>derive </a:t>
            </a:r>
            <a:r>
              <a:rPr lang="en-US" sz="2000" b="1" dirty="0">
                <a:latin typeface="+mj-lt"/>
              </a:rPr>
              <a:t>galaxy stellar ages, star-formation timescales, </a:t>
            </a:r>
            <a:r>
              <a:rPr lang="en-US" sz="2000" b="1" dirty="0" smtClean="0">
                <a:latin typeface="+mj-lt"/>
              </a:rPr>
              <a:t>stellar </a:t>
            </a:r>
            <a:r>
              <a:rPr lang="en-US" sz="2000" b="1" dirty="0">
                <a:latin typeface="+mj-lt"/>
              </a:rPr>
              <a:t>and gas metallicities, </a:t>
            </a:r>
            <a:r>
              <a:rPr lang="en-US" sz="2000" b="1" dirty="0" smtClean="0">
                <a:latin typeface="+mj-lt"/>
              </a:rPr>
              <a:t>and </a:t>
            </a:r>
            <a:r>
              <a:rPr lang="en-US" sz="2000" b="1" dirty="0">
                <a:latin typeface="+mj-lt"/>
              </a:rPr>
              <a:t>dust </a:t>
            </a:r>
            <a:r>
              <a:rPr lang="en-US" sz="2000" b="1" dirty="0" smtClean="0">
                <a:latin typeface="+mj-lt"/>
              </a:rPr>
              <a:t>attenuation</a:t>
            </a:r>
            <a:r>
              <a:rPr lang="en-US" sz="2000" b="1" dirty="0">
                <a:latin typeface="+mj-lt"/>
              </a:rPr>
              <a:t>;</a:t>
            </a:r>
          </a:p>
        </p:txBody>
      </p:sp>
      <p:sp>
        <p:nvSpPr>
          <p:cNvPr id="11" name="CasellaDiTesto 10"/>
          <p:cNvSpPr txBox="1"/>
          <p:nvPr/>
        </p:nvSpPr>
        <p:spPr>
          <a:xfrm>
            <a:off x="893480" y="4424145"/>
            <a:ext cx="10952774" cy="707886"/>
          </a:xfrm>
          <a:prstGeom prst="rect">
            <a:avLst/>
          </a:prstGeom>
          <a:noFill/>
        </p:spPr>
        <p:txBody>
          <a:bodyPr wrap="square" rtlCol="0">
            <a:spAutoFit/>
          </a:bodyPr>
          <a:lstStyle/>
          <a:p>
            <a:r>
              <a:rPr lang="en-US" sz="2000" b="1" dirty="0" smtClean="0">
                <a:latin typeface="+mj-lt"/>
              </a:rPr>
              <a:t>infer </a:t>
            </a:r>
            <a:r>
              <a:rPr lang="en-US" sz="2000" b="1" dirty="0">
                <a:latin typeface="+mj-lt"/>
              </a:rPr>
              <a:t>the past evolution of  </a:t>
            </a:r>
            <a:r>
              <a:rPr lang="en-US" sz="2000" b="1" dirty="0" smtClean="0">
                <a:latin typeface="+mj-lt"/>
              </a:rPr>
              <a:t>galaxies </a:t>
            </a:r>
            <a:r>
              <a:rPr lang="en-US" sz="2000" b="1" dirty="0">
                <a:latin typeface="+mj-lt"/>
              </a:rPr>
              <a:t>at different masses and redshift, relating their star  </a:t>
            </a:r>
            <a:r>
              <a:rPr lang="en-US" sz="2000" b="1" dirty="0" smtClean="0">
                <a:latin typeface="+mj-lt"/>
              </a:rPr>
              <a:t>formation </a:t>
            </a:r>
            <a:r>
              <a:rPr lang="en-US" sz="2000" b="1" dirty="0">
                <a:latin typeface="+mj-lt"/>
              </a:rPr>
              <a:t>histories to their intrinsic (e.g., stellar mass, galaxy morphology)  </a:t>
            </a:r>
            <a:r>
              <a:rPr lang="en-US" sz="2000" b="1" dirty="0" smtClean="0">
                <a:latin typeface="+mj-lt"/>
              </a:rPr>
              <a:t>and </a:t>
            </a:r>
            <a:r>
              <a:rPr lang="en-US" sz="2000" b="1" dirty="0">
                <a:latin typeface="+mj-lt"/>
              </a:rPr>
              <a:t>environmental </a:t>
            </a:r>
            <a:r>
              <a:rPr lang="en-US" sz="2000" b="1" dirty="0" smtClean="0">
                <a:latin typeface="+mj-lt"/>
              </a:rPr>
              <a:t>properties</a:t>
            </a:r>
            <a:r>
              <a:rPr lang="en-US" sz="2000" b="1" dirty="0">
                <a:latin typeface="+mj-lt"/>
              </a:rPr>
              <a:t>;</a:t>
            </a:r>
            <a:endParaRPr lang="en-US" sz="2000" b="1" dirty="0" smtClean="0">
              <a:latin typeface="+mj-lt"/>
            </a:endParaRPr>
          </a:p>
        </p:txBody>
      </p:sp>
      <p:sp>
        <p:nvSpPr>
          <p:cNvPr id="12" name="CasellaDiTesto 11"/>
          <p:cNvSpPr txBox="1"/>
          <p:nvPr/>
        </p:nvSpPr>
        <p:spPr>
          <a:xfrm>
            <a:off x="879832" y="5318393"/>
            <a:ext cx="10952774" cy="707886"/>
          </a:xfrm>
          <a:prstGeom prst="rect">
            <a:avLst/>
          </a:prstGeom>
          <a:noFill/>
        </p:spPr>
        <p:txBody>
          <a:bodyPr wrap="square" rtlCol="0">
            <a:spAutoFit/>
          </a:bodyPr>
          <a:lstStyle/>
          <a:p>
            <a:r>
              <a:rPr lang="en-US" sz="2000" b="1" dirty="0" smtClean="0">
                <a:latin typeface="+mj-lt"/>
              </a:rPr>
              <a:t>estimate </a:t>
            </a:r>
            <a:r>
              <a:rPr lang="en-US" sz="2000" b="1" dirty="0">
                <a:latin typeface="+mj-lt"/>
              </a:rPr>
              <a:t>gas kinematics and stellar velocity  </a:t>
            </a:r>
            <a:r>
              <a:rPr lang="en-US" sz="2000" b="1" dirty="0" smtClean="0">
                <a:latin typeface="+mj-lt"/>
              </a:rPr>
              <a:t>dispersions,  allowing us </a:t>
            </a:r>
            <a:r>
              <a:rPr lang="en-US" sz="2000" b="1" dirty="0">
                <a:latin typeface="+mj-lt"/>
              </a:rPr>
              <a:t>to perform a dynamical classification </a:t>
            </a:r>
            <a:r>
              <a:rPr lang="en-US" sz="2000" b="1" dirty="0" smtClean="0">
                <a:latin typeface="+mj-lt"/>
              </a:rPr>
              <a:t>of </a:t>
            </a:r>
            <a:r>
              <a:rPr lang="en-US" sz="2000" b="1" dirty="0">
                <a:latin typeface="+mj-lt"/>
              </a:rPr>
              <a:t>our galaxies and </a:t>
            </a:r>
            <a:r>
              <a:rPr lang="en-US" sz="2000" b="1" dirty="0" smtClean="0">
                <a:latin typeface="+mj-lt"/>
              </a:rPr>
              <a:t>to make </a:t>
            </a:r>
            <a:r>
              <a:rPr lang="en-US" sz="2000" b="1" dirty="0">
                <a:latin typeface="+mj-lt"/>
              </a:rPr>
              <a:t>a link between star formation history,  </a:t>
            </a:r>
            <a:r>
              <a:rPr lang="en-US" sz="2000" b="1" dirty="0" smtClean="0">
                <a:latin typeface="+mj-lt"/>
              </a:rPr>
              <a:t>mass </a:t>
            </a:r>
            <a:r>
              <a:rPr lang="en-US" sz="2000" b="1" dirty="0">
                <a:latin typeface="+mj-lt"/>
              </a:rPr>
              <a:t>assembly history and dynamics.</a:t>
            </a:r>
            <a:endParaRPr lang="it-IT" sz="2000" b="1" dirty="0">
              <a:latin typeface="+mj-lt"/>
            </a:endParaRPr>
          </a:p>
        </p:txBody>
      </p:sp>
      <p:sp>
        <p:nvSpPr>
          <p:cNvPr id="5" name="Stella a 4 punte 4"/>
          <p:cNvSpPr/>
          <p:nvPr/>
        </p:nvSpPr>
        <p:spPr>
          <a:xfrm>
            <a:off x="401443" y="3889612"/>
            <a:ext cx="436757" cy="357112"/>
          </a:xfrm>
          <a:prstGeom prst="star4">
            <a:avLst/>
          </a:prstGeom>
          <a:solidFill>
            <a:srgbClr val="3BF32D"/>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3BF32D"/>
              </a:solidFill>
            </a:endParaRPr>
          </a:p>
        </p:txBody>
      </p:sp>
      <p:sp>
        <p:nvSpPr>
          <p:cNvPr id="16" name="Stella a 4 punte 15"/>
          <p:cNvSpPr/>
          <p:nvPr/>
        </p:nvSpPr>
        <p:spPr>
          <a:xfrm>
            <a:off x="417363" y="4587925"/>
            <a:ext cx="436757" cy="357112"/>
          </a:xfrm>
          <a:prstGeom prst="star4">
            <a:avLst/>
          </a:prstGeom>
          <a:solidFill>
            <a:srgbClr val="3BF32D"/>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3BF32D"/>
                </a:solidFill>
              </a:rPr>
              <a:t>v</a:t>
            </a:r>
            <a:endParaRPr lang="it-IT" dirty="0">
              <a:solidFill>
                <a:srgbClr val="3BF32D"/>
              </a:solidFill>
            </a:endParaRPr>
          </a:p>
        </p:txBody>
      </p:sp>
      <p:sp>
        <p:nvSpPr>
          <p:cNvPr id="17" name="Stella a 4 punte 16"/>
          <p:cNvSpPr/>
          <p:nvPr/>
        </p:nvSpPr>
        <p:spPr>
          <a:xfrm>
            <a:off x="392339" y="5518250"/>
            <a:ext cx="436757" cy="357112"/>
          </a:xfrm>
          <a:prstGeom prst="star4">
            <a:avLst/>
          </a:prstGeom>
          <a:solidFill>
            <a:srgbClr val="3BF32D"/>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3BF32D"/>
              </a:solidFill>
            </a:endParaRPr>
          </a:p>
        </p:txBody>
      </p:sp>
    </p:spTree>
    <p:extLst>
      <p:ext uri="{BB962C8B-B14F-4D97-AF65-F5344CB8AC3E}">
        <p14:creationId xmlns:p14="http://schemas.microsoft.com/office/powerpoint/2010/main" val="212425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18</a:t>
            </a:fld>
            <a:endParaRPr lang="it-IT"/>
          </a:p>
        </p:txBody>
      </p:sp>
      <p:sp>
        <p:nvSpPr>
          <p:cNvPr id="9" name="Rettangolo 8"/>
          <p:cNvSpPr/>
          <p:nvPr/>
        </p:nvSpPr>
        <p:spPr>
          <a:xfrm>
            <a:off x="401443" y="1828806"/>
            <a:ext cx="11140069" cy="954107"/>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a:p>
            <a:r>
              <a:rPr lang="it-IT" sz="2400" b="1" dirty="0" smtClean="0">
                <a:solidFill>
                  <a:srgbClr val="FF0000"/>
                </a:solidFill>
                <a:latin typeface="Lucida Console" panose="020B0609040504020204" pitchFamily="49" charset="0"/>
              </a:rPr>
              <a:t>- </a:t>
            </a:r>
            <a:r>
              <a:rPr lang="it-IT" sz="2400" b="1" dirty="0" err="1" smtClean="0">
                <a:solidFill>
                  <a:srgbClr val="FF0000"/>
                </a:solidFill>
                <a:latin typeface="Lucida Console" panose="020B0609040504020204" pitchFamily="49" charset="0"/>
              </a:rPr>
              <a:t>Survey</a:t>
            </a:r>
            <a:r>
              <a:rPr lang="it-IT" sz="2400" b="1" dirty="0" smtClean="0">
                <a:solidFill>
                  <a:srgbClr val="FF0000"/>
                </a:solidFill>
                <a:latin typeface="Lucida Console" panose="020B0609040504020204" pitchFamily="49" charset="0"/>
              </a:rPr>
              <a:t> </a:t>
            </a:r>
            <a:r>
              <a:rPr lang="it-IT" sz="2400" b="1" dirty="0" err="1" smtClean="0">
                <a:solidFill>
                  <a:srgbClr val="FF0000"/>
                </a:solidFill>
                <a:latin typeface="Lucida Console" panose="020B0609040504020204" pitchFamily="49" charset="0"/>
              </a:rPr>
              <a:t>Strategy</a:t>
            </a:r>
            <a:r>
              <a:rPr lang="it-IT" sz="2400" b="1" dirty="0" smtClean="0">
                <a:solidFill>
                  <a:srgbClr val="FF0000"/>
                </a:solidFill>
                <a:latin typeface="Lucida Console" panose="020B0609040504020204" pitchFamily="49" charset="0"/>
              </a:rPr>
              <a:t> </a:t>
            </a:r>
            <a:r>
              <a:rPr lang="it-IT" b="1" dirty="0" smtClean="0">
                <a:solidFill>
                  <a:srgbClr val="FF0000"/>
                </a:solidFill>
                <a:latin typeface="Lucida Console" panose="020B0609040504020204" pitchFamily="49" charset="0"/>
              </a:rPr>
              <a:t> </a:t>
            </a:r>
            <a:endParaRPr lang="it-IT" b="1" dirty="0">
              <a:solidFill>
                <a:srgbClr val="FF0000"/>
              </a:solidFill>
              <a:latin typeface="Lucida Console" panose="020B0609040504020204" pitchFamily="49" charset="0"/>
            </a:endParaRPr>
          </a:p>
        </p:txBody>
      </p:sp>
      <p:sp>
        <p:nvSpPr>
          <p:cNvPr id="11" name="TextBox 1"/>
          <p:cNvSpPr txBox="1"/>
          <p:nvPr/>
        </p:nvSpPr>
        <p:spPr>
          <a:xfrm>
            <a:off x="383247" y="2844636"/>
            <a:ext cx="8424936" cy="1415772"/>
          </a:xfrm>
          <a:prstGeom prst="rect">
            <a:avLst/>
          </a:prstGeom>
          <a:noFill/>
        </p:spPr>
        <p:txBody>
          <a:bodyPr wrap="square" rtlCol="0">
            <a:spAutoFit/>
          </a:bodyPr>
          <a:lstStyle/>
          <a:p>
            <a:endParaRPr lang="en-US" sz="2000" b="1" dirty="0" smtClean="0">
              <a:latin typeface="+mj-lt"/>
            </a:endParaRPr>
          </a:p>
          <a:p>
            <a:r>
              <a:rPr lang="en-US" sz="2400" b="1" dirty="0" smtClean="0">
                <a:solidFill>
                  <a:srgbClr val="3BF32D"/>
                </a:solidFill>
                <a:effectLst>
                  <a:outerShdw blurRad="38100" dist="38100" dir="2700000" algn="tl">
                    <a:srgbClr val="000000">
                      <a:alpha val="43137"/>
                    </a:srgbClr>
                  </a:outerShdw>
                </a:effectLst>
              </a:rPr>
              <a:t>35K galaxies </a:t>
            </a:r>
            <a:r>
              <a:rPr lang="en-US" sz="2400" b="1" dirty="0" smtClean="0"/>
              <a:t>at magnitude brighter than  </a:t>
            </a:r>
            <a:r>
              <a:rPr lang="en-US" sz="2400" b="1" i="1" dirty="0" smtClean="0">
                <a:solidFill>
                  <a:srgbClr val="3BF32D"/>
                </a:solidFill>
                <a:effectLst>
                  <a:outerShdw blurRad="38100" dist="38100" dir="2700000" algn="tl">
                    <a:srgbClr val="000000">
                      <a:alpha val="43137"/>
                    </a:srgbClr>
                  </a:outerShdw>
                </a:effectLst>
              </a:rPr>
              <a:t>I</a:t>
            </a:r>
            <a:r>
              <a:rPr lang="en-US" sz="2400" b="1" i="1" baseline="-25000" dirty="0" smtClean="0">
                <a:solidFill>
                  <a:srgbClr val="3BF32D"/>
                </a:solidFill>
                <a:effectLst>
                  <a:outerShdw blurRad="38100" dist="38100" dir="2700000" algn="tl">
                    <a:srgbClr val="000000">
                      <a:alpha val="43137"/>
                    </a:srgbClr>
                  </a:outerShdw>
                </a:effectLst>
              </a:rPr>
              <a:t>AB</a:t>
            </a:r>
            <a:r>
              <a:rPr lang="en-US" sz="2400" b="1" i="1" dirty="0">
                <a:solidFill>
                  <a:srgbClr val="3BF32D"/>
                </a:solidFill>
                <a:effectLst>
                  <a:outerShdw blurRad="38100" dist="38100" dir="2700000" algn="tl">
                    <a:srgbClr val="000000">
                      <a:alpha val="43137"/>
                    </a:srgbClr>
                  </a:outerShdw>
                </a:effectLst>
              </a:rPr>
              <a:t> =</a:t>
            </a:r>
            <a:r>
              <a:rPr lang="en-US" sz="2400" b="1" i="1" dirty="0" smtClean="0">
                <a:solidFill>
                  <a:srgbClr val="3BF32D"/>
                </a:solidFill>
                <a:effectLst>
                  <a:outerShdw blurRad="38100" dist="38100" dir="2700000" algn="tl">
                    <a:srgbClr val="000000">
                      <a:alpha val="43137"/>
                    </a:srgbClr>
                  </a:outerShdw>
                </a:effectLst>
              </a:rPr>
              <a:t>20.5 </a:t>
            </a:r>
            <a:r>
              <a:rPr lang="en-US" sz="2400" b="1" i="1" dirty="0" smtClean="0">
                <a:solidFill>
                  <a:srgbClr val="3BF32D"/>
                </a:solidFill>
              </a:rPr>
              <a:t> </a:t>
            </a:r>
          </a:p>
          <a:p>
            <a:r>
              <a:rPr lang="en-US" sz="2400" b="1" dirty="0" smtClean="0"/>
              <a:t>pre-selected from photometric redshifts to be at </a:t>
            </a:r>
            <a:r>
              <a:rPr lang="en-US" sz="2400" b="1" dirty="0" smtClean="0">
                <a:solidFill>
                  <a:srgbClr val="FF0000"/>
                </a:solidFill>
                <a:effectLst>
                  <a:outerShdw blurRad="38100" dist="38100" dir="2700000" algn="tl">
                    <a:srgbClr val="000000">
                      <a:alpha val="43137"/>
                    </a:srgbClr>
                  </a:outerShdw>
                </a:effectLst>
              </a:rPr>
              <a:t> </a:t>
            </a:r>
            <a:r>
              <a:rPr lang="en-US" sz="2400" b="1" dirty="0" smtClean="0">
                <a:solidFill>
                  <a:srgbClr val="3BF32D"/>
                </a:solidFill>
                <a:effectLst>
                  <a:outerShdw blurRad="38100" dist="38100" dir="2700000" algn="tl">
                    <a:srgbClr val="000000">
                      <a:alpha val="43137"/>
                    </a:srgbClr>
                  </a:outerShdw>
                </a:effectLst>
              </a:rPr>
              <a:t>z &gt; 0.3 </a:t>
            </a:r>
          </a:p>
          <a:p>
            <a:endParaRPr lang="it-IT" b="1" dirty="0">
              <a:effectLst>
                <a:outerShdw blurRad="38100" dist="38100" dir="2700000" algn="tl">
                  <a:srgbClr val="000000">
                    <a:alpha val="43137"/>
                  </a:srgbClr>
                </a:outerShdw>
              </a:effectLst>
              <a:latin typeface="+mj-lt"/>
            </a:endParaRPr>
          </a:p>
        </p:txBody>
      </p:sp>
      <p:sp>
        <p:nvSpPr>
          <p:cNvPr id="12" name="CasellaDiTesto 11"/>
          <p:cNvSpPr txBox="1"/>
          <p:nvPr/>
        </p:nvSpPr>
        <p:spPr>
          <a:xfrm>
            <a:off x="9324215" y="2570520"/>
            <a:ext cx="2842509" cy="369332"/>
          </a:xfrm>
          <a:prstGeom prst="rect">
            <a:avLst/>
          </a:prstGeom>
          <a:noFill/>
        </p:spPr>
        <p:txBody>
          <a:bodyPr wrap="none" rtlCol="0">
            <a:spAutoFit/>
          </a:bodyPr>
          <a:lstStyle/>
          <a:p>
            <a:r>
              <a:rPr lang="it-IT" b="1" dirty="0" err="1" smtClean="0">
                <a:effectLst>
                  <a:outerShdw blurRad="38100" dist="38100" dir="2700000" algn="tl">
                    <a:srgbClr val="000000">
                      <a:alpha val="43137"/>
                    </a:srgbClr>
                  </a:outerShdw>
                </a:effectLst>
              </a:rPr>
              <a:t>StePS</a:t>
            </a:r>
            <a:r>
              <a:rPr lang="it-IT" b="1" dirty="0" smtClean="0">
                <a:effectLst>
                  <a:outerShdw blurRad="38100" dist="38100" dir="2700000" algn="tl">
                    <a:srgbClr val="000000">
                      <a:alpha val="43137"/>
                    </a:srgbClr>
                  </a:outerShdw>
                </a:effectLst>
              </a:rPr>
              <a:t>  </a:t>
            </a:r>
            <a:r>
              <a:rPr lang="it-IT" b="1" dirty="0" err="1" smtClean="0">
                <a:effectLst>
                  <a:outerShdw blurRad="38100" dist="38100" dir="2700000" algn="tl">
                    <a:srgbClr val="000000">
                      <a:alpha val="43137"/>
                    </a:srgbClr>
                  </a:outerShdw>
                </a:effectLst>
              </a:rPr>
              <a:t>redshift</a:t>
            </a:r>
            <a:r>
              <a:rPr lang="it-IT" b="1" dirty="0" smtClean="0">
                <a:effectLst>
                  <a:outerShdw blurRad="38100" dist="38100" dir="2700000" algn="tl">
                    <a:srgbClr val="000000">
                      <a:alpha val="43137"/>
                    </a:srgbClr>
                  </a:outerShdw>
                </a:effectLst>
              </a:rPr>
              <a:t> </a:t>
            </a:r>
            <a:r>
              <a:rPr lang="it-IT" b="1" dirty="0" err="1" smtClean="0">
                <a:effectLst>
                  <a:outerShdw blurRad="38100" dist="38100" dir="2700000" algn="tl">
                    <a:srgbClr val="000000">
                      <a:alpha val="43137"/>
                    </a:srgbClr>
                  </a:outerShdw>
                </a:effectLst>
              </a:rPr>
              <a:t>distribution</a:t>
            </a:r>
            <a:r>
              <a:rPr lang="it-IT" b="1" dirty="0" smtClean="0">
                <a:effectLst>
                  <a:outerShdw blurRad="38100" dist="38100" dir="2700000" algn="tl">
                    <a:srgbClr val="000000">
                      <a:alpha val="43137"/>
                    </a:srgbClr>
                  </a:outerShdw>
                </a:effectLst>
              </a:rPr>
              <a:t>  </a:t>
            </a:r>
            <a:endParaRPr lang="it-IT" b="1" dirty="0">
              <a:effectLst>
                <a:outerShdw blurRad="38100" dist="38100" dir="2700000" algn="tl">
                  <a:srgbClr val="000000">
                    <a:alpha val="43137"/>
                  </a:srgbClr>
                </a:outerShdw>
              </a:effectLst>
            </a:endParaRPr>
          </a:p>
        </p:txBody>
      </p:sp>
      <p:pic>
        <p:nvPicPr>
          <p:cNvPr id="13" name="Immagine 12"/>
          <p:cNvPicPr>
            <a:picLocks noChangeAspect="1"/>
          </p:cNvPicPr>
          <p:nvPr/>
        </p:nvPicPr>
        <p:blipFill rotWithShape="1">
          <a:blip r:embed="rId5" cstate="print">
            <a:extLst>
              <a:ext uri="{28A0092B-C50C-407E-A947-70E740481C1C}">
                <a14:useLocalDpi xmlns:a14="http://schemas.microsoft.com/office/drawing/2010/main" val="0"/>
              </a:ext>
            </a:extLst>
          </a:blip>
          <a:srcRect t="8424" b="4191"/>
          <a:stretch/>
        </p:blipFill>
        <p:spPr>
          <a:xfrm>
            <a:off x="7749312" y="2982858"/>
            <a:ext cx="4326637" cy="3024337"/>
          </a:xfrm>
          <a:prstGeom prst="rect">
            <a:avLst/>
          </a:prstGeom>
          <a:effectLst>
            <a:softEdge rad="63500"/>
          </a:effectLst>
        </p:spPr>
      </p:pic>
      <p:graphicFrame>
        <p:nvGraphicFramePr>
          <p:cNvPr id="16" name="Tabella 15"/>
          <p:cNvGraphicFramePr>
            <a:graphicFrameLocks noGrp="1"/>
          </p:cNvGraphicFramePr>
          <p:nvPr>
            <p:extLst>
              <p:ext uri="{D42A27DB-BD31-4B8C-83A1-F6EECF244321}">
                <p14:modId xmlns:p14="http://schemas.microsoft.com/office/powerpoint/2010/main" val="3434008514"/>
              </p:ext>
            </p:extLst>
          </p:nvPr>
        </p:nvGraphicFramePr>
        <p:xfrm>
          <a:off x="708317" y="4506069"/>
          <a:ext cx="3623838" cy="1137920"/>
        </p:xfrm>
        <a:graphic>
          <a:graphicData uri="http://schemas.openxmlformats.org/drawingml/2006/table">
            <a:tbl>
              <a:tblPr firstRow="1" bandRow="1">
                <a:tableStyleId>{5C22544A-7EE6-4342-B048-85BDC9FD1C3A}</a:tableStyleId>
              </a:tblPr>
              <a:tblGrid>
                <a:gridCol w="1811919">
                  <a:extLst>
                    <a:ext uri="{9D8B030D-6E8A-4147-A177-3AD203B41FA5}">
                      <a16:colId xmlns:a16="http://schemas.microsoft.com/office/drawing/2014/main" val="20000"/>
                    </a:ext>
                  </a:extLst>
                </a:gridCol>
                <a:gridCol w="1811919">
                  <a:extLst>
                    <a:ext uri="{9D8B030D-6E8A-4147-A177-3AD203B41FA5}">
                      <a16:colId xmlns:a16="http://schemas.microsoft.com/office/drawing/2014/main" val="20001"/>
                    </a:ext>
                  </a:extLst>
                </a:gridCol>
              </a:tblGrid>
              <a:tr h="370840">
                <a:tc>
                  <a:txBody>
                    <a:bodyPr/>
                    <a:lstStyle/>
                    <a:p>
                      <a:r>
                        <a:rPr lang="it-IT" b="1" dirty="0" err="1" smtClean="0"/>
                        <a:t>Mag</a:t>
                      </a:r>
                      <a:r>
                        <a:rPr lang="it-IT" b="1" dirty="0" smtClean="0"/>
                        <a:t> Limit</a:t>
                      </a:r>
                      <a:endParaRPr lang="it-IT" b="1" dirty="0"/>
                    </a:p>
                  </a:txBody>
                  <a:tcPr/>
                </a:tc>
                <a:tc>
                  <a:txBody>
                    <a:bodyPr/>
                    <a:lstStyle/>
                    <a:p>
                      <a:r>
                        <a:rPr lang="it-IT" b="1" dirty="0" err="1" smtClean="0"/>
                        <a:t>Iab</a:t>
                      </a:r>
                      <a:r>
                        <a:rPr lang="it-IT" b="1" dirty="0" smtClean="0"/>
                        <a:t> &lt; 20.5</a:t>
                      </a:r>
                      <a:endParaRPr lang="it-IT" b="1" dirty="0"/>
                    </a:p>
                  </a:txBody>
                  <a:tcPr/>
                </a:tc>
                <a:extLst>
                  <a:ext uri="{0D108BD9-81ED-4DB2-BD59-A6C34878D82A}">
                    <a16:rowId xmlns:a16="http://schemas.microsoft.com/office/drawing/2014/main" val="10000"/>
                  </a:ext>
                </a:extLst>
              </a:tr>
              <a:tr h="370840">
                <a:tc>
                  <a:txBody>
                    <a:bodyPr/>
                    <a:lstStyle/>
                    <a:p>
                      <a:r>
                        <a:rPr lang="it-IT" b="1" dirty="0" err="1" smtClean="0"/>
                        <a:t>All</a:t>
                      </a:r>
                      <a:r>
                        <a:rPr lang="it-IT" b="1" dirty="0" smtClean="0"/>
                        <a:t> </a:t>
                      </a:r>
                      <a:r>
                        <a:rPr lang="it-IT" b="1" dirty="0" err="1" smtClean="0"/>
                        <a:t>Galaxies</a:t>
                      </a:r>
                      <a:endParaRPr lang="it-IT" b="1" dirty="0"/>
                    </a:p>
                  </a:txBody>
                  <a:tcPr/>
                </a:tc>
                <a:tc>
                  <a:txBody>
                    <a:bodyPr/>
                    <a:lstStyle/>
                    <a:p>
                      <a:r>
                        <a:rPr lang="it-IT" sz="2000" b="1" dirty="0" smtClean="0"/>
                        <a:t>~ </a:t>
                      </a:r>
                      <a:r>
                        <a:rPr lang="it-IT" b="1" dirty="0" smtClean="0"/>
                        <a:t>3000</a:t>
                      </a:r>
                      <a:endParaRPr lang="it-IT" b="1" dirty="0"/>
                    </a:p>
                  </a:txBody>
                  <a:tcPr/>
                </a:tc>
                <a:extLst>
                  <a:ext uri="{0D108BD9-81ED-4DB2-BD59-A6C34878D82A}">
                    <a16:rowId xmlns:a16="http://schemas.microsoft.com/office/drawing/2014/main" val="10001"/>
                  </a:ext>
                </a:extLst>
              </a:tr>
              <a:tr h="370840">
                <a:tc>
                  <a:txBody>
                    <a:bodyPr/>
                    <a:lstStyle/>
                    <a:p>
                      <a:r>
                        <a:rPr lang="it-IT" b="1" dirty="0" err="1" smtClean="0"/>
                        <a:t>Zphot</a:t>
                      </a:r>
                      <a:r>
                        <a:rPr lang="it-IT" b="1" dirty="0" smtClean="0"/>
                        <a:t> &gt; 0.3 </a:t>
                      </a:r>
                      <a:endParaRPr lang="it-IT" b="1" dirty="0"/>
                    </a:p>
                  </a:txBody>
                  <a:tcPr/>
                </a:tc>
                <a:tc>
                  <a:txBody>
                    <a:bodyPr/>
                    <a:lstStyle/>
                    <a:p>
                      <a:r>
                        <a:rPr lang="it-IT" sz="1800" b="1" dirty="0" smtClean="0"/>
                        <a:t>~ </a:t>
                      </a:r>
                      <a:r>
                        <a:rPr lang="it-IT" b="1" dirty="0" smtClean="0"/>
                        <a:t>2000</a:t>
                      </a:r>
                      <a:endParaRPr lang="it-IT" b="1"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85458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19</a:t>
            </a:fld>
            <a:endParaRPr lang="it-IT"/>
          </a:p>
        </p:txBody>
      </p:sp>
      <p:graphicFrame>
        <p:nvGraphicFramePr>
          <p:cNvPr id="10" name="Tabella 9"/>
          <p:cNvGraphicFramePr>
            <a:graphicFrameLocks noGrp="1"/>
          </p:cNvGraphicFramePr>
          <p:nvPr>
            <p:extLst>
              <p:ext uri="{D42A27DB-BD31-4B8C-83A1-F6EECF244321}">
                <p14:modId xmlns:p14="http://schemas.microsoft.com/office/powerpoint/2010/main" val="262968544"/>
              </p:ext>
            </p:extLst>
          </p:nvPr>
        </p:nvGraphicFramePr>
        <p:xfrm>
          <a:off x="708317" y="4506069"/>
          <a:ext cx="3623838" cy="1137920"/>
        </p:xfrm>
        <a:graphic>
          <a:graphicData uri="http://schemas.openxmlformats.org/drawingml/2006/table">
            <a:tbl>
              <a:tblPr firstRow="1" bandRow="1">
                <a:tableStyleId>{5C22544A-7EE6-4342-B048-85BDC9FD1C3A}</a:tableStyleId>
              </a:tblPr>
              <a:tblGrid>
                <a:gridCol w="1811919">
                  <a:extLst>
                    <a:ext uri="{9D8B030D-6E8A-4147-A177-3AD203B41FA5}">
                      <a16:colId xmlns:a16="http://schemas.microsoft.com/office/drawing/2014/main" val="20000"/>
                    </a:ext>
                  </a:extLst>
                </a:gridCol>
                <a:gridCol w="1811919">
                  <a:extLst>
                    <a:ext uri="{9D8B030D-6E8A-4147-A177-3AD203B41FA5}">
                      <a16:colId xmlns:a16="http://schemas.microsoft.com/office/drawing/2014/main" val="20001"/>
                    </a:ext>
                  </a:extLst>
                </a:gridCol>
              </a:tblGrid>
              <a:tr h="370840">
                <a:tc>
                  <a:txBody>
                    <a:bodyPr/>
                    <a:lstStyle/>
                    <a:p>
                      <a:r>
                        <a:rPr lang="it-IT" b="1" dirty="0" err="1" smtClean="0"/>
                        <a:t>Mag</a:t>
                      </a:r>
                      <a:r>
                        <a:rPr lang="it-IT" b="1" dirty="0" smtClean="0"/>
                        <a:t> Limit</a:t>
                      </a:r>
                      <a:endParaRPr lang="it-IT" b="1" dirty="0"/>
                    </a:p>
                  </a:txBody>
                  <a:tcPr/>
                </a:tc>
                <a:tc>
                  <a:txBody>
                    <a:bodyPr/>
                    <a:lstStyle/>
                    <a:p>
                      <a:r>
                        <a:rPr lang="it-IT" b="1" dirty="0" err="1" smtClean="0"/>
                        <a:t>Iab</a:t>
                      </a:r>
                      <a:r>
                        <a:rPr lang="it-IT" b="1" dirty="0" smtClean="0"/>
                        <a:t> &lt; 20.5</a:t>
                      </a:r>
                      <a:endParaRPr lang="it-IT" b="1" dirty="0"/>
                    </a:p>
                  </a:txBody>
                  <a:tcPr/>
                </a:tc>
                <a:extLst>
                  <a:ext uri="{0D108BD9-81ED-4DB2-BD59-A6C34878D82A}">
                    <a16:rowId xmlns:a16="http://schemas.microsoft.com/office/drawing/2014/main" val="10000"/>
                  </a:ext>
                </a:extLst>
              </a:tr>
              <a:tr h="370840">
                <a:tc>
                  <a:txBody>
                    <a:bodyPr/>
                    <a:lstStyle/>
                    <a:p>
                      <a:r>
                        <a:rPr lang="it-IT" b="1" dirty="0" err="1" smtClean="0"/>
                        <a:t>All</a:t>
                      </a:r>
                      <a:r>
                        <a:rPr lang="it-IT" b="1" dirty="0" smtClean="0"/>
                        <a:t> </a:t>
                      </a:r>
                      <a:r>
                        <a:rPr lang="it-IT" b="1" dirty="0" err="1" smtClean="0"/>
                        <a:t>Galaxies</a:t>
                      </a:r>
                      <a:endParaRPr lang="it-IT" b="1" dirty="0"/>
                    </a:p>
                  </a:txBody>
                  <a:tcPr/>
                </a:tc>
                <a:tc>
                  <a:txBody>
                    <a:bodyPr/>
                    <a:lstStyle/>
                    <a:p>
                      <a:r>
                        <a:rPr lang="it-IT" sz="2000" b="1" dirty="0" smtClean="0"/>
                        <a:t>~ </a:t>
                      </a:r>
                      <a:r>
                        <a:rPr lang="it-IT" b="1" dirty="0" smtClean="0"/>
                        <a:t>3000</a:t>
                      </a:r>
                      <a:endParaRPr lang="it-IT" b="1" dirty="0"/>
                    </a:p>
                  </a:txBody>
                  <a:tcPr/>
                </a:tc>
                <a:extLst>
                  <a:ext uri="{0D108BD9-81ED-4DB2-BD59-A6C34878D82A}">
                    <a16:rowId xmlns:a16="http://schemas.microsoft.com/office/drawing/2014/main" val="10001"/>
                  </a:ext>
                </a:extLst>
              </a:tr>
              <a:tr h="370840">
                <a:tc>
                  <a:txBody>
                    <a:bodyPr/>
                    <a:lstStyle/>
                    <a:p>
                      <a:r>
                        <a:rPr lang="it-IT" b="1" dirty="0" err="1" smtClean="0"/>
                        <a:t>Zphot</a:t>
                      </a:r>
                      <a:r>
                        <a:rPr lang="it-IT" b="1" dirty="0" smtClean="0"/>
                        <a:t> &gt; 0.3 </a:t>
                      </a:r>
                      <a:endParaRPr lang="it-IT" b="1" dirty="0"/>
                    </a:p>
                  </a:txBody>
                  <a:tcPr/>
                </a:tc>
                <a:tc>
                  <a:txBody>
                    <a:bodyPr/>
                    <a:lstStyle/>
                    <a:p>
                      <a:r>
                        <a:rPr lang="it-IT" sz="1800" b="1" dirty="0" smtClean="0"/>
                        <a:t>~ </a:t>
                      </a:r>
                      <a:r>
                        <a:rPr lang="it-IT" b="1" dirty="0" smtClean="0"/>
                        <a:t>2000</a:t>
                      </a:r>
                      <a:endParaRPr lang="it-IT" b="1" dirty="0"/>
                    </a:p>
                  </a:txBody>
                  <a:tcPr/>
                </a:tc>
                <a:extLst>
                  <a:ext uri="{0D108BD9-81ED-4DB2-BD59-A6C34878D82A}">
                    <a16:rowId xmlns:a16="http://schemas.microsoft.com/office/drawing/2014/main" val="10002"/>
                  </a:ext>
                </a:extLst>
              </a:tr>
            </a:tbl>
          </a:graphicData>
        </a:graphic>
      </p:graphicFrame>
      <p:grpSp>
        <p:nvGrpSpPr>
          <p:cNvPr id="5" name="Gruppo 4"/>
          <p:cNvGrpSpPr/>
          <p:nvPr/>
        </p:nvGrpSpPr>
        <p:grpSpPr>
          <a:xfrm>
            <a:off x="8153400" y="2852386"/>
            <a:ext cx="3870277" cy="3534770"/>
            <a:chOff x="8153400" y="2674962"/>
            <a:chExt cx="3870277" cy="3534770"/>
          </a:xfrm>
        </p:grpSpPr>
        <p:sp>
          <p:nvSpPr>
            <p:cNvPr id="2" name="Rettangolo 1"/>
            <p:cNvSpPr/>
            <p:nvPr/>
          </p:nvSpPr>
          <p:spPr>
            <a:xfrm>
              <a:off x="8153400" y="2674962"/>
              <a:ext cx="3870277" cy="3534770"/>
            </a:xfrm>
            <a:prstGeom prst="rect">
              <a:avLst/>
            </a:prstGeom>
            <a:solidFill>
              <a:schemeClr val="tx1"/>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6" name="Gruppo 15"/>
            <p:cNvGrpSpPr/>
            <p:nvPr/>
          </p:nvGrpSpPr>
          <p:grpSpPr>
            <a:xfrm>
              <a:off x="8215257" y="2771048"/>
              <a:ext cx="3664423" cy="3312368"/>
              <a:chOff x="763561" y="2852936"/>
              <a:chExt cx="3664423" cy="3312368"/>
            </a:xfrm>
          </p:grpSpPr>
          <p:pic>
            <p:nvPicPr>
              <p:cNvPr id="17" name="Immagine 16"/>
              <p:cNvPicPr>
                <a:picLocks noChangeAspect="1"/>
              </p:cNvPicPr>
              <p:nvPr/>
            </p:nvPicPr>
            <p:blipFill rotWithShape="1">
              <a:blip r:embed="rId5" cstate="print">
                <a:extLst>
                  <a:ext uri="{28A0092B-C50C-407E-A947-70E740481C1C}">
                    <a14:useLocalDpi xmlns:a14="http://schemas.microsoft.com/office/drawing/2010/main" val="0"/>
                  </a:ext>
                </a:extLst>
              </a:blip>
              <a:srcRect t="8060" r="48730" b="5298"/>
              <a:stretch/>
            </p:blipFill>
            <p:spPr>
              <a:xfrm>
                <a:off x="763561" y="2852936"/>
                <a:ext cx="3664423" cy="3096344"/>
              </a:xfrm>
              <a:prstGeom prst="rect">
                <a:avLst/>
              </a:prstGeom>
            </p:spPr>
          </p:pic>
          <p:pic>
            <p:nvPicPr>
              <p:cNvPr id="18" name="Immagine 17"/>
              <p:cNvPicPr>
                <a:picLocks noChangeAspect="1"/>
              </p:cNvPicPr>
              <p:nvPr/>
            </p:nvPicPr>
            <p:blipFill rotWithShape="1">
              <a:blip r:embed="rId6" cstate="print">
                <a:extLst>
                  <a:ext uri="{28A0092B-C50C-407E-A947-70E740481C1C}">
                    <a14:useLocalDpi xmlns:a14="http://schemas.microsoft.com/office/drawing/2010/main" val="0"/>
                  </a:ext>
                </a:extLst>
              </a:blip>
              <a:srcRect l="8321" t="91647" r="11792" b="4191"/>
              <a:stretch/>
            </p:blipFill>
            <p:spPr>
              <a:xfrm>
                <a:off x="899593" y="6021288"/>
                <a:ext cx="3456384" cy="144016"/>
              </a:xfrm>
              <a:prstGeom prst="rect">
                <a:avLst/>
              </a:prstGeom>
            </p:spPr>
          </p:pic>
        </p:grpSp>
      </p:grpSp>
      <p:graphicFrame>
        <p:nvGraphicFramePr>
          <p:cNvPr id="19" name="Tabella 18"/>
          <p:cNvGraphicFramePr>
            <a:graphicFrameLocks noGrp="1"/>
          </p:cNvGraphicFramePr>
          <p:nvPr>
            <p:extLst>
              <p:ext uri="{D42A27DB-BD31-4B8C-83A1-F6EECF244321}">
                <p14:modId xmlns:p14="http://schemas.microsoft.com/office/powerpoint/2010/main" val="3113356057"/>
              </p:ext>
            </p:extLst>
          </p:nvPr>
        </p:nvGraphicFramePr>
        <p:xfrm>
          <a:off x="4777230" y="4341576"/>
          <a:ext cx="2952328" cy="1752600"/>
        </p:xfrm>
        <a:graphic>
          <a:graphicData uri="http://schemas.openxmlformats.org/drawingml/2006/table">
            <a:tbl>
              <a:tblPr firstRow="1" bandRow="1">
                <a:tableStyleId>{5C22544A-7EE6-4342-B048-85BDC9FD1C3A}</a:tableStyleId>
              </a:tblPr>
              <a:tblGrid>
                <a:gridCol w="1152128">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tblGrid>
              <a:tr h="370840">
                <a:tc>
                  <a:txBody>
                    <a:bodyPr/>
                    <a:lstStyle/>
                    <a:p>
                      <a:pPr algn="ctr"/>
                      <a:r>
                        <a:rPr lang="it-IT" dirty="0" smtClean="0"/>
                        <a:t>Redshift</a:t>
                      </a:r>
                      <a:endParaRPr lang="it-IT" dirty="0"/>
                    </a:p>
                  </a:txBody>
                  <a:tcPr/>
                </a:tc>
                <a:tc>
                  <a:txBody>
                    <a:bodyPr/>
                    <a:lstStyle/>
                    <a:p>
                      <a:pPr algn="ctr"/>
                      <a:r>
                        <a:rPr lang="it-IT" dirty="0" smtClean="0"/>
                        <a:t>Mass </a:t>
                      </a:r>
                      <a:r>
                        <a:rPr lang="it-IT" dirty="0" err="1" smtClean="0"/>
                        <a:t>limit</a:t>
                      </a:r>
                      <a:r>
                        <a:rPr lang="it-IT" dirty="0" smtClean="0"/>
                        <a:t> (log(M/</a:t>
                      </a:r>
                      <a:r>
                        <a:rPr lang="it-IT" dirty="0" err="1" smtClean="0"/>
                        <a:t>Mo</a:t>
                      </a:r>
                      <a:r>
                        <a:rPr lang="it-IT" dirty="0" smtClean="0"/>
                        <a:t>)</a:t>
                      </a:r>
                      <a:endParaRPr lang="it-IT" dirty="0"/>
                    </a:p>
                  </a:txBody>
                  <a:tcPr/>
                </a:tc>
                <a:extLst>
                  <a:ext uri="{0D108BD9-81ED-4DB2-BD59-A6C34878D82A}">
                    <a16:rowId xmlns:a16="http://schemas.microsoft.com/office/drawing/2014/main" val="10000"/>
                  </a:ext>
                </a:extLst>
              </a:tr>
              <a:tr h="370840">
                <a:tc>
                  <a:txBody>
                    <a:bodyPr/>
                    <a:lstStyle/>
                    <a:p>
                      <a:pPr algn="ctr"/>
                      <a:r>
                        <a:rPr lang="it-IT" dirty="0" smtClean="0"/>
                        <a:t>z=0.3</a:t>
                      </a:r>
                      <a:endParaRPr lang="it-IT" dirty="0"/>
                    </a:p>
                  </a:txBody>
                  <a:tcPr/>
                </a:tc>
                <a:tc>
                  <a:txBody>
                    <a:bodyPr/>
                    <a:lstStyle/>
                    <a:p>
                      <a:pPr algn="ctr"/>
                      <a:r>
                        <a:rPr lang="it-IT" dirty="0" smtClean="0"/>
                        <a:t>10.3</a:t>
                      </a:r>
                      <a:endParaRPr lang="it-IT" dirty="0"/>
                    </a:p>
                  </a:txBody>
                  <a:tcPr/>
                </a:tc>
                <a:extLst>
                  <a:ext uri="{0D108BD9-81ED-4DB2-BD59-A6C34878D82A}">
                    <a16:rowId xmlns:a16="http://schemas.microsoft.com/office/drawing/2014/main" val="10001"/>
                  </a:ext>
                </a:extLst>
              </a:tr>
              <a:tr h="370840">
                <a:tc>
                  <a:txBody>
                    <a:bodyPr/>
                    <a:lstStyle/>
                    <a:p>
                      <a:pPr algn="ctr"/>
                      <a:r>
                        <a:rPr lang="it-IT" dirty="0" smtClean="0"/>
                        <a:t>z=0.5</a:t>
                      </a:r>
                      <a:endParaRPr lang="it-IT" dirty="0"/>
                    </a:p>
                  </a:txBody>
                  <a:tcPr/>
                </a:tc>
                <a:tc>
                  <a:txBody>
                    <a:bodyPr/>
                    <a:lstStyle/>
                    <a:p>
                      <a:pPr algn="ctr"/>
                      <a:r>
                        <a:rPr lang="it-IT" dirty="0" smtClean="0"/>
                        <a:t>11.0</a:t>
                      </a:r>
                      <a:endParaRPr lang="it-IT" dirty="0"/>
                    </a:p>
                  </a:txBody>
                  <a:tcPr/>
                </a:tc>
                <a:extLst>
                  <a:ext uri="{0D108BD9-81ED-4DB2-BD59-A6C34878D82A}">
                    <a16:rowId xmlns:a16="http://schemas.microsoft.com/office/drawing/2014/main" val="10002"/>
                  </a:ext>
                </a:extLst>
              </a:tr>
              <a:tr h="370840">
                <a:tc>
                  <a:txBody>
                    <a:bodyPr/>
                    <a:lstStyle/>
                    <a:p>
                      <a:pPr algn="ctr"/>
                      <a:r>
                        <a:rPr lang="it-IT" dirty="0" smtClean="0"/>
                        <a:t>z=0.8</a:t>
                      </a:r>
                      <a:endParaRPr lang="it-IT" dirty="0"/>
                    </a:p>
                  </a:txBody>
                  <a:tcPr/>
                </a:tc>
                <a:tc>
                  <a:txBody>
                    <a:bodyPr/>
                    <a:lstStyle/>
                    <a:p>
                      <a:pPr algn="ctr"/>
                      <a:r>
                        <a:rPr lang="it-IT" dirty="0" smtClean="0"/>
                        <a:t>11.5</a:t>
                      </a:r>
                      <a:endParaRPr lang="it-IT" dirty="0"/>
                    </a:p>
                  </a:txBody>
                  <a:tcPr/>
                </a:tc>
                <a:extLst>
                  <a:ext uri="{0D108BD9-81ED-4DB2-BD59-A6C34878D82A}">
                    <a16:rowId xmlns:a16="http://schemas.microsoft.com/office/drawing/2014/main" val="10003"/>
                  </a:ext>
                </a:extLst>
              </a:tr>
            </a:tbl>
          </a:graphicData>
        </a:graphic>
      </p:graphicFrame>
      <p:sp>
        <p:nvSpPr>
          <p:cNvPr id="21" name="Rettangolo 20"/>
          <p:cNvSpPr/>
          <p:nvPr/>
        </p:nvSpPr>
        <p:spPr>
          <a:xfrm>
            <a:off x="401443" y="1828806"/>
            <a:ext cx="11140069" cy="954107"/>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a:p>
            <a:r>
              <a:rPr lang="it-IT" sz="2400" b="1" dirty="0" smtClean="0">
                <a:solidFill>
                  <a:srgbClr val="FF0000"/>
                </a:solidFill>
                <a:latin typeface="Lucida Console" panose="020B0609040504020204" pitchFamily="49" charset="0"/>
              </a:rPr>
              <a:t>- </a:t>
            </a:r>
            <a:r>
              <a:rPr lang="it-IT" sz="2400" b="1" dirty="0" err="1" smtClean="0">
                <a:solidFill>
                  <a:srgbClr val="FF0000"/>
                </a:solidFill>
                <a:latin typeface="Lucida Console" panose="020B0609040504020204" pitchFamily="49" charset="0"/>
              </a:rPr>
              <a:t>Survey</a:t>
            </a:r>
            <a:r>
              <a:rPr lang="it-IT" sz="2400" b="1" dirty="0" smtClean="0">
                <a:solidFill>
                  <a:srgbClr val="FF0000"/>
                </a:solidFill>
                <a:latin typeface="Lucida Console" panose="020B0609040504020204" pitchFamily="49" charset="0"/>
              </a:rPr>
              <a:t> </a:t>
            </a:r>
            <a:r>
              <a:rPr lang="it-IT" sz="2400" b="1" dirty="0" err="1" smtClean="0">
                <a:solidFill>
                  <a:srgbClr val="FF0000"/>
                </a:solidFill>
                <a:latin typeface="Lucida Console" panose="020B0609040504020204" pitchFamily="49" charset="0"/>
              </a:rPr>
              <a:t>Strategy</a:t>
            </a:r>
            <a:r>
              <a:rPr lang="it-IT" sz="2400" b="1" dirty="0" smtClean="0">
                <a:solidFill>
                  <a:srgbClr val="FF0000"/>
                </a:solidFill>
                <a:latin typeface="Lucida Console" panose="020B0609040504020204" pitchFamily="49" charset="0"/>
              </a:rPr>
              <a:t> </a:t>
            </a:r>
            <a:r>
              <a:rPr lang="it-IT" b="1" dirty="0" smtClean="0">
                <a:solidFill>
                  <a:srgbClr val="FF0000"/>
                </a:solidFill>
                <a:latin typeface="Lucida Console" panose="020B0609040504020204" pitchFamily="49" charset="0"/>
              </a:rPr>
              <a:t> </a:t>
            </a:r>
            <a:endParaRPr lang="it-IT" b="1" dirty="0">
              <a:solidFill>
                <a:srgbClr val="FF0000"/>
              </a:solidFill>
              <a:latin typeface="Lucida Console" panose="020B0609040504020204" pitchFamily="49" charset="0"/>
            </a:endParaRPr>
          </a:p>
        </p:txBody>
      </p:sp>
      <p:sp>
        <p:nvSpPr>
          <p:cNvPr id="20" name="TextBox 1"/>
          <p:cNvSpPr txBox="1"/>
          <p:nvPr/>
        </p:nvSpPr>
        <p:spPr>
          <a:xfrm>
            <a:off x="383247" y="2844636"/>
            <a:ext cx="8424936" cy="1415772"/>
          </a:xfrm>
          <a:prstGeom prst="rect">
            <a:avLst/>
          </a:prstGeom>
          <a:noFill/>
        </p:spPr>
        <p:txBody>
          <a:bodyPr wrap="square" rtlCol="0">
            <a:spAutoFit/>
          </a:bodyPr>
          <a:lstStyle/>
          <a:p>
            <a:endParaRPr lang="en-US" sz="2000" b="1" dirty="0" smtClean="0">
              <a:latin typeface="+mj-lt"/>
            </a:endParaRPr>
          </a:p>
          <a:p>
            <a:r>
              <a:rPr lang="en-US" sz="2400" b="1" dirty="0" smtClean="0">
                <a:solidFill>
                  <a:srgbClr val="3BF32D"/>
                </a:solidFill>
                <a:effectLst>
                  <a:outerShdw blurRad="38100" dist="38100" dir="2700000" algn="tl">
                    <a:srgbClr val="000000">
                      <a:alpha val="43137"/>
                    </a:srgbClr>
                  </a:outerShdw>
                </a:effectLst>
              </a:rPr>
              <a:t>35K galaxies </a:t>
            </a:r>
            <a:r>
              <a:rPr lang="en-US" sz="2400" b="1" dirty="0" smtClean="0"/>
              <a:t>at magnitude brighter than  </a:t>
            </a:r>
            <a:r>
              <a:rPr lang="en-US" sz="2400" b="1" i="1" dirty="0" smtClean="0">
                <a:solidFill>
                  <a:srgbClr val="3BF32D"/>
                </a:solidFill>
                <a:effectLst>
                  <a:outerShdw blurRad="38100" dist="38100" dir="2700000" algn="tl">
                    <a:srgbClr val="000000">
                      <a:alpha val="43137"/>
                    </a:srgbClr>
                  </a:outerShdw>
                </a:effectLst>
              </a:rPr>
              <a:t>I</a:t>
            </a:r>
            <a:r>
              <a:rPr lang="en-US" sz="2400" b="1" i="1" baseline="-25000" dirty="0" smtClean="0">
                <a:solidFill>
                  <a:srgbClr val="3BF32D"/>
                </a:solidFill>
                <a:effectLst>
                  <a:outerShdw blurRad="38100" dist="38100" dir="2700000" algn="tl">
                    <a:srgbClr val="000000">
                      <a:alpha val="43137"/>
                    </a:srgbClr>
                  </a:outerShdw>
                </a:effectLst>
              </a:rPr>
              <a:t>AB</a:t>
            </a:r>
            <a:r>
              <a:rPr lang="en-US" sz="2400" b="1" i="1" dirty="0">
                <a:solidFill>
                  <a:srgbClr val="3BF32D"/>
                </a:solidFill>
                <a:effectLst>
                  <a:outerShdw blurRad="38100" dist="38100" dir="2700000" algn="tl">
                    <a:srgbClr val="000000">
                      <a:alpha val="43137"/>
                    </a:srgbClr>
                  </a:outerShdw>
                </a:effectLst>
              </a:rPr>
              <a:t> =</a:t>
            </a:r>
            <a:r>
              <a:rPr lang="en-US" sz="2400" b="1" i="1" dirty="0" smtClean="0">
                <a:solidFill>
                  <a:srgbClr val="3BF32D"/>
                </a:solidFill>
                <a:effectLst>
                  <a:outerShdw blurRad="38100" dist="38100" dir="2700000" algn="tl">
                    <a:srgbClr val="000000">
                      <a:alpha val="43137"/>
                    </a:srgbClr>
                  </a:outerShdw>
                </a:effectLst>
              </a:rPr>
              <a:t>20.5 </a:t>
            </a:r>
            <a:r>
              <a:rPr lang="en-US" sz="2400" b="1" i="1" dirty="0" smtClean="0">
                <a:solidFill>
                  <a:srgbClr val="3BF32D"/>
                </a:solidFill>
              </a:rPr>
              <a:t> </a:t>
            </a:r>
          </a:p>
          <a:p>
            <a:r>
              <a:rPr lang="en-US" sz="2400" b="1" dirty="0" smtClean="0"/>
              <a:t>pre-selected from photometric redshifts to be at </a:t>
            </a:r>
            <a:r>
              <a:rPr lang="en-US" sz="2400" b="1" dirty="0" smtClean="0">
                <a:solidFill>
                  <a:srgbClr val="FF0000"/>
                </a:solidFill>
                <a:effectLst>
                  <a:outerShdw blurRad="38100" dist="38100" dir="2700000" algn="tl">
                    <a:srgbClr val="000000">
                      <a:alpha val="43137"/>
                    </a:srgbClr>
                  </a:outerShdw>
                </a:effectLst>
              </a:rPr>
              <a:t> </a:t>
            </a:r>
            <a:r>
              <a:rPr lang="en-US" sz="2400" b="1" dirty="0" smtClean="0">
                <a:solidFill>
                  <a:srgbClr val="3BF32D"/>
                </a:solidFill>
                <a:effectLst>
                  <a:outerShdw blurRad="38100" dist="38100" dir="2700000" algn="tl">
                    <a:srgbClr val="000000">
                      <a:alpha val="43137"/>
                    </a:srgbClr>
                  </a:outerShdw>
                </a:effectLst>
              </a:rPr>
              <a:t>z &gt; 0.3 </a:t>
            </a:r>
          </a:p>
          <a:p>
            <a:endParaRPr lang="it-IT" b="1" dirty="0">
              <a:effectLst>
                <a:outerShdw blurRad="38100" dist="38100" dir="2700000" algn="tl">
                  <a:srgbClr val="000000">
                    <a:alpha val="43137"/>
                  </a:srgbClr>
                </a:outerShdw>
              </a:effectLst>
              <a:latin typeface="+mj-lt"/>
            </a:endParaRPr>
          </a:p>
        </p:txBody>
      </p:sp>
      <p:sp>
        <p:nvSpPr>
          <p:cNvPr id="23" name="CasellaDiTesto 22"/>
          <p:cNvSpPr txBox="1"/>
          <p:nvPr/>
        </p:nvSpPr>
        <p:spPr>
          <a:xfrm>
            <a:off x="8587230" y="2570520"/>
            <a:ext cx="3562194" cy="369332"/>
          </a:xfrm>
          <a:prstGeom prst="rect">
            <a:avLst/>
          </a:prstGeom>
          <a:noFill/>
        </p:spPr>
        <p:txBody>
          <a:bodyPr wrap="none" rtlCol="0">
            <a:spAutoFit/>
          </a:bodyPr>
          <a:lstStyle/>
          <a:p>
            <a:r>
              <a:rPr lang="it-IT" b="1" dirty="0" err="1" smtClean="0">
                <a:effectLst>
                  <a:outerShdw blurRad="38100" dist="38100" dir="2700000" algn="tl">
                    <a:srgbClr val="000000">
                      <a:alpha val="43137"/>
                    </a:srgbClr>
                  </a:outerShdw>
                </a:effectLst>
              </a:rPr>
              <a:t>StePS</a:t>
            </a:r>
            <a:r>
              <a:rPr lang="it-IT" b="1" dirty="0" smtClean="0">
                <a:effectLst>
                  <a:outerShdw blurRad="38100" dist="38100" dir="2700000" algn="tl">
                    <a:srgbClr val="000000">
                      <a:alpha val="43137"/>
                    </a:srgbClr>
                  </a:outerShdw>
                </a:effectLst>
              </a:rPr>
              <a:t> Mass </a:t>
            </a:r>
            <a:r>
              <a:rPr lang="it-IT" b="1" dirty="0" err="1" smtClean="0">
                <a:effectLst>
                  <a:outerShdw blurRad="38100" dist="38100" dir="2700000" algn="tl">
                    <a:srgbClr val="000000">
                      <a:alpha val="43137"/>
                    </a:srgbClr>
                  </a:outerShdw>
                </a:effectLst>
              </a:rPr>
              <a:t>limits</a:t>
            </a:r>
            <a:r>
              <a:rPr lang="it-IT" b="1" dirty="0" smtClean="0">
                <a:effectLst>
                  <a:outerShdw blurRad="38100" dist="38100" dir="2700000" algn="tl">
                    <a:srgbClr val="000000">
                      <a:alpha val="43137"/>
                    </a:srgbClr>
                  </a:outerShdw>
                </a:effectLst>
              </a:rPr>
              <a:t> for </a:t>
            </a:r>
            <a:r>
              <a:rPr lang="it-IT" b="1" dirty="0" err="1" smtClean="0">
                <a:effectLst>
                  <a:outerShdw blurRad="38100" dist="38100" dir="2700000" algn="tl">
                    <a:srgbClr val="000000">
                      <a:alpha val="43137"/>
                    </a:srgbClr>
                  </a:outerShdw>
                </a:effectLst>
              </a:rPr>
              <a:t>red</a:t>
            </a:r>
            <a:r>
              <a:rPr lang="it-IT" b="1" dirty="0" smtClean="0">
                <a:effectLst>
                  <a:outerShdw blurRad="38100" dist="38100" dir="2700000" algn="tl">
                    <a:srgbClr val="000000">
                      <a:alpha val="43137"/>
                    </a:srgbClr>
                  </a:outerShdw>
                </a:effectLst>
              </a:rPr>
              <a:t>/blue </a:t>
            </a:r>
            <a:r>
              <a:rPr lang="it-IT" b="1" dirty="0" err="1" smtClean="0">
                <a:effectLst>
                  <a:outerShdw blurRad="38100" dist="38100" dir="2700000" algn="tl">
                    <a:srgbClr val="000000">
                      <a:alpha val="43137"/>
                    </a:srgbClr>
                  </a:outerShdw>
                </a:effectLst>
              </a:rPr>
              <a:t>gals</a:t>
            </a:r>
            <a:r>
              <a:rPr lang="it-IT" b="1" dirty="0" smtClean="0">
                <a:effectLst>
                  <a:outerShdw blurRad="38100" dist="38100" dir="2700000" algn="tl">
                    <a:srgbClr val="000000">
                      <a:alpha val="43137"/>
                    </a:srgbClr>
                  </a:outerShdw>
                </a:effectLst>
              </a:rPr>
              <a:t> </a:t>
            </a:r>
            <a:endParaRPr lang="it-IT"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76587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1201590962"/>
              </p:ext>
            </p:extLst>
          </p:nvPr>
        </p:nvGraphicFramePr>
        <p:xfrm>
          <a:off x="1134532" y="1700934"/>
          <a:ext cx="9465736" cy="4937435"/>
        </p:xfrm>
        <a:graphic>
          <a:graphicData uri="http://schemas.openxmlformats.org/drawingml/2006/table">
            <a:tbl>
              <a:tblPr firstRow="1" bandRow="1">
                <a:tableStyleId>{5C22544A-7EE6-4342-B048-85BDC9FD1C3A}</a:tableStyleId>
              </a:tblPr>
              <a:tblGrid>
                <a:gridCol w="2524198">
                  <a:extLst>
                    <a:ext uri="{9D8B030D-6E8A-4147-A177-3AD203B41FA5}">
                      <a16:colId xmlns:a16="http://schemas.microsoft.com/office/drawing/2014/main" val="18535159"/>
                    </a:ext>
                  </a:extLst>
                </a:gridCol>
                <a:gridCol w="3313007">
                  <a:extLst>
                    <a:ext uri="{9D8B030D-6E8A-4147-A177-3AD203B41FA5}">
                      <a16:colId xmlns:a16="http://schemas.microsoft.com/office/drawing/2014/main" val="1449632747"/>
                    </a:ext>
                  </a:extLst>
                </a:gridCol>
                <a:gridCol w="3628531">
                  <a:extLst>
                    <a:ext uri="{9D8B030D-6E8A-4147-A177-3AD203B41FA5}">
                      <a16:colId xmlns:a16="http://schemas.microsoft.com/office/drawing/2014/main" val="323676825"/>
                    </a:ext>
                  </a:extLst>
                </a:gridCol>
              </a:tblGrid>
              <a:tr h="1310315">
                <a:tc>
                  <a:txBody>
                    <a:bodyPr/>
                    <a:lstStyle/>
                    <a:p>
                      <a:r>
                        <a:rPr lang="it-IT" sz="3200" dirty="0" smtClean="0"/>
                        <a:t>  </a:t>
                      </a:r>
                    </a:p>
                    <a:p>
                      <a:r>
                        <a:rPr lang="it-IT" sz="3200" baseline="0" dirty="0" smtClean="0">
                          <a:solidFill>
                            <a:schemeClr val="bg1"/>
                          </a:solidFill>
                        </a:rPr>
                        <a:t>                  </a:t>
                      </a:r>
                      <a:endParaRPr lang="it-IT" sz="3200" dirty="0">
                        <a:solidFill>
                          <a:schemeClr val="bg1"/>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it-IT" sz="3200" dirty="0" smtClean="0">
                          <a:solidFill>
                            <a:schemeClr val="bg1"/>
                          </a:solidFill>
                        </a:rPr>
                        <a:t>                             WEAVE</a:t>
                      </a:r>
                      <a:r>
                        <a:rPr lang="it-IT" sz="3200" baseline="0" dirty="0" smtClean="0">
                          <a:solidFill>
                            <a:schemeClr val="bg1"/>
                          </a:solidFill>
                        </a:rPr>
                        <a:t> </a:t>
                      </a:r>
                      <a:endParaRPr lang="it-IT" sz="3200" dirty="0" smtClean="0">
                        <a:solidFill>
                          <a:schemeClr val="bg1"/>
                        </a:solidFill>
                      </a:endParaRPr>
                    </a:p>
                  </a:txBody>
                  <a:tcPr/>
                </a:tc>
                <a:tc>
                  <a:txBody>
                    <a:bodyPr/>
                    <a:lstStyle/>
                    <a:p>
                      <a:endParaRPr lang="it-IT" sz="3200" dirty="0" smtClean="0">
                        <a:solidFill>
                          <a:schemeClr val="bg1"/>
                        </a:solidFill>
                      </a:endParaRPr>
                    </a:p>
                    <a:p>
                      <a:r>
                        <a:rPr lang="it-IT" sz="3200" dirty="0" smtClean="0">
                          <a:solidFill>
                            <a:schemeClr val="bg1"/>
                          </a:solidFill>
                        </a:rPr>
                        <a:t>                  4</a:t>
                      </a:r>
                      <a:r>
                        <a:rPr lang="it-IT" sz="3200" baseline="0" dirty="0" smtClean="0">
                          <a:solidFill>
                            <a:schemeClr val="bg1"/>
                          </a:solidFill>
                        </a:rPr>
                        <a:t>MOST</a:t>
                      </a:r>
                      <a:r>
                        <a:rPr lang="it-IT" sz="3200" baseline="0" dirty="0" smtClean="0"/>
                        <a:t> </a:t>
                      </a:r>
                      <a:endParaRPr lang="it-IT" sz="3200" dirty="0" smtClean="0">
                        <a:solidFill>
                          <a:schemeClr val="bg1"/>
                        </a:solidFill>
                      </a:endParaRPr>
                    </a:p>
                  </a:txBody>
                  <a:tcPr/>
                </a:tc>
                <a:extLst>
                  <a:ext uri="{0D108BD9-81ED-4DB2-BD59-A6C34878D82A}">
                    <a16:rowId xmlns:a16="http://schemas.microsoft.com/office/drawing/2014/main" val="2925823778"/>
                  </a:ext>
                </a:extLst>
              </a:tr>
              <a:tr h="497892">
                <a:tc>
                  <a:txBody>
                    <a:bodyPr/>
                    <a:lstStyle/>
                    <a:p>
                      <a:r>
                        <a:rPr lang="it-IT" sz="2800" b="1" dirty="0" err="1" smtClean="0"/>
                        <a:t>Telescope</a:t>
                      </a:r>
                      <a:r>
                        <a:rPr lang="it-IT" sz="2800" b="1" dirty="0" smtClean="0"/>
                        <a:t> Ø</a:t>
                      </a:r>
                      <a:endParaRPr lang="it-IT" sz="2800" b="1" dirty="0"/>
                    </a:p>
                  </a:txBody>
                  <a:tcPr/>
                </a:tc>
                <a:tc>
                  <a:txBody>
                    <a:bodyPr/>
                    <a:lstStyle/>
                    <a:p>
                      <a:r>
                        <a:rPr lang="it-IT" sz="2800" b="1" dirty="0" smtClean="0"/>
                        <a:t>4.2 mt WHT </a:t>
                      </a:r>
                      <a:endParaRPr lang="it-IT" sz="2800" b="1" dirty="0"/>
                    </a:p>
                  </a:txBody>
                  <a:tcPr/>
                </a:tc>
                <a:tc>
                  <a:txBody>
                    <a:bodyPr/>
                    <a:lstStyle/>
                    <a:p>
                      <a:r>
                        <a:rPr lang="it-IT" sz="2800" b="1" dirty="0" smtClean="0"/>
                        <a:t>4.1</a:t>
                      </a:r>
                      <a:r>
                        <a:rPr lang="it-IT" sz="2800" b="1" baseline="0" dirty="0" smtClean="0"/>
                        <a:t> mt VISTA </a:t>
                      </a:r>
                      <a:endParaRPr lang="it-IT" sz="2800" b="1" dirty="0"/>
                    </a:p>
                  </a:txBody>
                  <a:tcPr/>
                </a:tc>
                <a:extLst>
                  <a:ext uri="{0D108BD9-81ED-4DB2-BD59-A6C34878D82A}">
                    <a16:rowId xmlns:a16="http://schemas.microsoft.com/office/drawing/2014/main" val="2106098202"/>
                  </a:ext>
                </a:extLst>
              </a:tr>
              <a:tr h="497892">
                <a:tc>
                  <a:txBody>
                    <a:bodyPr/>
                    <a:lstStyle/>
                    <a:p>
                      <a:r>
                        <a:rPr lang="it-IT" sz="2800" b="1" dirty="0" smtClean="0">
                          <a:latin typeface="+mn-lt"/>
                        </a:rPr>
                        <a:t>Location</a:t>
                      </a:r>
                      <a:endParaRPr lang="it-IT" sz="2800" dirty="0">
                        <a:latin typeface="+mn-lt"/>
                      </a:endParaRPr>
                    </a:p>
                  </a:txBody>
                  <a:tcPr/>
                </a:tc>
                <a:tc>
                  <a:txBody>
                    <a:bodyPr/>
                    <a:lstStyle/>
                    <a:p>
                      <a:r>
                        <a:rPr lang="it-IT" sz="2800" b="1" dirty="0" smtClean="0"/>
                        <a:t>La Palma </a:t>
                      </a:r>
                      <a:endParaRPr lang="it-IT" sz="2800" b="1" dirty="0"/>
                    </a:p>
                  </a:txBody>
                  <a:tcPr/>
                </a:tc>
                <a:tc>
                  <a:txBody>
                    <a:bodyPr/>
                    <a:lstStyle/>
                    <a:p>
                      <a:r>
                        <a:rPr lang="it-IT" sz="2800" b="1" dirty="0" err="1" smtClean="0"/>
                        <a:t>Paranal</a:t>
                      </a:r>
                      <a:r>
                        <a:rPr lang="it-IT" sz="2800" b="1" dirty="0" smtClean="0"/>
                        <a:t> </a:t>
                      </a:r>
                      <a:endParaRPr lang="it-IT" sz="2800" b="1" dirty="0"/>
                    </a:p>
                  </a:txBody>
                  <a:tcPr/>
                </a:tc>
                <a:extLst>
                  <a:ext uri="{0D108BD9-81ED-4DB2-BD59-A6C34878D82A}">
                    <a16:rowId xmlns:a16="http://schemas.microsoft.com/office/drawing/2014/main" val="516956161"/>
                  </a:ext>
                </a:extLst>
              </a:tr>
              <a:tr h="497892">
                <a:tc>
                  <a:txBody>
                    <a:bodyPr/>
                    <a:lstStyle/>
                    <a:p>
                      <a:r>
                        <a:rPr lang="it-IT" sz="2800" b="1" dirty="0" err="1" smtClean="0">
                          <a:latin typeface="+mn-lt"/>
                        </a:rPr>
                        <a:t>FoV</a:t>
                      </a:r>
                      <a:endParaRPr lang="it-IT" sz="2800" b="1" dirty="0"/>
                    </a:p>
                  </a:txBody>
                  <a:tcPr/>
                </a:tc>
                <a:tc>
                  <a:txBody>
                    <a:bodyPr/>
                    <a:lstStyle/>
                    <a:p>
                      <a:r>
                        <a:rPr lang="it-IT" sz="2800" b="1" dirty="0" smtClean="0"/>
                        <a:t>3.14</a:t>
                      </a:r>
                      <a:r>
                        <a:rPr lang="it-IT" sz="2800" b="1" baseline="0" dirty="0" smtClean="0"/>
                        <a:t> </a:t>
                      </a:r>
                      <a:r>
                        <a:rPr lang="it-IT" sz="2800" b="1" baseline="0" dirty="0" err="1" smtClean="0"/>
                        <a:t>s</a:t>
                      </a:r>
                      <a:r>
                        <a:rPr lang="it-IT" sz="2800" b="1" dirty="0" err="1" smtClean="0"/>
                        <a:t>q</a:t>
                      </a:r>
                      <a:r>
                        <a:rPr lang="it-IT" sz="2800" b="1" dirty="0" smtClean="0"/>
                        <a:t> </a:t>
                      </a:r>
                      <a:r>
                        <a:rPr lang="it-IT" sz="2800" b="1" dirty="0" err="1" smtClean="0"/>
                        <a:t>degs</a:t>
                      </a:r>
                      <a:r>
                        <a:rPr lang="it-IT" sz="2800" b="1" dirty="0" smtClean="0"/>
                        <a:t> </a:t>
                      </a:r>
                      <a:endParaRPr lang="it-IT" sz="2800" b="1" dirty="0"/>
                    </a:p>
                  </a:txBody>
                  <a:tcPr/>
                </a:tc>
                <a:tc>
                  <a:txBody>
                    <a:bodyPr/>
                    <a:lstStyle/>
                    <a:p>
                      <a:r>
                        <a:rPr lang="it-IT" sz="2800" b="1" dirty="0" smtClean="0"/>
                        <a:t>4 </a:t>
                      </a:r>
                      <a:r>
                        <a:rPr lang="it-IT" sz="2800" b="1" dirty="0" err="1" smtClean="0"/>
                        <a:t>sq</a:t>
                      </a:r>
                      <a:r>
                        <a:rPr lang="it-IT" sz="2800" b="1" dirty="0" smtClean="0"/>
                        <a:t> </a:t>
                      </a:r>
                      <a:r>
                        <a:rPr lang="it-IT" sz="2800" b="1" dirty="0" err="1" smtClean="0"/>
                        <a:t>degs</a:t>
                      </a:r>
                      <a:r>
                        <a:rPr lang="it-IT" sz="2800" b="1" dirty="0" smtClean="0"/>
                        <a:t> </a:t>
                      </a:r>
                      <a:endParaRPr lang="it-IT" sz="2800" b="1" dirty="0"/>
                    </a:p>
                  </a:txBody>
                  <a:tcPr/>
                </a:tc>
                <a:extLst>
                  <a:ext uri="{0D108BD9-81ED-4DB2-BD59-A6C34878D82A}">
                    <a16:rowId xmlns:a16="http://schemas.microsoft.com/office/drawing/2014/main" val="233377598"/>
                  </a:ext>
                </a:extLst>
              </a:tr>
              <a:tr h="497892">
                <a:tc>
                  <a:txBody>
                    <a:bodyPr/>
                    <a:lstStyle/>
                    <a:p>
                      <a:r>
                        <a:rPr kumimoji="0" lang="it-IT" sz="2800" b="1" i="0" u="none" strike="noStrike" kern="1200" cap="none" spc="0" normalizeH="0" baseline="0" noProof="0" dirty="0" smtClean="0">
                          <a:ln>
                            <a:noFill/>
                          </a:ln>
                          <a:solidFill>
                            <a:prstClr val="black"/>
                          </a:solidFill>
                          <a:effectLst/>
                          <a:uLnTx/>
                          <a:uFillTx/>
                          <a:latin typeface="+mn-lt"/>
                          <a:ea typeface="+mn-ea"/>
                          <a:cs typeface="+mn-cs"/>
                        </a:rPr>
                        <a:t>Multiplexing</a:t>
                      </a:r>
                      <a:endParaRPr lang="it-IT" sz="2800" b="1" dirty="0">
                        <a:latin typeface="+mn-lt"/>
                      </a:endParaRPr>
                    </a:p>
                  </a:txBody>
                  <a:tcPr/>
                </a:tc>
                <a:tc>
                  <a:txBody>
                    <a:bodyPr/>
                    <a:lstStyle/>
                    <a:p>
                      <a:r>
                        <a:rPr lang="it-IT" sz="2800" b="1" dirty="0" smtClean="0">
                          <a:latin typeface="+mn-lt"/>
                        </a:rPr>
                        <a:t>1000 </a:t>
                      </a:r>
                      <a:r>
                        <a:rPr lang="it-IT" sz="2800" b="1" dirty="0" err="1" smtClean="0">
                          <a:latin typeface="+mn-lt"/>
                        </a:rPr>
                        <a:t>fibers</a:t>
                      </a:r>
                      <a:r>
                        <a:rPr lang="it-IT" sz="2800" b="1" dirty="0" smtClean="0">
                          <a:latin typeface="+mn-lt"/>
                        </a:rPr>
                        <a:t> </a:t>
                      </a:r>
                      <a:endParaRPr lang="it-IT" sz="2800" b="1" dirty="0">
                        <a:latin typeface="+mn-lt"/>
                      </a:endParaRPr>
                    </a:p>
                  </a:txBody>
                  <a:tcPr/>
                </a:tc>
                <a:tc>
                  <a:txBody>
                    <a:bodyPr/>
                    <a:lstStyle/>
                    <a:p>
                      <a:r>
                        <a:rPr lang="it-IT" sz="2800" b="1" dirty="0" smtClean="0">
                          <a:latin typeface="+mn-lt"/>
                        </a:rPr>
                        <a:t>1600 </a:t>
                      </a:r>
                      <a:r>
                        <a:rPr lang="it-IT" sz="2800" b="1" dirty="0" err="1" smtClean="0">
                          <a:latin typeface="+mn-lt"/>
                        </a:rPr>
                        <a:t>fibers</a:t>
                      </a:r>
                      <a:r>
                        <a:rPr lang="it-IT" sz="2800" b="1" dirty="0" smtClean="0">
                          <a:latin typeface="+mn-lt"/>
                        </a:rPr>
                        <a:t> </a:t>
                      </a:r>
                      <a:endParaRPr lang="it-IT" sz="2800" b="1" dirty="0">
                        <a:latin typeface="+mn-lt"/>
                      </a:endParaRPr>
                    </a:p>
                  </a:txBody>
                  <a:tcPr/>
                </a:tc>
                <a:extLst>
                  <a:ext uri="{0D108BD9-81ED-4DB2-BD59-A6C34878D82A}">
                    <a16:rowId xmlns:a16="http://schemas.microsoft.com/office/drawing/2014/main" val="3231239322"/>
                  </a:ext>
                </a:extLst>
              </a:tr>
              <a:tr h="497892">
                <a:tc>
                  <a:txBody>
                    <a:bodyPr/>
                    <a:lstStyle/>
                    <a:p>
                      <a:r>
                        <a:rPr kumimoji="0" lang="it-IT" sz="2800" b="1" i="0" u="none" strike="noStrike" kern="1200" cap="none" spc="0" normalizeH="0" baseline="0" noProof="0" dirty="0" err="1" smtClean="0">
                          <a:ln>
                            <a:noFill/>
                          </a:ln>
                          <a:solidFill>
                            <a:prstClr val="black"/>
                          </a:solidFill>
                          <a:effectLst/>
                          <a:uLnTx/>
                          <a:uFillTx/>
                          <a:latin typeface="+mn-lt"/>
                          <a:ea typeface="+mn-ea"/>
                          <a:cs typeface="+mn-cs"/>
                        </a:rPr>
                        <a:t>Fiber</a:t>
                      </a:r>
                      <a:r>
                        <a:rPr kumimoji="0" lang="it-IT" sz="2800" b="1" i="0" u="none" strike="noStrike" kern="1200" cap="none" spc="0" normalizeH="0" baseline="0" noProof="0" dirty="0" smtClean="0">
                          <a:ln>
                            <a:noFill/>
                          </a:ln>
                          <a:solidFill>
                            <a:prstClr val="black"/>
                          </a:solidFill>
                          <a:effectLst/>
                          <a:uLnTx/>
                          <a:uFillTx/>
                          <a:latin typeface="+mn-lt"/>
                          <a:ea typeface="+mn-ea"/>
                          <a:cs typeface="+mn-cs"/>
                        </a:rPr>
                        <a:t> Ø</a:t>
                      </a:r>
                      <a:endParaRPr lang="it-IT" sz="2800" b="1" dirty="0">
                        <a:latin typeface="+mn-lt"/>
                      </a:endParaRPr>
                    </a:p>
                  </a:txBody>
                  <a:tcPr/>
                </a:tc>
                <a:tc>
                  <a:txBody>
                    <a:bodyPr/>
                    <a:lstStyle/>
                    <a:p>
                      <a:r>
                        <a:rPr lang="it-IT" sz="2800" b="1" dirty="0" smtClean="0">
                          <a:latin typeface="+mn-lt"/>
                        </a:rPr>
                        <a:t>1.3 </a:t>
                      </a:r>
                      <a:r>
                        <a:rPr lang="it-IT" sz="2800" b="1" dirty="0" err="1" smtClean="0">
                          <a:latin typeface="+mn-lt"/>
                        </a:rPr>
                        <a:t>arcsecs</a:t>
                      </a:r>
                      <a:r>
                        <a:rPr lang="it-IT" sz="2800" b="1" dirty="0" smtClean="0">
                          <a:latin typeface="+mn-lt"/>
                        </a:rPr>
                        <a:t> </a:t>
                      </a:r>
                      <a:endParaRPr lang="it-IT" sz="2800" b="1" dirty="0">
                        <a:latin typeface="+mn-lt"/>
                      </a:endParaRPr>
                    </a:p>
                  </a:txBody>
                  <a:tcPr/>
                </a:tc>
                <a:tc>
                  <a:txBody>
                    <a:bodyPr/>
                    <a:lstStyle/>
                    <a:p>
                      <a:r>
                        <a:rPr lang="it-IT" sz="2800" b="1" dirty="0" smtClean="0">
                          <a:latin typeface="+mn-lt"/>
                        </a:rPr>
                        <a:t>1.45 </a:t>
                      </a:r>
                      <a:r>
                        <a:rPr lang="it-IT" sz="2800" b="1" dirty="0" err="1" smtClean="0">
                          <a:latin typeface="+mn-lt"/>
                        </a:rPr>
                        <a:t>arcsecs</a:t>
                      </a:r>
                      <a:r>
                        <a:rPr lang="it-IT" sz="2800" b="1" dirty="0" smtClean="0">
                          <a:latin typeface="+mn-lt"/>
                        </a:rPr>
                        <a:t> </a:t>
                      </a:r>
                      <a:endParaRPr lang="it-IT" sz="2800" b="1" dirty="0">
                        <a:latin typeface="+mn-lt"/>
                      </a:endParaRPr>
                    </a:p>
                  </a:txBody>
                  <a:tcPr/>
                </a:tc>
                <a:extLst>
                  <a:ext uri="{0D108BD9-81ED-4DB2-BD59-A6C34878D82A}">
                    <a16:rowId xmlns:a16="http://schemas.microsoft.com/office/drawing/2014/main" val="1084526550"/>
                  </a:ext>
                </a:extLst>
              </a:tr>
              <a:tr h="497892">
                <a:tc>
                  <a:txBody>
                    <a:bodyPr/>
                    <a:lstStyle/>
                    <a:p>
                      <a:r>
                        <a:rPr lang="it-IT" sz="2800" b="1" dirty="0" smtClean="0">
                          <a:latin typeface="+mn-lt"/>
                        </a:rPr>
                        <a:t>λ @ R~5000 </a:t>
                      </a:r>
                      <a:endParaRPr lang="it-IT" sz="2800" b="1" dirty="0">
                        <a:latin typeface="+mn-lt"/>
                      </a:endParaRPr>
                    </a:p>
                  </a:txBody>
                  <a:tcPr/>
                </a:tc>
                <a:tc>
                  <a:txBody>
                    <a:bodyPr/>
                    <a:lstStyle/>
                    <a:p>
                      <a:r>
                        <a:rPr lang="it-IT" sz="2800" b="1" dirty="0" smtClean="0">
                          <a:latin typeface="+mn-lt"/>
                        </a:rPr>
                        <a:t>3700-9500 </a:t>
                      </a:r>
                      <a:endParaRPr lang="it-IT" sz="2800" b="1" dirty="0">
                        <a:latin typeface="+mn-lt"/>
                      </a:endParaRPr>
                    </a:p>
                  </a:txBody>
                  <a:tcPr/>
                </a:tc>
                <a:tc>
                  <a:txBody>
                    <a:bodyPr/>
                    <a:lstStyle/>
                    <a:p>
                      <a:r>
                        <a:rPr lang="it-IT" sz="2800" b="1" dirty="0" smtClean="0">
                          <a:latin typeface="+mn-lt"/>
                        </a:rPr>
                        <a:t>3700-9500 </a:t>
                      </a:r>
                      <a:endParaRPr lang="it-IT" sz="2800" b="1" dirty="0">
                        <a:latin typeface="+mn-lt"/>
                      </a:endParaRPr>
                    </a:p>
                  </a:txBody>
                  <a:tcPr/>
                </a:tc>
                <a:extLst>
                  <a:ext uri="{0D108BD9-81ED-4DB2-BD59-A6C34878D82A}">
                    <a16:rowId xmlns:a16="http://schemas.microsoft.com/office/drawing/2014/main" val="295655353"/>
                  </a:ext>
                </a:extLst>
              </a:tr>
              <a:tr h="497892">
                <a:tc>
                  <a:txBody>
                    <a:bodyPr/>
                    <a:lstStyle/>
                    <a:p>
                      <a:r>
                        <a:rPr lang="it-IT" sz="2800" b="1" dirty="0" smtClean="0">
                          <a:latin typeface="+mn-lt"/>
                        </a:rPr>
                        <a:t>IFU </a:t>
                      </a:r>
                      <a:r>
                        <a:rPr lang="it-IT" sz="2800" b="1" dirty="0" err="1" smtClean="0">
                          <a:latin typeface="+mn-lt"/>
                        </a:rPr>
                        <a:t>capabilities</a:t>
                      </a:r>
                      <a:r>
                        <a:rPr lang="it-IT" sz="2800" b="1" dirty="0" smtClean="0">
                          <a:latin typeface="+mn-lt"/>
                        </a:rPr>
                        <a:t> </a:t>
                      </a:r>
                      <a:endParaRPr lang="it-IT" sz="2800" b="1" dirty="0">
                        <a:latin typeface="+mn-lt"/>
                      </a:endParaRPr>
                    </a:p>
                  </a:txBody>
                  <a:tcPr/>
                </a:tc>
                <a:tc>
                  <a:txBody>
                    <a:bodyPr/>
                    <a:lstStyle/>
                    <a:p>
                      <a:r>
                        <a:rPr lang="it-IT" sz="2800" b="1" dirty="0" smtClean="0">
                          <a:latin typeface="+mn-lt"/>
                        </a:rPr>
                        <a:t>Yes </a:t>
                      </a:r>
                      <a:endParaRPr lang="it-IT" sz="2800" b="1" dirty="0">
                        <a:latin typeface="+mn-lt"/>
                      </a:endParaRPr>
                    </a:p>
                  </a:txBody>
                  <a:tcPr/>
                </a:tc>
                <a:tc>
                  <a:txBody>
                    <a:bodyPr/>
                    <a:lstStyle/>
                    <a:p>
                      <a:r>
                        <a:rPr lang="it-IT" sz="2800" b="1" dirty="0" smtClean="0">
                          <a:latin typeface="+mn-lt"/>
                        </a:rPr>
                        <a:t>No</a:t>
                      </a:r>
                      <a:endParaRPr lang="it-IT" sz="2800" b="1" dirty="0">
                        <a:latin typeface="+mn-lt"/>
                      </a:endParaRPr>
                    </a:p>
                  </a:txBody>
                  <a:tcPr/>
                </a:tc>
                <a:extLst>
                  <a:ext uri="{0D108BD9-81ED-4DB2-BD59-A6C34878D82A}">
                    <a16:rowId xmlns:a16="http://schemas.microsoft.com/office/drawing/2014/main" val="161366233"/>
                  </a:ext>
                </a:extLst>
              </a:tr>
            </a:tbl>
          </a:graphicData>
        </a:graphic>
      </p:graphicFrame>
      <p:pic>
        <p:nvPicPr>
          <p:cNvPr id="4" name="Picture 25" descr="logoINAF_HiRes"/>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2</a:t>
            </a:fld>
            <a:endParaRPr lang="it-IT"/>
          </a:p>
        </p:txBody>
      </p:sp>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4976" y="1842809"/>
            <a:ext cx="1017945" cy="961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asellaDiTesto 12"/>
          <p:cNvSpPr txBox="1"/>
          <p:nvPr/>
        </p:nvSpPr>
        <p:spPr>
          <a:xfrm>
            <a:off x="3412055" y="593417"/>
            <a:ext cx="5505610" cy="646331"/>
          </a:xfrm>
          <a:prstGeom prst="rect">
            <a:avLst/>
          </a:prstGeom>
          <a:noFill/>
        </p:spPr>
        <p:txBody>
          <a:bodyPr wrap="none" rtlCol="0">
            <a:spAutoFit/>
          </a:bodyPr>
          <a:lstStyle/>
          <a:p>
            <a:r>
              <a:rPr lang="it-IT" sz="3600" b="1" dirty="0" err="1" smtClean="0">
                <a:solidFill>
                  <a:srgbClr val="FF0000"/>
                </a:solidFill>
              </a:rPr>
              <a:t>Context</a:t>
            </a:r>
            <a:r>
              <a:rPr lang="it-IT" sz="3600" b="1" dirty="0" smtClean="0">
                <a:solidFill>
                  <a:srgbClr val="FF0000"/>
                </a:solidFill>
              </a:rPr>
              <a:t>: WEAVE vs 4MOST  </a:t>
            </a:r>
            <a:endParaRPr lang="it-IT" sz="3600" b="1" dirty="0">
              <a:solidFill>
                <a:srgbClr val="FF0000"/>
              </a:solidFill>
            </a:endParaRPr>
          </a:p>
        </p:txBody>
      </p:sp>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1737" y="1893611"/>
            <a:ext cx="741663" cy="961959"/>
          </a:xfrm>
          <a:prstGeom prst="rect">
            <a:avLst/>
          </a:prstGeom>
        </p:spPr>
      </p:pic>
      <p:grpSp>
        <p:nvGrpSpPr>
          <p:cNvPr id="14" name="Gruppo 13"/>
          <p:cNvGrpSpPr/>
          <p:nvPr/>
        </p:nvGrpSpPr>
        <p:grpSpPr>
          <a:xfrm>
            <a:off x="6686550" y="488681"/>
            <a:ext cx="4414211" cy="6174056"/>
            <a:chOff x="6686550" y="498206"/>
            <a:chExt cx="4414211" cy="6174056"/>
          </a:xfrm>
        </p:grpSpPr>
        <p:sp>
          <p:nvSpPr>
            <p:cNvPr id="5" name="Rettangolo 4"/>
            <p:cNvSpPr/>
            <p:nvPr/>
          </p:nvSpPr>
          <p:spPr>
            <a:xfrm>
              <a:off x="6979137" y="1707531"/>
              <a:ext cx="4121624" cy="4964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6686550" y="498206"/>
              <a:ext cx="2620370" cy="960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318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dirty="0" smtClean="0"/>
              <a:t>Milano - 12 </a:t>
            </a:r>
            <a:r>
              <a:rPr lang="it-IT" dirty="0" err="1" smtClean="0"/>
              <a:t>December</a:t>
            </a:r>
            <a:r>
              <a:rPr lang="it-IT" dirty="0" smtClean="0"/>
              <a:t> 2018 </a:t>
            </a:r>
            <a:endParaRPr lang="it-IT" dirty="0"/>
          </a:p>
        </p:txBody>
      </p:sp>
      <p:sp>
        <p:nvSpPr>
          <p:cNvPr id="8" name="Segnaposto numero diapositiva 7"/>
          <p:cNvSpPr>
            <a:spLocks noGrp="1"/>
          </p:cNvSpPr>
          <p:nvPr>
            <p:ph type="sldNum" sz="quarter" idx="12"/>
          </p:nvPr>
        </p:nvSpPr>
        <p:spPr/>
        <p:txBody>
          <a:bodyPr/>
          <a:lstStyle/>
          <a:p>
            <a:fld id="{50EA8BB9-D25D-46A1-B0C7-6E8726B4A504}" type="slidenum">
              <a:rPr lang="it-IT" smtClean="0"/>
              <a:t>20</a:t>
            </a:fld>
            <a:endParaRPr lang="it-IT"/>
          </a:p>
        </p:txBody>
      </p:sp>
      <p:sp>
        <p:nvSpPr>
          <p:cNvPr id="11" name="TextBox 1"/>
          <p:cNvSpPr txBox="1"/>
          <p:nvPr/>
        </p:nvSpPr>
        <p:spPr>
          <a:xfrm>
            <a:off x="383247" y="2776402"/>
            <a:ext cx="8424936" cy="1415772"/>
          </a:xfrm>
          <a:prstGeom prst="rect">
            <a:avLst/>
          </a:prstGeom>
          <a:noFill/>
        </p:spPr>
        <p:txBody>
          <a:bodyPr wrap="square" rtlCol="0">
            <a:spAutoFit/>
          </a:bodyPr>
          <a:lstStyle/>
          <a:p>
            <a:endParaRPr lang="en-US" sz="2000" b="1" dirty="0" smtClean="0">
              <a:latin typeface="+mj-lt"/>
            </a:endParaRPr>
          </a:p>
          <a:p>
            <a:r>
              <a:rPr lang="en-US" sz="2400" b="1" dirty="0" smtClean="0">
                <a:solidFill>
                  <a:srgbClr val="3BF32D"/>
                </a:solidFill>
                <a:effectLst>
                  <a:outerShdw blurRad="38100" dist="38100" dir="2700000" algn="tl">
                    <a:srgbClr val="000000">
                      <a:alpha val="43137"/>
                    </a:srgbClr>
                  </a:outerShdw>
                </a:effectLst>
              </a:rPr>
              <a:t>35K galaxies </a:t>
            </a:r>
            <a:r>
              <a:rPr lang="en-US" sz="2400" b="1" dirty="0" smtClean="0"/>
              <a:t>at  </a:t>
            </a:r>
            <a:r>
              <a:rPr lang="en-US" sz="2400" b="1" i="1" dirty="0" smtClean="0">
                <a:solidFill>
                  <a:srgbClr val="3BF32D"/>
                </a:solidFill>
                <a:effectLst>
                  <a:outerShdw blurRad="38100" dist="38100" dir="2700000" algn="tl">
                    <a:srgbClr val="000000">
                      <a:alpha val="43137"/>
                    </a:srgbClr>
                  </a:outerShdw>
                </a:effectLst>
              </a:rPr>
              <a:t>I</a:t>
            </a:r>
            <a:r>
              <a:rPr lang="en-US" sz="2400" b="1" i="1" baseline="-25000" dirty="0" smtClean="0">
                <a:solidFill>
                  <a:srgbClr val="3BF32D"/>
                </a:solidFill>
                <a:effectLst>
                  <a:outerShdw blurRad="38100" dist="38100" dir="2700000" algn="tl">
                    <a:srgbClr val="000000">
                      <a:alpha val="43137"/>
                    </a:srgbClr>
                  </a:outerShdw>
                </a:effectLst>
              </a:rPr>
              <a:t>AB</a:t>
            </a:r>
            <a:r>
              <a:rPr lang="en-US" sz="2400" b="1" i="1" dirty="0">
                <a:solidFill>
                  <a:srgbClr val="3BF32D"/>
                </a:solidFill>
                <a:effectLst>
                  <a:outerShdw blurRad="38100" dist="38100" dir="2700000" algn="tl">
                    <a:srgbClr val="000000">
                      <a:alpha val="43137"/>
                    </a:srgbClr>
                  </a:outerShdw>
                </a:effectLst>
              </a:rPr>
              <a:t> =</a:t>
            </a:r>
            <a:r>
              <a:rPr lang="en-US" sz="2400" b="1" i="1" dirty="0" smtClean="0">
                <a:solidFill>
                  <a:srgbClr val="3BF32D"/>
                </a:solidFill>
                <a:effectLst>
                  <a:outerShdw blurRad="38100" dist="38100" dir="2700000" algn="tl">
                    <a:srgbClr val="000000">
                      <a:alpha val="43137"/>
                    </a:srgbClr>
                  </a:outerShdw>
                </a:effectLst>
              </a:rPr>
              <a:t>20.5 </a:t>
            </a:r>
            <a:r>
              <a:rPr lang="en-US" sz="2400" b="1" i="1" dirty="0" smtClean="0">
                <a:solidFill>
                  <a:srgbClr val="3BF32D"/>
                </a:solidFill>
              </a:rPr>
              <a:t> </a:t>
            </a:r>
          </a:p>
          <a:p>
            <a:r>
              <a:rPr lang="en-US" sz="2400" b="1" dirty="0" smtClean="0"/>
              <a:t>pre-selected from phot-z to be at </a:t>
            </a:r>
            <a:r>
              <a:rPr lang="en-US" sz="2400" b="1" dirty="0" smtClean="0">
                <a:solidFill>
                  <a:srgbClr val="FF0000"/>
                </a:solidFill>
                <a:effectLst>
                  <a:outerShdw blurRad="38100" dist="38100" dir="2700000" algn="tl">
                    <a:srgbClr val="000000">
                      <a:alpha val="43137"/>
                    </a:srgbClr>
                  </a:outerShdw>
                </a:effectLst>
              </a:rPr>
              <a:t> </a:t>
            </a:r>
            <a:r>
              <a:rPr lang="en-US" sz="2400" b="1" dirty="0" smtClean="0">
                <a:solidFill>
                  <a:srgbClr val="3BF32D"/>
                </a:solidFill>
                <a:effectLst>
                  <a:outerShdw blurRad="38100" dist="38100" dir="2700000" algn="tl">
                    <a:srgbClr val="000000">
                      <a:alpha val="43137"/>
                    </a:srgbClr>
                  </a:outerShdw>
                </a:effectLst>
              </a:rPr>
              <a:t>z &gt; 0.3 </a:t>
            </a:r>
          </a:p>
          <a:p>
            <a:endParaRPr lang="it-IT" b="1" dirty="0">
              <a:effectLst>
                <a:outerShdw blurRad="38100" dist="38100" dir="2700000" algn="tl">
                  <a:srgbClr val="000000">
                    <a:alpha val="43137"/>
                  </a:srgbClr>
                </a:outerShdw>
              </a:effectLst>
              <a:latin typeface="+mj-lt"/>
            </a:endParaRPr>
          </a:p>
        </p:txBody>
      </p:sp>
      <p:sp>
        <p:nvSpPr>
          <p:cNvPr id="12" name="Rettangolo 11"/>
          <p:cNvSpPr/>
          <p:nvPr/>
        </p:nvSpPr>
        <p:spPr>
          <a:xfrm>
            <a:off x="382109" y="3956039"/>
            <a:ext cx="10971691" cy="1569660"/>
          </a:xfrm>
          <a:prstGeom prst="rect">
            <a:avLst/>
          </a:prstGeom>
        </p:spPr>
        <p:txBody>
          <a:bodyPr wrap="square">
            <a:spAutoFit/>
          </a:bodyPr>
          <a:lstStyle/>
          <a:p>
            <a:r>
              <a:rPr lang="en-US" sz="2400" b="1" dirty="0" smtClean="0">
                <a:solidFill>
                  <a:srgbClr val="3BF32D"/>
                </a:solidFill>
              </a:rPr>
              <a:t>High  quality spectra: S/N&gt;15</a:t>
            </a:r>
          </a:p>
          <a:p>
            <a:r>
              <a:rPr lang="en-US" sz="2400" b="1" dirty="0" smtClean="0"/>
              <a:t>per </a:t>
            </a:r>
            <a:r>
              <a:rPr lang="en-US" sz="2400" b="1" dirty="0"/>
              <a:t>resolution element (~1Å</a:t>
            </a:r>
            <a:r>
              <a:rPr lang="en-US" sz="2400" b="1" dirty="0" smtClean="0"/>
              <a:t>): </a:t>
            </a:r>
          </a:p>
          <a:p>
            <a:r>
              <a:rPr lang="en-US" sz="2400" b="1" dirty="0" smtClean="0"/>
              <a:t>7 hours integration: to resolve features in </a:t>
            </a:r>
          </a:p>
          <a:p>
            <a:r>
              <a:rPr lang="en-US" sz="2400" b="1" dirty="0" smtClean="0"/>
              <a:t>stellar  continua  </a:t>
            </a:r>
          </a:p>
        </p:txBody>
      </p:sp>
      <p:pic>
        <p:nvPicPr>
          <p:cNvPr id="20" name="Immagin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7182" y="2926268"/>
            <a:ext cx="6254962" cy="3558433"/>
          </a:xfrm>
          <a:prstGeom prst="rect">
            <a:avLst/>
          </a:prstGeom>
        </p:spPr>
      </p:pic>
      <p:sp>
        <p:nvSpPr>
          <p:cNvPr id="21" name="Rettangolo 20"/>
          <p:cNvSpPr/>
          <p:nvPr/>
        </p:nvSpPr>
        <p:spPr>
          <a:xfrm>
            <a:off x="401443" y="1828806"/>
            <a:ext cx="11140069" cy="954107"/>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a:p>
            <a:r>
              <a:rPr lang="it-IT" sz="2400" b="1" dirty="0" smtClean="0">
                <a:solidFill>
                  <a:srgbClr val="FF0000"/>
                </a:solidFill>
                <a:latin typeface="Lucida Console" panose="020B0609040504020204" pitchFamily="49" charset="0"/>
              </a:rPr>
              <a:t>- </a:t>
            </a:r>
            <a:r>
              <a:rPr lang="it-IT" sz="2400" b="1" dirty="0" err="1" smtClean="0">
                <a:solidFill>
                  <a:srgbClr val="FF0000"/>
                </a:solidFill>
                <a:latin typeface="Lucida Console" panose="020B0609040504020204" pitchFamily="49" charset="0"/>
              </a:rPr>
              <a:t>Survey</a:t>
            </a:r>
            <a:r>
              <a:rPr lang="it-IT" sz="2400" b="1" dirty="0" smtClean="0">
                <a:solidFill>
                  <a:srgbClr val="FF0000"/>
                </a:solidFill>
                <a:latin typeface="Lucida Console" panose="020B0609040504020204" pitchFamily="49" charset="0"/>
              </a:rPr>
              <a:t> </a:t>
            </a:r>
            <a:r>
              <a:rPr lang="it-IT" sz="2400" b="1" dirty="0" err="1" smtClean="0">
                <a:solidFill>
                  <a:srgbClr val="FF0000"/>
                </a:solidFill>
                <a:latin typeface="Lucida Console" panose="020B0609040504020204" pitchFamily="49" charset="0"/>
              </a:rPr>
              <a:t>Strategy</a:t>
            </a:r>
            <a:r>
              <a:rPr lang="it-IT" sz="2400" b="1" dirty="0" smtClean="0">
                <a:solidFill>
                  <a:srgbClr val="FF0000"/>
                </a:solidFill>
                <a:latin typeface="Lucida Console" panose="020B0609040504020204" pitchFamily="49" charset="0"/>
              </a:rPr>
              <a:t> </a:t>
            </a:r>
            <a:r>
              <a:rPr lang="it-IT" b="1" dirty="0" smtClean="0">
                <a:solidFill>
                  <a:srgbClr val="FF0000"/>
                </a:solidFill>
                <a:latin typeface="Lucida Console" panose="020B0609040504020204" pitchFamily="49" charset="0"/>
              </a:rPr>
              <a:t> </a:t>
            </a:r>
            <a:endParaRPr lang="it-IT" b="1" dirty="0">
              <a:solidFill>
                <a:srgbClr val="FF0000"/>
              </a:solidFill>
              <a:latin typeface="Lucida Console" panose="020B0609040504020204" pitchFamily="49" charset="0"/>
            </a:endParaRPr>
          </a:p>
        </p:txBody>
      </p:sp>
      <p:sp>
        <p:nvSpPr>
          <p:cNvPr id="13" name="CasellaDiTesto 12"/>
          <p:cNvSpPr txBox="1"/>
          <p:nvPr/>
        </p:nvSpPr>
        <p:spPr>
          <a:xfrm>
            <a:off x="10469243" y="2552566"/>
            <a:ext cx="1489209" cy="369332"/>
          </a:xfrm>
          <a:prstGeom prst="rect">
            <a:avLst/>
          </a:prstGeom>
          <a:noFill/>
        </p:spPr>
        <p:txBody>
          <a:bodyPr wrap="square" rtlCol="0">
            <a:spAutoFit/>
          </a:bodyPr>
          <a:lstStyle/>
          <a:p>
            <a:r>
              <a:rPr lang="it-IT" b="1" dirty="0" smtClean="0">
                <a:effectLst>
                  <a:outerShdw blurRad="38100" dist="38100" dir="2700000" algn="tl">
                    <a:srgbClr val="000000">
                      <a:alpha val="43137"/>
                    </a:srgbClr>
                  </a:outerShdw>
                </a:effectLst>
              </a:rPr>
              <a:t>F.  La Barbera     </a:t>
            </a:r>
            <a:endParaRPr lang="it-IT"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83833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21</a:t>
            </a:fld>
            <a:endParaRPr lang="it-IT"/>
          </a:p>
        </p:txBody>
      </p:sp>
      <p:sp>
        <p:nvSpPr>
          <p:cNvPr id="11" name="TextBox 1"/>
          <p:cNvSpPr txBox="1"/>
          <p:nvPr/>
        </p:nvSpPr>
        <p:spPr>
          <a:xfrm>
            <a:off x="383247" y="2947923"/>
            <a:ext cx="5856504" cy="1415772"/>
          </a:xfrm>
          <a:prstGeom prst="rect">
            <a:avLst/>
          </a:prstGeom>
          <a:noFill/>
        </p:spPr>
        <p:txBody>
          <a:bodyPr wrap="square" rtlCol="0">
            <a:spAutoFit/>
          </a:bodyPr>
          <a:lstStyle/>
          <a:p>
            <a:endParaRPr lang="en-US" sz="2000" b="1" dirty="0" smtClean="0">
              <a:latin typeface="+mj-lt"/>
            </a:endParaRPr>
          </a:p>
          <a:p>
            <a:r>
              <a:rPr lang="en-US" sz="2400" b="1" dirty="0" smtClean="0">
                <a:solidFill>
                  <a:srgbClr val="3BF32D"/>
                </a:solidFill>
                <a:effectLst>
                  <a:outerShdw blurRad="38100" dist="38100" dir="2700000" algn="tl">
                    <a:srgbClr val="000000">
                      <a:alpha val="43137"/>
                    </a:srgbClr>
                  </a:outerShdw>
                </a:effectLst>
              </a:rPr>
              <a:t>35K galaxies </a:t>
            </a:r>
            <a:r>
              <a:rPr lang="en-US" sz="2400" b="1" dirty="0" smtClean="0"/>
              <a:t>at  </a:t>
            </a:r>
            <a:r>
              <a:rPr lang="en-US" sz="2400" b="1" i="1" dirty="0" smtClean="0">
                <a:solidFill>
                  <a:srgbClr val="3BF32D"/>
                </a:solidFill>
                <a:effectLst>
                  <a:outerShdw blurRad="38100" dist="38100" dir="2700000" algn="tl">
                    <a:srgbClr val="000000">
                      <a:alpha val="43137"/>
                    </a:srgbClr>
                  </a:outerShdw>
                </a:effectLst>
              </a:rPr>
              <a:t>I</a:t>
            </a:r>
            <a:r>
              <a:rPr lang="en-US" sz="2400" b="1" i="1" baseline="-25000" dirty="0" smtClean="0">
                <a:solidFill>
                  <a:srgbClr val="3BF32D"/>
                </a:solidFill>
                <a:effectLst>
                  <a:outerShdw blurRad="38100" dist="38100" dir="2700000" algn="tl">
                    <a:srgbClr val="000000">
                      <a:alpha val="43137"/>
                    </a:srgbClr>
                  </a:outerShdw>
                </a:effectLst>
              </a:rPr>
              <a:t>AB</a:t>
            </a:r>
            <a:r>
              <a:rPr lang="en-US" sz="2400" b="1" i="1" dirty="0">
                <a:solidFill>
                  <a:srgbClr val="3BF32D"/>
                </a:solidFill>
                <a:effectLst>
                  <a:outerShdw blurRad="38100" dist="38100" dir="2700000" algn="tl">
                    <a:srgbClr val="000000">
                      <a:alpha val="43137"/>
                    </a:srgbClr>
                  </a:outerShdw>
                </a:effectLst>
              </a:rPr>
              <a:t> =</a:t>
            </a:r>
            <a:r>
              <a:rPr lang="en-US" sz="2400" b="1" i="1" dirty="0" smtClean="0">
                <a:solidFill>
                  <a:srgbClr val="3BF32D"/>
                </a:solidFill>
                <a:effectLst>
                  <a:outerShdw blurRad="38100" dist="38100" dir="2700000" algn="tl">
                    <a:srgbClr val="000000">
                      <a:alpha val="43137"/>
                    </a:srgbClr>
                  </a:outerShdw>
                </a:effectLst>
              </a:rPr>
              <a:t>20.5 </a:t>
            </a:r>
            <a:r>
              <a:rPr lang="en-US" sz="2400" b="1" i="1" dirty="0" smtClean="0">
                <a:solidFill>
                  <a:srgbClr val="3BF32D"/>
                </a:solidFill>
              </a:rPr>
              <a:t> </a:t>
            </a:r>
          </a:p>
          <a:p>
            <a:r>
              <a:rPr lang="en-US" sz="2400" b="1" dirty="0" smtClean="0"/>
              <a:t>pre-selected from phot-z to be at </a:t>
            </a:r>
            <a:r>
              <a:rPr lang="en-US" sz="2400" b="1" dirty="0" smtClean="0">
                <a:solidFill>
                  <a:srgbClr val="FF0000"/>
                </a:solidFill>
                <a:effectLst>
                  <a:outerShdw blurRad="38100" dist="38100" dir="2700000" algn="tl">
                    <a:srgbClr val="000000">
                      <a:alpha val="43137"/>
                    </a:srgbClr>
                  </a:outerShdw>
                </a:effectLst>
              </a:rPr>
              <a:t> </a:t>
            </a:r>
            <a:r>
              <a:rPr lang="en-US" sz="2400" b="1" dirty="0" smtClean="0">
                <a:solidFill>
                  <a:srgbClr val="3BF32D"/>
                </a:solidFill>
                <a:effectLst>
                  <a:outerShdw blurRad="38100" dist="38100" dir="2700000" algn="tl">
                    <a:srgbClr val="000000">
                      <a:alpha val="43137"/>
                    </a:srgbClr>
                  </a:outerShdw>
                </a:effectLst>
              </a:rPr>
              <a:t>z &gt; 0.3 </a:t>
            </a:r>
          </a:p>
          <a:p>
            <a:endParaRPr lang="it-IT" b="1" dirty="0">
              <a:effectLst>
                <a:outerShdw blurRad="38100" dist="38100" dir="2700000" algn="tl">
                  <a:srgbClr val="000000">
                    <a:alpha val="43137"/>
                  </a:srgbClr>
                </a:outerShdw>
              </a:effectLst>
              <a:latin typeface="+mj-lt"/>
            </a:endParaRPr>
          </a:p>
        </p:txBody>
      </p:sp>
      <p:sp>
        <p:nvSpPr>
          <p:cNvPr id="12" name="Rettangolo 11"/>
          <p:cNvSpPr/>
          <p:nvPr/>
        </p:nvSpPr>
        <p:spPr>
          <a:xfrm>
            <a:off x="382110" y="4092516"/>
            <a:ext cx="5295360" cy="461665"/>
          </a:xfrm>
          <a:prstGeom prst="rect">
            <a:avLst/>
          </a:prstGeom>
        </p:spPr>
        <p:txBody>
          <a:bodyPr wrap="square">
            <a:spAutoFit/>
          </a:bodyPr>
          <a:lstStyle/>
          <a:p>
            <a:r>
              <a:rPr lang="en-US" sz="2400" b="1" dirty="0" smtClean="0">
                <a:solidFill>
                  <a:srgbClr val="3BF32D"/>
                </a:solidFill>
              </a:rPr>
              <a:t>High  quality spectra: S/N&gt;15</a:t>
            </a:r>
          </a:p>
        </p:txBody>
      </p:sp>
      <p:pic>
        <p:nvPicPr>
          <p:cNvPr id="2" name="Immagine 1"/>
          <p:cNvPicPr>
            <a:picLocks noChangeAspect="1"/>
          </p:cNvPicPr>
          <p:nvPr/>
        </p:nvPicPr>
        <p:blipFill rotWithShape="1">
          <a:blip r:embed="rId5">
            <a:extLst>
              <a:ext uri="{28A0092B-C50C-407E-A947-70E740481C1C}">
                <a14:useLocalDpi xmlns:a14="http://schemas.microsoft.com/office/drawing/2010/main" val="0"/>
              </a:ext>
            </a:extLst>
          </a:blip>
          <a:srcRect l="6067" r="7617"/>
          <a:stretch/>
        </p:blipFill>
        <p:spPr>
          <a:xfrm>
            <a:off x="5786653" y="2954749"/>
            <a:ext cx="6264326" cy="3369511"/>
          </a:xfrm>
          <a:prstGeom prst="rect">
            <a:avLst/>
          </a:prstGeom>
        </p:spPr>
      </p:pic>
      <p:sp>
        <p:nvSpPr>
          <p:cNvPr id="13" name="Rettangolo 12"/>
          <p:cNvSpPr/>
          <p:nvPr/>
        </p:nvSpPr>
        <p:spPr>
          <a:xfrm>
            <a:off x="425326" y="4627055"/>
            <a:ext cx="5361327" cy="830997"/>
          </a:xfrm>
          <a:prstGeom prst="rect">
            <a:avLst/>
          </a:prstGeom>
        </p:spPr>
        <p:txBody>
          <a:bodyPr wrap="square">
            <a:spAutoFit/>
          </a:bodyPr>
          <a:lstStyle/>
          <a:p>
            <a:r>
              <a:rPr lang="en-US" sz="2400" b="1" dirty="0" smtClean="0"/>
              <a:t>Well known extragalactic Fields: </a:t>
            </a:r>
          </a:p>
          <a:p>
            <a:r>
              <a:rPr lang="en-US" sz="2400" b="1" dirty="0" smtClean="0">
                <a:solidFill>
                  <a:srgbClr val="3BF32D"/>
                </a:solidFill>
              </a:rPr>
              <a:t>Cosmos, W1, W4, </a:t>
            </a:r>
            <a:r>
              <a:rPr lang="en-US" sz="2400" b="1" dirty="0" err="1" smtClean="0">
                <a:solidFill>
                  <a:srgbClr val="3BF32D"/>
                </a:solidFill>
              </a:rPr>
              <a:t>Elais</a:t>
            </a:r>
            <a:r>
              <a:rPr lang="en-US" sz="2400" b="1" dirty="0" smtClean="0">
                <a:solidFill>
                  <a:srgbClr val="3BF32D"/>
                </a:solidFill>
              </a:rPr>
              <a:t>-N (~20 </a:t>
            </a:r>
            <a:r>
              <a:rPr lang="en-US" sz="2400" b="1" dirty="0" err="1" smtClean="0">
                <a:solidFill>
                  <a:srgbClr val="3BF32D"/>
                </a:solidFill>
              </a:rPr>
              <a:t>sq</a:t>
            </a:r>
            <a:r>
              <a:rPr lang="en-US" sz="2400" b="1" dirty="0" smtClean="0">
                <a:solidFill>
                  <a:srgbClr val="3BF32D"/>
                </a:solidFill>
              </a:rPr>
              <a:t> </a:t>
            </a:r>
            <a:r>
              <a:rPr lang="en-US" sz="2400" b="1" dirty="0" err="1" smtClean="0">
                <a:solidFill>
                  <a:srgbClr val="3BF32D"/>
                </a:solidFill>
              </a:rPr>
              <a:t>degs</a:t>
            </a:r>
            <a:r>
              <a:rPr lang="en-US" sz="2400" b="1" dirty="0" smtClean="0">
                <a:solidFill>
                  <a:srgbClr val="3BF32D"/>
                </a:solidFill>
              </a:rPr>
              <a:t>)</a:t>
            </a:r>
          </a:p>
        </p:txBody>
      </p:sp>
      <p:sp>
        <p:nvSpPr>
          <p:cNvPr id="5" name="CasellaDiTesto 4"/>
          <p:cNvSpPr txBox="1"/>
          <p:nvPr/>
        </p:nvSpPr>
        <p:spPr>
          <a:xfrm>
            <a:off x="6537278" y="3319579"/>
            <a:ext cx="910827" cy="400110"/>
          </a:xfrm>
          <a:prstGeom prst="rect">
            <a:avLst/>
          </a:prstGeom>
          <a:noFill/>
        </p:spPr>
        <p:txBody>
          <a:bodyPr wrap="none" rtlCol="0">
            <a:spAutoFit/>
          </a:bodyPr>
          <a:lstStyle/>
          <a:p>
            <a:r>
              <a:rPr lang="it-IT" sz="2000" b="1" dirty="0" err="1" smtClean="0">
                <a:solidFill>
                  <a:srgbClr val="FF0000"/>
                </a:solidFill>
                <a:effectLst>
                  <a:outerShdw blurRad="38100" dist="38100" dir="2700000" algn="tl">
                    <a:srgbClr val="000000">
                      <a:alpha val="43137"/>
                    </a:srgbClr>
                  </a:outerShdw>
                </a:effectLst>
              </a:rPr>
              <a:t>Elais</a:t>
            </a:r>
            <a:r>
              <a:rPr lang="it-IT" sz="2000" b="1" dirty="0" smtClean="0">
                <a:solidFill>
                  <a:srgbClr val="FF0000"/>
                </a:solidFill>
                <a:effectLst>
                  <a:outerShdw blurRad="38100" dist="38100" dir="2700000" algn="tl">
                    <a:srgbClr val="000000">
                      <a:alpha val="43137"/>
                    </a:srgbClr>
                  </a:outerShdw>
                </a:effectLst>
              </a:rPr>
              <a:t>-N</a:t>
            </a:r>
            <a:endParaRPr lang="it-IT" sz="2000" b="1" dirty="0">
              <a:solidFill>
                <a:srgbClr val="FF0000"/>
              </a:solidFill>
              <a:effectLst>
                <a:outerShdw blurRad="38100" dist="38100" dir="2700000" algn="tl">
                  <a:srgbClr val="000000">
                    <a:alpha val="43137"/>
                  </a:srgbClr>
                </a:outerShdw>
              </a:effectLst>
            </a:endParaRPr>
          </a:p>
        </p:txBody>
      </p:sp>
      <p:sp>
        <p:nvSpPr>
          <p:cNvPr id="15" name="CasellaDiTesto 14"/>
          <p:cNvSpPr txBox="1"/>
          <p:nvPr/>
        </p:nvSpPr>
        <p:spPr>
          <a:xfrm>
            <a:off x="7262884" y="4263556"/>
            <a:ext cx="1010213" cy="400110"/>
          </a:xfrm>
          <a:prstGeom prst="rect">
            <a:avLst/>
          </a:prstGeom>
          <a:noFill/>
        </p:spPr>
        <p:txBody>
          <a:bodyPr wrap="none" rtlCol="0">
            <a:spAutoFit/>
          </a:bodyPr>
          <a:lstStyle/>
          <a:p>
            <a:r>
              <a:rPr lang="it-IT" sz="2000" b="1" dirty="0" err="1" smtClean="0">
                <a:solidFill>
                  <a:srgbClr val="FF0000"/>
                </a:solidFill>
                <a:effectLst>
                  <a:outerShdw blurRad="38100" dist="38100" dir="2700000" algn="tl">
                    <a:srgbClr val="000000">
                      <a:alpha val="43137"/>
                    </a:srgbClr>
                  </a:outerShdw>
                </a:effectLst>
              </a:rPr>
              <a:t>Cosmos</a:t>
            </a:r>
            <a:endParaRPr lang="it-IT" sz="2000" b="1" dirty="0">
              <a:solidFill>
                <a:srgbClr val="FF0000"/>
              </a:solidFill>
              <a:effectLst>
                <a:outerShdw blurRad="38100" dist="38100" dir="2700000" algn="tl">
                  <a:srgbClr val="000000">
                    <a:alpha val="43137"/>
                  </a:srgbClr>
                </a:outerShdw>
              </a:effectLst>
            </a:endParaRPr>
          </a:p>
        </p:txBody>
      </p:sp>
      <p:sp>
        <p:nvSpPr>
          <p:cNvPr id="16" name="CasellaDiTesto 15"/>
          <p:cNvSpPr txBox="1"/>
          <p:nvPr/>
        </p:nvSpPr>
        <p:spPr>
          <a:xfrm>
            <a:off x="9230436" y="4948221"/>
            <a:ext cx="1398140" cy="400110"/>
          </a:xfrm>
          <a:prstGeom prst="rect">
            <a:avLst/>
          </a:prstGeom>
          <a:noFill/>
        </p:spPr>
        <p:txBody>
          <a:bodyPr wrap="none" rtlCol="0">
            <a:spAutoFit/>
          </a:bodyPr>
          <a:lstStyle/>
          <a:p>
            <a:r>
              <a:rPr lang="it-IT" sz="2000" b="1" dirty="0" smtClean="0">
                <a:solidFill>
                  <a:srgbClr val="FF0000"/>
                </a:solidFill>
                <a:effectLst>
                  <a:outerShdw blurRad="38100" dist="38100" dir="2700000" algn="tl">
                    <a:srgbClr val="000000">
                      <a:alpha val="43137"/>
                    </a:srgbClr>
                  </a:outerShdw>
                </a:effectLst>
              </a:rPr>
              <a:t>CFHTLS-W1</a:t>
            </a:r>
            <a:endParaRPr lang="it-IT" sz="2000" b="1" dirty="0">
              <a:solidFill>
                <a:srgbClr val="FF0000"/>
              </a:solidFill>
              <a:effectLst>
                <a:outerShdw blurRad="38100" dist="38100" dir="2700000" algn="tl">
                  <a:srgbClr val="000000">
                    <a:alpha val="43137"/>
                  </a:srgbClr>
                </a:outerShdw>
              </a:effectLst>
            </a:endParaRPr>
          </a:p>
        </p:txBody>
      </p:sp>
      <p:sp>
        <p:nvSpPr>
          <p:cNvPr id="17" name="CasellaDiTesto 16"/>
          <p:cNvSpPr txBox="1"/>
          <p:nvPr/>
        </p:nvSpPr>
        <p:spPr>
          <a:xfrm>
            <a:off x="10010636" y="4349991"/>
            <a:ext cx="1398140" cy="400110"/>
          </a:xfrm>
          <a:prstGeom prst="rect">
            <a:avLst/>
          </a:prstGeom>
          <a:noFill/>
        </p:spPr>
        <p:txBody>
          <a:bodyPr wrap="none" rtlCol="0">
            <a:spAutoFit/>
          </a:bodyPr>
          <a:lstStyle/>
          <a:p>
            <a:r>
              <a:rPr lang="it-IT" sz="2000" b="1" dirty="0" smtClean="0">
                <a:solidFill>
                  <a:srgbClr val="FF0000"/>
                </a:solidFill>
                <a:effectLst>
                  <a:outerShdw blurRad="38100" dist="38100" dir="2700000" algn="tl">
                    <a:srgbClr val="000000">
                      <a:alpha val="43137"/>
                    </a:srgbClr>
                  </a:outerShdw>
                </a:effectLst>
              </a:rPr>
              <a:t>CFHTLS-W4</a:t>
            </a:r>
            <a:endParaRPr lang="it-IT" sz="2000" b="1" dirty="0">
              <a:solidFill>
                <a:srgbClr val="FF0000"/>
              </a:solidFill>
              <a:effectLst>
                <a:outerShdw blurRad="38100" dist="38100" dir="2700000" algn="tl">
                  <a:srgbClr val="000000">
                    <a:alpha val="43137"/>
                  </a:srgbClr>
                </a:outerShdw>
              </a:effectLst>
            </a:endParaRPr>
          </a:p>
        </p:txBody>
      </p:sp>
      <p:sp>
        <p:nvSpPr>
          <p:cNvPr id="19" name="Rettangolo 18"/>
          <p:cNvSpPr/>
          <p:nvPr/>
        </p:nvSpPr>
        <p:spPr>
          <a:xfrm>
            <a:off x="411678" y="5445923"/>
            <a:ext cx="5142961" cy="461665"/>
          </a:xfrm>
          <a:prstGeom prst="rect">
            <a:avLst/>
          </a:prstGeom>
        </p:spPr>
        <p:txBody>
          <a:bodyPr wrap="square">
            <a:spAutoFit/>
          </a:bodyPr>
          <a:lstStyle/>
          <a:p>
            <a:r>
              <a:rPr lang="en-US" sz="2400" b="1" dirty="0" smtClean="0"/>
              <a:t>Plenty of ancillary data !</a:t>
            </a:r>
            <a:endParaRPr lang="en-US" sz="2400" b="1" dirty="0" smtClean="0">
              <a:solidFill>
                <a:srgbClr val="92D050"/>
              </a:solidFill>
            </a:endParaRPr>
          </a:p>
        </p:txBody>
      </p:sp>
      <p:sp>
        <p:nvSpPr>
          <p:cNvPr id="21" name="Rettangolo 20"/>
          <p:cNvSpPr/>
          <p:nvPr/>
        </p:nvSpPr>
        <p:spPr>
          <a:xfrm>
            <a:off x="401443" y="1828806"/>
            <a:ext cx="11140069" cy="954107"/>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a:p>
            <a:r>
              <a:rPr lang="it-IT" sz="2400" b="1" dirty="0" smtClean="0">
                <a:solidFill>
                  <a:srgbClr val="FF0000"/>
                </a:solidFill>
                <a:latin typeface="Lucida Console" panose="020B0609040504020204" pitchFamily="49" charset="0"/>
              </a:rPr>
              <a:t>- </a:t>
            </a:r>
            <a:r>
              <a:rPr lang="it-IT" sz="2400" b="1" dirty="0" err="1" smtClean="0">
                <a:solidFill>
                  <a:srgbClr val="FF0000"/>
                </a:solidFill>
                <a:latin typeface="Lucida Console" panose="020B0609040504020204" pitchFamily="49" charset="0"/>
              </a:rPr>
              <a:t>Survey</a:t>
            </a:r>
            <a:r>
              <a:rPr lang="it-IT" sz="2400" b="1" dirty="0" smtClean="0">
                <a:solidFill>
                  <a:srgbClr val="FF0000"/>
                </a:solidFill>
                <a:latin typeface="Lucida Console" panose="020B0609040504020204" pitchFamily="49" charset="0"/>
              </a:rPr>
              <a:t> </a:t>
            </a:r>
            <a:r>
              <a:rPr lang="it-IT" sz="2400" b="1" dirty="0" err="1" smtClean="0">
                <a:solidFill>
                  <a:srgbClr val="FF0000"/>
                </a:solidFill>
                <a:latin typeface="Lucida Console" panose="020B0609040504020204" pitchFamily="49" charset="0"/>
              </a:rPr>
              <a:t>Strategy</a:t>
            </a:r>
            <a:r>
              <a:rPr lang="it-IT" sz="2400" b="1" dirty="0" smtClean="0">
                <a:solidFill>
                  <a:srgbClr val="FF0000"/>
                </a:solidFill>
                <a:latin typeface="Lucida Console" panose="020B0609040504020204" pitchFamily="49" charset="0"/>
              </a:rPr>
              <a:t> </a:t>
            </a:r>
            <a:r>
              <a:rPr lang="it-IT" b="1" dirty="0" smtClean="0">
                <a:solidFill>
                  <a:srgbClr val="FF0000"/>
                </a:solidFill>
                <a:latin typeface="Lucida Console" panose="020B0609040504020204" pitchFamily="49" charset="0"/>
              </a:rPr>
              <a:t> </a:t>
            </a:r>
            <a:endParaRPr lang="it-IT" b="1" dirty="0">
              <a:solidFill>
                <a:srgbClr val="FF0000"/>
              </a:solidFill>
              <a:latin typeface="Lucida Console" panose="020B0609040504020204" pitchFamily="49" charset="0"/>
            </a:endParaRPr>
          </a:p>
        </p:txBody>
      </p:sp>
    </p:spTree>
    <p:extLst>
      <p:ext uri="{BB962C8B-B14F-4D97-AF65-F5344CB8AC3E}">
        <p14:creationId xmlns:p14="http://schemas.microsoft.com/office/powerpoint/2010/main" val="3159415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22</a:t>
            </a:fld>
            <a:endParaRPr lang="it-IT" dirty="0"/>
          </a:p>
        </p:txBody>
      </p:sp>
      <p:sp>
        <p:nvSpPr>
          <p:cNvPr id="9" name="Rettangolo 8"/>
          <p:cNvSpPr/>
          <p:nvPr/>
        </p:nvSpPr>
        <p:spPr>
          <a:xfrm>
            <a:off x="305907" y="2953583"/>
            <a:ext cx="11140069" cy="738664"/>
          </a:xfrm>
          <a:prstGeom prst="rect">
            <a:avLst/>
          </a:prstGeom>
        </p:spPr>
        <p:txBody>
          <a:bodyPr wrap="square">
            <a:spAutoFit/>
          </a:bodyPr>
          <a:lstStyle/>
          <a:p>
            <a:r>
              <a:rPr lang="it-IT" sz="2400" b="1" dirty="0" smtClean="0">
                <a:latin typeface="Lucida Console" panose="020B0609040504020204" pitchFamily="49" charset="0"/>
              </a:rPr>
              <a:t>Large INAF </a:t>
            </a:r>
            <a:r>
              <a:rPr lang="it-IT" sz="2400" b="1" dirty="0" err="1" smtClean="0">
                <a:latin typeface="Lucida Console" panose="020B0609040504020204" pitchFamily="49" charset="0"/>
              </a:rPr>
              <a:t>presence</a:t>
            </a:r>
            <a:r>
              <a:rPr lang="it-IT" sz="2400" b="1" dirty="0" smtClean="0">
                <a:latin typeface="Lucida Console" panose="020B0609040504020204" pitchFamily="49" charset="0"/>
              </a:rPr>
              <a:t>:  </a:t>
            </a:r>
          </a:p>
          <a:p>
            <a:r>
              <a:rPr lang="it-IT" b="1" dirty="0" smtClean="0">
                <a:latin typeface="Lucida Console" panose="020B0609040504020204" pitchFamily="49" charset="0"/>
              </a:rPr>
              <a:t> </a:t>
            </a:r>
            <a:endParaRPr lang="it-IT" b="1" dirty="0">
              <a:latin typeface="Lucida Console" panose="020B0609040504020204" pitchFamily="49" charset="0"/>
            </a:endParaRPr>
          </a:p>
        </p:txBody>
      </p:sp>
      <p:sp>
        <p:nvSpPr>
          <p:cNvPr id="19" name="Rettangolo 18"/>
          <p:cNvSpPr/>
          <p:nvPr/>
        </p:nvSpPr>
        <p:spPr>
          <a:xfrm>
            <a:off x="602139" y="3527770"/>
            <a:ext cx="10971691" cy="2677656"/>
          </a:xfrm>
          <a:prstGeom prst="rect">
            <a:avLst/>
          </a:prstGeom>
        </p:spPr>
        <p:txBody>
          <a:bodyPr wrap="square">
            <a:spAutoFit/>
          </a:bodyPr>
          <a:lstStyle/>
          <a:p>
            <a:r>
              <a:rPr lang="en-US" sz="2400" b="1" dirty="0" smtClean="0">
                <a:solidFill>
                  <a:srgbClr val="3BF32D"/>
                </a:solidFill>
              </a:rPr>
              <a:t>Team Leads</a:t>
            </a:r>
            <a:r>
              <a:rPr lang="en-US" sz="2400" b="1" dirty="0" smtClean="0"/>
              <a:t>: Bianca </a:t>
            </a:r>
            <a:r>
              <a:rPr lang="en-US" sz="2400" b="1" dirty="0" err="1" smtClean="0"/>
              <a:t>Poggianti</a:t>
            </a:r>
            <a:r>
              <a:rPr lang="en-US" sz="2400" b="1" dirty="0" smtClean="0"/>
              <a:t> &amp; Angela Iovino </a:t>
            </a:r>
          </a:p>
          <a:p>
            <a:r>
              <a:rPr lang="en-US" sz="2400" b="1" dirty="0" smtClean="0">
                <a:solidFill>
                  <a:srgbClr val="3BF32D"/>
                </a:solidFill>
              </a:rPr>
              <a:t>Survey Working Group</a:t>
            </a:r>
            <a:r>
              <a:rPr lang="en-US" sz="2400" b="1" dirty="0" smtClean="0"/>
              <a:t>:  Amata </a:t>
            </a:r>
            <a:r>
              <a:rPr lang="en-US" sz="2400" b="1" dirty="0" err="1" smtClean="0"/>
              <a:t>Mercurio</a:t>
            </a:r>
            <a:r>
              <a:rPr lang="en-US" sz="2400" b="1" dirty="0" smtClean="0"/>
              <a:t>, Angela Iovino  </a:t>
            </a:r>
          </a:p>
          <a:p>
            <a:r>
              <a:rPr lang="en-US" sz="2400" b="1" dirty="0" smtClean="0">
                <a:solidFill>
                  <a:srgbClr val="3BF32D"/>
                </a:solidFill>
              </a:rPr>
              <a:t>Quality Team</a:t>
            </a:r>
            <a:r>
              <a:rPr lang="en-US" sz="2400" b="1" dirty="0" smtClean="0"/>
              <a:t>: Marcella </a:t>
            </a:r>
            <a:r>
              <a:rPr lang="en-US" sz="2400" b="1" dirty="0" err="1" smtClean="0"/>
              <a:t>Longhetti</a:t>
            </a:r>
            <a:r>
              <a:rPr lang="en-US" sz="2400" b="1" dirty="0" smtClean="0"/>
              <a:t>, Francesco LaBarbera, Stefano </a:t>
            </a:r>
            <a:r>
              <a:rPr lang="en-US" sz="2400" b="1" dirty="0" err="1" smtClean="0"/>
              <a:t>Zibetti</a:t>
            </a:r>
            <a:r>
              <a:rPr lang="en-US" sz="2400" b="1" dirty="0" smtClean="0"/>
              <a:t> </a:t>
            </a:r>
          </a:p>
          <a:p>
            <a:r>
              <a:rPr lang="en-US" sz="2400" b="1" dirty="0" smtClean="0">
                <a:solidFill>
                  <a:srgbClr val="3BF32D"/>
                </a:solidFill>
              </a:rPr>
              <a:t>Catalogs Team</a:t>
            </a:r>
            <a:r>
              <a:rPr lang="en-US" sz="2400" b="1" dirty="0" smtClean="0"/>
              <a:t>: </a:t>
            </a:r>
            <a:r>
              <a:rPr lang="en-US" sz="2400" b="1" dirty="0" err="1" smtClean="0"/>
              <a:t>Micol</a:t>
            </a:r>
            <a:r>
              <a:rPr lang="en-US" sz="2400" b="1" dirty="0" smtClean="0"/>
              <a:t> </a:t>
            </a:r>
            <a:r>
              <a:rPr lang="en-US" sz="2400" b="1" dirty="0" err="1" smtClean="0"/>
              <a:t>Bolzonella</a:t>
            </a:r>
            <a:r>
              <a:rPr lang="en-US" sz="2400" b="1" dirty="0" smtClean="0"/>
              <a:t>, Elena </a:t>
            </a:r>
            <a:r>
              <a:rPr lang="en-US" sz="2400" b="1" dirty="0" err="1" smtClean="0"/>
              <a:t>Zucca</a:t>
            </a:r>
            <a:r>
              <a:rPr lang="en-US" sz="2400" b="1" dirty="0" smtClean="0"/>
              <a:t>, D. </a:t>
            </a:r>
            <a:r>
              <a:rPr lang="en-US" sz="2400" b="1" dirty="0" err="1" smtClean="0"/>
              <a:t>Vergani</a:t>
            </a:r>
            <a:r>
              <a:rPr lang="en-US" sz="2400" b="1" dirty="0" smtClean="0"/>
              <a:t> </a:t>
            </a:r>
            <a:endParaRPr lang="en-US" sz="2400" b="1" dirty="0" smtClean="0">
              <a:solidFill>
                <a:srgbClr val="3BF32D"/>
              </a:solidFill>
            </a:endParaRPr>
          </a:p>
          <a:p>
            <a:r>
              <a:rPr lang="en-US" sz="2400" b="1" dirty="0" smtClean="0">
                <a:solidFill>
                  <a:srgbClr val="3BF32D"/>
                </a:solidFill>
              </a:rPr>
              <a:t>Post-Docs</a:t>
            </a:r>
            <a:r>
              <a:rPr lang="en-US" sz="2400" b="1" dirty="0" smtClean="0"/>
              <a:t>:  </a:t>
            </a:r>
            <a:r>
              <a:rPr lang="en-US" sz="2400" b="1" dirty="0" err="1" smtClean="0"/>
              <a:t>Ilaria</a:t>
            </a:r>
            <a:r>
              <a:rPr lang="en-US" sz="2400" b="1" dirty="0" smtClean="0"/>
              <a:t> </a:t>
            </a:r>
            <a:r>
              <a:rPr lang="en-US" sz="2400" b="1" dirty="0" err="1" smtClean="0"/>
              <a:t>Lonoce</a:t>
            </a:r>
            <a:r>
              <a:rPr lang="en-US" sz="2400" b="1" dirty="0" smtClean="0"/>
              <a:t> and now Luca </a:t>
            </a:r>
            <a:r>
              <a:rPr lang="en-US" sz="2400" b="1" dirty="0" err="1" smtClean="0"/>
              <a:t>Costantin</a:t>
            </a:r>
            <a:r>
              <a:rPr lang="en-US" sz="2400" b="1" dirty="0" smtClean="0"/>
              <a:t> @ INAF-</a:t>
            </a:r>
            <a:r>
              <a:rPr lang="en-US" sz="2400" b="1" dirty="0" err="1" smtClean="0"/>
              <a:t>OABrera</a:t>
            </a:r>
            <a:r>
              <a:rPr lang="en-US" sz="2400" b="1" dirty="0" smtClean="0"/>
              <a:t> </a:t>
            </a:r>
          </a:p>
          <a:p>
            <a:r>
              <a:rPr lang="en-US" sz="2400" b="1" dirty="0"/>
              <a:t> </a:t>
            </a:r>
            <a:r>
              <a:rPr lang="en-US" sz="2400" b="1" dirty="0" smtClean="0"/>
              <a:t>+  a good sampling of the INAF community working on galaxy evolution! </a:t>
            </a:r>
          </a:p>
          <a:p>
            <a:pPr algn="ctr"/>
            <a:r>
              <a:rPr lang="en-US" sz="2400" b="1" dirty="0" smtClean="0">
                <a:solidFill>
                  <a:srgbClr val="FFFF00"/>
                </a:solidFill>
              </a:rPr>
              <a:t>More than 50</a:t>
            </a:r>
            <a:r>
              <a:rPr lang="en-US" sz="2400" b="1" dirty="0" smtClean="0">
                <a:solidFill>
                  <a:srgbClr val="FFFF00"/>
                </a:solidFill>
              </a:rPr>
              <a:t>% of total </a:t>
            </a:r>
            <a:r>
              <a:rPr lang="en-US" sz="2400" b="1" dirty="0" err="1" smtClean="0">
                <a:solidFill>
                  <a:srgbClr val="FFFF00"/>
                </a:solidFill>
              </a:rPr>
              <a:t>StePS</a:t>
            </a:r>
            <a:r>
              <a:rPr lang="en-US" sz="2400" b="1" dirty="0" smtClean="0">
                <a:solidFill>
                  <a:srgbClr val="FFFF00"/>
                </a:solidFill>
              </a:rPr>
              <a:t> members have INAF affiliation </a:t>
            </a:r>
          </a:p>
        </p:txBody>
      </p:sp>
      <p:pic>
        <p:nvPicPr>
          <p:cNvPr id="10" name="Immagin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2490" y="1866586"/>
            <a:ext cx="2448086" cy="2459015"/>
          </a:xfrm>
          <a:prstGeom prst="rect">
            <a:avLst/>
          </a:prstGeom>
        </p:spPr>
      </p:pic>
      <p:sp>
        <p:nvSpPr>
          <p:cNvPr id="22" name="Rettangolo 21"/>
          <p:cNvSpPr/>
          <p:nvPr/>
        </p:nvSpPr>
        <p:spPr>
          <a:xfrm>
            <a:off x="401443" y="1828806"/>
            <a:ext cx="11140069" cy="584775"/>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p:txBody>
      </p:sp>
      <p:sp>
        <p:nvSpPr>
          <p:cNvPr id="11" name="CasellaDiTesto 10"/>
          <p:cNvSpPr txBox="1"/>
          <p:nvPr/>
        </p:nvSpPr>
        <p:spPr>
          <a:xfrm>
            <a:off x="10199353" y="4272946"/>
            <a:ext cx="1910267"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WEAVE </a:t>
            </a:r>
            <a:r>
              <a:rPr lang="it-IT" b="1" dirty="0" err="1" smtClean="0">
                <a:effectLst>
                  <a:outerShdw blurRad="38100" dist="38100" dir="2700000" algn="tl">
                    <a:srgbClr val="000000">
                      <a:alpha val="43137"/>
                    </a:srgbClr>
                  </a:outerShdw>
                </a:effectLst>
              </a:rPr>
              <a:t>Configure</a:t>
            </a:r>
            <a:r>
              <a:rPr lang="it-IT" b="1" dirty="0" smtClean="0">
                <a:effectLst>
                  <a:outerShdw blurRad="38100" dist="38100" dir="2700000" algn="tl">
                    <a:srgbClr val="000000">
                      <a:alpha val="43137"/>
                    </a:srgbClr>
                  </a:outerShdw>
                </a:effectLst>
              </a:rPr>
              <a:t> </a:t>
            </a:r>
            <a:endParaRPr lang="it-IT"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2653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23</a:t>
            </a:fld>
            <a:endParaRPr lang="it-IT" dirty="0"/>
          </a:p>
        </p:txBody>
      </p:sp>
      <p:sp>
        <p:nvSpPr>
          <p:cNvPr id="9" name="Rettangolo 8"/>
          <p:cNvSpPr/>
          <p:nvPr/>
        </p:nvSpPr>
        <p:spPr>
          <a:xfrm>
            <a:off x="401443" y="1828806"/>
            <a:ext cx="11140069" cy="1015663"/>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a:p>
            <a:r>
              <a:rPr lang="it-IT" sz="2800" b="1" dirty="0" smtClean="0">
                <a:solidFill>
                  <a:srgbClr val="FF0000"/>
                </a:solidFill>
              </a:rPr>
              <a:t>- </a:t>
            </a:r>
            <a:r>
              <a:rPr lang="it-IT" sz="2200" b="1" dirty="0" err="1" smtClean="0">
                <a:solidFill>
                  <a:srgbClr val="FF0000"/>
                </a:solidFill>
                <a:latin typeface="Lucida Console" panose="020B0609040504020204" pitchFamily="49" charset="0"/>
              </a:rPr>
              <a:t>Getting</a:t>
            </a:r>
            <a:r>
              <a:rPr lang="it-IT" sz="2200" b="1" dirty="0" smtClean="0">
                <a:solidFill>
                  <a:srgbClr val="FF0000"/>
                </a:solidFill>
                <a:latin typeface="Lucida Console" panose="020B0609040504020204" pitchFamily="49" charset="0"/>
              </a:rPr>
              <a:t> ready for </a:t>
            </a:r>
            <a:r>
              <a:rPr lang="it-IT" sz="2200" b="1" dirty="0" err="1" smtClean="0">
                <a:solidFill>
                  <a:srgbClr val="FF0000"/>
                </a:solidFill>
                <a:latin typeface="Lucida Console" panose="020B0609040504020204" pitchFamily="49" charset="0"/>
              </a:rPr>
              <a:t>observations</a:t>
            </a:r>
            <a:r>
              <a:rPr lang="it-IT" sz="2200" b="1" dirty="0" smtClean="0">
                <a:solidFill>
                  <a:srgbClr val="FF0000"/>
                </a:solidFill>
                <a:latin typeface="Lucida Console" panose="020B0609040504020204" pitchFamily="49" charset="0"/>
              </a:rPr>
              <a:t> </a:t>
            </a:r>
            <a:endParaRPr lang="it-IT" sz="2200" b="1" dirty="0" smtClean="0">
              <a:solidFill>
                <a:srgbClr val="FF0000"/>
              </a:solidFill>
            </a:endParaRPr>
          </a:p>
        </p:txBody>
      </p:sp>
      <p:sp>
        <p:nvSpPr>
          <p:cNvPr id="19" name="Rettangolo 18"/>
          <p:cNvSpPr/>
          <p:nvPr/>
        </p:nvSpPr>
        <p:spPr>
          <a:xfrm>
            <a:off x="296861" y="2866564"/>
            <a:ext cx="10971691" cy="4154984"/>
          </a:xfrm>
          <a:prstGeom prst="rect">
            <a:avLst/>
          </a:prstGeom>
        </p:spPr>
        <p:txBody>
          <a:bodyPr wrap="square">
            <a:spAutoFit/>
          </a:bodyPr>
          <a:lstStyle/>
          <a:p>
            <a:r>
              <a:rPr lang="en-US" sz="2400" b="1" dirty="0" smtClean="0">
                <a:solidFill>
                  <a:srgbClr val="3BF32D"/>
                </a:solidFill>
              </a:rPr>
              <a:t>Huge amount of preparatory work: </a:t>
            </a:r>
          </a:p>
          <a:p>
            <a:endParaRPr lang="en-US" sz="2400" b="1" dirty="0">
              <a:solidFill>
                <a:srgbClr val="3BF32D"/>
              </a:solidFill>
            </a:endParaRPr>
          </a:p>
          <a:p>
            <a:pPr marL="342900" indent="-342900">
              <a:buFontTx/>
              <a:buChar char="-"/>
            </a:pPr>
            <a:r>
              <a:rPr lang="en-US" sz="2400" b="1" dirty="0" smtClean="0"/>
              <a:t>Input Catalogs preparation </a:t>
            </a:r>
          </a:p>
          <a:p>
            <a:pPr marL="342900" indent="-342900">
              <a:buFontTx/>
              <a:buChar char="-"/>
            </a:pPr>
            <a:r>
              <a:rPr lang="en-US" sz="2400" b="1" dirty="0" smtClean="0"/>
              <a:t>Tests for best tiling strategy and to </a:t>
            </a:r>
          </a:p>
          <a:p>
            <a:r>
              <a:rPr lang="en-US" sz="2400" b="1" dirty="0" smtClean="0"/>
              <a:t>     optimize fiber allocation </a:t>
            </a:r>
          </a:p>
          <a:p>
            <a:pPr marL="342900" indent="-342900">
              <a:buFontTx/>
              <a:buChar char="-"/>
            </a:pPr>
            <a:r>
              <a:rPr lang="en-US" sz="2400" b="1" dirty="0" smtClean="0"/>
              <a:t>Realistic Survey simulations (including </a:t>
            </a:r>
            <a:r>
              <a:rPr lang="en-US" sz="2400" b="1" dirty="0" err="1" smtClean="0"/>
              <a:t>em</a:t>
            </a:r>
            <a:endParaRPr lang="en-US" sz="2400" b="1" dirty="0" smtClean="0"/>
          </a:p>
          <a:p>
            <a:r>
              <a:rPr lang="en-US" sz="2400" b="1" dirty="0"/>
              <a:t> </a:t>
            </a:r>
            <a:r>
              <a:rPr lang="en-US" sz="2400" b="1" dirty="0" smtClean="0"/>
              <a:t>    lines templates) to check feasibility and </a:t>
            </a:r>
          </a:p>
          <a:p>
            <a:r>
              <a:rPr lang="en-US" sz="2400" b="1" dirty="0"/>
              <a:t> </a:t>
            </a:r>
            <a:r>
              <a:rPr lang="en-US" sz="2400" b="1" dirty="0" smtClean="0"/>
              <a:t>    pipeline results </a:t>
            </a:r>
          </a:p>
          <a:p>
            <a:pPr marL="342900" indent="-342900">
              <a:buFontTx/>
              <a:buChar char="-"/>
            </a:pPr>
            <a:r>
              <a:rPr lang="en-US" sz="2400" b="1" dirty="0" smtClean="0"/>
              <a:t>Get ready for science exploitation !  </a:t>
            </a:r>
          </a:p>
          <a:p>
            <a:pPr marL="342900" indent="-342900">
              <a:buFontTx/>
              <a:buChar char="-"/>
            </a:pPr>
            <a:endParaRPr lang="en-US" sz="2400" b="1" dirty="0" smtClean="0"/>
          </a:p>
          <a:p>
            <a:pPr marL="342900" indent="-342900">
              <a:buFontTx/>
              <a:buChar char="-"/>
            </a:pPr>
            <a:endParaRPr lang="en-US" sz="2400" b="1" dirty="0" smtClean="0"/>
          </a:p>
        </p:txBody>
      </p:sp>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5508" y="4752184"/>
            <a:ext cx="5570035" cy="1856678"/>
          </a:xfrm>
          <a:prstGeom prst="rect">
            <a:avLst/>
          </a:prstGeom>
        </p:spPr>
      </p:pic>
      <p:pic>
        <p:nvPicPr>
          <p:cNvPr id="11" name="Immagin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5508" y="2939872"/>
            <a:ext cx="5570036" cy="1856679"/>
          </a:xfrm>
          <a:prstGeom prst="rect">
            <a:avLst/>
          </a:prstGeom>
        </p:spPr>
      </p:pic>
      <p:sp>
        <p:nvSpPr>
          <p:cNvPr id="2" name="CasellaDiTesto 1"/>
          <p:cNvSpPr txBox="1"/>
          <p:nvPr/>
        </p:nvSpPr>
        <p:spPr>
          <a:xfrm>
            <a:off x="9945877" y="2566491"/>
            <a:ext cx="2059666"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OPR2.5 </a:t>
            </a:r>
            <a:r>
              <a:rPr lang="it-IT" b="1" dirty="0" err="1" smtClean="0">
                <a:effectLst>
                  <a:outerShdw blurRad="38100" dist="38100" dir="2700000" algn="tl">
                    <a:srgbClr val="000000">
                      <a:alpha val="43137"/>
                    </a:srgbClr>
                  </a:outerShdw>
                </a:effectLst>
              </a:rPr>
              <a:t>Simulation</a:t>
            </a:r>
            <a:r>
              <a:rPr lang="it-IT" b="1" dirty="0" err="1">
                <a:effectLst>
                  <a:outerShdw blurRad="38100" dist="38100" dir="2700000" algn="tl">
                    <a:srgbClr val="000000">
                      <a:alpha val="43137"/>
                    </a:srgbClr>
                  </a:outerShdw>
                </a:effectLst>
              </a:rPr>
              <a:t>s</a:t>
            </a:r>
            <a:endParaRPr lang="it-IT"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82110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24</a:t>
            </a:fld>
            <a:endParaRPr lang="it-IT" dirty="0"/>
          </a:p>
        </p:txBody>
      </p:sp>
      <p:sp>
        <p:nvSpPr>
          <p:cNvPr id="9" name="Rettangolo 8"/>
          <p:cNvSpPr/>
          <p:nvPr/>
        </p:nvSpPr>
        <p:spPr>
          <a:xfrm>
            <a:off x="401443" y="1828806"/>
            <a:ext cx="11140069" cy="1384995"/>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a:p>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Preparing</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for Science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Exploitation</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smtClean="0">
                <a:latin typeface="Lucida Console" panose="020B0609040504020204" pitchFamily="49" charset="0"/>
              </a:rPr>
              <a:t> </a:t>
            </a:r>
          </a:p>
          <a:p>
            <a:r>
              <a:rPr lang="it-IT" sz="2800" b="1" dirty="0" smtClean="0">
                <a:latin typeface="Lucida Console" panose="020B0609040504020204" pitchFamily="49" charset="0"/>
              </a:rPr>
              <a:t> </a:t>
            </a:r>
          </a:p>
        </p:txBody>
      </p:sp>
      <p:pic>
        <p:nvPicPr>
          <p:cNvPr id="12" name="Immagin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1466" y="3004122"/>
            <a:ext cx="5445512" cy="3322685"/>
          </a:xfrm>
          <a:prstGeom prst="rect">
            <a:avLst/>
          </a:prstGeom>
        </p:spPr>
      </p:pic>
      <p:sp>
        <p:nvSpPr>
          <p:cNvPr id="13" name="CasellaDiTesto 12"/>
          <p:cNvSpPr txBox="1"/>
          <p:nvPr/>
        </p:nvSpPr>
        <p:spPr>
          <a:xfrm>
            <a:off x="401443" y="3852138"/>
            <a:ext cx="5161107" cy="830997"/>
          </a:xfrm>
          <a:prstGeom prst="rect">
            <a:avLst/>
          </a:prstGeom>
          <a:noFill/>
        </p:spPr>
        <p:txBody>
          <a:bodyPr wrap="square" rtlCol="0">
            <a:spAutoFit/>
          </a:bodyPr>
          <a:lstStyle/>
          <a:p>
            <a:r>
              <a:rPr lang="it-IT" sz="2400" b="1" dirty="0" smtClean="0"/>
              <a:t>A large suite of </a:t>
            </a:r>
            <a:r>
              <a:rPr lang="it-IT" sz="2400" b="1" dirty="0" err="1" smtClean="0"/>
              <a:t>indices</a:t>
            </a:r>
            <a:r>
              <a:rPr lang="it-IT" sz="2400" b="1" dirty="0" smtClean="0"/>
              <a:t> </a:t>
            </a:r>
            <a:r>
              <a:rPr lang="it-IT" sz="2400" b="1" dirty="0" err="1" smtClean="0"/>
              <a:t>is</a:t>
            </a:r>
            <a:r>
              <a:rPr lang="it-IT" sz="2400" b="1" dirty="0" smtClean="0"/>
              <a:t> </a:t>
            </a:r>
            <a:r>
              <a:rPr lang="it-IT" sz="2400" b="1" dirty="0" err="1" smtClean="0"/>
              <a:t>available</a:t>
            </a:r>
            <a:r>
              <a:rPr lang="it-IT" sz="2400" b="1" dirty="0" smtClean="0"/>
              <a:t> in WEAVE </a:t>
            </a:r>
            <a:r>
              <a:rPr lang="it-IT" sz="2400" b="1" dirty="0" err="1" smtClean="0"/>
              <a:t>spectral</a:t>
            </a:r>
            <a:r>
              <a:rPr lang="it-IT" sz="2400" b="1" dirty="0" smtClean="0"/>
              <a:t> </a:t>
            </a:r>
            <a:r>
              <a:rPr lang="it-IT" sz="2400" b="1" dirty="0" err="1" smtClean="0"/>
              <a:t>range</a:t>
            </a:r>
            <a:r>
              <a:rPr lang="it-IT" sz="2400" b="1" dirty="0" smtClean="0"/>
              <a:t>. </a:t>
            </a:r>
            <a:endParaRPr lang="it-IT" sz="2400" b="1" dirty="0"/>
          </a:p>
        </p:txBody>
      </p:sp>
      <p:sp>
        <p:nvSpPr>
          <p:cNvPr id="10" name="CasellaDiTesto 9"/>
          <p:cNvSpPr txBox="1"/>
          <p:nvPr/>
        </p:nvSpPr>
        <p:spPr>
          <a:xfrm>
            <a:off x="10736438" y="2662086"/>
            <a:ext cx="1039067"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I. Lonoce</a:t>
            </a:r>
            <a:endParaRPr lang="it-IT"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54185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25</a:t>
            </a:fld>
            <a:endParaRPr lang="it-IT" dirty="0"/>
          </a:p>
        </p:txBody>
      </p:sp>
      <p:sp>
        <p:nvSpPr>
          <p:cNvPr id="9" name="Rettangolo 8"/>
          <p:cNvSpPr/>
          <p:nvPr/>
        </p:nvSpPr>
        <p:spPr>
          <a:xfrm>
            <a:off x="401443" y="1828806"/>
            <a:ext cx="11140069" cy="1384995"/>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a:p>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Preparing</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for Science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Exploitation</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smtClean="0">
                <a:latin typeface="Lucida Console" panose="020B0609040504020204" pitchFamily="49" charset="0"/>
              </a:rPr>
              <a:t> </a:t>
            </a:r>
          </a:p>
          <a:p>
            <a:r>
              <a:rPr lang="it-IT" sz="2800" b="1" dirty="0" smtClean="0">
                <a:latin typeface="Lucida Console" panose="020B0609040504020204" pitchFamily="49" charset="0"/>
              </a:rPr>
              <a:t> </a:t>
            </a:r>
          </a:p>
        </p:txBody>
      </p:sp>
      <p:sp>
        <p:nvSpPr>
          <p:cNvPr id="11" name="TextShape 3"/>
          <p:cNvSpPr txBox="1"/>
          <p:nvPr/>
        </p:nvSpPr>
        <p:spPr>
          <a:xfrm>
            <a:off x="95534" y="3079430"/>
            <a:ext cx="11696664" cy="2925585"/>
          </a:xfrm>
          <a:prstGeom prst="rect">
            <a:avLst/>
          </a:prstGeom>
          <a:noFill/>
          <a:ln>
            <a:noFill/>
          </a:ln>
        </p:spPr>
        <p:txBody>
          <a:bodyPr lIns="81638" tIns="40819" rIns="81638" bIns="40819"/>
          <a:lstStyle/>
          <a:p>
            <a:r>
              <a:rPr lang="en-GB" sz="2400" b="1" spc="-1" dirty="0" smtClean="0">
                <a:solidFill>
                  <a:srgbClr val="C00000"/>
                </a:solidFill>
              </a:rPr>
              <a:t>      </a:t>
            </a:r>
            <a:endParaRPr lang="en-GB" sz="2400" b="1" spc="-1" dirty="0"/>
          </a:p>
        </p:txBody>
      </p:sp>
      <p:sp>
        <p:nvSpPr>
          <p:cNvPr id="12" name="TextShape 2"/>
          <p:cNvSpPr txBox="1"/>
          <p:nvPr/>
        </p:nvSpPr>
        <p:spPr>
          <a:xfrm>
            <a:off x="401443" y="2995758"/>
            <a:ext cx="11140069" cy="3024190"/>
          </a:xfrm>
          <a:prstGeom prst="rect">
            <a:avLst/>
          </a:prstGeom>
          <a:noFill/>
          <a:ln>
            <a:noFill/>
          </a:ln>
        </p:spPr>
        <p:txBody>
          <a:bodyPr lIns="81638" tIns="40819" rIns="81638" bIns="40819"/>
          <a:lstStyle/>
          <a:p>
            <a:pPr marL="195934" indent="-195934">
              <a:buClr>
                <a:srgbClr val="000000"/>
              </a:buClr>
              <a:buSzPct val="45000"/>
              <a:buFont typeface="Wingdings" charset="2"/>
              <a:buChar char=""/>
            </a:pPr>
            <a:r>
              <a:rPr lang="en-GB" sz="2400" b="1" spc="-1" dirty="0" smtClean="0"/>
              <a:t>Large library (~ 500.000) of  </a:t>
            </a:r>
            <a:r>
              <a:rPr lang="en-GB" sz="2400" b="1" spc="-1" dirty="0"/>
              <a:t>templates </a:t>
            </a:r>
            <a:r>
              <a:rPr lang="en-GB" sz="2400" b="1" spc="-1" dirty="0" smtClean="0"/>
              <a:t>library  prepared by </a:t>
            </a:r>
            <a:r>
              <a:rPr lang="en-GB" sz="2400" b="1" spc="-1" dirty="0" err="1" smtClean="0"/>
              <a:t>Zibetti</a:t>
            </a:r>
            <a:r>
              <a:rPr lang="en-GB" sz="2400" b="1" spc="-1" dirty="0" smtClean="0"/>
              <a:t>/</a:t>
            </a:r>
            <a:r>
              <a:rPr lang="en-GB" sz="2400" b="1" spc="-1" dirty="0" err="1" smtClean="0"/>
              <a:t>Gallazzi</a:t>
            </a:r>
            <a:r>
              <a:rPr lang="en-GB" sz="2400" b="1" spc="-1" dirty="0"/>
              <a:t> </a:t>
            </a:r>
            <a:r>
              <a:rPr lang="en-GB" sz="2400" b="1" spc="-1" dirty="0" smtClean="0"/>
              <a:t>with a </a:t>
            </a:r>
          </a:p>
          <a:p>
            <a:pPr marL="195934" indent="-195934">
              <a:buClr>
                <a:srgbClr val="000000"/>
              </a:buClr>
              <a:buSzPct val="45000"/>
              <a:buFont typeface="Wingdings" charset="2"/>
              <a:buChar char=""/>
            </a:pPr>
            <a:r>
              <a:rPr lang="en-GB" sz="2400" b="1" spc="-1" dirty="0" smtClean="0"/>
              <a:t>full suite of Star Formation Histories and Metallicities </a:t>
            </a:r>
            <a:endParaRPr lang="en-GB" sz="2400" b="1" spc="-1" dirty="0"/>
          </a:p>
          <a:p>
            <a:endParaRPr lang="en-GB" sz="2400" b="1" spc="-1" dirty="0"/>
          </a:p>
          <a:p>
            <a:pPr marL="195934" indent="-195934">
              <a:buClr>
                <a:srgbClr val="000000"/>
              </a:buClr>
              <a:buSzPct val="45000"/>
              <a:buFont typeface="Wingdings" charset="2"/>
              <a:buChar char=""/>
            </a:pPr>
            <a:r>
              <a:rPr lang="en-GB" sz="2400" b="1" spc="-1" dirty="0" smtClean="0"/>
              <a:t>Extract a random subset templates and produce WEAVE-like observations (CCD Gaps, realistic S/N including Sky, RON </a:t>
            </a:r>
            <a:r>
              <a:rPr lang="en-GB" sz="2400" b="1" spc="-1" dirty="0" err="1" smtClean="0"/>
              <a:t>etc</a:t>
            </a:r>
            <a:r>
              <a:rPr lang="en-GB" sz="2400" b="1" spc="-1" dirty="0" smtClean="0"/>
              <a:t> contributions) in the </a:t>
            </a:r>
            <a:r>
              <a:rPr lang="en-GB" sz="2400" b="1" spc="-1" dirty="0"/>
              <a:t>r</a:t>
            </a:r>
            <a:r>
              <a:rPr lang="en-GB" sz="2400" b="1" spc="-1" dirty="0" smtClean="0"/>
              <a:t>edshift </a:t>
            </a:r>
            <a:r>
              <a:rPr lang="en-GB" sz="2400" b="1" spc="-1" dirty="0"/>
              <a:t>range:  0.3 &lt; z &lt; </a:t>
            </a:r>
            <a:r>
              <a:rPr lang="en-GB" sz="2400" b="1" spc="-1" dirty="0" smtClean="0"/>
              <a:t>0.7 </a:t>
            </a:r>
          </a:p>
          <a:p>
            <a:pPr marL="195934" indent="-195934">
              <a:buClr>
                <a:srgbClr val="000000"/>
              </a:buClr>
              <a:buSzPct val="45000"/>
              <a:buFont typeface="Wingdings" charset="2"/>
              <a:buChar char=""/>
            </a:pPr>
            <a:endParaRPr lang="en-GB" sz="2400" b="1" spc="-1" dirty="0"/>
          </a:p>
          <a:p>
            <a:pPr marL="195934" indent="-195934">
              <a:buClr>
                <a:srgbClr val="000000"/>
              </a:buClr>
              <a:buSzPct val="45000"/>
              <a:buFont typeface="Wingdings" charset="2"/>
              <a:buChar char=""/>
            </a:pPr>
            <a:r>
              <a:rPr lang="en-GB" sz="2400" b="1" spc="-1" dirty="0" smtClean="0"/>
              <a:t>Adopt a Bayesian approach (as in </a:t>
            </a:r>
            <a:r>
              <a:rPr lang="en-GB" sz="2400" b="1" spc="-1" dirty="0" err="1" smtClean="0"/>
              <a:t>Gallazzi</a:t>
            </a:r>
            <a:r>
              <a:rPr lang="en-GB" sz="2400" b="1" spc="-1" dirty="0" smtClean="0"/>
              <a:t> et al. 2005, 2014) to explore how reliably input values are retrieved for observed templates  </a:t>
            </a:r>
            <a:endParaRPr lang="en-GB" sz="2400" b="1" spc="-1" dirty="0"/>
          </a:p>
        </p:txBody>
      </p:sp>
    </p:spTree>
    <p:extLst>
      <p:ext uri="{BB962C8B-B14F-4D97-AF65-F5344CB8AC3E}">
        <p14:creationId xmlns:p14="http://schemas.microsoft.com/office/powerpoint/2010/main" val="42204050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Milano - 12 December 2018 </a:t>
            </a:r>
            <a:endParaRPr lang="it-IT"/>
          </a:p>
        </p:txBody>
      </p:sp>
      <p:sp>
        <p:nvSpPr>
          <p:cNvPr id="3" name="Segnaposto piè di pagina 2"/>
          <p:cNvSpPr>
            <a:spLocks noGrp="1"/>
          </p:cNvSpPr>
          <p:nvPr>
            <p:ph type="ftr" sz="quarter" idx="11"/>
          </p:nvPr>
        </p:nvSpPr>
        <p:spPr/>
        <p:txBody>
          <a:bodyPr/>
          <a:lstStyle/>
          <a:p>
            <a:r>
              <a:rPr lang="it-IT" smtClean="0"/>
              <a:t>Angela </a:t>
            </a:r>
            <a:r>
              <a:rPr lang="it-IT" dirty="0" err="1" smtClean="0"/>
              <a:t>Iovino</a:t>
            </a:r>
            <a:r>
              <a:rPr lang="it-IT" dirty="0" smtClean="0"/>
              <a:t> - INAF </a:t>
            </a:r>
            <a:r>
              <a:rPr lang="it-IT" dirty="0" err="1" smtClean="0"/>
              <a:t>OABrera</a:t>
            </a:r>
            <a:r>
              <a:rPr lang="it-IT" dirty="0" smtClean="0"/>
              <a:t> </a:t>
            </a:r>
            <a:endParaRPr lang="it-IT" dirty="0"/>
          </a:p>
        </p:txBody>
      </p:sp>
      <p:sp>
        <p:nvSpPr>
          <p:cNvPr id="4" name="Segnaposto numero diapositiva 3"/>
          <p:cNvSpPr>
            <a:spLocks noGrp="1"/>
          </p:cNvSpPr>
          <p:nvPr>
            <p:ph type="sldNum" sz="quarter" idx="12"/>
          </p:nvPr>
        </p:nvSpPr>
        <p:spPr/>
        <p:txBody>
          <a:bodyPr/>
          <a:lstStyle/>
          <a:p>
            <a:fld id="{50EA8BB9-D25D-46A1-B0C7-6E8726B4A504}" type="slidenum">
              <a:rPr lang="it-IT" smtClean="0"/>
              <a:t>26</a:t>
            </a:fld>
            <a:endParaRPr lang="it-IT"/>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0707" y="677818"/>
            <a:ext cx="8171922" cy="4609276"/>
          </a:xfrm>
          <a:prstGeom prst="rect">
            <a:avLst/>
          </a:prstGeom>
          <a:effectLst>
            <a:softEdge rad="31750"/>
          </a:effectLst>
        </p:spPr>
      </p:pic>
      <p:sp>
        <p:nvSpPr>
          <p:cNvPr id="6" name="CasellaDiTesto 5"/>
          <p:cNvSpPr txBox="1"/>
          <p:nvPr/>
        </p:nvSpPr>
        <p:spPr>
          <a:xfrm>
            <a:off x="853851" y="5287094"/>
            <a:ext cx="1303049"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L. Costantin</a:t>
            </a:r>
            <a:endParaRPr lang="it-IT" b="1" dirty="0">
              <a:effectLst>
                <a:outerShdw blurRad="38100" dist="38100" dir="2700000" algn="tl">
                  <a:srgbClr val="000000">
                    <a:alpha val="43137"/>
                  </a:srgbClr>
                </a:outerShdw>
              </a:effectLst>
            </a:endParaRPr>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1571" y="1254724"/>
            <a:ext cx="7275770" cy="4566998"/>
          </a:xfrm>
          <a:prstGeom prst="rect">
            <a:avLst/>
          </a:prstGeom>
          <a:effectLst>
            <a:softEdge rad="31750"/>
          </a:effectLst>
        </p:spPr>
      </p:pic>
      <p:grpSp>
        <p:nvGrpSpPr>
          <p:cNvPr id="8" name="Gruppo 7"/>
          <p:cNvGrpSpPr/>
          <p:nvPr/>
        </p:nvGrpSpPr>
        <p:grpSpPr>
          <a:xfrm>
            <a:off x="4291576" y="3237967"/>
            <a:ext cx="7711236" cy="3214446"/>
            <a:chOff x="4021145" y="2803068"/>
            <a:chExt cx="7711236" cy="3214446"/>
          </a:xfrm>
        </p:grpSpPr>
        <p:grpSp>
          <p:nvGrpSpPr>
            <p:cNvPr id="9" name="Gruppo 8"/>
            <p:cNvGrpSpPr/>
            <p:nvPr/>
          </p:nvGrpSpPr>
          <p:grpSpPr>
            <a:xfrm>
              <a:off x="4021145" y="3141904"/>
              <a:ext cx="7651420" cy="2875610"/>
              <a:chOff x="743558" y="2785638"/>
              <a:chExt cx="7651420" cy="2875610"/>
            </a:xfrm>
          </p:grpSpPr>
          <p:pic>
            <p:nvPicPr>
              <p:cNvPr id="11" name="Immagine 10"/>
              <p:cNvPicPr/>
              <p:nvPr/>
            </p:nvPicPr>
            <p:blipFill>
              <a:blip r:embed="rId4"/>
              <a:stretch/>
            </p:blipFill>
            <p:spPr>
              <a:xfrm>
                <a:off x="4517183" y="2785638"/>
                <a:ext cx="3877795" cy="2875610"/>
              </a:xfrm>
              <a:prstGeom prst="rect">
                <a:avLst/>
              </a:prstGeom>
              <a:ln>
                <a:noFill/>
              </a:ln>
            </p:spPr>
          </p:pic>
          <p:pic>
            <p:nvPicPr>
              <p:cNvPr id="12" name="Immagine 11"/>
              <p:cNvPicPr/>
              <p:nvPr/>
            </p:nvPicPr>
            <p:blipFill>
              <a:blip r:embed="rId5"/>
              <a:stretch/>
            </p:blipFill>
            <p:spPr>
              <a:xfrm>
                <a:off x="743558" y="2785638"/>
                <a:ext cx="3877795" cy="2872344"/>
              </a:xfrm>
              <a:prstGeom prst="rect">
                <a:avLst/>
              </a:prstGeom>
              <a:ln>
                <a:noFill/>
              </a:ln>
            </p:spPr>
          </p:pic>
        </p:grpSp>
        <p:sp>
          <p:nvSpPr>
            <p:cNvPr id="10" name="CasellaDiTesto 9"/>
            <p:cNvSpPr txBox="1"/>
            <p:nvPr/>
          </p:nvSpPr>
          <p:spPr>
            <a:xfrm>
              <a:off x="10693314" y="2803068"/>
              <a:ext cx="1039067"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I. Lonoce</a:t>
              </a:r>
              <a:endParaRPr lang="it-IT" b="1"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5305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dirty="0" smtClean="0"/>
              <a:t>Angela </a:t>
            </a:r>
            <a:r>
              <a:rPr lang="it-IT" dirty="0" err="1" smtClean="0"/>
              <a:t>Iovino</a:t>
            </a:r>
            <a:r>
              <a:rPr lang="it-IT" dirty="0" smtClean="0"/>
              <a:t> - INAF </a:t>
            </a:r>
            <a:r>
              <a:rPr lang="it-IT" dirty="0" err="1" smtClean="0"/>
              <a:t>OABrera</a:t>
            </a:r>
            <a:r>
              <a:rPr lang="it-IT" dirty="0" smtClean="0"/>
              <a:t> </a:t>
            </a:r>
            <a:endParaRPr lang="it-IT" dirty="0"/>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27</a:t>
            </a:fld>
            <a:endParaRPr lang="it-IT" dirty="0"/>
          </a:p>
        </p:txBody>
      </p:sp>
      <p:sp>
        <p:nvSpPr>
          <p:cNvPr id="9" name="Rettangolo 8"/>
          <p:cNvSpPr/>
          <p:nvPr/>
        </p:nvSpPr>
        <p:spPr>
          <a:xfrm>
            <a:off x="652129" y="4637254"/>
            <a:ext cx="11140069" cy="1015663"/>
          </a:xfrm>
          <a:prstGeom prst="rect">
            <a:avLst/>
          </a:prstGeom>
        </p:spPr>
        <p:txBody>
          <a:bodyPr wrap="square">
            <a:spAutoFit/>
          </a:bodyPr>
          <a:lstStyle/>
          <a:p>
            <a:pPr algn="ct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Thanks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for </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your</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attention</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a:p>
            <a:pPr algn="ctr"/>
            <a:endParaRPr lang="it-IT" sz="2800" b="1" dirty="0" smtClean="0">
              <a:latin typeface="Lucida Console" panose="020B0609040504020204" pitchFamily="49" charset="0"/>
            </a:endParaRPr>
          </a:p>
        </p:txBody>
      </p:sp>
      <p:sp>
        <p:nvSpPr>
          <p:cNvPr id="2" name="Rettangolo 1"/>
          <p:cNvSpPr/>
          <p:nvPr/>
        </p:nvSpPr>
        <p:spPr>
          <a:xfrm>
            <a:off x="1400175" y="2312544"/>
            <a:ext cx="9858375" cy="1846659"/>
          </a:xfrm>
          <a:prstGeom prst="rect">
            <a:avLst/>
          </a:prstGeom>
        </p:spPr>
        <p:txBody>
          <a:bodyPr wrap="square">
            <a:spAutoFit/>
          </a:bodyPr>
          <a:lstStyle/>
          <a:p>
            <a:pPr>
              <a:defRPr/>
            </a:pPr>
            <a:r>
              <a:rPr lang="en-US" sz="2400" b="1" u="sng" dirty="0" smtClean="0">
                <a:solidFill>
                  <a:srgbClr val="FF0000"/>
                </a:solidFill>
                <a:effectLst>
                  <a:outerShdw blurRad="38100" dist="38100" dir="2700000" algn="tl">
                    <a:srgbClr val="000000">
                      <a:alpha val="43137"/>
                    </a:srgbClr>
                  </a:outerShdw>
                </a:effectLst>
              </a:rPr>
              <a:t>Take home message</a:t>
            </a:r>
          </a:p>
          <a:p>
            <a:pPr>
              <a:defRPr/>
            </a:pPr>
            <a:endParaRPr lang="en-US" b="1" dirty="0"/>
          </a:p>
          <a:p>
            <a:pPr>
              <a:defRPr/>
            </a:pPr>
            <a:r>
              <a:rPr lang="en-US" sz="2400" b="1" dirty="0" err="1" smtClean="0">
                <a:solidFill>
                  <a:srgbClr val="FFC000"/>
                </a:solidFill>
              </a:rPr>
              <a:t>StePS</a:t>
            </a:r>
            <a:r>
              <a:rPr lang="en-US" sz="2400" b="1" dirty="0" smtClean="0">
                <a:solidFill>
                  <a:srgbClr val="FFC000"/>
                </a:solidFill>
              </a:rPr>
              <a:t> </a:t>
            </a:r>
            <a:r>
              <a:rPr lang="en-US" sz="2400" b="1" dirty="0">
                <a:solidFill>
                  <a:srgbClr val="FFC000"/>
                </a:solidFill>
              </a:rPr>
              <a:t>uniqueness: </a:t>
            </a:r>
            <a:r>
              <a:rPr lang="en-US" sz="2400" b="1" u="sng" dirty="0">
                <a:solidFill>
                  <a:srgbClr val="FFC000"/>
                </a:solidFill>
              </a:rPr>
              <a:t>excellent spectral quality </a:t>
            </a:r>
            <a:r>
              <a:rPr lang="en-US" sz="2400" b="1" dirty="0">
                <a:solidFill>
                  <a:srgbClr val="FFC000"/>
                </a:solidFill>
              </a:rPr>
              <a:t>(all main galaxy properties) for a </a:t>
            </a:r>
            <a:r>
              <a:rPr lang="en-US" sz="2400" b="1" u="sng" dirty="0">
                <a:solidFill>
                  <a:srgbClr val="FFC000"/>
                </a:solidFill>
              </a:rPr>
              <a:t>large sample of galaxies</a:t>
            </a:r>
            <a:r>
              <a:rPr lang="en-US" sz="2400" b="1" dirty="0">
                <a:solidFill>
                  <a:srgbClr val="FFC000"/>
                </a:solidFill>
              </a:rPr>
              <a:t> covering a </a:t>
            </a:r>
            <a:r>
              <a:rPr lang="en-US" sz="2400" b="1" u="sng" dirty="0">
                <a:solidFill>
                  <a:srgbClr val="FFC000"/>
                </a:solidFill>
              </a:rPr>
              <a:t>range</a:t>
            </a:r>
            <a:r>
              <a:rPr lang="en-US" sz="2400" b="1" dirty="0">
                <a:solidFill>
                  <a:srgbClr val="FFC000"/>
                </a:solidFill>
              </a:rPr>
              <a:t> of cosmic time,  galaxy intrinsic properties (stellar mass, type, color)  and </a:t>
            </a:r>
            <a:r>
              <a:rPr lang="en-US" sz="2400" b="1" dirty="0" smtClean="0">
                <a:solidFill>
                  <a:srgbClr val="FFC000"/>
                </a:solidFill>
              </a:rPr>
              <a:t>environment</a:t>
            </a:r>
            <a:endParaRPr lang="en-US" sz="2400" b="1" dirty="0">
              <a:solidFill>
                <a:srgbClr val="FFC000"/>
              </a:solidFill>
            </a:endParaRPr>
          </a:p>
        </p:txBody>
      </p:sp>
    </p:spTree>
    <p:extLst>
      <p:ext uri="{BB962C8B-B14F-4D97-AF65-F5344CB8AC3E}">
        <p14:creationId xmlns:p14="http://schemas.microsoft.com/office/powerpoint/2010/main" val="25993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Milano - 12 December 2018 </a:t>
            </a:r>
            <a:endParaRPr lang="it-IT"/>
          </a:p>
        </p:txBody>
      </p:sp>
      <p:sp>
        <p:nvSpPr>
          <p:cNvPr id="3" name="Segnaposto piè di pagina 2"/>
          <p:cNvSpPr>
            <a:spLocks noGrp="1"/>
          </p:cNvSpPr>
          <p:nvPr>
            <p:ph type="ftr" sz="quarter" idx="11"/>
          </p:nvPr>
        </p:nvSpPr>
        <p:spPr/>
        <p:txBody>
          <a:bodyPr/>
          <a:lstStyle/>
          <a:p>
            <a:r>
              <a:rPr lang="it-IT" smtClean="0"/>
              <a:t>Angela Iovino - INAF OABrera </a:t>
            </a:r>
            <a:endParaRPr lang="it-IT"/>
          </a:p>
        </p:txBody>
      </p:sp>
      <p:sp>
        <p:nvSpPr>
          <p:cNvPr id="4" name="Segnaposto numero diapositiva 3"/>
          <p:cNvSpPr>
            <a:spLocks noGrp="1"/>
          </p:cNvSpPr>
          <p:nvPr>
            <p:ph type="sldNum" sz="quarter" idx="12"/>
          </p:nvPr>
        </p:nvSpPr>
        <p:spPr/>
        <p:txBody>
          <a:bodyPr/>
          <a:lstStyle/>
          <a:p>
            <a:fld id="{50EA8BB9-D25D-46A1-B0C7-6E8726B4A504}" type="slidenum">
              <a:rPr lang="it-IT" smtClean="0"/>
              <a:t>28</a:t>
            </a:fld>
            <a:endParaRPr lang="it-IT"/>
          </a:p>
        </p:txBody>
      </p:sp>
    </p:spTree>
    <p:extLst>
      <p:ext uri="{BB962C8B-B14F-4D97-AF65-F5344CB8AC3E}">
        <p14:creationId xmlns:p14="http://schemas.microsoft.com/office/powerpoint/2010/main" val="18501650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dirty="0" smtClean="0"/>
              <a:t>Angela </a:t>
            </a:r>
            <a:r>
              <a:rPr lang="it-IT" dirty="0" err="1" smtClean="0"/>
              <a:t>Iovino</a:t>
            </a:r>
            <a:r>
              <a:rPr lang="it-IT" dirty="0" smtClean="0"/>
              <a:t> - INAF </a:t>
            </a:r>
            <a:r>
              <a:rPr lang="it-IT" dirty="0" err="1" smtClean="0"/>
              <a:t>OABrera</a:t>
            </a:r>
            <a:r>
              <a:rPr lang="it-IT" dirty="0" smtClean="0"/>
              <a:t> </a:t>
            </a:r>
            <a:endParaRPr lang="it-IT" dirty="0"/>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29</a:t>
            </a:fld>
            <a:endParaRPr lang="it-IT" dirty="0"/>
          </a:p>
        </p:txBody>
      </p:sp>
      <p:sp>
        <p:nvSpPr>
          <p:cNvPr id="9" name="Rettangolo 8"/>
          <p:cNvSpPr/>
          <p:nvPr/>
        </p:nvSpPr>
        <p:spPr>
          <a:xfrm>
            <a:off x="401443" y="1828806"/>
            <a:ext cx="11140069" cy="1384995"/>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a:p>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Preparing</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for Science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Exploitation</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smtClean="0">
                <a:latin typeface="Lucida Console" panose="020B0609040504020204" pitchFamily="49" charset="0"/>
              </a:rPr>
              <a:t> </a:t>
            </a:r>
          </a:p>
          <a:p>
            <a:r>
              <a:rPr lang="it-IT" sz="2800" b="1" dirty="0" smtClean="0">
                <a:latin typeface="Lucida Console" panose="020B0609040504020204" pitchFamily="49" charset="0"/>
              </a:rPr>
              <a:t> </a:t>
            </a:r>
          </a:p>
        </p:txBody>
      </p:sp>
      <p:sp>
        <p:nvSpPr>
          <p:cNvPr id="11" name="TextShape 3"/>
          <p:cNvSpPr txBox="1"/>
          <p:nvPr/>
        </p:nvSpPr>
        <p:spPr>
          <a:xfrm>
            <a:off x="95534" y="3079430"/>
            <a:ext cx="11696664" cy="2925585"/>
          </a:xfrm>
          <a:prstGeom prst="rect">
            <a:avLst/>
          </a:prstGeom>
          <a:noFill/>
          <a:ln>
            <a:noFill/>
          </a:ln>
        </p:spPr>
        <p:txBody>
          <a:bodyPr lIns="81638" tIns="40819" rIns="81638" bIns="40819"/>
          <a:lstStyle/>
          <a:p>
            <a:r>
              <a:rPr lang="en-GB" sz="2400" b="1" spc="-1" dirty="0" smtClean="0">
                <a:solidFill>
                  <a:srgbClr val="C00000"/>
                </a:solidFill>
              </a:rPr>
              <a:t>      </a:t>
            </a:r>
            <a:r>
              <a:rPr lang="en-GB" sz="2400" b="1" spc="-1" dirty="0" smtClean="0">
                <a:solidFill>
                  <a:srgbClr val="3BF32D"/>
                </a:solidFill>
              </a:rPr>
              <a:t>Open Questions: </a:t>
            </a:r>
            <a:endParaRPr lang="en-GB" sz="2400" b="1" spc="-1" dirty="0">
              <a:solidFill>
                <a:srgbClr val="3BF32D"/>
              </a:solidFill>
            </a:endParaRPr>
          </a:p>
          <a:p>
            <a:endParaRPr lang="en-GB" sz="1800" spc="-1" dirty="0">
              <a:solidFill>
                <a:srgbClr val="3BF32D"/>
              </a:solidFill>
              <a:latin typeface="+mj-lt"/>
            </a:endParaRPr>
          </a:p>
          <a:p>
            <a:pPr marL="391867" lvl="1" indent="-195934">
              <a:buClr>
                <a:srgbClr val="000000"/>
              </a:buClr>
              <a:buSzPct val="45000"/>
              <a:buFont typeface="Wingdings" charset="2"/>
              <a:buChar char=""/>
            </a:pPr>
            <a:r>
              <a:rPr lang="en-GB" sz="2400" b="1" spc="-1" dirty="0"/>
              <a:t>How well will we retrieve </a:t>
            </a:r>
            <a:r>
              <a:rPr lang="en-GB" sz="2400" b="1" spc="-1" dirty="0" smtClean="0"/>
              <a:t>AGES </a:t>
            </a:r>
            <a:r>
              <a:rPr lang="en-GB" sz="2400" b="1" spc="-1" dirty="0"/>
              <a:t>and STELLAR </a:t>
            </a:r>
            <a:r>
              <a:rPr lang="en-GB" sz="2400" b="1" spc="-1" dirty="0" smtClean="0"/>
              <a:t>METALLICITIES?</a:t>
            </a:r>
            <a:endParaRPr lang="en-GB" sz="2400" b="1" spc="-1" dirty="0"/>
          </a:p>
          <a:p>
            <a:endParaRPr lang="en-GB" sz="2400" b="1" spc="-1" dirty="0"/>
          </a:p>
          <a:p>
            <a:pPr marL="391867" lvl="1" indent="-195934">
              <a:buClr>
                <a:srgbClr val="000000"/>
              </a:buClr>
              <a:buSzPct val="45000"/>
              <a:buFont typeface="Wingdings" charset="2"/>
              <a:buChar char=""/>
            </a:pPr>
            <a:r>
              <a:rPr lang="en-GB" sz="2400" b="1" spc="-1" dirty="0"/>
              <a:t>What are the improvements of measuring many spectral </a:t>
            </a:r>
            <a:r>
              <a:rPr lang="en-GB" sz="2400" b="1" spc="-1" dirty="0" smtClean="0"/>
              <a:t>indices, including </a:t>
            </a:r>
            <a:r>
              <a:rPr lang="en-GB" sz="2400" b="1" spc="-1" dirty="0"/>
              <a:t>UV indices?</a:t>
            </a:r>
          </a:p>
          <a:p>
            <a:endParaRPr lang="en-GB" sz="2400" b="1" spc="-1" dirty="0"/>
          </a:p>
          <a:p>
            <a:pPr marL="391867" lvl="1" indent="-195934">
              <a:buClr>
                <a:srgbClr val="000000"/>
              </a:buClr>
              <a:buSzPct val="45000"/>
              <a:buFont typeface="Wingdings" charset="2"/>
              <a:buChar char=""/>
            </a:pPr>
            <a:r>
              <a:rPr lang="en-GB" sz="2400" b="1" spc="-1" dirty="0" smtClean="0"/>
              <a:t>How well will we retrieve details </a:t>
            </a:r>
            <a:r>
              <a:rPr lang="en-GB" sz="2400" b="1" spc="-1" dirty="0"/>
              <a:t> </a:t>
            </a:r>
            <a:r>
              <a:rPr lang="en-GB" sz="2400" b="1" spc="-1" dirty="0" smtClean="0"/>
              <a:t>of </a:t>
            </a:r>
            <a:r>
              <a:rPr lang="en-GB" sz="2400" b="1" spc="-1" dirty="0"/>
              <a:t>star formation histories?  </a:t>
            </a:r>
          </a:p>
        </p:txBody>
      </p:sp>
    </p:spTree>
    <p:extLst>
      <p:ext uri="{BB962C8B-B14F-4D97-AF65-F5344CB8AC3E}">
        <p14:creationId xmlns:p14="http://schemas.microsoft.com/office/powerpoint/2010/main" val="857531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asellaDiTesto 4"/>
          <p:cNvSpPr txBox="1"/>
          <p:nvPr/>
        </p:nvSpPr>
        <p:spPr>
          <a:xfrm>
            <a:off x="819398" y="1387445"/>
            <a:ext cx="10534402" cy="4401205"/>
          </a:xfrm>
          <a:prstGeom prst="rect">
            <a:avLst/>
          </a:prstGeom>
          <a:noFill/>
        </p:spPr>
        <p:txBody>
          <a:bodyPr wrap="square" rtlCol="0">
            <a:spAutoFit/>
          </a:bodyPr>
          <a:lstStyle/>
          <a:p>
            <a:endParaRPr lang="it-IT" sz="2400" b="1" dirty="0" smtClean="0">
              <a:latin typeface="Lucida Console" panose="020B0609040504020204" pitchFamily="49" charset="0"/>
            </a:endParaRPr>
          </a:p>
          <a:p>
            <a:r>
              <a:rPr lang="it-IT" sz="2400" b="1" dirty="0" smtClean="0">
                <a:latin typeface="Lucida Console" panose="020B0609040504020204" pitchFamily="49" charset="0"/>
              </a:rPr>
              <a:t> </a:t>
            </a:r>
            <a:r>
              <a:rPr lang="it-IT" sz="2800" b="1" dirty="0" err="1" smtClean="0">
                <a:solidFill>
                  <a:srgbClr val="FFFF00"/>
                </a:solidFill>
                <a:latin typeface="Lucida Console" panose="020B0609040504020204" pitchFamily="49" charset="0"/>
              </a:rPr>
              <a:t>Expected</a:t>
            </a:r>
            <a:r>
              <a:rPr lang="it-IT" sz="2800" b="1" dirty="0" smtClean="0">
                <a:solidFill>
                  <a:srgbClr val="FFFF00"/>
                </a:solidFill>
                <a:latin typeface="Lucida Console" panose="020B0609040504020204" pitchFamily="49" charset="0"/>
              </a:rPr>
              <a:t> First Light </a:t>
            </a:r>
          </a:p>
          <a:p>
            <a:endParaRPr lang="it-IT" sz="2800" b="1" dirty="0">
              <a:latin typeface="Lucida Console" panose="020B0609040504020204" pitchFamily="49" charset="0"/>
            </a:endParaRPr>
          </a:p>
          <a:p>
            <a:endParaRPr lang="it-IT" sz="2800" b="1" dirty="0" smtClean="0">
              <a:latin typeface="Lucida Console" panose="020B0609040504020204" pitchFamily="49" charset="0"/>
            </a:endParaRPr>
          </a:p>
          <a:p>
            <a:r>
              <a:rPr lang="it-IT" sz="2800" b="1" dirty="0" smtClean="0">
                <a:latin typeface="Lucida Console" panose="020B0609040504020204" pitchFamily="49" charset="0"/>
              </a:rPr>
              <a:t>      2019             vs    2022* </a:t>
            </a:r>
          </a:p>
          <a:p>
            <a:endParaRPr lang="it-IT" sz="2400" b="1" dirty="0">
              <a:latin typeface="Lucida Console" panose="020B0609040504020204" pitchFamily="49" charset="0"/>
            </a:endParaRPr>
          </a:p>
          <a:p>
            <a:r>
              <a:rPr lang="it-IT" sz="2400" b="1" dirty="0" smtClean="0">
                <a:latin typeface="Lucida Console" panose="020B0609040504020204" pitchFamily="49" charset="0"/>
              </a:rPr>
              <a:t>           </a:t>
            </a:r>
          </a:p>
          <a:p>
            <a:r>
              <a:rPr lang="it-IT" sz="2400" b="1" dirty="0">
                <a:latin typeface="Lucida Console" panose="020B0609040504020204" pitchFamily="49" charset="0"/>
              </a:rPr>
              <a:t> </a:t>
            </a:r>
            <a:r>
              <a:rPr lang="it-IT" sz="2400" b="1" dirty="0" smtClean="0">
                <a:latin typeface="Lucida Console" panose="020B0609040504020204" pitchFamily="49" charset="0"/>
              </a:rPr>
              <a:t>          3 </a:t>
            </a:r>
            <a:r>
              <a:rPr lang="it-IT" sz="2400" b="1" dirty="0" err="1" smtClean="0">
                <a:latin typeface="Lucida Console" panose="020B0609040504020204" pitchFamily="49" charset="0"/>
              </a:rPr>
              <a:t>years</a:t>
            </a:r>
            <a:r>
              <a:rPr lang="it-IT" sz="2400" b="1" dirty="0">
                <a:latin typeface="Lucida Console" panose="020B0609040504020204" pitchFamily="49" charset="0"/>
              </a:rPr>
              <a:t> </a:t>
            </a:r>
            <a:r>
              <a:rPr lang="it-IT" sz="2400" b="1" dirty="0" smtClean="0">
                <a:latin typeface="Lucida Console" panose="020B0609040504020204" pitchFamily="49" charset="0"/>
              </a:rPr>
              <a:t>of </a:t>
            </a:r>
            <a:r>
              <a:rPr lang="it-IT" sz="2400" b="1" dirty="0" err="1" smtClean="0">
                <a:latin typeface="Lucida Console" panose="020B0609040504020204" pitchFamily="49" charset="0"/>
              </a:rPr>
              <a:t>critical</a:t>
            </a:r>
            <a:r>
              <a:rPr lang="it-IT" sz="2400" b="1" dirty="0" smtClean="0">
                <a:latin typeface="Lucida Console" panose="020B0609040504020204" pitchFamily="49" charset="0"/>
              </a:rPr>
              <a:t> </a:t>
            </a:r>
            <a:r>
              <a:rPr lang="it-IT" sz="2400" b="1" dirty="0" err="1" smtClean="0">
                <a:latin typeface="Lucida Console" panose="020B0609040504020204" pitchFamily="49" charset="0"/>
              </a:rPr>
              <a:t>advantage</a:t>
            </a:r>
            <a:r>
              <a:rPr lang="it-IT" sz="2400" b="1" dirty="0" smtClean="0">
                <a:latin typeface="Lucida Console" panose="020B0609040504020204" pitchFamily="49" charset="0"/>
              </a:rPr>
              <a:t>  </a:t>
            </a:r>
          </a:p>
          <a:p>
            <a:endParaRPr lang="it-IT" sz="2400" b="1" dirty="0">
              <a:latin typeface="Lucida Console" panose="020B0609040504020204" pitchFamily="49" charset="0"/>
            </a:endParaRPr>
          </a:p>
          <a:p>
            <a:r>
              <a:rPr lang="it-IT" sz="2400" b="1" dirty="0" smtClean="0">
                <a:latin typeface="Lucida Console" panose="020B0609040504020204" pitchFamily="49" charset="0"/>
              </a:rPr>
              <a:t>NB:  </a:t>
            </a:r>
            <a:r>
              <a:rPr lang="en-US" sz="2400" b="1" dirty="0" smtClean="0">
                <a:latin typeface="Lucida Console" panose="020B0609040504020204" pitchFamily="49" charset="0"/>
              </a:rPr>
              <a:t>5 years at 70% of total available nights are guaranteed to consortium, while 30% is open time </a:t>
            </a:r>
            <a:endParaRPr lang="it-IT" sz="2400" b="1" dirty="0" smtClean="0">
              <a:latin typeface="Lucida Console" panose="020B0609040504020204" pitchFamily="49" charset="0"/>
            </a:endParaRPr>
          </a:p>
        </p:txBody>
      </p:sp>
      <p:sp>
        <p:nvSpPr>
          <p:cNvPr id="6" name="Segnaposto piè di pagina 5"/>
          <p:cNvSpPr>
            <a:spLocks noGrp="1"/>
          </p:cNvSpPr>
          <p:nvPr>
            <p:ph type="ftr" sz="quarter" idx="11"/>
          </p:nvPr>
        </p:nvSpPr>
        <p:spPr/>
        <p:txBody>
          <a:bodyPr/>
          <a:lstStyle/>
          <a:p>
            <a:r>
              <a:rPr lang="it-IT" dirty="0" smtClean="0"/>
              <a:t>Angela </a:t>
            </a:r>
            <a:r>
              <a:rPr lang="it-IT" dirty="0" err="1" smtClean="0"/>
              <a:t>Iovino</a:t>
            </a:r>
            <a:r>
              <a:rPr lang="it-IT" dirty="0" smtClean="0"/>
              <a:t> - INAF </a:t>
            </a:r>
            <a:r>
              <a:rPr lang="it-IT" dirty="0" err="1" smtClean="0"/>
              <a:t>OABrera</a:t>
            </a:r>
            <a:r>
              <a:rPr lang="it-IT" dirty="0" smtClean="0"/>
              <a:t> </a:t>
            </a:r>
            <a:endParaRPr lang="it-IT" dirty="0"/>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3</a:t>
            </a:fld>
            <a:endParaRPr lang="it-IT" dirty="0"/>
          </a:p>
        </p:txBody>
      </p:sp>
      <p:sp>
        <p:nvSpPr>
          <p:cNvPr id="9" name="CasellaDiTesto 8"/>
          <p:cNvSpPr txBox="1"/>
          <p:nvPr/>
        </p:nvSpPr>
        <p:spPr>
          <a:xfrm>
            <a:off x="3592310" y="563959"/>
            <a:ext cx="5505610" cy="646331"/>
          </a:xfrm>
          <a:prstGeom prst="rect">
            <a:avLst/>
          </a:prstGeom>
          <a:noFill/>
        </p:spPr>
        <p:txBody>
          <a:bodyPr wrap="none" rtlCol="0">
            <a:spAutoFit/>
          </a:bodyPr>
          <a:lstStyle/>
          <a:p>
            <a:r>
              <a:rPr lang="it-IT" sz="3600" b="1" dirty="0" err="1" smtClean="0">
                <a:solidFill>
                  <a:srgbClr val="FF0000"/>
                </a:solidFill>
              </a:rPr>
              <a:t>Context</a:t>
            </a:r>
            <a:r>
              <a:rPr lang="it-IT" sz="3600" b="1" dirty="0" smtClean="0">
                <a:solidFill>
                  <a:srgbClr val="FF0000"/>
                </a:solidFill>
              </a:rPr>
              <a:t>: WEAVE vs 4MOST  </a:t>
            </a:r>
            <a:endParaRPr lang="it-IT" sz="3600" b="1" dirty="0">
              <a:solidFill>
                <a:srgbClr val="FF0000"/>
              </a:solidFill>
            </a:endParaRPr>
          </a:p>
        </p:txBody>
      </p:sp>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5750" y="2652240"/>
            <a:ext cx="1245700" cy="1177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4197" y="2628233"/>
            <a:ext cx="907603" cy="1177188"/>
          </a:xfrm>
          <a:prstGeom prst="rect">
            <a:avLst/>
          </a:prstGeom>
        </p:spPr>
      </p:pic>
      <p:sp>
        <p:nvSpPr>
          <p:cNvPr id="2" name="Rettangolo 1"/>
          <p:cNvSpPr/>
          <p:nvPr/>
        </p:nvSpPr>
        <p:spPr>
          <a:xfrm>
            <a:off x="8955219" y="6034314"/>
            <a:ext cx="2973891" cy="369332"/>
          </a:xfrm>
          <a:prstGeom prst="rect">
            <a:avLst/>
          </a:prstGeom>
        </p:spPr>
        <p:txBody>
          <a:bodyPr wrap="none">
            <a:spAutoFit/>
          </a:bodyPr>
          <a:lstStyle/>
          <a:p>
            <a:r>
              <a:rPr lang="it-IT" b="1" dirty="0" smtClean="0">
                <a:latin typeface="Lucida Console" panose="020B0609040504020204" pitchFamily="49" charset="0"/>
              </a:rPr>
              <a:t>*4MOST Web site @ESO</a:t>
            </a:r>
            <a:endParaRPr lang="it-IT" dirty="0"/>
          </a:p>
        </p:txBody>
      </p:sp>
    </p:spTree>
    <p:extLst>
      <p:ext uri="{BB962C8B-B14F-4D97-AF65-F5344CB8AC3E}">
        <p14:creationId xmlns:p14="http://schemas.microsoft.com/office/powerpoint/2010/main" val="9067559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dirty="0" smtClean="0"/>
              <a:t>Angela </a:t>
            </a:r>
            <a:r>
              <a:rPr lang="it-IT" dirty="0" err="1" smtClean="0"/>
              <a:t>Iovino</a:t>
            </a:r>
            <a:r>
              <a:rPr lang="it-IT" dirty="0" smtClean="0"/>
              <a:t> - INAF </a:t>
            </a:r>
            <a:r>
              <a:rPr lang="it-IT" dirty="0" err="1" smtClean="0"/>
              <a:t>OABrera</a:t>
            </a:r>
            <a:r>
              <a:rPr lang="it-IT" dirty="0" smtClean="0"/>
              <a:t> </a:t>
            </a:r>
            <a:endParaRPr lang="it-IT" dirty="0"/>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30</a:t>
            </a:fld>
            <a:endParaRPr lang="it-IT" dirty="0"/>
          </a:p>
        </p:txBody>
      </p:sp>
      <p:sp>
        <p:nvSpPr>
          <p:cNvPr id="9" name="Rettangolo 8"/>
          <p:cNvSpPr/>
          <p:nvPr/>
        </p:nvSpPr>
        <p:spPr>
          <a:xfrm>
            <a:off x="401443" y="1828806"/>
            <a:ext cx="11140069" cy="1384995"/>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a:t>
            </a:r>
            <a:r>
              <a:rPr lang="it-IT" sz="32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StePS</a:t>
            </a: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p>
          <a:p>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Preparing</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for Science </a:t>
            </a:r>
            <a:r>
              <a:rPr lang="it-IT" sz="2400" b="1" dirty="0" err="1" smtClean="0">
                <a:solidFill>
                  <a:srgbClr val="FF0000"/>
                </a:solidFill>
                <a:effectLst>
                  <a:outerShdw blurRad="38100" dist="38100" dir="2700000" algn="tl">
                    <a:srgbClr val="000000">
                      <a:alpha val="43137"/>
                    </a:srgbClr>
                  </a:outerShdw>
                </a:effectLst>
                <a:latin typeface="Lucida Console" panose="020B0609040504020204" pitchFamily="49" charset="0"/>
              </a:rPr>
              <a:t>Exploitation</a:t>
            </a:r>
            <a:r>
              <a:rPr lang="it-IT" sz="24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  </a:t>
            </a:r>
            <a:r>
              <a:rPr lang="it-IT" sz="2400" b="1" dirty="0" smtClean="0">
                <a:latin typeface="Lucida Console" panose="020B0609040504020204" pitchFamily="49" charset="0"/>
              </a:rPr>
              <a:t> </a:t>
            </a:r>
          </a:p>
          <a:p>
            <a:r>
              <a:rPr lang="it-IT" sz="2800" b="1" dirty="0" smtClean="0">
                <a:latin typeface="Lucida Console" panose="020B0609040504020204" pitchFamily="49" charset="0"/>
              </a:rPr>
              <a:t> </a:t>
            </a:r>
          </a:p>
        </p:txBody>
      </p:sp>
      <p:sp>
        <p:nvSpPr>
          <p:cNvPr id="11" name="TextShape 3"/>
          <p:cNvSpPr txBox="1"/>
          <p:nvPr/>
        </p:nvSpPr>
        <p:spPr>
          <a:xfrm>
            <a:off x="95534" y="3079430"/>
            <a:ext cx="11696664" cy="2925585"/>
          </a:xfrm>
          <a:prstGeom prst="rect">
            <a:avLst/>
          </a:prstGeom>
          <a:noFill/>
          <a:ln>
            <a:noFill/>
          </a:ln>
        </p:spPr>
        <p:txBody>
          <a:bodyPr lIns="81638" tIns="40819" rIns="81638" bIns="40819"/>
          <a:lstStyle/>
          <a:p>
            <a:r>
              <a:rPr lang="en-GB" sz="2400" b="1" spc="-1" dirty="0" smtClean="0">
                <a:solidFill>
                  <a:srgbClr val="C00000"/>
                </a:solidFill>
              </a:rPr>
              <a:t>      </a:t>
            </a:r>
            <a:r>
              <a:rPr lang="en-GB" sz="2400" b="1" spc="-1" dirty="0">
                <a:solidFill>
                  <a:srgbClr val="3BF32D"/>
                </a:solidFill>
              </a:rPr>
              <a:t>A</a:t>
            </a:r>
            <a:r>
              <a:rPr lang="en-GB" sz="2400" b="1" spc="-1" dirty="0" smtClean="0">
                <a:solidFill>
                  <a:srgbClr val="3BF32D"/>
                </a:solidFill>
              </a:rPr>
              <a:t> </a:t>
            </a:r>
            <a:r>
              <a:rPr lang="en-GB" sz="2400" b="1" spc="-1" dirty="0" smtClean="0">
                <a:solidFill>
                  <a:srgbClr val="3BF32D"/>
                </a:solidFill>
              </a:rPr>
              <a:t>large number of possible investigations: </a:t>
            </a:r>
            <a:endParaRPr lang="en-GB" sz="2400" b="1" spc="-1" dirty="0">
              <a:solidFill>
                <a:srgbClr val="3BF32D"/>
              </a:solidFill>
            </a:endParaRPr>
          </a:p>
          <a:p>
            <a:endParaRPr lang="en-GB" sz="1800" spc="-1" dirty="0">
              <a:solidFill>
                <a:srgbClr val="3BF32D"/>
              </a:solidFill>
              <a:latin typeface="+mj-lt"/>
            </a:endParaRPr>
          </a:p>
          <a:p>
            <a:pPr marL="391867" lvl="1" indent="-195934">
              <a:buClr>
                <a:srgbClr val="000000"/>
              </a:buClr>
              <a:buSzPct val="45000"/>
              <a:buFont typeface="Wingdings" charset="2"/>
              <a:buChar char=""/>
            </a:pPr>
            <a:r>
              <a:rPr lang="en-GB" sz="2400" b="1" spc="-1" dirty="0" smtClean="0"/>
              <a:t>Inflows and outflows detection?  </a:t>
            </a:r>
            <a:r>
              <a:rPr lang="en-GB" sz="2400" b="1" spc="-1" dirty="0" err="1" smtClean="0"/>
              <a:t>Merluzzi</a:t>
            </a:r>
            <a:r>
              <a:rPr lang="en-GB" sz="2400" b="1" spc="-1" dirty="0" smtClean="0"/>
              <a:t>, </a:t>
            </a:r>
            <a:r>
              <a:rPr lang="en-GB" sz="2400" b="1" spc="-1" dirty="0" err="1" smtClean="0"/>
              <a:t>Busarello</a:t>
            </a:r>
            <a:r>
              <a:rPr lang="en-GB" sz="2400" b="1" spc="-1" dirty="0" smtClean="0"/>
              <a:t>, </a:t>
            </a:r>
            <a:r>
              <a:rPr lang="en-GB" sz="2400" b="1" spc="-1" dirty="0" err="1" smtClean="0"/>
              <a:t>Vergani</a:t>
            </a:r>
            <a:r>
              <a:rPr lang="en-GB" sz="2400" b="1" spc="-1" dirty="0" smtClean="0"/>
              <a:t> + </a:t>
            </a:r>
            <a:endParaRPr lang="en-GB" sz="2400" b="1" spc="-1" dirty="0"/>
          </a:p>
          <a:p>
            <a:pPr marL="391867" lvl="1" indent="-195934">
              <a:buClr>
                <a:srgbClr val="000000"/>
              </a:buClr>
              <a:buSzPct val="45000"/>
              <a:buFont typeface="Wingdings" charset="2"/>
              <a:buChar char=""/>
            </a:pPr>
            <a:r>
              <a:rPr lang="en-GB" sz="2400" b="1" spc="-1" dirty="0" smtClean="0"/>
              <a:t>Full spectral fitting ?  </a:t>
            </a:r>
            <a:r>
              <a:rPr lang="en-GB" sz="2400" b="1" spc="-1" dirty="0" err="1" smtClean="0"/>
              <a:t>Pozzetti</a:t>
            </a:r>
            <a:r>
              <a:rPr lang="en-GB" sz="2400" b="1" spc="-1" dirty="0" smtClean="0"/>
              <a:t> +</a:t>
            </a:r>
            <a:endParaRPr lang="en-GB" sz="2400" b="1" spc="-1" dirty="0"/>
          </a:p>
          <a:p>
            <a:r>
              <a:rPr lang="en-GB" sz="2400" b="1" spc="-1" dirty="0" smtClean="0"/>
              <a:t>      Emission lines diagnostics </a:t>
            </a:r>
            <a:endParaRPr lang="en-GB" sz="2400" b="1" spc="-1" dirty="0"/>
          </a:p>
          <a:p>
            <a:pPr marL="391867" lvl="1" indent="-195934">
              <a:buClr>
                <a:srgbClr val="000000"/>
              </a:buClr>
              <a:buSzPct val="45000"/>
              <a:buFont typeface="Wingdings" charset="2"/>
              <a:buChar char=""/>
            </a:pPr>
            <a:r>
              <a:rPr lang="en-GB" sz="2400" b="1" spc="-1" dirty="0" smtClean="0"/>
              <a:t>Galaxy stellar and gas kinematics ?  </a:t>
            </a:r>
            <a:r>
              <a:rPr lang="en-GB" sz="2400" b="1" spc="-1" dirty="0" err="1" smtClean="0"/>
              <a:t>Mercurio</a:t>
            </a:r>
            <a:r>
              <a:rPr lang="en-GB" sz="2400" b="1" spc="-1" dirty="0" smtClean="0"/>
              <a:t>, </a:t>
            </a:r>
            <a:r>
              <a:rPr lang="en-GB" sz="2400" b="1" spc="-1" dirty="0" err="1" smtClean="0"/>
              <a:t>Tortora</a:t>
            </a:r>
            <a:r>
              <a:rPr lang="en-GB" sz="2400" b="1" spc="-1" dirty="0" smtClean="0"/>
              <a:t> + </a:t>
            </a:r>
            <a:endParaRPr lang="en-GB" sz="2400" b="1" spc="-1" dirty="0"/>
          </a:p>
        </p:txBody>
      </p:sp>
    </p:spTree>
    <p:extLst>
      <p:ext uri="{BB962C8B-B14F-4D97-AF65-F5344CB8AC3E}">
        <p14:creationId xmlns:p14="http://schemas.microsoft.com/office/powerpoint/2010/main" val="40982679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Milano - 12 December 2018 </a:t>
            </a:r>
            <a:endParaRPr lang="it-IT"/>
          </a:p>
        </p:txBody>
      </p:sp>
      <p:sp>
        <p:nvSpPr>
          <p:cNvPr id="3" name="Segnaposto piè di pagina 2"/>
          <p:cNvSpPr>
            <a:spLocks noGrp="1"/>
          </p:cNvSpPr>
          <p:nvPr>
            <p:ph type="ftr" sz="quarter" idx="11"/>
          </p:nvPr>
        </p:nvSpPr>
        <p:spPr/>
        <p:txBody>
          <a:bodyPr/>
          <a:lstStyle/>
          <a:p>
            <a:r>
              <a:rPr lang="it-IT" smtClean="0"/>
              <a:t>Angela Iovino - INAF OABrera </a:t>
            </a:r>
            <a:endParaRPr lang="it-IT"/>
          </a:p>
        </p:txBody>
      </p:sp>
      <p:sp>
        <p:nvSpPr>
          <p:cNvPr id="4" name="Segnaposto numero diapositiva 3"/>
          <p:cNvSpPr>
            <a:spLocks noGrp="1"/>
          </p:cNvSpPr>
          <p:nvPr>
            <p:ph type="sldNum" sz="quarter" idx="12"/>
          </p:nvPr>
        </p:nvSpPr>
        <p:spPr/>
        <p:txBody>
          <a:bodyPr/>
          <a:lstStyle/>
          <a:p>
            <a:fld id="{50EA8BB9-D25D-46A1-B0C7-6E8726B4A504}" type="slidenum">
              <a:rPr lang="it-IT" smtClean="0"/>
              <a:t>31</a:t>
            </a:fld>
            <a:endParaRPr lang="it-IT"/>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l="6148" t="15451" r="11020" b="4674"/>
          <a:stretch/>
        </p:blipFill>
        <p:spPr>
          <a:xfrm>
            <a:off x="5803157" y="1719260"/>
            <a:ext cx="3496650" cy="3380629"/>
          </a:xfrm>
          <a:prstGeom prst="rect">
            <a:avLst/>
          </a:prstGeom>
        </p:spPr>
      </p:pic>
      <p:sp>
        <p:nvSpPr>
          <p:cNvPr id="6" name="CasellaDiTesto 5"/>
          <p:cNvSpPr txBox="1"/>
          <p:nvPr/>
        </p:nvSpPr>
        <p:spPr>
          <a:xfrm>
            <a:off x="1698701" y="2367333"/>
            <a:ext cx="2994731" cy="1384995"/>
          </a:xfrm>
          <a:prstGeom prst="rect">
            <a:avLst/>
          </a:prstGeom>
          <a:noFill/>
        </p:spPr>
        <p:txBody>
          <a:bodyPr wrap="none" rtlCol="0">
            <a:spAutoFit/>
          </a:bodyPr>
          <a:lstStyle/>
          <a:p>
            <a:r>
              <a:rPr lang="it-IT" sz="2200" b="1" i="1" dirty="0" smtClean="0">
                <a:effectLst>
                  <a:outerShdw blurRad="38100" dist="38100" dir="2700000" algn="tl">
                    <a:srgbClr val="000000">
                      <a:alpha val="43137"/>
                    </a:srgbClr>
                  </a:outerShdw>
                </a:effectLst>
              </a:rPr>
              <a:t>Accurate </a:t>
            </a:r>
          </a:p>
          <a:p>
            <a:r>
              <a:rPr lang="it-IT" sz="2200" b="1" i="1" dirty="0" err="1" smtClean="0">
                <a:effectLst>
                  <a:outerShdw blurRad="38100" dist="38100" dir="2700000" algn="tl">
                    <a:srgbClr val="000000">
                      <a:alpha val="43137"/>
                    </a:srgbClr>
                  </a:outerShdw>
                </a:effectLst>
              </a:rPr>
              <a:t>photometric</a:t>
            </a:r>
            <a:r>
              <a:rPr lang="it-IT" sz="2200" b="1" i="1" dirty="0" smtClean="0">
                <a:effectLst>
                  <a:outerShdw blurRad="38100" dist="38100" dir="2700000" algn="tl">
                    <a:srgbClr val="000000">
                      <a:alpha val="43137"/>
                    </a:srgbClr>
                  </a:outerShdw>
                </a:effectLst>
              </a:rPr>
              <a:t> </a:t>
            </a:r>
            <a:r>
              <a:rPr lang="it-IT" sz="2200" b="1" i="1" dirty="0" err="1" smtClean="0">
                <a:effectLst>
                  <a:outerShdw blurRad="38100" dist="38100" dir="2700000" algn="tl">
                    <a:srgbClr val="000000">
                      <a:alpha val="43137"/>
                    </a:srgbClr>
                  </a:outerShdw>
                </a:effectLst>
              </a:rPr>
              <a:t>redshift</a:t>
            </a:r>
            <a:r>
              <a:rPr lang="it-IT" sz="2200" b="1" i="1" dirty="0" smtClean="0">
                <a:effectLst>
                  <a:outerShdw blurRad="38100" dist="38100" dir="2700000" algn="tl">
                    <a:srgbClr val="000000">
                      <a:alpha val="43137"/>
                    </a:srgbClr>
                  </a:outerShdw>
                </a:effectLst>
              </a:rPr>
              <a:t> </a:t>
            </a:r>
          </a:p>
          <a:p>
            <a:r>
              <a:rPr lang="it-IT" sz="2200" b="1" i="1" dirty="0" err="1" smtClean="0">
                <a:effectLst>
                  <a:outerShdw blurRad="38100" dist="38100" dir="2700000" algn="tl">
                    <a:srgbClr val="000000">
                      <a:alpha val="43137"/>
                    </a:srgbClr>
                  </a:outerShdw>
                </a:effectLst>
              </a:rPr>
              <a:t>pre-selection</a:t>
            </a:r>
            <a:r>
              <a:rPr lang="it-IT" sz="2200" b="1" i="1" dirty="0" smtClean="0">
                <a:effectLst>
                  <a:outerShdw blurRad="38100" dist="38100" dir="2700000" algn="tl">
                    <a:srgbClr val="000000">
                      <a:alpha val="43137"/>
                    </a:srgbClr>
                  </a:outerShdw>
                </a:effectLst>
              </a:rPr>
              <a:t>  </a:t>
            </a:r>
          </a:p>
          <a:p>
            <a:endParaRPr lang="en-US" dirty="0"/>
          </a:p>
        </p:txBody>
      </p:sp>
    </p:spTree>
    <p:extLst>
      <p:ext uri="{BB962C8B-B14F-4D97-AF65-F5344CB8AC3E}">
        <p14:creationId xmlns:p14="http://schemas.microsoft.com/office/powerpoint/2010/main" val="15372771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Milano - 12 December 2018 </a:t>
            </a:r>
            <a:endParaRPr lang="it-IT"/>
          </a:p>
        </p:txBody>
      </p:sp>
      <p:sp>
        <p:nvSpPr>
          <p:cNvPr id="3" name="Segnaposto piè di pagina 2"/>
          <p:cNvSpPr>
            <a:spLocks noGrp="1"/>
          </p:cNvSpPr>
          <p:nvPr>
            <p:ph type="ftr" sz="quarter" idx="11"/>
          </p:nvPr>
        </p:nvSpPr>
        <p:spPr/>
        <p:txBody>
          <a:bodyPr/>
          <a:lstStyle/>
          <a:p>
            <a:r>
              <a:rPr lang="it-IT" smtClean="0"/>
              <a:t>Angela Iovino - INAF OABrera </a:t>
            </a:r>
            <a:endParaRPr lang="it-IT"/>
          </a:p>
        </p:txBody>
      </p:sp>
      <p:sp>
        <p:nvSpPr>
          <p:cNvPr id="4" name="Segnaposto numero diapositiva 3"/>
          <p:cNvSpPr>
            <a:spLocks noGrp="1"/>
          </p:cNvSpPr>
          <p:nvPr>
            <p:ph type="sldNum" sz="quarter" idx="12"/>
          </p:nvPr>
        </p:nvSpPr>
        <p:spPr/>
        <p:txBody>
          <a:bodyPr/>
          <a:lstStyle/>
          <a:p>
            <a:fld id="{50EA8BB9-D25D-46A1-B0C7-6E8726B4A504}" type="slidenum">
              <a:rPr lang="it-IT" smtClean="0"/>
              <a:t>32</a:t>
            </a:fld>
            <a:endParaRPr lang="it-IT"/>
          </a:p>
        </p:txBody>
      </p:sp>
    </p:spTree>
    <p:extLst>
      <p:ext uri="{BB962C8B-B14F-4D97-AF65-F5344CB8AC3E}">
        <p14:creationId xmlns:p14="http://schemas.microsoft.com/office/powerpoint/2010/main" val="3940789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4</a:t>
            </a:fld>
            <a:endParaRPr lang="it-IT"/>
          </a:p>
        </p:txBody>
      </p:sp>
      <p:sp>
        <p:nvSpPr>
          <p:cNvPr id="9" name="Rettangolo 8"/>
          <p:cNvSpPr/>
          <p:nvPr/>
        </p:nvSpPr>
        <p:spPr>
          <a:xfrm>
            <a:off x="1405054" y="2247191"/>
            <a:ext cx="4625044" cy="3693319"/>
          </a:xfrm>
          <a:prstGeom prst="rect">
            <a:avLst/>
          </a:prstGeom>
        </p:spPr>
        <p:txBody>
          <a:bodyPr wrap="square">
            <a:spAutoFit/>
          </a:bodyPr>
          <a:lstStyle/>
          <a:p>
            <a:r>
              <a:rPr lang="it-IT" sz="2400" b="1" dirty="0" smtClean="0">
                <a:latin typeface="Lucida Console" panose="020B0609040504020204" pitchFamily="49" charset="0"/>
              </a:rPr>
              <a:t>Extra-</a:t>
            </a:r>
            <a:r>
              <a:rPr lang="it-IT" sz="2400" b="1" dirty="0" err="1" smtClean="0">
                <a:latin typeface="Lucida Console" panose="020B0609040504020204" pitchFamily="49" charset="0"/>
              </a:rPr>
              <a:t>Galactic</a:t>
            </a:r>
            <a:r>
              <a:rPr lang="it-IT" sz="2400" b="1" dirty="0" smtClean="0">
                <a:latin typeface="Lucida Console" panose="020B0609040504020204" pitchFamily="49" charset="0"/>
              </a:rPr>
              <a:t> </a:t>
            </a:r>
            <a:r>
              <a:rPr lang="it-IT" sz="2400" b="1" dirty="0" err="1" smtClean="0">
                <a:latin typeface="Lucida Console" panose="020B0609040504020204" pitchFamily="49" charset="0"/>
              </a:rPr>
              <a:t>Surveys</a:t>
            </a:r>
            <a:r>
              <a:rPr lang="it-IT" sz="2400" b="1" dirty="0" smtClean="0">
                <a:latin typeface="Lucida Console" panose="020B0609040504020204" pitchFamily="49" charset="0"/>
              </a:rPr>
              <a:t>:</a:t>
            </a:r>
          </a:p>
          <a:p>
            <a:endParaRPr lang="it-IT" sz="2400" b="1" dirty="0">
              <a:latin typeface="Lucida Console" panose="020B0609040504020204" pitchFamily="49" charset="0"/>
            </a:endParaRPr>
          </a:p>
          <a:p>
            <a:r>
              <a:rPr lang="it-IT" sz="2400" b="1" dirty="0" smtClean="0">
                <a:latin typeface="Lucida Console" panose="020B0609040504020204" pitchFamily="49" charset="0"/>
              </a:rPr>
              <a:t>- WEAVE-Clusters  </a:t>
            </a:r>
          </a:p>
          <a:p>
            <a:pPr marL="342900" indent="-342900">
              <a:buFontTx/>
              <a:buChar char="-"/>
            </a:pPr>
            <a:r>
              <a:rPr lang="it-IT" sz="2400" b="1" dirty="0" smtClean="0">
                <a:latin typeface="Lucida Console" panose="020B0609040504020204" pitchFamily="49" charset="0"/>
              </a:rPr>
              <a:t>WEAVE-</a:t>
            </a:r>
            <a:r>
              <a:rPr lang="it-IT" sz="2400" b="1" dirty="0" err="1" smtClean="0">
                <a:latin typeface="Lucida Console" panose="020B0609040504020204" pitchFamily="49" charset="0"/>
              </a:rPr>
              <a:t>Apertif</a:t>
            </a:r>
            <a:r>
              <a:rPr lang="it-IT" sz="2400" b="1" dirty="0" smtClean="0">
                <a:latin typeface="Lucida Console" panose="020B0609040504020204" pitchFamily="49" charset="0"/>
              </a:rPr>
              <a:t> </a:t>
            </a:r>
          </a:p>
          <a:p>
            <a:pPr marL="342900" indent="-342900">
              <a:buFontTx/>
              <a:buChar char="-"/>
            </a:pPr>
            <a:r>
              <a:rPr lang="it-IT" sz="2400" b="1" dirty="0" smtClean="0">
                <a:latin typeface="Lucida Console" panose="020B0609040504020204" pitchFamily="49" charset="0"/>
              </a:rPr>
              <a:t>WEAVE-LOFAR </a:t>
            </a:r>
          </a:p>
          <a:p>
            <a:pPr marL="342900" indent="-342900">
              <a:buFontTx/>
              <a:buChar char="-"/>
            </a:pPr>
            <a:r>
              <a:rPr lang="it-IT" sz="2400" b="1" dirty="0" smtClean="0">
                <a:latin typeface="Lucida Console" panose="020B0609040504020204" pitchFamily="49" charset="0"/>
              </a:rPr>
              <a:t>WEAVE-</a:t>
            </a:r>
            <a:r>
              <a:rPr lang="it-IT" sz="2400" b="1" dirty="0" err="1" smtClean="0">
                <a:latin typeface="Lucida Console" panose="020B0609040504020204" pitchFamily="49" charset="0"/>
              </a:rPr>
              <a:t>QSOs</a:t>
            </a:r>
            <a:r>
              <a:rPr lang="it-IT" sz="2400" b="1" dirty="0" smtClean="0">
                <a:latin typeface="Lucida Console" panose="020B0609040504020204" pitchFamily="49" charset="0"/>
              </a:rPr>
              <a:t> </a:t>
            </a:r>
          </a:p>
          <a:p>
            <a:pPr marL="342900" indent="-342900">
              <a:buFontTx/>
              <a:buChar char="-"/>
            </a:pPr>
            <a:r>
              <a:rPr lang="it-IT" sz="2400" b="1" dirty="0" smtClean="0">
                <a:latin typeface="Lucida Console" panose="020B0609040504020204" pitchFamily="49" charset="0"/>
              </a:rPr>
              <a:t>WEAVE-</a:t>
            </a:r>
            <a:r>
              <a:rPr lang="it-IT" sz="2400" b="1" dirty="0" err="1" smtClean="0">
                <a:latin typeface="Lucida Console" panose="020B0609040504020204" pitchFamily="49" charset="0"/>
              </a:rPr>
              <a:t>StePS</a:t>
            </a:r>
            <a:endParaRPr lang="it-IT" sz="2400" b="1" dirty="0">
              <a:latin typeface="Lucida Console" panose="020B0609040504020204" pitchFamily="49" charset="0"/>
            </a:endParaRPr>
          </a:p>
          <a:p>
            <a:pPr marL="342900" indent="-342900">
              <a:buFontTx/>
              <a:buChar char="-"/>
            </a:pPr>
            <a:endParaRPr lang="it-IT" sz="2400" b="1" dirty="0" smtClean="0">
              <a:latin typeface="Lucida Console" panose="020B0609040504020204" pitchFamily="49" charset="0"/>
            </a:endParaRPr>
          </a:p>
          <a:p>
            <a:endParaRPr lang="it-IT" sz="2400" b="1" dirty="0">
              <a:latin typeface="Lucida Console" panose="020B0609040504020204" pitchFamily="49" charset="0"/>
            </a:endParaRPr>
          </a:p>
          <a:p>
            <a:r>
              <a:rPr lang="it-IT" b="1" dirty="0" smtClean="0">
                <a:latin typeface="Lucida Console" panose="020B0609040504020204" pitchFamily="49" charset="0"/>
              </a:rPr>
              <a:t> </a:t>
            </a:r>
            <a:endParaRPr lang="it-IT" b="1" dirty="0">
              <a:latin typeface="Lucida Console" panose="020B0609040504020204" pitchFamily="49" charset="0"/>
            </a:endParaRPr>
          </a:p>
        </p:txBody>
      </p:sp>
    </p:spTree>
    <p:extLst>
      <p:ext uri="{BB962C8B-B14F-4D97-AF65-F5344CB8AC3E}">
        <p14:creationId xmlns:p14="http://schemas.microsoft.com/office/powerpoint/2010/main" val="14455765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5</a:t>
            </a:fld>
            <a:endParaRPr lang="it-IT"/>
          </a:p>
        </p:txBody>
      </p:sp>
      <p:sp>
        <p:nvSpPr>
          <p:cNvPr id="9" name="Rettangolo 8"/>
          <p:cNvSpPr/>
          <p:nvPr/>
        </p:nvSpPr>
        <p:spPr>
          <a:xfrm>
            <a:off x="1405054" y="2247191"/>
            <a:ext cx="4625044" cy="3693319"/>
          </a:xfrm>
          <a:prstGeom prst="rect">
            <a:avLst/>
          </a:prstGeom>
        </p:spPr>
        <p:txBody>
          <a:bodyPr wrap="square">
            <a:spAutoFit/>
          </a:bodyPr>
          <a:lstStyle/>
          <a:p>
            <a:r>
              <a:rPr lang="it-IT" sz="2400" b="1" dirty="0" smtClean="0">
                <a:latin typeface="Lucida Console" panose="020B0609040504020204" pitchFamily="49" charset="0"/>
              </a:rPr>
              <a:t>Extra-</a:t>
            </a:r>
            <a:r>
              <a:rPr lang="it-IT" sz="2400" b="1" dirty="0" err="1" smtClean="0">
                <a:latin typeface="Lucida Console" panose="020B0609040504020204" pitchFamily="49" charset="0"/>
              </a:rPr>
              <a:t>Galactic</a:t>
            </a:r>
            <a:r>
              <a:rPr lang="it-IT" sz="2400" b="1" dirty="0" smtClean="0">
                <a:latin typeface="Lucida Console" panose="020B0609040504020204" pitchFamily="49" charset="0"/>
              </a:rPr>
              <a:t> </a:t>
            </a:r>
            <a:r>
              <a:rPr lang="it-IT" sz="2400" b="1" dirty="0" err="1" smtClean="0">
                <a:latin typeface="Lucida Console" panose="020B0609040504020204" pitchFamily="49" charset="0"/>
              </a:rPr>
              <a:t>Surveys</a:t>
            </a:r>
            <a:r>
              <a:rPr lang="it-IT" sz="2400" b="1" dirty="0" smtClean="0">
                <a:latin typeface="Lucida Console" panose="020B0609040504020204" pitchFamily="49" charset="0"/>
              </a:rPr>
              <a:t>:</a:t>
            </a:r>
          </a:p>
          <a:p>
            <a:endParaRPr lang="it-IT" sz="2400" b="1" dirty="0">
              <a:latin typeface="Lucida Console" panose="020B0609040504020204" pitchFamily="49" charset="0"/>
            </a:endParaRPr>
          </a:p>
          <a:p>
            <a:r>
              <a:rPr lang="it-IT" sz="2400" b="1" dirty="0" smtClean="0">
                <a:latin typeface="Lucida Console" panose="020B0609040504020204" pitchFamily="49" charset="0"/>
              </a:rPr>
              <a:t>- WEAVE-Clusters  </a:t>
            </a:r>
          </a:p>
          <a:p>
            <a:pPr marL="342900" indent="-342900">
              <a:buFontTx/>
              <a:buChar char="-"/>
            </a:pPr>
            <a:r>
              <a:rPr lang="it-IT" sz="2400" b="1" dirty="0" smtClean="0">
                <a:solidFill>
                  <a:schemeClr val="accent1">
                    <a:lumMod val="40000"/>
                    <a:lumOff val="60000"/>
                  </a:schemeClr>
                </a:solidFill>
                <a:latin typeface="Lucida Console" panose="020B0609040504020204" pitchFamily="49" charset="0"/>
              </a:rPr>
              <a:t>WEAVE-</a:t>
            </a:r>
            <a:r>
              <a:rPr lang="it-IT" sz="2400" b="1" dirty="0" err="1" smtClean="0">
                <a:solidFill>
                  <a:schemeClr val="accent1">
                    <a:lumMod val="40000"/>
                    <a:lumOff val="60000"/>
                  </a:schemeClr>
                </a:solidFill>
                <a:latin typeface="Lucida Console" panose="020B0609040504020204" pitchFamily="49" charset="0"/>
              </a:rPr>
              <a:t>Apertif</a:t>
            </a:r>
            <a:r>
              <a:rPr lang="it-IT" sz="2400" b="1" dirty="0" smtClean="0">
                <a:solidFill>
                  <a:schemeClr val="accent1">
                    <a:lumMod val="40000"/>
                    <a:lumOff val="60000"/>
                  </a:schemeClr>
                </a:solidFill>
                <a:latin typeface="Lucida Console" panose="020B0609040504020204" pitchFamily="49" charset="0"/>
              </a:rPr>
              <a:t> </a:t>
            </a:r>
          </a:p>
          <a:p>
            <a:pPr marL="342900" indent="-342900">
              <a:buFontTx/>
              <a:buChar char="-"/>
            </a:pPr>
            <a:r>
              <a:rPr lang="it-IT" sz="2400" b="1" dirty="0" smtClean="0">
                <a:solidFill>
                  <a:schemeClr val="accent1">
                    <a:lumMod val="40000"/>
                    <a:lumOff val="60000"/>
                  </a:schemeClr>
                </a:solidFill>
                <a:latin typeface="Lucida Console" panose="020B0609040504020204" pitchFamily="49" charset="0"/>
              </a:rPr>
              <a:t>WEAVE-LOFAR </a:t>
            </a:r>
          </a:p>
          <a:p>
            <a:pPr marL="342900" indent="-342900">
              <a:buFontTx/>
              <a:buChar char="-"/>
            </a:pPr>
            <a:r>
              <a:rPr lang="it-IT" sz="2400" b="1" dirty="0" smtClean="0">
                <a:latin typeface="Lucida Console" panose="020B0609040504020204" pitchFamily="49" charset="0"/>
              </a:rPr>
              <a:t>WEAVE-</a:t>
            </a:r>
            <a:r>
              <a:rPr lang="it-IT" sz="2400" b="1" dirty="0" err="1" smtClean="0">
                <a:latin typeface="Lucida Console" panose="020B0609040504020204" pitchFamily="49" charset="0"/>
              </a:rPr>
              <a:t>QSOs</a:t>
            </a:r>
            <a:r>
              <a:rPr lang="it-IT" sz="2400" b="1" dirty="0" smtClean="0">
                <a:latin typeface="Lucida Console" panose="020B0609040504020204" pitchFamily="49" charset="0"/>
              </a:rPr>
              <a:t> </a:t>
            </a:r>
          </a:p>
          <a:p>
            <a:pPr marL="342900" indent="-342900">
              <a:buFontTx/>
              <a:buChar char="-"/>
            </a:pPr>
            <a:r>
              <a:rPr lang="it-IT" sz="2400" b="1" dirty="0" smtClean="0">
                <a:latin typeface="Lucida Console" panose="020B0609040504020204" pitchFamily="49" charset="0"/>
              </a:rPr>
              <a:t>WEAVE-</a:t>
            </a:r>
            <a:r>
              <a:rPr lang="it-IT" sz="2400" b="1" dirty="0" err="1" smtClean="0">
                <a:latin typeface="Lucida Console" panose="020B0609040504020204" pitchFamily="49" charset="0"/>
              </a:rPr>
              <a:t>StePS</a:t>
            </a:r>
            <a:endParaRPr lang="it-IT" sz="2400" b="1" dirty="0">
              <a:latin typeface="Lucida Console" panose="020B0609040504020204" pitchFamily="49" charset="0"/>
            </a:endParaRPr>
          </a:p>
          <a:p>
            <a:pPr marL="342900" indent="-342900">
              <a:buFontTx/>
              <a:buChar char="-"/>
            </a:pPr>
            <a:endParaRPr lang="it-IT" sz="2400" b="1" dirty="0" smtClean="0">
              <a:latin typeface="Lucida Console" panose="020B0609040504020204" pitchFamily="49" charset="0"/>
            </a:endParaRPr>
          </a:p>
          <a:p>
            <a:endParaRPr lang="it-IT" sz="2400" b="1" dirty="0">
              <a:latin typeface="Lucida Console" panose="020B0609040504020204" pitchFamily="49" charset="0"/>
            </a:endParaRPr>
          </a:p>
          <a:p>
            <a:r>
              <a:rPr lang="it-IT" b="1" dirty="0" smtClean="0">
                <a:latin typeface="Lucida Console" panose="020B0609040504020204" pitchFamily="49" charset="0"/>
              </a:rPr>
              <a:t> </a:t>
            </a:r>
            <a:endParaRPr lang="it-IT" b="1" dirty="0">
              <a:latin typeface="Lucida Console" panose="020B0609040504020204" pitchFamily="49" charset="0"/>
            </a:endParaRPr>
          </a:p>
        </p:txBody>
      </p:sp>
      <p:sp>
        <p:nvSpPr>
          <p:cNvPr id="5" name="CasellaDiTesto 4"/>
          <p:cNvSpPr txBox="1"/>
          <p:nvPr/>
        </p:nvSpPr>
        <p:spPr>
          <a:xfrm>
            <a:off x="4567675" y="3451153"/>
            <a:ext cx="3585725" cy="523220"/>
          </a:xfrm>
          <a:prstGeom prst="rect">
            <a:avLst/>
          </a:prstGeom>
          <a:noFill/>
        </p:spPr>
        <p:txBody>
          <a:bodyPr wrap="none" rtlCol="0">
            <a:spAutoFit/>
          </a:bodyPr>
          <a:lstStyle/>
          <a:p>
            <a:r>
              <a:rPr lang="it-IT" sz="2800" b="1" dirty="0" err="1" smtClean="0">
                <a:solidFill>
                  <a:schemeClr val="accent1">
                    <a:lumMod val="60000"/>
                    <a:lumOff val="40000"/>
                  </a:schemeClr>
                </a:solidFill>
              </a:rPr>
              <a:t>See</a:t>
            </a:r>
            <a:r>
              <a:rPr lang="it-IT" sz="2800" b="1" dirty="0" smtClean="0">
                <a:solidFill>
                  <a:schemeClr val="accent1">
                    <a:lumMod val="60000"/>
                    <a:lumOff val="40000"/>
                  </a:schemeClr>
                </a:solidFill>
              </a:rPr>
              <a:t> talk by I. </a:t>
            </a:r>
            <a:r>
              <a:rPr lang="it-IT" sz="2800" b="1" dirty="0" err="1" smtClean="0">
                <a:solidFill>
                  <a:schemeClr val="accent1">
                    <a:lumMod val="60000"/>
                    <a:lumOff val="40000"/>
                  </a:schemeClr>
                </a:solidFill>
              </a:rPr>
              <a:t>Prandoni</a:t>
            </a:r>
            <a:r>
              <a:rPr lang="it-IT" sz="2800" b="1" dirty="0" smtClean="0">
                <a:solidFill>
                  <a:schemeClr val="accent1">
                    <a:lumMod val="60000"/>
                    <a:lumOff val="40000"/>
                  </a:schemeClr>
                </a:solidFill>
              </a:rPr>
              <a:t> </a:t>
            </a:r>
            <a:endParaRPr lang="it-IT" sz="2800" b="1" dirty="0">
              <a:solidFill>
                <a:schemeClr val="accent1">
                  <a:lumMod val="60000"/>
                  <a:lumOff val="40000"/>
                </a:schemeClr>
              </a:solidFill>
            </a:endParaRPr>
          </a:p>
        </p:txBody>
      </p:sp>
      <p:pic>
        <p:nvPicPr>
          <p:cNvPr id="10" name="Immagine 9"/>
          <p:cNvPicPr>
            <a:picLocks noChangeAspect="1"/>
          </p:cNvPicPr>
          <p:nvPr/>
        </p:nvPicPr>
        <p:blipFill rotWithShape="1">
          <a:blip r:embed="rId5" cstate="print">
            <a:extLst>
              <a:ext uri="{28A0092B-C50C-407E-A947-70E740481C1C}">
                <a14:useLocalDpi xmlns:a14="http://schemas.microsoft.com/office/drawing/2010/main" val="0"/>
              </a:ext>
            </a:extLst>
          </a:blip>
          <a:srcRect t="16319"/>
          <a:stretch/>
        </p:blipFill>
        <p:spPr>
          <a:xfrm>
            <a:off x="8674443" y="2199501"/>
            <a:ext cx="3191562" cy="1906219"/>
          </a:xfrm>
          <a:prstGeom prst="rect">
            <a:avLst/>
          </a:prstGeom>
        </p:spPr>
      </p:pic>
      <p:sp>
        <p:nvSpPr>
          <p:cNvPr id="11" name="Rettangolo 10"/>
          <p:cNvSpPr/>
          <p:nvPr/>
        </p:nvSpPr>
        <p:spPr>
          <a:xfrm>
            <a:off x="8328454" y="1821968"/>
            <a:ext cx="4160226" cy="369332"/>
          </a:xfrm>
          <a:prstGeom prst="rect">
            <a:avLst/>
          </a:prstGeom>
        </p:spPr>
        <p:txBody>
          <a:bodyPr wrap="square">
            <a:spAutoFit/>
          </a:bodyPr>
          <a:lstStyle/>
          <a:p>
            <a:r>
              <a:rPr lang="it-IT" b="1" dirty="0" err="1"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Westerbork</a:t>
            </a:r>
            <a:r>
              <a:rPr lang="it-IT"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it-IT"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telescopes</a:t>
            </a:r>
            <a:r>
              <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it-IT" b="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Dwingeloo</a:t>
            </a:r>
            <a:endParaRPr lang="it-IT"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6" name="Immagine 15"/>
          <p:cNvPicPr>
            <a:picLocks noChangeAspect="1"/>
          </p:cNvPicPr>
          <p:nvPr/>
        </p:nvPicPr>
        <p:blipFill rotWithShape="1">
          <a:blip r:embed="rId6" cstate="print">
            <a:extLst>
              <a:ext uri="{28A0092B-C50C-407E-A947-70E740481C1C}">
                <a14:useLocalDpi xmlns:a14="http://schemas.microsoft.com/office/drawing/2010/main" val="0"/>
              </a:ext>
            </a:extLst>
          </a:blip>
          <a:srcRect b="21563"/>
          <a:stretch/>
        </p:blipFill>
        <p:spPr>
          <a:xfrm>
            <a:off x="8672083" y="4200224"/>
            <a:ext cx="3193922" cy="1879304"/>
          </a:xfrm>
          <a:prstGeom prst="rect">
            <a:avLst/>
          </a:prstGeom>
        </p:spPr>
      </p:pic>
      <p:sp>
        <p:nvSpPr>
          <p:cNvPr id="17" name="CasellaDiTesto 16"/>
          <p:cNvSpPr txBox="1"/>
          <p:nvPr/>
        </p:nvSpPr>
        <p:spPr>
          <a:xfrm>
            <a:off x="9273801" y="6079528"/>
            <a:ext cx="2269532"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LOFAR – </a:t>
            </a:r>
            <a:r>
              <a:rPr lang="it-IT" b="1" dirty="0" err="1" smtClean="0">
                <a:effectLst>
                  <a:outerShdw blurRad="38100" dist="38100" dir="2700000" algn="tl">
                    <a:srgbClr val="000000">
                      <a:alpha val="43137"/>
                    </a:srgbClr>
                  </a:outerShdw>
                </a:effectLst>
              </a:rPr>
              <a:t>aerial</a:t>
            </a:r>
            <a:r>
              <a:rPr lang="it-IT" b="1" dirty="0" smtClean="0">
                <a:effectLst>
                  <a:outerShdw blurRad="38100" dist="38100" dir="2700000" algn="tl">
                    <a:srgbClr val="000000">
                      <a:alpha val="43137"/>
                    </a:srgbClr>
                  </a:outerShdw>
                </a:effectLst>
              </a:rPr>
              <a:t> </a:t>
            </a:r>
            <a:r>
              <a:rPr lang="it-IT" b="1" dirty="0" err="1" smtClean="0">
                <a:effectLst>
                  <a:outerShdw blurRad="38100" dist="38100" dir="2700000" algn="tl">
                    <a:srgbClr val="000000">
                      <a:alpha val="43137"/>
                    </a:srgbClr>
                  </a:outerShdw>
                </a:effectLst>
              </a:rPr>
              <a:t>view</a:t>
            </a:r>
            <a:r>
              <a:rPr lang="it-IT" b="1" dirty="0" smtClean="0">
                <a:effectLst>
                  <a:outerShdw blurRad="38100" dist="38100" dir="2700000" algn="tl">
                    <a:srgbClr val="000000">
                      <a:alpha val="43137"/>
                    </a:srgbClr>
                  </a:outerShdw>
                </a:effectLst>
              </a:rPr>
              <a:t>    </a:t>
            </a:r>
            <a:endParaRPr lang="it-IT"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52487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6</a:t>
            </a:fld>
            <a:endParaRPr lang="it-IT"/>
          </a:p>
        </p:txBody>
      </p:sp>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4337" y="2291795"/>
            <a:ext cx="3877861" cy="3423424"/>
          </a:xfrm>
          <a:prstGeom prst="rect">
            <a:avLst/>
          </a:prstGeom>
          <a:effectLst>
            <a:softEdge rad="63500"/>
          </a:effectLst>
        </p:spPr>
      </p:pic>
      <p:sp>
        <p:nvSpPr>
          <p:cNvPr id="5" name="Rettangolo 4"/>
          <p:cNvSpPr/>
          <p:nvPr/>
        </p:nvSpPr>
        <p:spPr>
          <a:xfrm>
            <a:off x="982572" y="3850981"/>
            <a:ext cx="6804447" cy="1600438"/>
          </a:xfrm>
          <a:prstGeom prst="rect">
            <a:avLst/>
          </a:prstGeom>
        </p:spPr>
        <p:txBody>
          <a:bodyPr wrap="square">
            <a:spAutoFit/>
          </a:bodyPr>
          <a:lstStyle/>
          <a:p>
            <a:r>
              <a:rPr lang="it-IT" sz="2000" b="1" dirty="0" smtClean="0">
                <a:latin typeface="Lucida Console" panose="020B0609040504020204" pitchFamily="49" charset="0"/>
              </a:rPr>
              <a:t>3 </a:t>
            </a:r>
            <a:r>
              <a:rPr lang="it-IT" sz="2000" b="1" dirty="0" err="1" smtClean="0">
                <a:latin typeface="Lucida Console" panose="020B0609040504020204" pitchFamily="49" charset="0"/>
              </a:rPr>
              <a:t>Layers</a:t>
            </a:r>
            <a:endParaRPr lang="it-IT" sz="2000" b="1" dirty="0" smtClean="0">
              <a:latin typeface="Lucida Console" panose="020B0609040504020204" pitchFamily="49" charset="0"/>
            </a:endParaRPr>
          </a:p>
          <a:p>
            <a:r>
              <a:rPr lang="it-IT" sz="2000" b="1" dirty="0">
                <a:latin typeface="Lucida Console" panose="020B0609040504020204" pitchFamily="49" charset="0"/>
              </a:rPr>
              <a:t> </a:t>
            </a:r>
            <a:r>
              <a:rPr lang="it-IT" sz="2000" b="1" dirty="0" smtClean="0">
                <a:latin typeface="Lucida Console" panose="020B0609040504020204" pitchFamily="49" charset="0"/>
              </a:rPr>
              <a:t>          1- </a:t>
            </a:r>
            <a:r>
              <a:rPr lang="it-IT" sz="2000" b="1" dirty="0" err="1" smtClean="0">
                <a:latin typeface="Lucida Console" panose="020B0609040504020204" pitchFamily="49" charset="0"/>
              </a:rPr>
              <a:t>Nearby</a:t>
            </a:r>
            <a:r>
              <a:rPr lang="it-IT" sz="2000" b="1" dirty="0" smtClean="0">
                <a:latin typeface="Lucida Console" panose="020B0609040504020204" pitchFamily="49" charset="0"/>
              </a:rPr>
              <a:t> Clusters </a:t>
            </a:r>
          </a:p>
          <a:p>
            <a:r>
              <a:rPr lang="it-IT" sz="2000" b="1" dirty="0">
                <a:latin typeface="Lucida Console" panose="020B0609040504020204" pitchFamily="49" charset="0"/>
              </a:rPr>
              <a:t> </a:t>
            </a:r>
            <a:r>
              <a:rPr lang="it-IT" sz="2000" b="1" dirty="0" smtClean="0">
                <a:latin typeface="Lucida Console" panose="020B0609040504020204" pitchFamily="49" charset="0"/>
              </a:rPr>
              <a:t>          2- Clusters </a:t>
            </a:r>
            <a:r>
              <a:rPr lang="it-IT" sz="2000" b="1" dirty="0" err="1" smtClean="0">
                <a:latin typeface="Lucida Console" panose="020B0609040504020204" pitchFamily="49" charset="0"/>
              </a:rPr>
              <a:t>Infall</a:t>
            </a:r>
            <a:r>
              <a:rPr lang="it-IT" sz="2000" b="1" dirty="0" smtClean="0">
                <a:latin typeface="Lucida Console" panose="020B0609040504020204" pitchFamily="49" charset="0"/>
              </a:rPr>
              <a:t> </a:t>
            </a:r>
            <a:r>
              <a:rPr lang="it-IT" sz="2000" b="1" dirty="0" err="1" smtClean="0">
                <a:latin typeface="Lucida Console" panose="020B0609040504020204" pitchFamily="49" charset="0"/>
              </a:rPr>
              <a:t>Regions</a:t>
            </a:r>
            <a:r>
              <a:rPr lang="it-IT" sz="2000" b="1" dirty="0" smtClean="0">
                <a:latin typeface="Lucida Console" panose="020B0609040504020204" pitchFamily="49" charset="0"/>
              </a:rPr>
              <a:t> </a:t>
            </a:r>
          </a:p>
          <a:p>
            <a:r>
              <a:rPr lang="it-IT" sz="2000" b="1" dirty="0">
                <a:latin typeface="Lucida Console" panose="020B0609040504020204" pitchFamily="49" charset="0"/>
              </a:rPr>
              <a:t> </a:t>
            </a:r>
            <a:r>
              <a:rPr lang="it-IT" sz="2000" b="1" dirty="0" smtClean="0">
                <a:latin typeface="Lucida Console" panose="020B0609040504020204" pitchFamily="49" charset="0"/>
              </a:rPr>
              <a:t>          3- </a:t>
            </a:r>
            <a:r>
              <a:rPr lang="it-IT" sz="2000" b="1" dirty="0" err="1" smtClean="0">
                <a:latin typeface="Lucida Console" panose="020B0609040504020204" pitchFamily="49" charset="0"/>
              </a:rPr>
              <a:t>Cosmological</a:t>
            </a:r>
            <a:r>
              <a:rPr lang="it-IT" sz="2000" b="1" dirty="0" smtClean="0">
                <a:latin typeface="Lucida Console" panose="020B0609040504020204" pitchFamily="49" charset="0"/>
              </a:rPr>
              <a:t> Clusters   </a:t>
            </a:r>
            <a:endParaRPr lang="it-IT" sz="2000" b="1" dirty="0">
              <a:latin typeface="Lucida Console" panose="020B0609040504020204" pitchFamily="49" charset="0"/>
            </a:endParaRPr>
          </a:p>
          <a:p>
            <a:endParaRPr lang="it-IT" b="1" dirty="0">
              <a:latin typeface="Lucida Console" panose="020B0609040504020204" pitchFamily="49" charset="0"/>
            </a:endParaRPr>
          </a:p>
        </p:txBody>
      </p:sp>
      <p:sp>
        <p:nvSpPr>
          <p:cNvPr id="10" name="Rettangolo 9"/>
          <p:cNvSpPr/>
          <p:nvPr/>
        </p:nvSpPr>
        <p:spPr>
          <a:xfrm>
            <a:off x="401443" y="2291795"/>
            <a:ext cx="11140069" cy="1846659"/>
          </a:xfrm>
          <a:prstGeom prst="rect">
            <a:avLst/>
          </a:prstGeom>
        </p:spPr>
        <p:txBody>
          <a:bodyPr wrap="square">
            <a:spAutoFit/>
          </a:bodyPr>
          <a:lstStyle/>
          <a:p>
            <a:pPr>
              <a:lnSpc>
                <a:spcPct val="150000"/>
              </a:lnSpc>
            </a:pPr>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WEAVE-Clusters </a:t>
            </a:r>
            <a:r>
              <a:rPr lang="it-IT" sz="2800" b="1" dirty="0" smtClean="0">
                <a:latin typeface="Lucida Console" panose="020B0609040504020204" pitchFamily="49" charset="0"/>
              </a:rPr>
              <a:t> </a:t>
            </a:r>
          </a:p>
          <a:p>
            <a:pPr>
              <a:lnSpc>
                <a:spcPct val="150000"/>
              </a:lnSpc>
            </a:pPr>
            <a:r>
              <a:rPr lang="it-IT" sz="2800" b="1" dirty="0" smtClean="0">
                <a:latin typeface="Lucida Console" panose="020B0609040504020204" pitchFamily="49" charset="0"/>
              </a:rPr>
              <a:t>  </a:t>
            </a:r>
            <a:r>
              <a:rPr lang="it-IT" sz="2800" b="1" dirty="0">
                <a:latin typeface="Lucida Console" panose="020B0609040504020204" pitchFamily="49" charset="0"/>
              </a:rPr>
              <a:t> </a:t>
            </a:r>
            <a:r>
              <a:rPr lang="it-IT" sz="2400" b="1" dirty="0" smtClean="0">
                <a:latin typeface="Lucida Console" panose="020B0609040504020204" pitchFamily="49" charset="0"/>
              </a:rPr>
              <a:t>Team Lead: J. Alfonso Lopez </a:t>
            </a:r>
            <a:r>
              <a:rPr lang="it-IT" sz="2400" b="1" dirty="0" err="1" smtClean="0">
                <a:latin typeface="Lucida Console" panose="020B0609040504020204" pitchFamily="49" charset="0"/>
              </a:rPr>
              <a:t>Aguerri</a:t>
            </a:r>
            <a:r>
              <a:rPr lang="it-IT" sz="2400" b="1" dirty="0" smtClean="0">
                <a:latin typeface="Lucida Console" panose="020B0609040504020204" pitchFamily="49" charset="0"/>
              </a:rPr>
              <a:t>  </a:t>
            </a:r>
          </a:p>
          <a:p>
            <a:endParaRPr lang="it-IT" sz="2400" b="1" dirty="0">
              <a:latin typeface="Lucida Console" panose="020B0609040504020204" pitchFamily="49" charset="0"/>
            </a:endParaRPr>
          </a:p>
        </p:txBody>
      </p:sp>
      <p:sp>
        <p:nvSpPr>
          <p:cNvPr id="11" name="CasellaDiTesto 10"/>
          <p:cNvSpPr txBox="1"/>
          <p:nvPr/>
        </p:nvSpPr>
        <p:spPr>
          <a:xfrm>
            <a:off x="8733268" y="5946433"/>
            <a:ext cx="2497863"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HST image of </a:t>
            </a:r>
            <a:r>
              <a:rPr lang="it-IT" b="1" dirty="0" err="1" smtClean="0">
                <a:effectLst>
                  <a:outerShdw blurRad="38100" dist="38100" dir="2700000" algn="tl">
                    <a:srgbClr val="000000">
                      <a:alpha val="43137"/>
                    </a:srgbClr>
                  </a:outerShdw>
                </a:effectLst>
              </a:rPr>
              <a:t>Abell</a:t>
            </a:r>
            <a:r>
              <a:rPr lang="it-IT" b="1" dirty="0" smtClean="0">
                <a:effectLst>
                  <a:outerShdw blurRad="38100" dist="38100" dir="2700000" algn="tl">
                    <a:srgbClr val="000000">
                      <a:alpha val="43137"/>
                    </a:srgbClr>
                  </a:outerShdw>
                </a:effectLst>
              </a:rPr>
              <a:t> 1689</a:t>
            </a:r>
            <a:endParaRPr lang="it-IT"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462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7</a:t>
            </a:fld>
            <a:endParaRPr lang="it-IT"/>
          </a:p>
        </p:txBody>
      </p:sp>
      <p:sp>
        <p:nvSpPr>
          <p:cNvPr id="9" name="Rettangolo 8"/>
          <p:cNvSpPr/>
          <p:nvPr/>
        </p:nvSpPr>
        <p:spPr>
          <a:xfrm>
            <a:off x="401443" y="1950595"/>
            <a:ext cx="11140069" cy="861774"/>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WEAVE-Clusters </a:t>
            </a:r>
            <a:r>
              <a:rPr lang="it-IT" sz="2800" b="1" dirty="0" smtClean="0">
                <a:latin typeface="Lucida Console" panose="020B0609040504020204" pitchFamily="49" charset="0"/>
              </a:rPr>
              <a:t> </a:t>
            </a:r>
          </a:p>
          <a:p>
            <a:r>
              <a:rPr lang="it-IT" b="1" dirty="0" smtClean="0">
                <a:latin typeface="Lucida Console" panose="020B0609040504020204" pitchFamily="49" charset="0"/>
              </a:rPr>
              <a:t> </a:t>
            </a:r>
            <a:endParaRPr lang="it-IT" b="1" dirty="0">
              <a:latin typeface="Lucida Console" panose="020B0609040504020204" pitchFamily="49" charset="0"/>
            </a:endParaRPr>
          </a:p>
        </p:txBody>
      </p:sp>
      <p:sp>
        <p:nvSpPr>
          <p:cNvPr id="5" name="Rettangolo 4"/>
          <p:cNvSpPr/>
          <p:nvPr/>
        </p:nvSpPr>
        <p:spPr>
          <a:xfrm>
            <a:off x="483331" y="2677286"/>
            <a:ext cx="7555203" cy="3600986"/>
          </a:xfrm>
          <a:prstGeom prst="rect">
            <a:avLst/>
          </a:prstGeom>
        </p:spPr>
        <p:txBody>
          <a:bodyPr wrap="square">
            <a:spAutoFit/>
          </a:bodyPr>
          <a:lstStyle/>
          <a:p>
            <a:r>
              <a:rPr lang="it-IT" sz="2400" b="1" dirty="0" err="1" smtClean="0">
                <a:solidFill>
                  <a:schemeClr val="accent2"/>
                </a:solidFill>
                <a:latin typeface="Lucida Console" panose="020B0609040504020204" pitchFamily="49" charset="0"/>
              </a:rPr>
              <a:t>Layer</a:t>
            </a:r>
            <a:r>
              <a:rPr lang="it-IT" sz="2400" b="1" dirty="0" smtClean="0">
                <a:solidFill>
                  <a:schemeClr val="accent2"/>
                </a:solidFill>
                <a:latin typeface="Lucida Console" panose="020B0609040504020204" pitchFamily="49" charset="0"/>
              </a:rPr>
              <a:t> 1 </a:t>
            </a:r>
          </a:p>
          <a:p>
            <a:r>
              <a:rPr lang="it-IT" sz="2400" b="1" dirty="0" smtClean="0">
                <a:solidFill>
                  <a:schemeClr val="accent2"/>
                </a:solidFill>
                <a:latin typeface="Lucida Console" panose="020B0609040504020204" pitchFamily="49" charset="0"/>
              </a:rPr>
              <a:t>– </a:t>
            </a:r>
            <a:r>
              <a:rPr lang="it-IT" sz="2400" b="1" dirty="0" err="1" smtClean="0">
                <a:solidFill>
                  <a:schemeClr val="accent2"/>
                </a:solidFill>
                <a:latin typeface="Lucida Console" panose="020B0609040504020204" pitchFamily="49" charset="0"/>
              </a:rPr>
              <a:t>Nearby</a:t>
            </a:r>
            <a:r>
              <a:rPr lang="it-IT" sz="2400" b="1" dirty="0" smtClean="0">
                <a:solidFill>
                  <a:schemeClr val="accent2"/>
                </a:solidFill>
                <a:latin typeface="Lucida Console" panose="020B0609040504020204" pitchFamily="49" charset="0"/>
              </a:rPr>
              <a:t> Clusters</a:t>
            </a:r>
            <a:r>
              <a:rPr lang="it-IT" altLang="it-IT" sz="2400" dirty="0" smtClean="0">
                <a:solidFill>
                  <a:srgbClr val="000000"/>
                </a:solidFill>
                <a:latin typeface="HelveticaNeue" panose="00000400000000000000" pitchFamily="2" charset="0"/>
              </a:rPr>
              <a:t>    </a:t>
            </a:r>
            <a:r>
              <a:rPr lang="it-IT" altLang="it-IT" sz="2400" b="1" dirty="0" err="1" smtClean="0">
                <a:solidFill>
                  <a:schemeClr val="accent2">
                    <a:lumMod val="60000"/>
                    <a:lumOff val="40000"/>
                  </a:schemeClr>
                </a:solidFill>
                <a:latin typeface="HelveticaNeue" panose="00000400000000000000" pitchFamily="2" charset="0"/>
              </a:rPr>
              <a:t>Aguerri</a:t>
            </a:r>
            <a:r>
              <a:rPr lang="it-IT" altLang="it-IT" sz="2400" b="1" dirty="0">
                <a:solidFill>
                  <a:schemeClr val="accent2">
                    <a:lumMod val="60000"/>
                    <a:lumOff val="40000"/>
                  </a:schemeClr>
                </a:solidFill>
                <a:latin typeface="HelveticaNeue" panose="00000400000000000000" pitchFamily="2" charset="0"/>
              </a:rPr>
              <a:t> </a:t>
            </a:r>
            <a:endParaRPr lang="it-IT" sz="2400" b="1" dirty="0" smtClean="0">
              <a:solidFill>
                <a:schemeClr val="accent2">
                  <a:lumMod val="60000"/>
                  <a:lumOff val="40000"/>
                </a:schemeClr>
              </a:solidFill>
              <a:latin typeface="Lucida Console" panose="020B0609040504020204" pitchFamily="49" charset="0"/>
            </a:endParaRPr>
          </a:p>
          <a:p>
            <a:endParaRPr lang="it-IT" sz="2000" b="1" dirty="0" smtClean="0">
              <a:solidFill>
                <a:schemeClr val="accent2"/>
              </a:solidFill>
              <a:latin typeface="Lucida Console" panose="020B0609040504020204" pitchFamily="49" charset="0"/>
            </a:endParaRPr>
          </a:p>
          <a:p>
            <a:r>
              <a:rPr lang="it-IT" sz="2000" b="1" dirty="0" smtClean="0">
                <a:latin typeface="Lucida Console" panose="020B0609040504020204" pitchFamily="49" charset="0"/>
              </a:rPr>
              <a:t>Science Goal: </a:t>
            </a:r>
            <a:r>
              <a:rPr lang="it-IT" sz="2000" b="1" dirty="0" err="1" smtClean="0">
                <a:latin typeface="Lucida Console" panose="020B0609040504020204" pitchFamily="49" charset="0"/>
              </a:rPr>
              <a:t>Understand</a:t>
            </a:r>
            <a:r>
              <a:rPr lang="it-IT" sz="2000" b="1" dirty="0" smtClean="0">
                <a:latin typeface="Lucida Console" panose="020B0609040504020204" pitchFamily="49" charset="0"/>
              </a:rPr>
              <a:t> the </a:t>
            </a:r>
            <a:r>
              <a:rPr lang="it-IT" sz="2000" b="1" dirty="0" err="1" smtClean="0">
                <a:latin typeface="Lucida Console" panose="020B0609040504020204" pitchFamily="49" charset="0"/>
              </a:rPr>
              <a:t>formation</a:t>
            </a:r>
            <a:r>
              <a:rPr lang="it-IT" sz="2000" b="1" dirty="0" smtClean="0">
                <a:latin typeface="Lucida Console" panose="020B0609040504020204" pitchFamily="49" charset="0"/>
              </a:rPr>
              <a:t> </a:t>
            </a:r>
            <a:r>
              <a:rPr lang="it-IT" sz="2000" b="1" dirty="0" err="1" smtClean="0">
                <a:latin typeface="Lucida Console" panose="020B0609040504020204" pitchFamily="49" charset="0"/>
              </a:rPr>
              <a:t>history</a:t>
            </a:r>
            <a:r>
              <a:rPr lang="it-IT" sz="2000" b="1" dirty="0" smtClean="0">
                <a:latin typeface="Lucida Console" panose="020B0609040504020204" pitchFamily="49" charset="0"/>
              </a:rPr>
              <a:t> of </a:t>
            </a:r>
            <a:r>
              <a:rPr lang="it-IT" sz="2000" b="1" dirty="0" err="1" smtClean="0">
                <a:latin typeface="Lucida Console" panose="020B0609040504020204" pitchFamily="49" charset="0"/>
              </a:rPr>
              <a:t>dwarf</a:t>
            </a:r>
            <a:r>
              <a:rPr lang="it-IT" sz="2000" b="1" dirty="0" smtClean="0">
                <a:latin typeface="Lucida Console" panose="020B0609040504020204" pitchFamily="49" charset="0"/>
              </a:rPr>
              <a:t> </a:t>
            </a:r>
            <a:r>
              <a:rPr lang="it-IT" sz="2000" b="1" dirty="0" err="1" smtClean="0">
                <a:latin typeface="Lucida Console" panose="020B0609040504020204" pitchFamily="49" charset="0"/>
              </a:rPr>
              <a:t>galaxies</a:t>
            </a:r>
            <a:r>
              <a:rPr lang="it-IT" sz="2000" b="1" dirty="0" smtClean="0">
                <a:latin typeface="Lucida Console" panose="020B0609040504020204" pitchFamily="49" charset="0"/>
              </a:rPr>
              <a:t> in high </a:t>
            </a:r>
            <a:r>
              <a:rPr lang="it-IT" sz="2000" b="1" dirty="0" err="1" smtClean="0">
                <a:latin typeface="Lucida Console" panose="020B0609040504020204" pitchFamily="49" charset="0"/>
              </a:rPr>
              <a:t>density</a:t>
            </a:r>
            <a:r>
              <a:rPr lang="it-IT" sz="2000" b="1" dirty="0" smtClean="0">
                <a:latin typeface="Lucida Console" panose="020B0609040504020204" pitchFamily="49" charset="0"/>
              </a:rPr>
              <a:t> </a:t>
            </a:r>
            <a:r>
              <a:rPr lang="it-IT" sz="2000" b="1" dirty="0" err="1" smtClean="0">
                <a:latin typeface="Lucida Console" panose="020B0609040504020204" pitchFamily="49" charset="0"/>
              </a:rPr>
              <a:t>environments</a:t>
            </a:r>
            <a:r>
              <a:rPr lang="it-IT" sz="2000" b="1" dirty="0" smtClean="0">
                <a:latin typeface="Lucida Console" panose="020B0609040504020204" pitchFamily="49" charset="0"/>
              </a:rPr>
              <a:t>.</a:t>
            </a:r>
          </a:p>
          <a:p>
            <a:endParaRPr lang="it-IT" sz="2000" b="1" dirty="0" smtClean="0">
              <a:latin typeface="Lucida Console" panose="020B0609040504020204" pitchFamily="49" charset="0"/>
            </a:endParaRPr>
          </a:p>
          <a:p>
            <a:r>
              <a:rPr lang="it-IT" sz="2000" b="1" dirty="0" smtClean="0">
                <a:latin typeface="Lucida Console" panose="020B0609040504020204" pitchFamily="49" charset="0"/>
              </a:rPr>
              <a:t>X-</a:t>
            </a:r>
            <a:r>
              <a:rPr lang="it-IT" sz="2000" b="1" dirty="0" err="1" smtClean="0">
                <a:latin typeface="Lucida Console" panose="020B0609040504020204" pitchFamily="49" charset="0"/>
              </a:rPr>
              <a:t>ray</a:t>
            </a:r>
            <a:r>
              <a:rPr lang="it-IT" sz="2000" b="1" dirty="0" smtClean="0">
                <a:latin typeface="Lucida Console" panose="020B0609040504020204" pitchFamily="49" charset="0"/>
              </a:rPr>
              <a:t> </a:t>
            </a:r>
            <a:r>
              <a:rPr lang="it-IT" sz="2000" b="1" dirty="0" err="1" smtClean="0">
                <a:latin typeface="Lucida Console" panose="020B0609040504020204" pitchFamily="49" charset="0"/>
              </a:rPr>
              <a:t>flux</a:t>
            </a:r>
            <a:r>
              <a:rPr lang="it-IT" sz="2000" b="1" dirty="0" smtClean="0">
                <a:latin typeface="Lucida Console" panose="020B0609040504020204" pitchFamily="49" charset="0"/>
              </a:rPr>
              <a:t> </a:t>
            </a:r>
            <a:r>
              <a:rPr lang="it-IT" sz="2000" b="1" dirty="0" err="1" smtClean="0">
                <a:latin typeface="Lucida Console" panose="020B0609040504020204" pitchFamily="49" charset="0"/>
              </a:rPr>
              <a:t>limited</a:t>
            </a:r>
            <a:r>
              <a:rPr lang="it-IT" sz="2000" b="1" dirty="0" smtClean="0">
                <a:latin typeface="Lucida Console" panose="020B0609040504020204" pitchFamily="49" charset="0"/>
              </a:rPr>
              <a:t> sample of 47 clusters </a:t>
            </a:r>
            <a:r>
              <a:rPr lang="it-IT" sz="2000" b="1" dirty="0" err="1" smtClean="0">
                <a:latin typeface="Lucida Console" panose="020B0609040504020204" pitchFamily="49" charset="0"/>
              </a:rPr>
              <a:t>at</a:t>
            </a:r>
            <a:r>
              <a:rPr lang="it-IT" sz="2000" b="1" dirty="0" smtClean="0">
                <a:latin typeface="Lucida Console" panose="020B0609040504020204" pitchFamily="49" charset="0"/>
              </a:rPr>
              <a:t> z&lt;0.04 – </a:t>
            </a:r>
            <a:r>
              <a:rPr lang="it-IT" sz="2000" b="1" dirty="0" err="1" smtClean="0">
                <a:latin typeface="Lucida Console" panose="020B0609040504020204" pitchFamily="49" charset="0"/>
              </a:rPr>
              <a:t>dwarf</a:t>
            </a:r>
            <a:r>
              <a:rPr lang="it-IT" sz="2000" b="1" dirty="0" smtClean="0">
                <a:latin typeface="Lucida Console" panose="020B0609040504020204" pitchFamily="49" charset="0"/>
              </a:rPr>
              <a:t> component </a:t>
            </a:r>
            <a:r>
              <a:rPr lang="it-IT" sz="2000" b="1" dirty="0" err="1" smtClean="0">
                <a:latin typeface="Lucida Console" panose="020B0609040504020204" pitchFamily="49" charset="0"/>
              </a:rPr>
              <a:t>observed</a:t>
            </a:r>
            <a:r>
              <a:rPr lang="it-IT" sz="2000" b="1" dirty="0" smtClean="0">
                <a:latin typeface="Lucida Console" panose="020B0609040504020204" pitchFamily="49" charset="0"/>
              </a:rPr>
              <a:t> </a:t>
            </a:r>
            <a:r>
              <a:rPr lang="it-IT" sz="2000" b="1" dirty="0" err="1" smtClean="0">
                <a:latin typeface="Lucida Console" panose="020B0609040504020204" pitchFamily="49" charset="0"/>
              </a:rPr>
              <a:t>both</a:t>
            </a:r>
            <a:r>
              <a:rPr lang="it-IT" sz="2000" b="1" dirty="0" smtClean="0">
                <a:latin typeface="Lucida Console" panose="020B0609040504020204" pitchFamily="49" charset="0"/>
              </a:rPr>
              <a:t> with MOS</a:t>
            </a:r>
          </a:p>
          <a:p>
            <a:r>
              <a:rPr lang="it-IT" sz="2000" b="1" dirty="0" smtClean="0">
                <a:latin typeface="Lucida Console" panose="020B0609040504020204" pitchFamily="49" charset="0"/>
              </a:rPr>
              <a:t>and </a:t>
            </a:r>
            <a:r>
              <a:rPr lang="it-IT" sz="2000" b="1" dirty="0" err="1" smtClean="0">
                <a:latin typeface="Lucida Console" panose="020B0609040504020204" pitchFamily="49" charset="0"/>
              </a:rPr>
              <a:t>mIFU</a:t>
            </a:r>
            <a:endParaRPr lang="it-IT" b="1" dirty="0">
              <a:latin typeface="Lucida Console" panose="020B0609040504020204" pitchFamily="49" charset="0"/>
            </a:endParaRPr>
          </a:p>
          <a:p>
            <a:endParaRPr lang="it-IT" sz="2000" b="1" dirty="0">
              <a:latin typeface="Lucida Console" panose="020B0609040504020204" pitchFamily="49" charset="0"/>
            </a:endParaRPr>
          </a:p>
          <a:p>
            <a:endParaRPr lang="it-IT" sz="2000" b="1" dirty="0" smtClean="0">
              <a:latin typeface="Lucida Console" panose="020B0609040504020204" pitchFamily="49" charset="0"/>
            </a:endParaRPr>
          </a:p>
        </p:txBody>
      </p:sp>
      <p:sp>
        <p:nvSpPr>
          <p:cNvPr id="11" name="CasellaDiTesto 10"/>
          <p:cNvSpPr txBox="1"/>
          <p:nvPr/>
        </p:nvSpPr>
        <p:spPr>
          <a:xfrm>
            <a:off x="9570733" y="5552044"/>
            <a:ext cx="1079142" cy="369332"/>
          </a:xfrm>
          <a:prstGeom prst="rect">
            <a:avLst/>
          </a:prstGeom>
          <a:noFill/>
        </p:spPr>
        <p:txBody>
          <a:bodyPr wrap="none" rtlCol="0">
            <a:spAutoFit/>
          </a:bodyPr>
          <a:lstStyle/>
          <a:p>
            <a:r>
              <a:rPr lang="it-IT" b="1" dirty="0" err="1" smtClean="0">
                <a:effectLst>
                  <a:outerShdw blurRad="38100" dist="38100" dir="2700000" algn="tl">
                    <a:srgbClr val="000000">
                      <a:alpha val="43137"/>
                    </a:srgbClr>
                  </a:outerShdw>
                </a:effectLst>
              </a:rPr>
              <a:t>Abell</a:t>
            </a:r>
            <a:r>
              <a:rPr lang="it-IT" b="1" dirty="0" smtClean="0">
                <a:effectLst>
                  <a:outerShdw blurRad="38100" dist="38100" dir="2700000" algn="tl">
                    <a:srgbClr val="000000">
                      <a:alpha val="43137"/>
                    </a:srgbClr>
                  </a:outerShdw>
                </a:effectLst>
              </a:rPr>
              <a:t> 671</a:t>
            </a:r>
            <a:endParaRPr lang="it-IT" b="1" dirty="0">
              <a:effectLst>
                <a:outerShdw blurRad="38100" dist="38100" dir="2700000" algn="tl">
                  <a:srgbClr val="000000">
                    <a:alpha val="43137"/>
                  </a:srgbClr>
                </a:outerShdw>
              </a:effectLst>
            </a:endParaRPr>
          </a:p>
        </p:txBody>
      </p:sp>
      <p:pic>
        <p:nvPicPr>
          <p:cNvPr id="12" name="Immagin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8809" y="2687231"/>
            <a:ext cx="3842991" cy="2799171"/>
          </a:xfrm>
          <a:prstGeom prst="rect">
            <a:avLst/>
          </a:prstGeom>
        </p:spPr>
      </p:pic>
    </p:spTree>
    <p:extLst>
      <p:ext uri="{BB962C8B-B14F-4D97-AF65-F5344CB8AC3E}">
        <p14:creationId xmlns:p14="http://schemas.microsoft.com/office/powerpoint/2010/main" val="36450640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8</a:t>
            </a:fld>
            <a:endParaRPr lang="it-IT"/>
          </a:p>
        </p:txBody>
      </p:sp>
      <p:sp>
        <p:nvSpPr>
          <p:cNvPr id="5" name="Rettangolo 4"/>
          <p:cNvSpPr/>
          <p:nvPr/>
        </p:nvSpPr>
        <p:spPr>
          <a:xfrm>
            <a:off x="456240" y="2579906"/>
            <a:ext cx="8551286" cy="3908762"/>
          </a:xfrm>
          <a:prstGeom prst="rect">
            <a:avLst/>
          </a:prstGeom>
        </p:spPr>
        <p:txBody>
          <a:bodyPr wrap="square">
            <a:spAutoFit/>
          </a:bodyPr>
          <a:lstStyle/>
          <a:p>
            <a:r>
              <a:rPr lang="it-IT" sz="2400" b="1" dirty="0" err="1" smtClean="0">
                <a:solidFill>
                  <a:schemeClr val="accent2"/>
                </a:solidFill>
                <a:latin typeface="Lucida Console" panose="020B0609040504020204" pitchFamily="49" charset="0"/>
              </a:rPr>
              <a:t>Layer</a:t>
            </a:r>
            <a:r>
              <a:rPr lang="it-IT" sz="2400" b="1" dirty="0" smtClean="0">
                <a:solidFill>
                  <a:schemeClr val="accent2"/>
                </a:solidFill>
                <a:latin typeface="Lucida Console" panose="020B0609040504020204" pitchFamily="49" charset="0"/>
              </a:rPr>
              <a:t> 2 </a:t>
            </a:r>
          </a:p>
          <a:p>
            <a:r>
              <a:rPr lang="it-IT" sz="2400" b="1" dirty="0" smtClean="0">
                <a:solidFill>
                  <a:schemeClr val="accent2"/>
                </a:solidFill>
                <a:latin typeface="Lucida Console" panose="020B0609040504020204" pitchFamily="49" charset="0"/>
              </a:rPr>
              <a:t>– Clusters </a:t>
            </a:r>
            <a:r>
              <a:rPr lang="it-IT" sz="2400" b="1" dirty="0" err="1" smtClean="0">
                <a:solidFill>
                  <a:schemeClr val="accent2"/>
                </a:solidFill>
                <a:latin typeface="Lucida Console" panose="020B0609040504020204" pitchFamily="49" charset="0"/>
              </a:rPr>
              <a:t>Infall</a:t>
            </a:r>
            <a:r>
              <a:rPr lang="it-IT" sz="2400" b="1" dirty="0" smtClean="0">
                <a:solidFill>
                  <a:schemeClr val="accent2"/>
                </a:solidFill>
                <a:latin typeface="Lucida Console" panose="020B0609040504020204" pitchFamily="49" charset="0"/>
              </a:rPr>
              <a:t> </a:t>
            </a:r>
            <a:r>
              <a:rPr lang="it-IT" sz="2400" b="1" dirty="0" err="1" smtClean="0">
                <a:solidFill>
                  <a:schemeClr val="accent2"/>
                </a:solidFill>
                <a:latin typeface="Lucida Console" panose="020B0609040504020204" pitchFamily="49" charset="0"/>
              </a:rPr>
              <a:t>Regions</a:t>
            </a:r>
            <a:r>
              <a:rPr lang="it-IT" sz="2400" b="1" dirty="0" smtClean="0">
                <a:solidFill>
                  <a:schemeClr val="accent2"/>
                </a:solidFill>
                <a:latin typeface="Lucida Console" panose="020B0609040504020204" pitchFamily="49" charset="0"/>
              </a:rPr>
              <a:t>   </a:t>
            </a:r>
            <a:r>
              <a:rPr lang="it-IT" altLang="it-IT" sz="2400" b="1" dirty="0" err="1" smtClean="0">
                <a:solidFill>
                  <a:schemeClr val="accent2">
                    <a:lumMod val="60000"/>
                    <a:lumOff val="40000"/>
                  </a:schemeClr>
                </a:solidFill>
                <a:latin typeface="HelveticaNeue" panose="00000400000000000000" pitchFamily="2" charset="0"/>
              </a:rPr>
              <a:t>Aragón</a:t>
            </a:r>
            <a:r>
              <a:rPr lang="it-IT" altLang="it-IT" sz="2400" b="1" dirty="0" smtClean="0">
                <a:solidFill>
                  <a:schemeClr val="accent2">
                    <a:lumMod val="60000"/>
                    <a:lumOff val="40000"/>
                  </a:schemeClr>
                </a:solidFill>
                <a:latin typeface="HelveticaNeue" panose="00000400000000000000" pitchFamily="2" charset="0"/>
              </a:rPr>
              <a:t>-Salamanca</a:t>
            </a:r>
            <a:endParaRPr lang="it-IT" sz="2400" b="1" dirty="0" smtClean="0">
              <a:solidFill>
                <a:schemeClr val="accent2">
                  <a:lumMod val="60000"/>
                  <a:lumOff val="40000"/>
                </a:schemeClr>
              </a:solidFill>
              <a:latin typeface="Lucida Console" panose="020B0609040504020204" pitchFamily="49" charset="0"/>
            </a:endParaRPr>
          </a:p>
          <a:p>
            <a:endParaRPr lang="it-IT" sz="2000" b="1" dirty="0" smtClean="0">
              <a:solidFill>
                <a:schemeClr val="accent2"/>
              </a:solidFill>
              <a:latin typeface="Lucida Console" panose="020B0609040504020204" pitchFamily="49" charset="0"/>
            </a:endParaRPr>
          </a:p>
          <a:p>
            <a:r>
              <a:rPr lang="it-IT" sz="2000" b="1" dirty="0" smtClean="0">
                <a:latin typeface="Lucida Console" panose="020B0609040504020204" pitchFamily="49" charset="0"/>
              </a:rPr>
              <a:t>Science Goal</a:t>
            </a:r>
            <a:r>
              <a:rPr lang="it-IT" b="1" dirty="0" smtClean="0">
                <a:latin typeface="Lucida Console" panose="020B0609040504020204" pitchFamily="49" charset="0"/>
              </a:rPr>
              <a:t>: </a:t>
            </a:r>
            <a:r>
              <a:rPr lang="en-US" sz="2000" b="1" dirty="0" smtClean="0">
                <a:latin typeface="Lucida Console" panose="020B0609040504020204" pitchFamily="49" charset="0"/>
              </a:rPr>
              <a:t>study </a:t>
            </a:r>
            <a:r>
              <a:rPr lang="en-US" sz="2000" b="1" dirty="0">
                <a:latin typeface="Lucida Console" panose="020B0609040504020204" pitchFamily="49" charset="0"/>
              </a:rPr>
              <a:t>the properties and evolution </a:t>
            </a:r>
            <a:endParaRPr lang="en-US" sz="2000" b="1" dirty="0" smtClean="0">
              <a:latin typeface="Lucida Console" panose="020B0609040504020204" pitchFamily="49" charset="0"/>
            </a:endParaRPr>
          </a:p>
          <a:p>
            <a:r>
              <a:rPr lang="en-US" sz="2000" b="1" dirty="0" smtClean="0">
                <a:latin typeface="Lucida Console" panose="020B0609040504020204" pitchFamily="49" charset="0"/>
              </a:rPr>
              <a:t>of </a:t>
            </a:r>
            <a:r>
              <a:rPr lang="en-US" sz="2000" b="1" dirty="0">
                <a:latin typeface="Lucida Console" panose="020B0609040504020204" pitchFamily="49" charset="0"/>
              </a:rPr>
              <a:t>galaxies as they fall into clusters along the filamentary cosmic web</a:t>
            </a:r>
            <a:r>
              <a:rPr lang="en-US" sz="2000" b="1" dirty="0" smtClean="0">
                <a:latin typeface="Lucida Console" panose="020B0609040504020204" pitchFamily="49" charset="0"/>
              </a:rPr>
              <a:t>.</a:t>
            </a:r>
          </a:p>
          <a:p>
            <a:endParaRPr lang="en-US" sz="2000" b="1" dirty="0" smtClean="0">
              <a:latin typeface="Lucida Console" panose="020B0609040504020204" pitchFamily="49" charset="0"/>
            </a:endParaRPr>
          </a:p>
          <a:p>
            <a:r>
              <a:rPr lang="en-US" sz="2000" b="1" dirty="0">
                <a:latin typeface="Lucida Console" panose="020B0609040504020204" pitchFamily="49" charset="0"/>
              </a:rPr>
              <a:t>16 galaxy clusters </a:t>
            </a:r>
            <a:r>
              <a:rPr lang="en-US" sz="2000" b="1" dirty="0" smtClean="0">
                <a:latin typeface="Lucida Console" panose="020B0609040504020204" pitchFamily="49" charset="0"/>
              </a:rPr>
              <a:t>(most from WINGS) at </a:t>
            </a:r>
            <a:r>
              <a:rPr lang="en-US" sz="2000" b="1" dirty="0">
                <a:latin typeface="Lucida Console" panose="020B0609040504020204" pitchFamily="49" charset="0"/>
              </a:rPr>
              <a:t>z</a:t>
            </a:r>
            <a:r>
              <a:rPr lang="en-US" sz="2000" b="1" dirty="0" smtClean="0">
                <a:latin typeface="Lucida Console" panose="020B0609040504020204" pitchFamily="49" charset="0"/>
              </a:rPr>
              <a:t> 0.055</a:t>
            </a:r>
            <a:r>
              <a:rPr lang="en-US" sz="2000" b="1" dirty="0">
                <a:latin typeface="Lucida Console" panose="020B0609040504020204" pitchFamily="49" charset="0"/>
              </a:rPr>
              <a:t> </a:t>
            </a:r>
            <a:endParaRPr lang="en-US" sz="2000" b="1" dirty="0" smtClean="0">
              <a:latin typeface="Lucida Console" panose="020B0609040504020204" pitchFamily="49" charset="0"/>
            </a:endParaRPr>
          </a:p>
          <a:p>
            <a:r>
              <a:rPr lang="en-US" sz="2000" b="1" dirty="0" smtClean="0">
                <a:latin typeface="Lucida Console" panose="020B0609040504020204" pitchFamily="49" charset="0"/>
              </a:rPr>
              <a:t>to obtain low-resolution </a:t>
            </a:r>
            <a:r>
              <a:rPr lang="en-US" sz="2000" b="1" dirty="0">
                <a:latin typeface="Lucida Console" panose="020B0609040504020204" pitchFamily="49" charset="0"/>
              </a:rPr>
              <a:t>spectra of galaxies </a:t>
            </a:r>
            <a:r>
              <a:rPr lang="en-US" sz="2000" b="1" dirty="0" smtClean="0">
                <a:latin typeface="Lucida Console" panose="020B0609040504020204" pitchFamily="49" charset="0"/>
              </a:rPr>
              <a:t>up </a:t>
            </a:r>
          </a:p>
          <a:p>
            <a:r>
              <a:rPr lang="en-US" sz="2000" b="1" dirty="0" smtClean="0">
                <a:latin typeface="Lucida Console" panose="020B0609040504020204" pitchFamily="49" charset="0"/>
              </a:rPr>
              <a:t>to </a:t>
            </a:r>
            <a:r>
              <a:rPr lang="en-US" sz="2000" b="1" dirty="0">
                <a:latin typeface="Lucida Console" panose="020B0609040504020204" pitchFamily="49" charset="0"/>
              </a:rPr>
              <a:t>5 virial radii away from the cluster </a:t>
            </a:r>
            <a:r>
              <a:rPr lang="en-US" sz="2000" b="1" dirty="0" err="1">
                <a:latin typeface="Lucida Console" panose="020B0609040504020204" pitchFamily="49" charset="0"/>
              </a:rPr>
              <a:t>centres</a:t>
            </a:r>
            <a:r>
              <a:rPr lang="en-US" sz="2000" b="1" dirty="0">
                <a:latin typeface="Lucida Console" panose="020B0609040504020204" pitchFamily="49" charset="0"/>
              </a:rPr>
              <a:t>.</a:t>
            </a:r>
            <a:endParaRPr lang="it-IT" sz="2000" b="1" dirty="0" smtClean="0">
              <a:latin typeface="Lucida Console" panose="020B0609040504020204" pitchFamily="49" charset="0"/>
            </a:endParaRPr>
          </a:p>
          <a:p>
            <a:endParaRPr lang="it-IT" sz="2000" b="1" dirty="0">
              <a:latin typeface="Lucida Console" panose="020B0609040504020204" pitchFamily="49" charset="0"/>
            </a:endParaRPr>
          </a:p>
          <a:p>
            <a:endParaRPr lang="it-IT" sz="2000" b="1" dirty="0" smtClean="0">
              <a:latin typeface="Lucida Console" panose="020B0609040504020204" pitchFamily="49" charset="0"/>
            </a:endParaRPr>
          </a:p>
        </p:txBody>
      </p:sp>
      <p:sp>
        <p:nvSpPr>
          <p:cNvPr id="10" name="Rettangolo 9"/>
          <p:cNvSpPr/>
          <p:nvPr/>
        </p:nvSpPr>
        <p:spPr>
          <a:xfrm>
            <a:off x="401443" y="1950595"/>
            <a:ext cx="11140069" cy="861774"/>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WEAVE-Clusters </a:t>
            </a:r>
            <a:r>
              <a:rPr lang="it-IT" sz="2800" b="1" dirty="0" smtClean="0">
                <a:latin typeface="Lucida Console" panose="020B0609040504020204" pitchFamily="49" charset="0"/>
              </a:rPr>
              <a:t> </a:t>
            </a:r>
          </a:p>
          <a:p>
            <a:r>
              <a:rPr lang="it-IT" b="1" dirty="0" smtClean="0">
                <a:latin typeface="Lucida Console" panose="020B0609040504020204" pitchFamily="49" charset="0"/>
              </a:rPr>
              <a:t> </a:t>
            </a:r>
            <a:endParaRPr lang="it-IT" b="1" dirty="0">
              <a:latin typeface="Lucida Console" panose="020B0609040504020204" pitchFamily="49" charset="0"/>
            </a:endParaRPr>
          </a:p>
        </p:txBody>
      </p:sp>
      <p:pic>
        <p:nvPicPr>
          <p:cNvPr id="9" name="Immagin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6128" y="3563034"/>
            <a:ext cx="1963281" cy="1855127"/>
          </a:xfrm>
          <a:prstGeom prst="rect">
            <a:avLst/>
          </a:prstGeom>
        </p:spPr>
      </p:pic>
      <p:pic>
        <p:nvPicPr>
          <p:cNvPr id="11" name="Immagin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0434" y="3585993"/>
            <a:ext cx="1895359" cy="1809207"/>
          </a:xfrm>
          <a:prstGeom prst="rect">
            <a:avLst/>
          </a:prstGeom>
        </p:spPr>
      </p:pic>
      <p:sp>
        <p:nvSpPr>
          <p:cNvPr id="12" name="CasellaDiTesto 11"/>
          <p:cNvSpPr txBox="1"/>
          <p:nvPr/>
        </p:nvSpPr>
        <p:spPr>
          <a:xfrm>
            <a:off x="8858701" y="5517923"/>
            <a:ext cx="898003"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A1745  </a:t>
            </a:r>
            <a:endParaRPr lang="it-IT" b="1" dirty="0">
              <a:effectLst>
                <a:outerShdw blurRad="38100" dist="38100" dir="2700000" algn="tl">
                  <a:srgbClr val="000000">
                    <a:alpha val="43137"/>
                  </a:srgbClr>
                </a:outerShdw>
              </a:effectLst>
            </a:endParaRPr>
          </a:p>
        </p:txBody>
      </p:sp>
      <p:sp>
        <p:nvSpPr>
          <p:cNvPr id="14" name="CasellaDiTesto 13"/>
          <p:cNvSpPr txBox="1"/>
          <p:nvPr/>
        </p:nvSpPr>
        <p:spPr>
          <a:xfrm>
            <a:off x="10853553" y="5479251"/>
            <a:ext cx="728084"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A644 </a:t>
            </a:r>
            <a:endParaRPr lang="it-IT" b="1" dirty="0">
              <a:effectLst>
                <a:outerShdw blurRad="38100" dist="38100" dir="2700000" algn="tl">
                  <a:srgbClr val="000000">
                    <a:alpha val="43137"/>
                  </a:srgbClr>
                </a:outerShdw>
              </a:effectLst>
            </a:endParaRPr>
          </a:p>
        </p:txBody>
      </p:sp>
      <p:sp>
        <p:nvSpPr>
          <p:cNvPr id="15" name="CasellaDiTesto 14"/>
          <p:cNvSpPr txBox="1"/>
          <p:nvPr/>
        </p:nvSpPr>
        <p:spPr>
          <a:xfrm>
            <a:off x="8206998" y="6007119"/>
            <a:ext cx="3985002" cy="369332"/>
          </a:xfrm>
          <a:prstGeom prst="rect">
            <a:avLst/>
          </a:prstGeom>
          <a:noFill/>
        </p:spPr>
        <p:txBody>
          <a:bodyPr wrap="none" rtlCol="0">
            <a:spAutoFit/>
          </a:bodyPr>
          <a:lstStyle/>
          <a:p>
            <a:r>
              <a:rPr lang="it-IT" b="1" dirty="0" smtClean="0">
                <a:effectLst>
                  <a:outerShdw blurRad="38100" dist="38100" dir="2700000" algn="tl">
                    <a:srgbClr val="000000">
                      <a:alpha val="43137"/>
                    </a:srgbClr>
                  </a:outerShdw>
                </a:effectLst>
              </a:rPr>
              <a:t>X-COP Clusters – </a:t>
            </a:r>
            <a:r>
              <a:rPr lang="it-IT" b="1" dirty="0" err="1" smtClean="0">
                <a:effectLst>
                  <a:outerShdw blurRad="38100" dist="38100" dir="2700000" algn="tl">
                    <a:srgbClr val="000000">
                      <a:alpha val="43137"/>
                    </a:srgbClr>
                  </a:outerShdw>
                </a:effectLst>
              </a:rPr>
              <a:t>Courtesy</a:t>
            </a:r>
            <a:r>
              <a:rPr lang="it-IT" b="1" dirty="0" smtClean="0">
                <a:effectLst>
                  <a:outerShdw blurRad="38100" dist="38100" dir="2700000" algn="tl">
                    <a:srgbClr val="000000">
                      <a:alpha val="43137"/>
                    </a:srgbClr>
                  </a:outerShdw>
                </a:effectLst>
              </a:rPr>
              <a:t> S. De Grandi  </a:t>
            </a:r>
            <a:endParaRPr lang="it-IT"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59339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4031" y="266031"/>
            <a:ext cx="1508167" cy="1425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5" descr="logoINAF_HiRes"/>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1520" y="266030"/>
            <a:ext cx="2990444" cy="11588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egnaposto piè di pagina 5"/>
          <p:cNvSpPr>
            <a:spLocks noGrp="1"/>
          </p:cNvSpPr>
          <p:nvPr>
            <p:ph type="ftr" sz="quarter" idx="11"/>
          </p:nvPr>
        </p:nvSpPr>
        <p:spPr/>
        <p:txBody>
          <a:bodyPr/>
          <a:lstStyle/>
          <a:p>
            <a:r>
              <a:rPr lang="it-IT" smtClean="0"/>
              <a:t>Angela Iovino - INAF OABrera </a:t>
            </a:r>
            <a:endParaRPr lang="it-IT"/>
          </a:p>
        </p:txBody>
      </p:sp>
      <p:sp>
        <p:nvSpPr>
          <p:cNvPr id="7" name="Segnaposto data 6"/>
          <p:cNvSpPr>
            <a:spLocks noGrp="1"/>
          </p:cNvSpPr>
          <p:nvPr>
            <p:ph type="dt" sz="half" idx="10"/>
          </p:nvPr>
        </p:nvSpPr>
        <p:spPr/>
        <p:txBody>
          <a:bodyPr/>
          <a:lstStyle/>
          <a:p>
            <a:r>
              <a:rPr lang="it-IT" smtClean="0"/>
              <a:t>Milano - 12 December 2018 </a:t>
            </a:r>
            <a:endParaRPr lang="it-IT"/>
          </a:p>
        </p:txBody>
      </p:sp>
      <p:sp>
        <p:nvSpPr>
          <p:cNvPr id="8" name="Segnaposto numero diapositiva 7"/>
          <p:cNvSpPr>
            <a:spLocks noGrp="1"/>
          </p:cNvSpPr>
          <p:nvPr>
            <p:ph type="sldNum" sz="quarter" idx="12"/>
          </p:nvPr>
        </p:nvSpPr>
        <p:spPr/>
        <p:txBody>
          <a:bodyPr/>
          <a:lstStyle/>
          <a:p>
            <a:fld id="{50EA8BB9-D25D-46A1-B0C7-6E8726B4A504}" type="slidenum">
              <a:rPr lang="it-IT" smtClean="0"/>
              <a:t>9</a:t>
            </a:fld>
            <a:endParaRPr lang="it-IT"/>
          </a:p>
        </p:txBody>
      </p:sp>
      <p:sp>
        <p:nvSpPr>
          <p:cNvPr id="5" name="Rettangolo 4"/>
          <p:cNvSpPr/>
          <p:nvPr/>
        </p:nvSpPr>
        <p:spPr>
          <a:xfrm>
            <a:off x="292259" y="2636345"/>
            <a:ext cx="7512893" cy="3600986"/>
          </a:xfrm>
          <a:prstGeom prst="rect">
            <a:avLst/>
          </a:prstGeom>
        </p:spPr>
        <p:txBody>
          <a:bodyPr wrap="square">
            <a:spAutoFit/>
          </a:bodyPr>
          <a:lstStyle/>
          <a:p>
            <a:r>
              <a:rPr lang="it-IT" sz="2400" b="1" dirty="0" err="1" smtClean="0">
                <a:solidFill>
                  <a:schemeClr val="accent2"/>
                </a:solidFill>
                <a:latin typeface="Lucida Console" panose="020B0609040504020204" pitchFamily="49" charset="0"/>
              </a:rPr>
              <a:t>Layer</a:t>
            </a:r>
            <a:r>
              <a:rPr lang="it-IT" sz="2400" b="1" dirty="0" smtClean="0">
                <a:solidFill>
                  <a:schemeClr val="accent2"/>
                </a:solidFill>
                <a:latin typeface="Lucida Console" panose="020B0609040504020204" pitchFamily="49" charset="0"/>
              </a:rPr>
              <a:t> 3 </a:t>
            </a:r>
          </a:p>
          <a:p>
            <a:r>
              <a:rPr lang="it-IT" sz="2400" b="1" dirty="0" smtClean="0">
                <a:solidFill>
                  <a:schemeClr val="accent2"/>
                </a:solidFill>
                <a:latin typeface="Lucida Console" panose="020B0609040504020204" pitchFamily="49" charset="0"/>
              </a:rPr>
              <a:t>– </a:t>
            </a:r>
            <a:r>
              <a:rPr lang="it-IT" sz="2400" b="1" dirty="0" err="1">
                <a:solidFill>
                  <a:schemeClr val="accent2"/>
                </a:solidFill>
                <a:latin typeface="Lucida Console" panose="020B0609040504020204" pitchFamily="49" charset="0"/>
              </a:rPr>
              <a:t>Cosmological</a:t>
            </a:r>
            <a:r>
              <a:rPr lang="it-IT" sz="2400" b="1" dirty="0">
                <a:solidFill>
                  <a:schemeClr val="accent2"/>
                </a:solidFill>
                <a:latin typeface="Lucida Console" panose="020B0609040504020204" pitchFamily="49" charset="0"/>
              </a:rPr>
              <a:t> </a:t>
            </a:r>
            <a:r>
              <a:rPr lang="it-IT" sz="2400" b="1" dirty="0" smtClean="0">
                <a:solidFill>
                  <a:schemeClr val="accent2"/>
                </a:solidFill>
                <a:latin typeface="Lucida Console" panose="020B0609040504020204" pitchFamily="49" charset="0"/>
              </a:rPr>
              <a:t>Clusters    </a:t>
            </a:r>
            <a:r>
              <a:rPr lang="it-IT" altLang="it-IT" sz="2400" b="1" dirty="0" smtClean="0">
                <a:solidFill>
                  <a:schemeClr val="accent2">
                    <a:lumMod val="60000"/>
                    <a:lumOff val="40000"/>
                  </a:schemeClr>
                </a:solidFill>
                <a:latin typeface="HelveticaNeue" panose="00000400000000000000" pitchFamily="2" charset="0"/>
              </a:rPr>
              <a:t> </a:t>
            </a:r>
            <a:r>
              <a:rPr lang="it-IT" altLang="it-IT" sz="2400" b="1" dirty="0" err="1" smtClean="0">
                <a:solidFill>
                  <a:schemeClr val="accent2">
                    <a:lumMod val="60000"/>
                    <a:lumOff val="40000"/>
                  </a:schemeClr>
                </a:solidFill>
                <a:latin typeface="HelveticaNeue" panose="00000400000000000000" pitchFamily="2" charset="0"/>
              </a:rPr>
              <a:t>Trager</a:t>
            </a:r>
            <a:endParaRPr lang="it-IT" sz="2400" b="1" dirty="0" smtClean="0">
              <a:solidFill>
                <a:schemeClr val="accent2"/>
              </a:solidFill>
              <a:latin typeface="Lucida Console" panose="020B0609040504020204" pitchFamily="49" charset="0"/>
            </a:endParaRPr>
          </a:p>
          <a:p>
            <a:endParaRPr lang="it-IT" sz="2000" b="1" dirty="0" smtClean="0">
              <a:solidFill>
                <a:schemeClr val="accent2"/>
              </a:solidFill>
              <a:latin typeface="Lucida Console" panose="020B0609040504020204" pitchFamily="49" charset="0"/>
            </a:endParaRPr>
          </a:p>
          <a:p>
            <a:r>
              <a:rPr lang="it-IT" sz="2000" b="1" dirty="0" smtClean="0">
                <a:latin typeface="Lucida Console" panose="020B0609040504020204" pitchFamily="49" charset="0"/>
              </a:rPr>
              <a:t>Science Goal: </a:t>
            </a:r>
            <a:r>
              <a:rPr lang="it-IT" sz="2000" b="1" dirty="0" err="1" smtClean="0">
                <a:latin typeface="Lucida Console" panose="020B0609040504020204" pitchFamily="49" charset="0"/>
              </a:rPr>
              <a:t>Evolution</a:t>
            </a:r>
            <a:r>
              <a:rPr lang="it-IT" sz="2000" b="1" dirty="0" smtClean="0">
                <a:latin typeface="Lucida Console" panose="020B0609040504020204" pitchFamily="49" charset="0"/>
              </a:rPr>
              <a:t> of </a:t>
            </a:r>
            <a:r>
              <a:rPr lang="it-IT" sz="2000" b="1" dirty="0" err="1" smtClean="0">
                <a:latin typeface="Lucida Console" panose="020B0609040504020204" pitchFamily="49" charset="0"/>
              </a:rPr>
              <a:t>galaxies</a:t>
            </a:r>
            <a:r>
              <a:rPr lang="it-IT" sz="2000" b="1" dirty="0" smtClean="0">
                <a:latin typeface="Lucida Console" panose="020B0609040504020204" pitchFamily="49" charset="0"/>
              </a:rPr>
              <a:t> in the </a:t>
            </a:r>
          </a:p>
          <a:p>
            <a:r>
              <a:rPr lang="it-IT" sz="2000" b="1" dirty="0" err="1" smtClean="0">
                <a:latin typeface="Lucida Console" panose="020B0609040504020204" pitchFamily="49" charset="0"/>
              </a:rPr>
              <a:t>cores</a:t>
            </a:r>
            <a:r>
              <a:rPr lang="it-IT" sz="2000" b="1" dirty="0" smtClean="0">
                <a:latin typeface="Lucida Console" panose="020B0609040504020204" pitchFamily="49" charset="0"/>
              </a:rPr>
              <a:t> of </a:t>
            </a:r>
            <a:r>
              <a:rPr lang="it-IT" sz="2000" b="1" dirty="0" err="1" smtClean="0">
                <a:latin typeface="Lucida Console" panose="020B0609040504020204" pitchFamily="49" charset="0"/>
              </a:rPr>
              <a:t>rich</a:t>
            </a:r>
            <a:r>
              <a:rPr lang="it-IT" sz="2000" b="1" dirty="0" smtClean="0">
                <a:latin typeface="Lucida Console" panose="020B0609040504020204" pitchFamily="49" charset="0"/>
              </a:rPr>
              <a:t> clusters out to z~0.5 and </a:t>
            </a:r>
          </a:p>
          <a:p>
            <a:r>
              <a:rPr lang="it-IT" sz="2000" b="1" dirty="0" smtClean="0">
                <a:latin typeface="Lucida Console" panose="020B0609040504020204" pitchFamily="49" charset="0"/>
              </a:rPr>
              <a:t>precise </a:t>
            </a:r>
            <a:r>
              <a:rPr lang="it-IT" sz="2000" b="1" dirty="0" err="1" smtClean="0">
                <a:latin typeface="Lucida Console" panose="020B0609040504020204" pitchFamily="49" charset="0"/>
              </a:rPr>
              <a:t>dynamical</a:t>
            </a:r>
            <a:r>
              <a:rPr lang="it-IT" sz="2000" b="1" dirty="0" smtClean="0">
                <a:latin typeface="Lucida Console" panose="020B0609040504020204" pitchFamily="49" charset="0"/>
              </a:rPr>
              <a:t> mass </a:t>
            </a:r>
            <a:r>
              <a:rPr lang="it-IT" sz="2000" b="1" dirty="0" err="1" smtClean="0">
                <a:latin typeface="Lucida Console" panose="020B0609040504020204" pitchFamily="49" charset="0"/>
              </a:rPr>
              <a:t>estimates</a:t>
            </a:r>
            <a:r>
              <a:rPr lang="it-IT" sz="2000" b="1" dirty="0" smtClean="0">
                <a:latin typeface="Lucida Console" panose="020B0609040504020204" pitchFamily="49" charset="0"/>
              </a:rPr>
              <a:t> for </a:t>
            </a:r>
          </a:p>
          <a:p>
            <a:r>
              <a:rPr lang="it-IT" sz="2000" b="1" dirty="0" smtClean="0">
                <a:latin typeface="Lucida Console" panose="020B0609040504020204" pitchFamily="49" charset="0"/>
              </a:rPr>
              <a:t>accurate </a:t>
            </a:r>
            <a:r>
              <a:rPr lang="it-IT" sz="2000" b="1" dirty="0" err="1" smtClean="0">
                <a:latin typeface="Lucida Console" panose="020B0609040504020204" pitchFamily="49" charset="0"/>
              </a:rPr>
              <a:t>scaling</a:t>
            </a:r>
            <a:r>
              <a:rPr lang="it-IT" sz="2000" b="1" dirty="0" smtClean="0">
                <a:latin typeface="Lucida Console" panose="020B0609040504020204" pitchFamily="49" charset="0"/>
              </a:rPr>
              <a:t> </a:t>
            </a:r>
            <a:r>
              <a:rPr lang="it-IT" sz="2000" b="1" dirty="0" err="1" smtClean="0">
                <a:latin typeface="Lucida Console" panose="020B0609040504020204" pitchFamily="49" charset="0"/>
              </a:rPr>
              <a:t>laws</a:t>
            </a:r>
            <a:r>
              <a:rPr lang="it-IT" sz="2000" b="1" dirty="0" smtClean="0">
                <a:latin typeface="Lucida Console" panose="020B0609040504020204" pitchFamily="49" charset="0"/>
              </a:rPr>
              <a:t> </a:t>
            </a:r>
            <a:r>
              <a:rPr lang="it-IT" sz="2000" b="1" dirty="0" err="1" smtClean="0">
                <a:latin typeface="Lucida Console" panose="020B0609040504020204" pitchFamily="49" charset="0"/>
              </a:rPr>
              <a:t>calibration</a:t>
            </a:r>
            <a:r>
              <a:rPr lang="it-IT" sz="2000" b="1" dirty="0" smtClean="0">
                <a:latin typeface="Lucida Console" panose="020B0609040504020204" pitchFamily="49" charset="0"/>
              </a:rPr>
              <a:t>  </a:t>
            </a:r>
          </a:p>
          <a:p>
            <a:r>
              <a:rPr lang="it-IT" sz="2000" b="1" dirty="0" smtClean="0">
                <a:latin typeface="Lucida Console" panose="020B0609040504020204" pitchFamily="49" charset="0"/>
              </a:rPr>
              <a:t> </a:t>
            </a:r>
            <a:endParaRPr lang="en-US" sz="2000" b="1" dirty="0" smtClean="0">
              <a:latin typeface="Lucida Console" panose="020B0609040504020204" pitchFamily="49" charset="0"/>
            </a:endParaRPr>
          </a:p>
          <a:p>
            <a:r>
              <a:rPr lang="it-IT" sz="2000" b="1" dirty="0">
                <a:latin typeface="Lucida Console" panose="020B0609040504020204" pitchFamily="49" charset="0"/>
              </a:rPr>
              <a:t>100 </a:t>
            </a:r>
            <a:r>
              <a:rPr lang="it-IT" sz="2000" b="1" dirty="0" smtClean="0">
                <a:latin typeface="Lucida Console" panose="020B0609040504020204" pitchFamily="49" charset="0"/>
              </a:rPr>
              <a:t>SZ </a:t>
            </a:r>
            <a:r>
              <a:rPr lang="it-IT" sz="2000" b="1" dirty="0" err="1">
                <a:latin typeface="Lucida Console" panose="020B0609040504020204" pitchFamily="49" charset="0"/>
              </a:rPr>
              <a:t>selected</a:t>
            </a:r>
            <a:r>
              <a:rPr lang="it-IT" sz="2000" b="1" dirty="0">
                <a:latin typeface="Lucida Console" panose="020B0609040504020204" pitchFamily="49" charset="0"/>
              </a:rPr>
              <a:t> </a:t>
            </a:r>
            <a:r>
              <a:rPr lang="it-IT" sz="2000" b="1" dirty="0" err="1">
                <a:latin typeface="Lucida Console" panose="020B0609040504020204" pitchFamily="49" charset="0"/>
              </a:rPr>
              <a:t>rich</a:t>
            </a:r>
            <a:r>
              <a:rPr lang="it-IT" sz="2000" b="1" dirty="0">
                <a:latin typeface="Lucida Console" panose="020B0609040504020204" pitchFamily="49" charset="0"/>
              </a:rPr>
              <a:t> </a:t>
            </a:r>
            <a:r>
              <a:rPr lang="it-IT" sz="2000" b="1" dirty="0" smtClean="0">
                <a:latin typeface="Lucida Console" panose="020B0609040504020204" pitchFamily="49" charset="0"/>
              </a:rPr>
              <a:t>clusters </a:t>
            </a:r>
            <a:r>
              <a:rPr lang="it-IT" sz="2000" b="1" dirty="0" err="1" smtClean="0">
                <a:latin typeface="Lucida Console" panose="020B0609040504020204" pitchFamily="49" charset="0"/>
              </a:rPr>
              <a:t>observed</a:t>
            </a:r>
            <a:r>
              <a:rPr lang="it-IT" sz="2000" b="1" dirty="0" smtClean="0">
                <a:latin typeface="Lucida Console" panose="020B0609040504020204" pitchFamily="49" charset="0"/>
              </a:rPr>
              <a:t> with </a:t>
            </a:r>
          </a:p>
          <a:p>
            <a:r>
              <a:rPr lang="it-IT" sz="2000" b="1" dirty="0" smtClean="0">
                <a:latin typeface="Lucida Console" panose="020B0609040504020204" pitchFamily="49" charset="0"/>
              </a:rPr>
              <a:t>MOS and LIFU </a:t>
            </a:r>
            <a:endParaRPr lang="it-IT" sz="2000" b="1" dirty="0">
              <a:latin typeface="Lucida Console" panose="020B0609040504020204" pitchFamily="49" charset="0"/>
            </a:endParaRPr>
          </a:p>
          <a:p>
            <a:endParaRPr lang="it-IT" sz="2000" b="1" dirty="0" smtClean="0">
              <a:latin typeface="Lucida Console" panose="020B0609040504020204" pitchFamily="49" charset="0"/>
            </a:endParaRPr>
          </a:p>
        </p:txBody>
      </p:sp>
      <p:pic>
        <p:nvPicPr>
          <p:cNvPr id="2" name="Immagine 1"/>
          <p:cNvPicPr>
            <a:picLocks noChangeAspect="1"/>
          </p:cNvPicPr>
          <p:nvPr/>
        </p:nvPicPr>
        <p:blipFill rotWithShape="1">
          <a:blip r:embed="rId5">
            <a:extLst>
              <a:ext uri="{28A0092B-C50C-407E-A947-70E740481C1C}">
                <a14:useLocalDpi xmlns:a14="http://schemas.microsoft.com/office/drawing/2010/main" val="0"/>
              </a:ext>
            </a:extLst>
          </a:blip>
          <a:srcRect l="6557" r="5806"/>
          <a:stretch/>
        </p:blipFill>
        <p:spPr>
          <a:xfrm>
            <a:off x="7213326" y="3478684"/>
            <a:ext cx="4859866" cy="2499360"/>
          </a:xfrm>
          <a:prstGeom prst="rect">
            <a:avLst/>
          </a:prstGeom>
        </p:spPr>
      </p:pic>
      <p:sp>
        <p:nvSpPr>
          <p:cNvPr id="10" name="Rettangolo 9"/>
          <p:cNvSpPr/>
          <p:nvPr/>
        </p:nvSpPr>
        <p:spPr>
          <a:xfrm>
            <a:off x="401443" y="1950595"/>
            <a:ext cx="11140069" cy="861774"/>
          </a:xfrm>
          <a:prstGeom prst="rect">
            <a:avLst/>
          </a:prstGeom>
        </p:spPr>
        <p:txBody>
          <a:bodyPr wrap="square">
            <a:spAutoFit/>
          </a:bodyPr>
          <a:lstStyle/>
          <a:p>
            <a:r>
              <a:rPr lang="it-IT" sz="3200" b="1" dirty="0" smtClean="0">
                <a:solidFill>
                  <a:srgbClr val="FF0000"/>
                </a:solidFill>
                <a:effectLst>
                  <a:outerShdw blurRad="38100" dist="38100" dir="2700000" algn="tl">
                    <a:srgbClr val="000000">
                      <a:alpha val="43137"/>
                    </a:srgbClr>
                  </a:outerShdw>
                </a:effectLst>
                <a:latin typeface="Lucida Console" panose="020B0609040504020204" pitchFamily="49" charset="0"/>
              </a:rPr>
              <a:t>WEAVE-Clusters </a:t>
            </a:r>
            <a:r>
              <a:rPr lang="it-IT" sz="2800" b="1" dirty="0" smtClean="0">
                <a:latin typeface="Lucida Console" panose="020B0609040504020204" pitchFamily="49" charset="0"/>
              </a:rPr>
              <a:t> </a:t>
            </a:r>
          </a:p>
          <a:p>
            <a:r>
              <a:rPr lang="it-IT" b="1" dirty="0" smtClean="0">
                <a:latin typeface="Lucida Console" panose="020B0609040504020204" pitchFamily="49" charset="0"/>
              </a:rPr>
              <a:t> </a:t>
            </a:r>
            <a:endParaRPr lang="it-IT" b="1" dirty="0">
              <a:latin typeface="Lucida Console" panose="020B0609040504020204" pitchFamily="49" charset="0"/>
            </a:endParaRPr>
          </a:p>
        </p:txBody>
      </p:sp>
      <p:sp>
        <p:nvSpPr>
          <p:cNvPr id="12" name="CasellaDiTesto 11"/>
          <p:cNvSpPr txBox="1"/>
          <p:nvPr/>
        </p:nvSpPr>
        <p:spPr>
          <a:xfrm>
            <a:off x="8742353" y="5987018"/>
            <a:ext cx="2199641" cy="369332"/>
          </a:xfrm>
          <a:prstGeom prst="rect">
            <a:avLst/>
          </a:prstGeom>
          <a:noFill/>
        </p:spPr>
        <p:txBody>
          <a:bodyPr wrap="none" rtlCol="0">
            <a:spAutoFit/>
          </a:bodyPr>
          <a:lstStyle/>
          <a:p>
            <a:r>
              <a:rPr lang="it-IT" b="1" dirty="0" err="1" smtClean="0">
                <a:effectLst>
                  <a:outerShdw blurRad="38100" dist="38100" dir="2700000" algn="tl">
                    <a:srgbClr val="000000">
                      <a:alpha val="43137"/>
                    </a:srgbClr>
                  </a:outerShdw>
                </a:effectLst>
              </a:rPr>
              <a:t>Planck</a:t>
            </a:r>
            <a:r>
              <a:rPr lang="it-IT" b="1" dirty="0" smtClean="0">
                <a:effectLst>
                  <a:outerShdw blurRad="38100" dist="38100" dir="2700000" algn="tl">
                    <a:srgbClr val="000000">
                      <a:alpha val="43137"/>
                    </a:srgbClr>
                  </a:outerShdw>
                </a:effectLst>
              </a:rPr>
              <a:t> – </a:t>
            </a:r>
            <a:r>
              <a:rPr lang="it-IT" b="1" dirty="0" err="1" smtClean="0">
                <a:effectLst>
                  <a:outerShdw blurRad="38100" dist="38100" dir="2700000" algn="tl">
                    <a:srgbClr val="000000">
                      <a:alpha val="43137"/>
                    </a:srgbClr>
                  </a:outerShdw>
                </a:effectLst>
              </a:rPr>
              <a:t>Abell</a:t>
            </a:r>
            <a:r>
              <a:rPr lang="it-IT" b="1" dirty="0" smtClean="0">
                <a:effectLst>
                  <a:outerShdw blurRad="38100" dist="38100" dir="2700000" algn="tl">
                    <a:srgbClr val="000000">
                      <a:alpha val="43137"/>
                    </a:srgbClr>
                  </a:outerShdw>
                </a:effectLst>
              </a:rPr>
              <a:t> 2319   </a:t>
            </a:r>
            <a:endParaRPr lang="it-IT"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514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1892</TotalTime>
  <Words>2505</Words>
  <Application>Microsoft Office PowerPoint</Application>
  <PresentationFormat>Widescreen</PresentationFormat>
  <Paragraphs>459</Paragraphs>
  <Slides>32</Slides>
  <Notes>27</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32</vt:i4>
      </vt:variant>
    </vt:vector>
  </HeadingPairs>
  <TitlesOfParts>
    <vt:vector size="39" baseType="lpstr">
      <vt:lpstr>Arial</vt:lpstr>
      <vt:lpstr>Calibri</vt:lpstr>
      <vt:lpstr>Calibri Light</vt:lpstr>
      <vt:lpstr>HelveticaNeue</vt:lpstr>
      <vt:lpstr>Lucida Console</vt:lpstr>
      <vt:lpstr>Wingdings</vt:lpstr>
      <vt:lpstr>Office Theme</vt:lpstr>
      <vt:lpstr>WEAVE  Extragalactic surveys  Angela Iovino  INAF-OABrera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Windows</dc:creator>
  <cp:lastModifiedBy>Utente Windows</cp:lastModifiedBy>
  <cp:revision>213</cp:revision>
  <dcterms:created xsi:type="dcterms:W3CDTF">2018-12-09T10:00:13Z</dcterms:created>
  <dcterms:modified xsi:type="dcterms:W3CDTF">2018-12-12T08:41:23Z</dcterms:modified>
</cp:coreProperties>
</file>