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1"/>
  </p:notesMasterIdLst>
  <p:sldIdLst>
    <p:sldId id="256" r:id="rId2"/>
    <p:sldId id="258" r:id="rId3"/>
    <p:sldId id="260" r:id="rId4"/>
    <p:sldId id="261" r:id="rId5"/>
    <p:sldId id="262" r:id="rId6"/>
    <p:sldId id="264" r:id="rId7"/>
    <p:sldId id="265" r:id="rId8"/>
    <p:sldId id="263"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8"/>
    <p:restoredTop sz="94641"/>
  </p:normalViewPr>
  <p:slideViewPr>
    <p:cSldViewPr snapToGrid="0" snapToObjects="1">
      <p:cViewPr varScale="1">
        <p:scale>
          <a:sx n="81" d="100"/>
          <a:sy n="81" d="100"/>
        </p:scale>
        <p:origin x="-1360"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967F6-0AD2-544D-B24A-878A86B10FD5}" type="datetimeFigureOut">
              <a:rPr lang="en-US" smtClean="0"/>
              <a:t>12/12/18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CF88B-E5DB-1D41-A127-B756223DD19E}" type="slidenum">
              <a:rPr lang="en-US" smtClean="0"/>
              <a:t>‹#›</a:t>
            </a:fld>
            <a:endParaRPr lang="en-US"/>
          </a:p>
        </p:txBody>
      </p:sp>
    </p:spTree>
    <p:extLst>
      <p:ext uri="{BB962C8B-B14F-4D97-AF65-F5344CB8AC3E}">
        <p14:creationId xmlns:p14="http://schemas.microsoft.com/office/powerpoint/2010/main" val="152931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projects</a:t>
            </a:r>
            <a:r>
              <a:rPr lang="en-US" baseline="0" dirty="0" smtClean="0"/>
              <a:t> I will present can be enclosed within the major framework of the stellar clusters, but for the study of the clusters and for their use as probes of the chemistry and dynamics of our Galaxy. </a:t>
            </a:r>
          </a:p>
          <a:p>
            <a:r>
              <a:rPr lang="en-US" baseline="0" dirty="0" smtClean="0"/>
              <a:t>Galactic stellar clusters can be divided in two main populations: the open and the globular clusters. </a:t>
            </a:r>
          </a:p>
          <a:p>
            <a:endParaRPr lang="en-US" dirty="0"/>
          </a:p>
        </p:txBody>
      </p:sp>
      <p:sp>
        <p:nvSpPr>
          <p:cNvPr id="4" name="Slide Number Placeholder 3"/>
          <p:cNvSpPr>
            <a:spLocks noGrp="1"/>
          </p:cNvSpPr>
          <p:nvPr>
            <p:ph type="sldNum" sz="quarter" idx="10"/>
          </p:nvPr>
        </p:nvSpPr>
        <p:spPr/>
        <p:txBody>
          <a:bodyPr/>
          <a:lstStyle/>
          <a:p>
            <a:fld id="{C04A16C3-09CB-D442-9A57-8F2D28E1D38F}" type="slidenum">
              <a:rPr lang="en-US" smtClean="0"/>
              <a:t>2</a:t>
            </a:fld>
            <a:endParaRPr lang="en-US"/>
          </a:p>
        </p:txBody>
      </p:sp>
    </p:spTree>
    <p:extLst>
      <p:ext uri="{BB962C8B-B14F-4D97-AF65-F5344CB8AC3E}">
        <p14:creationId xmlns:p14="http://schemas.microsoft.com/office/powerpoint/2010/main" val="212466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most of the study on stellar</a:t>
            </a:r>
            <a:r>
              <a:rPr lang="en-US" baseline="0" dirty="0" smtClean="0"/>
              <a:t> clusters, moreover the most detailed ones, were limited to Galactic objects, </a:t>
            </a:r>
          </a:p>
          <a:p>
            <a:r>
              <a:rPr lang="en-US" baseline="0" dirty="0" smtClean="0"/>
              <a:t>the high spatial resolution that MAVIS will provide, coupled with an 8-m class telescope, will make us to have progress in studying the extragalactic stellar clusters population. </a:t>
            </a:r>
          </a:p>
        </p:txBody>
      </p:sp>
      <p:sp>
        <p:nvSpPr>
          <p:cNvPr id="4" name="Slide Number Placeholder 3"/>
          <p:cNvSpPr>
            <a:spLocks noGrp="1"/>
          </p:cNvSpPr>
          <p:nvPr>
            <p:ph type="sldNum" sz="quarter" idx="10"/>
          </p:nvPr>
        </p:nvSpPr>
        <p:spPr/>
        <p:txBody>
          <a:bodyPr/>
          <a:lstStyle/>
          <a:p>
            <a:fld id="{C04A16C3-09CB-D442-9A57-8F2D28E1D38F}" type="slidenum">
              <a:rPr lang="en-US" smtClean="0"/>
              <a:t>3</a:t>
            </a:fld>
            <a:endParaRPr lang="en-US"/>
          </a:p>
        </p:txBody>
      </p:sp>
    </p:spTree>
    <p:extLst>
      <p:ext uri="{BB962C8B-B14F-4D97-AF65-F5344CB8AC3E}">
        <p14:creationId xmlns:p14="http://schemas.microsoft.com/office/powerpoint/2010/main" val="18745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A16C3-09CB-D442-9A57-8F2D28E1D38F}" type="slidenum">
              <a:rPr lang="en-US" smtClean="0"/>
              <a:t>8</a:t>
            </a:fld>
            <a:endParaRPr lang="en-US"/>
          </a:p>
        </p:txBody>
      </p:sp>
    </p:spTree>
    <p:extLst>
      <p:ext uri="{BB962C8B-B14F-4D97-AF65-F5344CB8AC3E}">
        <p14:creationId xmlns:p14="http://schemas.microsoft.com/office/powerpoint/2010/main" val="44261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12/12/18</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12/12/18</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001693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https://indico.ict.inaf.it/event/729/contributions/351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gus.stsci.edu/)" TargetMode="External"/><Relationship Id="rId3" Type="http://schemas.openxmlformats.org/officeDocument/2006/relationships/image" Target="../media/image1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700" dirty="0">
                <a:hlinkClick r:id="rId2"/>
              </a:rPr>
              <a:t>From the Galaxy to galaxies: star clusters as probes of the formation and evolution of galaxies over cosmic times </a:t>
            </a:r>
            <a:endParaRPr lang="en-US" sz="2700" dirty="0"/>
          </a:p>
        </p:txBody>
      </p:sp>
      <p:sp>
        <p:nvSpPr>
          <p:cNvPr id="3" name="Subtitle 2"/>
          <p:cNvSpPr>
            <a:spLocks noGrp="1"/>
          </p:cNvSpPr>
          <p:nvPr>
            <p:ph type="subTitle" idx="1"/>
          </p:nvPr>
        </p:nvSpPr>
        <p:spPr>
          <a:xfrm>
            <a:off x="740664" y="4075516"/>
            <a:ext cx="5062728" cy="1045124"/>
          </a:xfrm>
        </p:spPr>
        <p:style>
          <a:lnRef idx="2">
            <a:schemeClr val="dk1"/>
          </a:lnRef>
          <a:fillRef idx="1">
            <a:schemeClr val="lt1"/>
          </a:fillRef>
          <a:effectRef idx="0">
            <a:schemeClr val="dk1"/>
          </a:effectRef>
          <a:fontRef idx="minor">
            <a:schemeClr val="dk1"/>
          </a:fontRef>
        </p:style>
        <p:txBody>
          <a:bodyPr/>
          <a:lstStyle/>
          <a:p>
            <a:r>
              <a:rPr lang="en-US" dirty="0" smtClean="0"/>
              <a:t>Laura </a:t>
            </a:r>
            <a:r>
              <a:rPr lang="en-US" dirty="0" err="1" smtClean="0"/>
              <a:t>Magrini</a:t>
            </a:r>
            <a:endParaRPr lang="en-US" dirty="0" smtClean="0"/>
          </a:p>
          <a:p>
            <a:r>
              <a:rPr lang="en-US" dirty="0" smtClean="0"/>
              <a:t>INAF- </a:t>
            </a:r>
            <a:r>
              <a:rPr lang="en-US" dirty="0" err="1" smtClean="0"/>
              <a:t>Osservatorio</a:t>
            </a:r>
            <a:r>
              <a:rPr lang="en-US" dirty="0" smtClean="0"/>
              <a:t> </a:t>
            </a:r>
            <a:r>
              <a:rPr lang="en-US" dirty="0" err="1" smtClean="0"/>
              <a:t>Astrofisico</a:t>
            </a:r>
            <a:r>
              <a:rPr lang="en-US" dirty="0" smtClean="0"/>
              <a:t> di </a:t>
            </a:r>
            <a:r>
              <a:rPr lang="en-US" dirty="0" err="1" smtClean="0"/>
              <a:t>Arcetri</a:t>
            </a:r>
            <a:endParaRPr lang="en-US" dirty="0"/>
          </a:p>
        </p:txBody>
      </p:sp>
      <p:pic>
        <p:nvPicPr>
          <p:cNvPr id="4100" name="Picture 4" descr="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465" y="4511040"/>
            <a:ext cx="2347535" cy="22418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sultati immagini per gaia es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 y="0"/>
            <a:ext cx="17335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770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VX JHKS composite colour images of some open cluster candidates. The field of view 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 y="2527483"/>
            <a:ext cx="4214875" cy="12774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267452" y="271718"/>
            <a:ext cx="5013789" cy="1086507"/>
          </a:xfrm>
        </p:spPr>
        <p:txBody>
          <a:bodyPr>
            <a:normAutofit/>
          </a:bodyPr>
          <a:lstStyle/>
          <a:p>
            <a:r>
              <a:rPr lang="en-GB" sz="3600" dirty="0" smtClean="0">
                <a:solidFill>
                  <a:schemeClr val="accent1"/>
                </a:solidFill>
              </a:rPr>
              <a:t>In Our Galaxy</a:t>
            </a:r>
            <a:endParaRPr lang="en-GB" sz="3600" dirty="0"/>
          </a:p>
        </p:txBody>
      </p:sp>
      <p:sp>
        <p:nvSpPr>
          <p:cNvPr id="5" name="Rectangle 3"/>
          <p:cNvSpPr txBox="1">
            <a:spLocks noChangeArrowheads="1"/>
          </p:cNvSpPr>
          <p:nvPr/>
        </p:nvSpPr>
        <p:spPr>
          <a:xfrm>
            <a:off x="4167659" y="178980"/>
            <a:ext cx="4882332" cy="330859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pPr marL="0" indent="0">
              <a:buNone/>
            </a:pPr>
            <a:r>
              <a:rPr lang="en-GB" sz="1600" dirty="0" smtClean="0">
                <a:solidFill>
                  <a:schemeClr val="accent1"/>
                </a:solidFill>
              </a:rPr>
              <a:t>Open clusters (disc population): </a:t>
            </a:r>
          </a:p>
          <a:p>
            <a:pPr algn="just"/>
            <a:r>
              <a:rPr lang="en-GB" sz="1400" dirty="0" smtClean="0">
                <a:solidFill>
                  <a:schemeClr val="bg1"/>
                </a:solidFill>
              </a:rPr>
              <a:t>Many (~2200 known clusters)</a:t>
            </a:r>
            <a:r>
              <a:rPr lang="en-GB" sz="1400" dirty="0" smtClean="0">
                <a:solidFill>
                  <a:schemeClr val="bg1"/>
                </a:solidFill>
                <a:sym typeface="Wingdings"/>
              </a:rPr>
              <a:t> </a:t>
            </a:r>
            <a:endParaRPr lang="en-GB" sz="1400" dirty="0">
              <a:solidFill>
                <a:schemeClr val="bg1"/>
              </a:solidFill>
              <a:sym typeface="Wingdings"/>
            </a:endParaRPr>
          </a:p>
          <a:p>
            <a:pPr lvl="1" algn="just">
              <a:buFont typeface="Wingdings" charset="2"/>
              <a:buChar char="Ø"/>
            </a:pPr>
            <a:r>
              <a:rPr lang="en-GB" sz="1300" dirty="0" smtClean="0">
                <a:solidFill>
                  <a:srgbClr val="FF0000"/>
                </a:solidFill>
                <a:sym typeface="Wingdings"/>
              </a:rPr>
              <a:t>even more new candidates in the inner disc from infrared surveys </a:t>
            </a:r>
            <a:r>
              <a:rPr lang="en-GB" sz="1300" dirty="0" smtClean="0">
                <a:solidFill>
                  <a:schemeClr val="bg1"/>
                </a:solidFill>
                <a:sym typeface="Wingdings"/>
              </a:rPr>
              <a:t>(2</a:t>
            </a:r>
            <a:r>
              <a:rPr lang="en-GB" sz="1300" dirty="0" smtClean="0">
                <a:solidFill>
                  <a:schemeClr val="bg1"/>
                </a:solidFill>
              </a:rPr>
              <a:t>MASS </a:t>
            </a:r>
            <a:r>
              <a:rPr lang="en-GB" sz="1300" dirty="0" err="1" smtClean="0">
                <a:solidFill>
                  <a:schemeClr val="bg1"/>
                </a:solidFill>
              </a:rPr>
              <a:t>Skrutskie</a:t>
            </a:r>
            <a:r>
              <a:rPr lang="en-GB" sz="1300" dirty="0" smtClean="0">
                <a:solidFill>
                  <a:schemeClr val="bg1"/>
                </a:solidFill>
              </a:rPr>
              <a:t> </a:t>
            </a:r>
            <a:r>
              <a:rPr lang="en-GB" sz="1300" dirty="0">
                <a:solidFill>
                  <a:schemeClr val="bg1"/>
                </a:solidFill>
              </a:rPr>
              <a:t>et al. </a:t>
            </a:r>
            <a:r>
              <a:rPr lang="en-GB" sz="1300" dirty="0" smtClean="0">
                <a:solidFill>
                  <a:schemeClr val="bg1"/>
                </a:solidFill>
              </a:rPr>
              <a:t>2006, GLIMPSE, </a:t>
            </a:r>
            <a:r>
              <a:rPr lang="en-GB" sz="1300" dirty="0">
                <a:solidFill>
                  <a:schemeClr val="bg1"/>
                </a:solidFill>
              </a:rPr>
              <a:t>WISE </a:t>
            </a:r>
            <a:r>
              <a:rPr lang="en-GB" sz="1300" dirty="0" smtClean="0">
                <a:solidFill>
                  <a:schemeClr val="bg1"/>
                </a:solidFill>
              </a:rPr>
              <a:t>Wright </a:t>
            </a:r>
            <a:r>
              <a:rPr lang="en-GB" sz="1300" dirty="0">
                <a:solidFill>
                  <a:schemeClr val="bg1"/>
                </a:solidFill>
              </a:rPr>
              <a:t>et al. 2010), VVV </a:t>
            </a:r>
            <a:r>
              <a:rPr lang="en-GB" sz="1300" dirty="0" err="1" smtClean="0">
                <a:solidFill>
                  <a:schemeClr val="bg1"/>
                </a:solidFill>
              </a:rPr>
              <a:t>Minniti</a:t>
            </a:r>
            <a:r>
              <a:rPr lang="en-GB" sz="1300" dirty="0" smtClean="0">
                <a:solidFill>
                  <a:schemeClr val="bg1"/>
                </a:solidFill>
              </a:rPr>
              <a:t> </a:t>
            </a:r>
            <a:r>
              <a:rPr lang="en-GB" sz="1300" dirty="0">
                <a:solidFill>
                  <a:schemeClr val="bg1"/>
                </a:solidFill>
              </a:rPr>
              <a:t>et al. </a:t>
            </a:r>
            <a:r>
              <a:rPr lang="en-GB" sz="1300" dirty="0" smtClean="0">
                <a:solidFill>
                  <a:schemeClr val="bg1"/>
                </a:solidFill>
              </a:rPr>
              <a:t>2010 </a:t>
            </a:r>
            <a:r>
              <a:rPr lang="en-GB" sz="1300" dirty="0">
                <a:solidFill>
                  <a:schemeClr val="bg1"/>
                </a:solidFill>
              </a:rPr>
              <a:t>and UKIDSS GPS </a:t>
            </a:r>
            <a:r>
              <a:rPr lang="en-GB" sz="1300" dirty="0" smtClean="0">
                <a:solidFill>
                  <a:schemeClr val="bg1"/>
                </a:solidFill>
              </a:rPr>
              <a:t>(Lucas </a:t>
            </a:r>
            <a:r>
              <a:rPr lang="en-GB" sz="1300" dirty="0">
                <a:solidFill>
                  <a:schemeClr val="bg1"/>
                </a:solidFill>
              </a:rPr>
              <a:t>et al. </a:t>
            </a:r>
            <a:r>
              <a:rPr lang="en-GB" sz="1300" dirty="0" smtClean="0">
                <a:solidFill>
                  <a:schemeClr val="bg1"/>
                </a:solidFill>
              </a:rPr>
              <a:t>2008) </a:t>
            </a:r>
          </a:p>
          <a:p>
            <a:pPr lvl="1" algn="just">
              <a:buFont typeface="Wingdings" charset="2"/>
              <a:buChar char="Ø"/>
            </a:pPr>
            <a:r>
              <a:rPr lang="en-GB" sz="1300" dirty="0" smtClean="0">
                <a:solidFill>
                  <a:srgbClr val="FF0000"/>
                </a:solidFill>
              </a:rPr>
              <a:t>from Gaia (e.g. </a:t>
            </a:r>
            <a:r>
              <a:rPr lang="en-GB" sz="1300" dirty="0" err="1" smtClean="0">
                <a:solidFill>
                  <a:srgbClr val="FF0000"/>
                </a:solidFill>
              </a:rPr>
              <a:t>Cantat</a:t>
            </a:r>
            <a:r>
              <a:rPr lang="en-GB" sz="1300" dirty="0" smtClean="0">
                <a:solidFill>
                  <a:srgbClr val="FF0000"/>
                </a:solidFill>
              </a:rPr>
              <a:t> et al. 2018) </a:t>
            </a:r>
          </a:p>
          <a:p>
            <a:r>
              <a:rPr lang="en-GB" sz="1400" dirty="0" smtClean="0">
                <a:solidFill>
                  <a:schemeClr val="bg1"/>
                </a:solidFill>
              </a:rPr>
              <a:t>Large range of </a:t>
            </a:r>
            <a:r>
              <a:rPr lang="en-GB" sz="1400" dirty="0" err="1" smtClean="0">
                <a:solidFill>
                  <a:schemeClr val="bg1"/>
                </a:solidFill>
              </a:rPr>
              <a:t>Galactocentric</a:t>
            </a:r>
            <a:r>
              <a:rPr lang="en-GB" sz="1400" dirty="0" smtClean="0">
                <a:solidFill>
                  <a:schemeClr val="bg1"/>
                </a:solidFill>
              </a:rPr>
              <a:t> distances (Rgc~</a:t>
            </a:r>
            <a:r>
              <a:rPr lang="en-GB" sz="1400" b="1" dirty="0" smtClean="0">
                <a:solidFill>
                  <a:srgbClr val="FF0000"/>
                </a:solidFill>
              </a:rPr>
              <a:t>5</a:t>
            </a:r>
            <a:r>
              <a:rPr lang="en-GB" sz="1400" dirty="0" smtClean="0">
                <a:solidFill>
                  <a:schemeClr val="bg1"/>
                </a:solidFill>
              </a:rPr>
              <a:t>-20 </a:t>
            </a:r>
            <a:r>
              <a:rPr lang="en-GB" sz="1400" dirty="0" err="1" smtClean="0">
                <a:solidFill>
                  <a:schemeClr val="bg1"/>
                </a:solidFill>
              </a:rPr>
              <a:t>kpc</a:t>
            </a:r>
            <a:r>
              <a:rPr lang="en-GB" sz="1400" dirty="0" smtClean="0">
                <a:solidFill>
                  <a:schemeClr val="bg1"/>
                </a:solidFill>
              </a:rPr>
              <a:t>) </a:t>
            </a:r>
          </a:p>
          <a:p>
            <a:r>
              <a:rPr lang="en-GB" sz="1400" dirty="0" smtClean="0">
                <a:solidFill>
                  <a:schemeClr val="bg1"/>
                </a:solidFill>
              </a:rPr>
              <a:t>Large range of ages (~0.01-10 </a:t>
            </a:r>
            <a:r>
              <a:rPr lang="en-GB" sz="1400" dirty="0" err="1" smtClean="0">
                <a:solidFill>
                  <a:schemeClr val="bg1"/>
                </a:solidFill>
              </a:rPr>
              <a:t>Gyr</a:t>
            </a:r>
            <a:r>
              <a:rPr lang="en-GB" sz="1400" dirty="0" smtClean="0">
                <a:solidFill>
                  <a:schemeClr val="bg1"/>
                </a:solidFill>
              </a:rPr>
              <a:t>), but predominantly young  </a:t>
            </a:r>
          </a:p>
          <a:p>
            <a:r>
              <a:rPr lang="en-GB" sz="1400" dirty="0" smtClean="0">
                <a:solidFill>
                  <a:schemeClr val="bg1"/>
                </a:solidFill>
              </a:rPr>
              <a:t>They have homogeneous populations (age, chemical composition)</a:t>
            </a:r>
          </a:p>
        </p:txBody>
      </p:sp>
      <p:pic>
        <p:nvPicPr>
          <p:cNvPr id="6" name="Picture 4" descr="220px-NGC265.jpg                                               009348CADisco                          C4FA57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962" y="1069784"/>
            <a:ext cx="1295357" cy="12953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5863" y="2208057"/>
            <a:ext cx="2673221" cy="307777"/>
          </a:xfrm>
          <a:prstGeom prst="rect">
            <a:avLst/>
          </a:prstGeom>
          <a:noFill/>
        </p:spPr>
        <p:txBody>
          <a:bodyPr wrap="square" rtlCol="0">
            <a:spAutoFit/>
          </a:bodyPr>
          <a:lstStyle/>
          <a:p>
            <a:pPr algn="ctr"/>
            <a:r>
              <a:rPr lang="en-US" sz="1400" dirty="0" smtClean="0"/>
              <a:t>Galactic Open Clusters</a:t>
            </a:r>
            <a:endParaRPr lang="en-US" sz="1400" dirty="0"/>
          </a:p>
        </p:txBody>
      </p:sp>
      <p:pic>
        <p:nvPicPr>
          <p:cNvPr id="5124" name="Picture 4" descr="isultati immagini per young lose clus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1" y="1084212"/>
            <a:ext cx="1341520" cy="126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9681" y="2805659"/>
            <a:ext cx="3197729"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smtClean="0"/>
              <a:t>The majority of stars do not form in isolation but in areas of clustered star formation (e.g. </a:t>
            </a:r>
            <a:r>
              <a:rPr lang="en-US" sz="1400" dirty="0" smtClean="0">
                <a:solidFill>
                  <a:srgbClr val="0433FF"/>
                </a:solidFill>
              </a:rPr>
              <a:t>Lada &amp; Lada 2003</a:t>
            </a:r>
            <a:r>
              <a:rPr lang="en-US" sz="1400" dirty="0" smtClean="0"/>
              <a:t>).</a:t>
            </a:r>
            <a:endParaRPr lang="en-US" sz="1400" dirty="0">
              <a:effectLst/>
            </a:endParaRPr>
          </a:p>
        </p:txBody>
      </p:sp>
      <p:pic>
        <p:nvPicPr>
          <p:cNvPr id="5126" name="Picture 6" descr="isultati immagini per radial gradient open clust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9726" y="3846999"/>
            <a:ext cx="3465041" cy="24323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a:stretch>
            <a:fillRect/>
          </a:stretch>
        </p:blipFill>
        <p:spPr>
          <a:xfrm>
            <a:off x="7029295" y="4000686"/>
            <a:ext cx="1828953" cy="2803102"/>
          </a:xfrm>
          <a:prstGeom prst="rect">
            <a:avLst/>
          </a:prstGeom>
          <a:effectLst>
            <a:outerShdw blurRad="50800" dist="38100" dir="2520000" algn="tl" rotWithShape="0">
              <a:srgbClr val="000000">
                <a:alpha val="43000"/>
              </a:srgbClr>
            </a:outerShdw>
          </a:effectLst>
        </p:spPr>
      </p:pic>
      <p:sp>
        <p:nvSpPr>
          <p:cNvPr id="14" name="TextBox 13"/>
          <p:cNvSpPr txBox="1"/>
          <p:nvPr/>
        </p:nvSpPr>
        <p:spPr>
          <a:xfrm>
            <a:off x="4217799" y="6346963"/>
            <a:ext cx="1728358" cy="261610"/>
          </a:xfrm>
          <a:prstGeom prst="rect">
            <a:avLst/>
          </a:prstGeom>
          <a:noFill/>
        </p:spPr>
        <p:txBody>
          <a:bodyPr wrap="none" rtlCol="0">
            <a:spAutoFit/>
          </a:bodyPr>
          <a:lstStyle/>
          <a:p>
            <a:r>
              <a:rPr lang="en-US" sz="1100" dirty="0" err="1" smtClean="0"/>
              <a:t>Magrini</a:t>
            </a:r>
            <a:r>
              <a:rPr lang="en-US" sz="1100" dirty="0" smtClean="0"/>
              <a:t> &amp; </a:t>
            </a:r>
            <a:r>
              <a:rPr lang="en-US" sz="1100" dirty="0" err="1" smtClean="0"/>
              <a:t>Randich</a:t>
            </a:r>
            <a:r>
              <a:rPr lang="en-US" sz="1100" dirty="0" smtClean="0"/>
              <a:t> 2014</a:t>
            </a:r>
            <a:endParaRPr lang="en-US" sz="1100" dirty="0"/>
          </a:p>
        </p:txBody>
      </p:sp>
      <p:sp>
        <p:nvSpPr>
          <p:cNvPr id="33" name="TextBox 32"/>
          <p:cNvSpPr txBox="1"/>
          <p:nvPr/>
        </p:nvSpPr>
        <p:spPr>
          <a:xfrm>
            <a:off x="5607045" y="6551573"/>
            <a:ext cx="1258678" cy="261610"/>
          </a:xfrm>
          <a:prstGeom prst="rect">
            <a:avLst/>
          </a:prstGeom>
          <a:noFill/>
        </p:spPr>
        <p:txBody>
          <a:bodyPr wrap="none" rtlCol="0">
            <a:spAutoFit/>
          </a:bodyPr>
          <a:lstStyle/>
          <a:p>
            <a:r>
              <a:rPr lang="en-US" sz="1100" dirty="0" smtClean="0"/>
              <a:t>Sacco et al. 2015</a:t>
            </a:r>
            <a:endParaRPr lang="en-US" sz="1100" dirty="0"/>
          </a:p>
        </p:txBody>
      </p:sp>
      <p:sp>
        <p:nvSpPr>
          <p:cNvPr id="34" name="TextBox 33"/>
          <p:cNvSpPr txBox="1"/>
          <p:nvPr/>
        </p:nvSpPr>
        <p:spPr>
          <a:xfrm>
            <a:off x="3880913" y="3498156"/>
            <a:ext cx="5179960" cy="261610"/>
          </a:xfrm>
          <a:prstGeom prst="rect">
            <a:avLst/>
          </a:prstGeom>
          <a:noFill/>
        </p:spPr>
        <p:txBody>
          <a:bodyPr wrap="square" rtlCol="0">
            <a:spAutoFit/>
          </a:bodyPr>
          <a:lstStyle/>
          <a:p>
            <a:r>
              <a:rPr lang="en-US" sz="1100" dirty="0" smtClean="0"/>
              <a:t>From the Gaia-ESO Survey (Gilmore et al. 2012, </a:t>
            </a:r>
            <a:r>
              <a:rPr lang="en-US" sz="1100" dirty="0" err="1" smtClean="0"/>
              <a:t>Randich</a:t>
            </a:r>
            <a:r>
              <a:rPr lang="en-US" sz="1100" dirty="0" smtClean="0"/>
              <a:t> &amp; Gilmore 2013)</a:t>
            </a:r>
            <a:endParaRPr lang="en-US" sz="1100" dirty="0"/>
          </a:p>
        </p:txBody>
      </p:sp>
      <p:sp>
        <p:nvSpPr>
          <p:cNvPr id="17" name="Rectangle 16"/>
          <p:cNvSpPr/>
          <p:nvPr/>
        </p:nvSpPr>
        <p:spPr>
          <a:xfrm>
            <a:off x="756049" y="6551573"/>
            <a:ext cx="3197729" cy="2308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900" dirty="0" err="1" smtClean="0"/>
              <a:t>Borissova</a:t>
            </a:r>
            <a:r>
              <a:rPr lang="en-US" sz="900" dirty="0" smtClean="0"/>
              <a:t> et al. (2018) </a:t>
            </a:r>
            <a:r>
              <a:rPr lang="en-US" sz="900" dirty="0" smtClean="0">
                <a:sym typeface="Wingdings"/>
              </a:rPr>
              <a:t> VVVX clusters in the inner disc</a:t>
            </a:r>
            <a:endParaRPr lang="en-US" sz="900" dirty="0">
              <a:effectLst/>
            </a:endParaRPr>
          </a:p>
        </p:txBody>
      </p:sp>
    </p:spTree>
    <p:extLst>
      <p:ext uri="{BB962C8B-B14F-4D97-AF65-F5344CB8AC3E}">
        <p14:creationId xmlns:p14="http://schemas.microsoft.com/office/powerpoint/2010/main" val="2395379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1" name="Rectangle 2"/>
          <p:cNvSpPr txBox="1">
            <a:spLocks noChangeArrowheads="1"/>
          </p:cNvSpPr>
          <p:nvPr/>
        </p:nvSpPr>
        <p:spPr>
          <a:xfrm>
            <a:off x="-1416817" y="-79070"/>
            <a:ext cx="9144000" cy="1143000"/>
          </a:xfrm>
          <a:prstGeom prst="rect">
            <a:avLst/>
          </a:prstGeom>
        </p:spPr>
        <p:txBody>
          <a:bodyPr vert="horz" lIns="228600" tIns="228600" rIns="228600" bIns="228600" rtlCol="0" anchor="ctr">
            <a:normAutofit/>
          </a:bodyPr>
          <a:lstStyle>
            <a:lvl1pPr algn="ctr" defTabSz="685800" rtl="0" eaLnBrk="1" latinLnBrk="0" hangingPunct="1">
              <a:lnSpc>
                <a:spcPct val="85000"/>
              </a:lnSpc>
              <a:spcBef>
                <a:spcPct val="0"/>
              </a:spcBef>
              <a:buNone/>
              <a:defRPr sz="3000" b="0" i="0" kern="1200" cap="none" spc="-113">
                <a:solidFill>
                  <a:srgbClr val="FFFEFF"/>
                </a:solidFill>
                <a:effectLst/>
                <a:latin typeface="+mj-lt"/>
                <a:ea typeface="+mj-ea"/>
                <a:cs typeface="+mj-cs"/>
              </a:defRPr>
            </a:lvl1pPr>
          </a:lstStyle>
          <a:p>
            <a:r>
              <a:rPr lang="en-GB" sz="4800" dirty="0" smtClean="0">
                <a:solidFill>
                  <a:schemeClr val="accent1"/>
                </a:solidFill>
              </a:rPr>
              <a:t>In the Local Group</a:t>
            </a:r>
            <a:endParaRPr lang="en-GB" sz="48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9309"/>
            <a:ext cx="4765761" cy="3635911"/>
          </a:xfrm>
          <a:prstGeom prst="rect">
            <a:avLst/>
          </a:prstGeom>
        </p:spPr>
      </p:pic>
      <p:sp>
        <p:nvSpPr>
          <p:cNvPr id="16" name="TextBox 15"/>
          <p:cNvSpPr txBox="1"/>
          <p:nvPr/>
        </p:nvSpPr>
        <p:spPr>
          <a:xfrm>
            <a:off x="187656" y="2735578"/>
            <a:ext cx="1822102" cy="276999"/>
          </a:xfrm>
          <a:prstGeom prst="rect">
            <a:avLst/>
          </a:prstGeom>
          <a:noFill/>
        </p:spPr>
        <p:txBody>
          <a:bodyPr wrap="none" rtlCol="0">
            <a:spAutoFit/>
          </a:bodyPr>
          <a:lstStyle/>
          <a:p>
            <a:r>
              <a:rPr lang="en-US" sz="1200" dirty="0" smtClean="0"/>
              <a:t>Form </a:t>
            </a:r>
            <a:r>
              <a:rPr lang="en-US" sz="1200" dirty="0" err="1" smtClean="0"/>
              <a:t>Grebel</a:t>
            </a:r>
            <a:r>
              <a:rPr lang="en-US" sz="1200" dirty="0" smtClean="0"/>
              <a:t> et al. 2003</a:t>
            </a:r>
            <a:endParaRPr lang="en-US" sz="1200" dirty="0"/>
          </a:p>
        </p:txBody>
      </p:sp>
      <p:sp>
        <p:nvSpPr>
          <p:cNvPr id="17" name="Rectangle 16"/>
          <p:cNvSpPr/>
          <p:nvPr/>
        </p:nvSpPr>
        <p:spPr>
          <a:xfrm>
            <a:off x="4888992" y="2764383"/>
            <a:ext cx="4137492"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charset="0"/>
              <a:buChar char="•"/>
            </a:pPr>
            <a:r>
              <a:rPr lang="en-US" sz="1400" dirty="0" smtClean="0"/>
              <a:t>Diversity in the cluster populations in the Local Group galaxies</a:t>
            </a:r>
          </a:p>
          <a:p>
            <a:pPr marL="285750" indent="-285750">
              <a:buFont typeface="Arial" charset="0"/>
              <a:buChar char="•"/>
            </a:pPr>
            <a:endParaRPr lang="en-US" sz="1400" dirty="0" smtClean="0"/>
          </a:p>
          <a:p>
            <a:pPr marL="285750" indent="-285750">
              <a:buFont typeface="Arial" charset="0"/>
              <a:buChar char="•"/>
            </a:pPr>
            <a:r>
              <a:rPr lang="en-US" sz="1400" dirty="0" smtClean="0"/>
              <a:t>No clear dichotomy between old (globular) and young (open) clusters</a:t>
            </a:r>
          </a:p>
          <a:p>
            <a:pPr marL="285750" indent="-285750">
              <a:buFont typeface="Arial" charset="0"/>
              <a:buChar char="•"/>
            </a:pPr>
            <a:endParaRPr lang="en-US" sz="1400" dirty="0"/>
          </a:p>
          <a:p>
            <a:pPr marL="285750" indent="-285750">
              <a:buFont typeface="Arial" charset="0"/>
              <a:buChar char="•"/>
            </a:pPr>
            <a:r>
              <a:rPr lang="en-US" sz="1400" dirty="0" smtClean="0"/>
              <a:t>Clusters in the </a:t>
            </a:r>
            <a:r>
              <a:rPr lang="en-US" sz="1400" dirty="0"/>
              <a:t>stellar halo of M31 </a:t>
            </a:r>
            <a:r>
              <a:rPr lang="en-US" sz="1400" dirty="0" smtClean="0"/>
              <a:t>have </a:t>
            </a:r>
            <a:r>
              <a:rPr lang="en-US" sz="1400" dirty="0"/>
              <a:t>a mean metallicity that is nearly an order of magnitude higher than the stellar halo of the </a:t>
            </a:r>
            <a:r>
              <a:rPr lang="en-US" sz="1400" dirty="0" smtClean="0"/>
              <a:t>MW -&gt; </a:t>
            </a:r>
            <a:r>
              <a:rPr lang="en-US" sz="1400" dirty="0" smtClean="0">
                <a:solidFill>
                  <a:schemeClr val="accent1"/>
                </a:solidFill>
              </a:rPr>
              <a:t>different accretion history? (see D’Souza et al. 2018)</a:t>
            </a:r>
          </a:p>
          <a:p>
            <a:pPr marL="285750" indent="-285750">
              <a:buFont typeface="Arial" charset="0"/>
              <a:buChar char="•"/>
            </a:pPr>
            <a:endParaRPr lang="en-US" sz="1400" dirty="0" smtClean="0">
              <a:solidFill>
                <a:schemeClr val="accent1"/>
              </a:solidFill>
            </a:endParaRPr>
          </a:p>
          <a:p>
            <a:pPr marL="285750" indent="-285750">
              <a:buFont typeface="Arial" charset="0"/>
              <a:buChar char="•"/>
            </a:pPr>
            <a:r>
              <a:rPr lang="en-US" sz="1400" dirty="0" smtClean="0"/>
              <a:t>Massive and young clusters in interacting galaxies (see, i.e., clusters in the LMC and SMC and in other </a:t>
            </a:r>
            <a:r>
              <a:rPr lang="en-US" sz="1400" dirty="0" err="1" smtClean="0"/>
              <a:t>dIrrs</a:t>
            </a:r>
            <a:r>
              <a:rPr lang="en-US" sz="1400" dirty="0" smtClean="0"/>
              <a:t> which contain </a:t>
            </a:r>
            <a:r>
              <a:rPr lang="en-US" sz="1400" dirty="0"/>
              <a:t>a large </a:t>
            </a:r>
            <a:r>
              <a:rPr lang="en-US" sz="1400" dirty="0" smtClean="0"/>
              <a:t>number of </a:t>
            </a:r>
            <a:r>
              <a:rPr lang="en-US" sz="1400" dirty="0"/>
              <a:t>blue, compact, populous clusters with typical tidal radii &lt;  70 </a:t>
            </a:r>
            <a:r>
              <a:rPr lang="en-US" sz="1400" dirty="0" smtClean="0"/>
              <a:t>pc with typical </a:t>
            </a:r>
            <a:r>
              <a:rPr lang="en-US" sz="1400" dirty="0"/>
              <a:t>lifetimes of at least 1 </a:t>
            </a:r>
            <a:r>
              <a:rPr lang="en-US" sz="1400" dirty="0" err="1" smtClean="0"/>
              <a:t>Gyr</a:t>
            </a:r>
            <a:r>
              <a:rPr lang="en-US" sz="1400" dirty="0" smtClean="0"/>
              <a:t>)</a:t>
            </a:r>
            <a:endParaRPr lang="en-US" sz="1400" dirty="0"/>
          </a:p>
        </p:txBody>
      </p:sp>
      <p:sp>
        <p:nvSpPr>
          <p:cNvPr id="18" name="TextBox 17"/>
          <p:cNvSpPr txBox="1"/>
          <p:nvPr/>
        </p:nvSpPr>
        <p:spPr>
          <a:xfrm>
            <a:off x="38011" y="906020"/>
            <a:ext cx="3943494"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Why </a:t>
            </a:r>
            <a:r>
              <a:rPr lang="en-US" sz="1400" dirty="0" smtClean="0"/>
              <a:t>star clusters</a:t>
            </a:r>
            <a:r>
              <a:rPr lang="en-US" sz="1400" dirty="0" smtClean="0"/>
              <a:t>? </a:t>
            </a:r>
          </a:p>
          <a:p>
            <a:pPr marL="285750" indent="-285750">
              <a:buFont typeface="Arial" charset="0"/>
              <a:buChar char="•"/>
            </a:pPr>
            <a:r>
              <a:rPr lang="en-US" sz="1400" dirty="0"/>
              <a:t>T</a:t>
            </a:r>
            <a:r>
              <a:rPr lang="en-US" sz="1400" dirty="0" smtClean="0"/>
              <a:t>est particles for which we can measure ages, distances, metallicity, abundances</a:t>
            </a:r>
          </a:p>
          <a:p>
            <a:pPr marL="285750" indent="-285750">
              <a:buFont typeface="Arial" charset="0"/>
              <a:buChar char="•"/>
            </a:pPr>
            <a:r>
              <a:rPr lang="en-US" sz="1400" dirty="0" smtClean="0"/>
              <a:t>Tools for chemical evolution and dynamics of galaxies</a:t>
            </a:r>
          </a:p>
          <a:p>
            <a:pPr marL="285750" indent="-285750">
              <a:buFont typeface="Arial" charset="0"/>
              <a:buChar char="•"/>
            </a:pPr>
            <a:r>
              <a:rPr lang="en-US" sz="1400" dirty="0" smtClean="0"/>
              <a:t>Important for stellar evolution</a:t>
            </a:r>
          </a:p>
          <a:p>
            <a:pPr marL="285750" indent="-285750">
              <a:buFont typeface="Arial" charset="0"/>
              <a:buChar char="•"/>
            </a:pPr>
            <a:r>
              <a:rPr lang="en-US" sz="1400" dirty="0" smtClean="0"/>
              <a:t>Hosting single or multi-populations</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505" y="822571"/>
            <a:ext cx="2629769" cy="1908245"/>
          </a:xfrm>
          <a:prstGeom prst="rect">
            <a:avLst/>
          </a:prstGeom>
          <a:ln>
            <a:noFill/>
          </a:ln>
          <a:effectLst>
            <a:softEdge rad="112500"/>
          </a:effectLst>
        </p:spPr>
      </p:pic>
      <p:pic>
        <p:nvPicPr>
          <p:cNvPr id="2050" name="Picture 2" descr="ig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8336" y="0"/>
            <a:ext cx="2645664" cy="26895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42176" y="2412516"/>
            <a:ext cx="1285929"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smtClean="0"/>
              <a:t>Lim &amp; Lee 2015</a:t>
            </a:r>
            <a:endParaRPr lang="en-US" sz="1200" dirty="0"/>
          </a:p>
        </p:txBody>
      </p:sp>
    </p:spTree>
    <p:extLst>
      <p:ext uri="{BB962C8B-B14F-4D97-AF65-F5344CB8AC3E}">
        <p14:creationId xmlns:p14="http://schemas.microsoft.com/office/powerpoint/2010/main" val="2124979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88714" y="-167424"/>
            <a:ext cx="9144000" cy="1143000"/>
          </a:xfrm>
        </p:spPr>
        <p:txBody>
          <a:bodyPr>
            <a:noAutofit/>
          </a:bodyPr>
          <a:lstStyle/>
          <a:p>
            <a:r>
              <a:rPr lang="en-GB" sz="2400" dirty="0" smtClean="0">
                <a:solidFill>
                  <a:schemeClr val="accent1"/>
                </a:solidFill>
              </a:rPr>
              <a:t>Outside the LG: stellar clusters in </a:t>
            </a:r>
            <a:r>
              <a:rPr lang="en-GB" sz="2400" smtClean="0">
                <a:solidFill>
                  <a:schemeClr val="accent1"/>
                </a:solidFill>
              </a:rPr>
              <a:t>nearby galaxies</a:t>
            </a:r>
            <a:endParaRPr lang="en-GB" sz="2400" dirty="0"/>
          </a:p>
        </p:txBody>
      </p:sp>
      <p:sp>
        <p:nvSpPr>
          <p:cNvPr id="5" name="Rectangle 3"/>
          <p:cNvSpPr txBox="1">
            <a:spLocks noChangeArrowheads="1"/>
          </p:cNvSpPr>
          <p:nvPr/>
        </p:nvSpPr>
        <p:spPr>
          <a:xfrm>
            <a:off x="4448710" y="731154"/>
            <a:ext cx="4211073" cy="5320396"/>
          </a:xfrm>
          <a:prstGeom prst="rect">
            <a:avLst/>
          </a:prstGeom>
        </p:spPr>
        <p:txBody>
          <a:bodyPr vert="horz" lIns="91440" tIns="45720" rIns="91440" bIns="45720" rtlCol="0" anchor="ctr">
            <a:normAutofit/>
          </a:bodyPr>
          <a:lst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endParaRPr lang="en-GB" dirty="0"/>
          </a:p>
        </p:txBody>
      </p:sp>
      <p:sp>
        <p:nvSpPr>
          <p:cNvPr id="12" name="Rectangle 11"/>
          <p:cNvSpPr/>
          <p:nvPr/>
        </p:nvSpPr>
        <p:spPr>
          <a:xfrm>
            <a:off x="4084320" y="1255776"/>
            <a:ext cx="4888992" cy="387798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Cluster surveys in nearby galaxies with HST</a:t>
            </a:r>
          </a:p>
          <a:p>
            <a:r>
              <a:rPr lang="en-US" dirty="0"/>
              <a:t>(</a:t>
            </a:r>
            <a:r>
              <a:rPr lang="en-US" dirty="0">
                <a:hlinkClick r:id="rId2"/>
              </a:rPr>
              <a:t>https://legus.stsci.edu</a:t>
            </a:r>
            <a:r>
              <a:rPr lang="en-US" dirty="0" smtClean="0">
                <a:hlinkClick r:id="rId2"/>
              </a:rPr>
              <a:t>/)</a:t>
            </a:r>
            <a:endParaRPr lang="en-US" dirty="0" smtClean="0"/>
          </a:p>
          <a:p>
            <a:r>
              <a:rPr lang="en-US" dirty="0" smtClean="0"/>
              <a:t> </a:t>
            </a:r>
            <a:r>
              <a:rPr lang="en-US" dirty="0" smtClean="0">
                <a:sym typeface="Wingdings"/>
              </a:rPr>
              <a:t> </a:t>
            </a:r>
          </a:p>
          <a:p>
            <a:pPr marL="285750" indent="-285750">
              <a:buFont typeface="Arial" charset="0"/>
              <a:buChar char="•"/>
            </a:pPr>
            <a:r>
              <a:rPr lang="en-US" sz="1600" dirty="0" smtClean="0">
                <a:sym typeface="Wingdings"/>
              </a:rPr>
              <a:t>LEGUS </a:t>
            </a:r>
            <a:r>
              <a:rPr lang="en-US" sz="1600" dirty="0"/>
              <a:t>(Legacy </a:t>
            </a:r>
            <a:r>
              <a:rPr lang="en-US" sz="1600" dirty="0" err="1"/>
              <a:t>ExtraGalactic</a:t>
            </a:r>
            <a:r>
              <a:rPr lang="en-US" sz="1600" dirty="0"/>
              <a:t> </a:t>
            </a:r>
            <a:r>
              <a:rPr lang="en-US" sz="1600" dirty="0" smtClean="0"/>
              <a:t>HST UV </a:t>
            </a:r>
            <a:r>
              <a:rPr lang="en-US" sz="1600" dirty="0"/>
              <a:t>Survey) </a:t>
            </a:r>
            <a:r>
              <a:rPr lang="en-US" sz="1600" dirty="0" smtClean="0"/>
              <a:t> </a:t>
            </a:r>
            <a:r>
              <a:rPr lang="en-US" sz="1600" dirty="0"/>
              <a:t>a Treasury Program that will image 50 local (closer than 12 Mpc) galaxies in multiple </a:t>
            </a:r>
            <a:r>
              <a:rPr lang="en-US" sz="1600" dirty="0" err="1"/>
              <a:t>colours</a:t>
            </a:r>
            <a:r>
              <a:rPr lang="en-US" sz="1600" dirty="0"/>
              <a:t> with WFC3 and ACS. </a:t>
            </a:r>
            <a:endParaRPr lang="en-US" sz="1600" dirty="0" smtClean="0"/>
          </a:p>
          <a:p>
            <a:endParaRPr lang="en-US" sz="1600" dirty="0" smtClean="0"/>
          </a:p>
          <a:p>
            <a:pPr marL="285750" indent="-285750">
              <a:buFont typeface="Arial" charset="0"/>
              <a:buChar char="•"/>
            </a:pPr>
            <a:r>
              <a:rPr lang="en-US" sz="1600" dirty="0"/>
              <a:t>T</a:t>
            </a:r>
            <a:r>
              <a:rPr lang="en-US" sz="1600" dirty="0" smtClean="0"/>
              <a:t>he </a:t>
            </a:r>
            <a:r>
              <a:rPr lang="en-US" sz="1600" dirty="0"/>
              <a:t>galaxies </a:t>
            </a:r>
            <a:r>
              <a:rPr lang="en-US" sz="1600" dirty="0" smtClean="0"/>
              <a:t>are </a:t>
            </a:r>
            <a:r>
              <a:rPr lang="en-US" sz="1600" dirty="0"/>
              <a:t>resolved into their main components: stars, </a:t>
            </a:r>
            <a:r>
              <a:rPr lang="en-US" sz="1600" u="sng" dirty="0">
                <a:solidFill>
                  <a:srgbClr val="FF0000"/>
                </a:solidFill>
              </a:rPr>
              <a:t>star clusters</a:t>
            </a:r>
            <a:r>
              <a:rPr lang="en-US" sz="1600" dirty="0"/>
              <a:t>, and associations. </a:t>
            </a:r>
            <a:endParaRPr lang="en-US" sz="1600" dirty="0" smtClean="0"/>
          </a:p>
          <a:p>
            <a:endParaRPr lang="en-US" sz="1600" dirty="0"/>
          </a:p>
          <a:p>
            <a:pPr marL="285750" indent="-285750">
              <a:buFont typeface="Arial" charset="0"/>
              <a:buChar char="•"/>
            </a:pPr>
            <a:r>
              <a:rPr lang="en-US" sz="1600" dirty="0" smtClean="0"/>
              <a:t>Catalogue of star clusters in about 50 galaxies of different morphological types and in different interaction stages</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2" y="1353439"/>
            <a:ext cx="3858823" cy="425863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43838" y="5794625"/>
            <a:ext cx="374559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Cluster populations in M51 (from LEGUS Survey, </a:t>
            </a:r>
            <a:r>
              <a:rPr lang="en-US" sz="1200" dirty="0" err="1" smtClean="0"/>
              <a:t>Messa</a:t>
            </a:r>
            <a:r>
              <a:rPr lang="en-US" sz="1200" dirty="0" smtClean="0"/>
              <a:t> et al. 2018)</a:t>
            </a:r>
            <a:endParaRPr lang="en-US" sz="1200" dirty="0"/>
          </a:p>
        </p:txBody>
      </p:sp>
    </p:spTree>
    <p:extLst>
      <p:ext uri="{BB962C8B-B14F-4D97-AF65-F5344CB8AC3E}">
        <p14:creationId xmlns:p14="http://schemas.microsoft.com/office/powerpoint/2010/main" val="1971706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4925"/>
            <a:ext cx="9144000" cy="1143000"/>
          </a:xfrm>
        </p:spPr>
        <p:txBody>
          <a:bodyPr>
            <a:noAutofit/>
          </a:bodyPr>
          <a:lstStyle/>
          <a:p>
            <a:r>
              <a:rPr lang="en-GB" dirty="0" smtClean="0">
                <a:solidFill>
                  <a:schemeClr val="accent1"/>
                </a:solidFill>
              </a:rPr>
              <a:t>What we can learn from star clusters</a:t>
            </a:r>
            <a:endParaRPr lang="en-GB" dirty="0"/>
          </a:p>
        </p:txBody>
      </p:sp>
      <p:sp>
        <p:nvSpPr>
          <p:cNvPr id="5" name="Rectangle 3"/>
          <p:cNvSpPr txBox="1">
            <a:spLocks noChangeArrowheads="1"/>
          </p:cNvSpPr>
          <p:nvPr/>
        </p:nvSpPr>
        <p:spPr>
          <a:xfrm>
            <a:off x="4448710" y="731154"/>
            <a:ext cx="4211073" cy="5320396"/>
          </a:xfrm>
          <a:prstGeom prst="rect">
            <a:avLst/>
          </a:prstGeom>
        </p:spPr>
        <p:txBody>
          <a:bodyPr vert="horz" lIns="91440" tIns="45720" rIns="91440" bIns="45720" rtlCol="0" anchor="ctr">
            <a:normAutofit/>
          </a:bodyPr>
          <a:lst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710" y="2667816"/>
            <a:ext cx="4388811" cy="3471491"/>
          </a:xfrm>
          <a:prstGeom prst="rect">
            <a:avLst/>
          </a:prstGeom>
          <a:ln>
            <a:noFill/>
          </a:ln>
          <a:effectLst>
            <a:outerShdw blurRad="292100" dist="139700" dir="2700000" algn="tl" rotWithShape="0">
              <a:srgbClr val="333333">
                <a:alpha val="65000"/>
              </a:srgbClr>
            </a:outerShdw>
          </a:effectLst>
        </p:spPr>
      </p:pic>
      <p:pic>
        <p:nvPicPr>
          <p:cNvPr id="23" name="Picture 2" descr="isultati immagini per m33 star clusters evolution grad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3185"/>
            <a:ext cx="4141933" cy="310780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13317" y="4403841"/>
            <a:ext cx="3915297"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dirty="0" smtClean="0"/>
              <a:t>Time evolution of the radial metallicity gradient in M33 using stellar clusters ages and metallicities (Beasley et al.  </a:t>
            </a:r>
            <a:r>
              <a:rPr lang="en-US" sz="1600" dirty="0"/>
              <a:t>‎</a:t>
            </a:r>
            <a:r>
              <a:rPr lang="en-US" sz="1600" dirty="0" smtClean="0"/>
              <a:t>2015)</a:t>
            </a:r>
            <a:endParaRPr lang="en-US" sz="1600" dirty="0"/>
          </a:p>
        </p:txBody>
      </p:sp>
      <p:sp>
        <p:nvSpPr>
          <p:cNvPr id="25" name="Rectangle 24"/>
          <p:cNvSpPr/>
          <p:nvPr/>
        </p:nvSpPr>
        <p:spPr>
          <a:xfrm>
            <a:off x="4431217" y="1933728"/>
            <a:ext cx="440630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dirty="0" smtClean="0"/>
              <a:t>Age-metallicity relationship from LMC star clusters </a:t>
            </a:r>
            <a:endParaRPr lang="en-US" sz="1600" dirty="0"/>
          </a:p>
        </p:txBody>
      </p:sp>
    </p:spTree>
    <p:extLst>
      <p:ext uri="{BB962C8B-B14F-4D97-AF65-F5344CB8AC3E}">
        <p14:creationId xmlns:p14="http://schemas.microsoft.com/office/powerpoint/2010/main" val="2796959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sultati immagini per nearby galax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3845">
            <a:off x="6979920" y="82411"/>
            <a:ext cx="1743455" cy="2192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isultati immagini per 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8534">
            <a:off x="7162702" y="1444745"/>
            <a:ext cx="2334868" cy="4315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isultati immagini per galaxy milky 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776" y="4647184"/>
            <a:ext cx="3316224" cy="2210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2010764"/>
            <a:ext cx="7315972" cy="4401312"/>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t>With the preparation of the large photometric and astrometric surveys from </a:t>
            </a:r>
            <a:r>
              <a:rPr lang="en-US" b="1" dirty="0" smtClean="0">
                <a:solidFill>
                  <a:schemeClr val="accent6"/>
                </a:solidFill>
              </a:rPr>
              <a:t>Gaia</a:t>
            </a:r>
            <a:r>
              <a:rPr lang="en-US" dirty="0" smtClean="0"/>
              <a:t> and </a:t>
            </a:r>
            <a:r>
              <a:rPr lang="en-US" b="1" dirty="0" smtClean="0">
                <a:solidFill>
                  <a:schemeClr val="accent6"/>
                </a:solidFill>
              </a:rPr>
              <a:t>LSST</a:t>
            </a:r>
            <a:r>
              <a:rPr lang="en-US" dirty="0" smtClean="0"/>
              <a:t> (but also </a:t>
            </a:r>
            <a:r>
              <a:rPr lang="en-US" b="1" dirty="0" smtClean="0"/>
              <a:t>Pan-STARRS1 and 2</a:t>
            </a:r>
            <a:r>
              <a:rPr lang="en-US" dirty="0" smtClean="0"/>
              <a:t>) and </a:t>
            </a:r>
            <a:r>
              <a:rPr lang="en-US" dirty="0" smtClean="0"/>
              <a:t>with the experience matured in  the </a:t>
            </a:r>
            <a:r>
              <a:rPr lang="en-US" b="1" u="sng" dirty="0" smtClean="0">
                <a:solidFill>
                  <a:schemeClr val="accent6"/>
                </a:solidFill>
              </a:rPr>
              <a:t>Gaia-ESO Survey</a:t>
            </a:r>
            <a:endParaRPr lang="en-US" dirty="0" smtClean="0"/>
          </a:p>
          <a:p>
            <a:pPr>
              <a:buFont typeface="Wingdings" charset="2"/>
              <a:buChar char="Ø"/>
            </a:pPr>
            <a:r>
              <a:rPr lang="en-US" dirty="0" smtClean="0">
                <a:sym typeface="Wingdings"/>
              </a:rPr>
              <a:t> </a:t>
            </a:r>
            <a:r>
              <a:rPr lang="en-US" b="1" dirty="0" smtClean="0">
                <a:solidFill>
                  <a:schemeClr val="accent6"/>
                </a:solidFill>
              </a:rPr>
              <a:t>WEAVE@WHT</a:t>
            </a:r>
            <a:r>
              <a:rPr lang="en-US" dirty="0" smtClean="0"/>
              <a:t>: young, nearby extended clusters</a:t>
            </a:r>
          </a:p>
          <a:p>
            <a:r>
              <a:rPr lang="en-US" dirty="0" smtClean="0">
                <a:sym typeface="Wingdings"/>
              </a:rPr>
              <a:t> </a:t>
            </a:r>
            <a:r>
              <a:rPr lang="en-US" b="1" dirty="0" smtClean="0">
                <a:solidFill>
                  <a:schemeClr val="accent6"/>
                </a:solidFill>
              </a:rPr>
              <a:t>MOONS@VLT</a:t>
            </a:r>
            <a:r>
              <a:rPr lang="en-US" dirty="0" smtClean="0"/>
              <a:t>: inspecting the cluster population in the inner disc</a:t>
            </a:r>
          </a:p>
          <a:p>
            <a:r>
              <a:rPr lang="en-US" dirty="0" smtClean="0">
                <a:sym typeface="Wingdings"/>
              </a:rPr>
              <a:t> </a:t>
            </a:r>
            <a:r>
              <a:rPr lang="en-US" b="1" dirty="0" smtClean="0">
                <a:solidFill>
                  <a:schemeClr val="accent6"/>
                </a:solidFill>
              </a:rPr>
              <a:t>MAVIS@VLT</a:t>
            </a:r>
            <a:r>
              <a:rPr lang="en-US" dirty="0" smtClean="0"/>
              <a:t>: moving towards the cluster population in the nearby galaxies</a:t>
            </a:r>
          </a:p>
          <a:p>
            <a:r>
              <a:rPr lang="en-US" dirty="0" smtClean="0">
                <a:sym typeface="Wingdings"/>
              </a:rPr>
              <a:t> </a:t>
            </a:r>
            <a:r>
              <a:rPr lang="en-US" b="1" dirty="0" smtClean="0">
                <a:solidFill>
                  <a:schemeClr val="accent6"/>
                </a:solidFill>
              </a:rPr>
              <a:t>E-ELT MOS (MOSAIC)</a:t>
            </a:r>
            <a:r>
              <a:rPr lang="en-US" dirty="0" smtClean="0"/>
              <a:t>: extending our cluster view to local Universe galaxies</a:t>
            </a:r>
            <a:endParaRPr lang="en-US" dirty="0"/>
          </a:p>
        </p:txBody>
      </p:sp>
      <p:sp>
        <p:nvSpPr>
          <p:cNvPr id="4" name="Rectangle 2"/>
          <p:cNvSpPr txBox="1">
            <a:spLocks noChangeArrowheads="1"/>
          </p:cNvSpPr>
          <p:nvPr/>
        </p:nvSpPr>
        <p:spPr>
          <a:xfrm>
            <a:off x="169916" y="298703"/>
            <a:ext cx="7681732" cy="1566673"/>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bg2"/>
                </a:solidFill>
              </a:rPr>
              <a:t>Star clusters and the next generation of Multi-object spectrographs</a:t>
            </a:r>
            <a:endParaRPr lang="en-GB" sz="3600" dirty="0">
              <a:solidFill>
                <a:schemeClr val="bg2"/>
              </a:solidFill>
            </a:endParaRPr>
          </a:p>
        </p:txBody>
      </p:sp>
      <p:pic>
        <p:nvPicPr>
          <p:cNvPr id="15" name="Picture 6" descr="isultati immagini per nearby galax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3845">
            <a:off x="6979921" y="82410"/>
            <a:ext cx="1743455" cy="2192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6" descr="isultati immagini per nearby galax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3845">
            <a:off x="6979922" y="82411"/>
            <a:ext cx="1743455" cy="2192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59" y="-242646"/>
            <a:ext cx="5449410" cy="1461311"/>
          </a:xfrm>
        </p:spPr>
        <p:txBody>
          <a:bodyPr>
            <a:normAutofit/>
          </a:bodyPr>
          <a:lstStyle/>
          <a:p>
            <a:r>
              <a:rPr lang="en-US" smtClean="0"/>
              <a:t>The unexplored regions of our Galaxy</a:t>
            </a:r>
            <a:endParaRPr lang="en-US" dirty="0"/>
          </a:p>
        </p:txBody>
      </p:sp>
      <p:pic>
        <p:nvPicPr>
          <p:cNvPr id="4" name="Picture 3"/>
          <p:cNvPicPr>
            <a:picLocks noChangeAspect="1"/>
          </p:cNvPicPr>
          <p:nvPr/>
        </p:nvPicPr>
        <p:blipFill>
          <a:blip r:embed="rId2"/>
          <a:stretch>
            <a:fillRect/>
          </a:stretch>
        </p:blipFill>
        <p:spPr>
          <a:xfrm>
            <a:off x="260881" y="153167"/>
            <a:ext cx="2886048" cy="284275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468959" y="1071693"/>
            <a:ext cx="5449410"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400" dirty="0" smtClean="0"/>
              <a:t>The </a:t>
            </a:r>
            <a:r>
              <a:rPr lang="en-US" sz="1400" dirty="0">
                <a:solidFill>
                  <a:schemeClr val="accent6"/>
                </a:solidFill>
              </a:rPr>
              <a:t>VVV data </a:t>
            </a:r>
            <a:r>
              <a:rPr lang="en-US" sz="1400" dirty="0"/>
              <a:t>in a total of 735 new star cluster candidates </a:t>
            </a:r>
            <a:r>
              <a:rPr lang="en-US" sz="1400" dirty="0" smtClean="0"/>
              <a:t>(e.g., </a:t>
            </a:r>
            <a:r>
              <a:rPr lang="en-US" sz="1400" dirty="0" err="1" smtClean="0"/>
              <a:t>Minniti</a:t>
            </a:r>
            <a:r>
              <a:rPr lang="en-US" sz="1400" dirty="0" smtClean="0"/>
              <a:t> </a:t>
            </a:r>
            <a:r>
              <a:rPr lang="en-US" sz="1400" dirty="0"/>
              <a:t>et al. </a:t>
            </a:r>
            <a:r>
              <a:rPr lang="en-US" sz="1400" dirty="0" smtClean="0"/>
              <a:t>2011; </a:t>
            </a:r>
            <a:r>
              <a:rPr lang="en-US" sz="1400" dirty="0" err="1"/>
              <a:t>Barbá</a:t>
            </a:r>
            <a:r>
              <a:rPr lang="en-US" sz="1400" dirty="0"/>
              <a:t> et al. 2015</a:t>
            </a:r>
            <a:r>
              <a:rPr lang="en-US" sz="1400" dirty="0" smtClean="0"/>
              <a:t>) + 120 new clusters of </a:t>
            </a:r>
            <a:r>
              <a:rPr lang="en-US" sz="1400" dirty="0" smtClean="0">
                <a:solidFill>
                  <a:schemeClr val="accent6"/>
                </a:solidFill>
              </a:rPr>
              <a:t>VVVX </a:t>
            </a:r>
            <a:r>
              <a:rPr lang="en-US" sz="1400" dirty="0" smtClean="0"/>
              <a:t>(</a:t>
            </a:r>
            <a:r>
              <a:rPr lang="en-US" sz="1400" dirty="0" err="1" smtClean="0"/>
              <a:t>Borrisova</a:t>
            </a:r>
            <a:r>
              <a:rPr lang="en-US" sz="1400" dirty="0" smtClean="0"/>
              <a:t> et al. 2018) </a:t>
            </a:r>
            <a:r>
              <a:rPr lang="en-US" sz="1400" dirty="0"/>
              <a:t>greatly improving the census of the star clusters in the Galaxy. </a:t>
            </a:r>
            <a:r>
              <a:rPr lang="en-US" sz="1400" b="1" u="sng" dirty="0">
                <a:solidFill>
                  <a:schemeClr val="accent6"/>
                </a:solidFill>
              </a:rPr>
              <a:t>Most of the newly identified objects are practically invisible in the optical. </a:t>
            </a:r>
          </a:p>
        </p:txBody>
      </p:sp>
      <p:sp>
        <p:nvSpPr>
          <p:cNvPr id="6" name="TextBox 5"/>
          <p:cNvSpPr txBox="1"/>
          <p:nvPr/>
        </p:nvSpPr>
        <p:spPr>
          <a:xfrm>
            <a:off x="162532" y="3009578"/>
            <a:ext cx="4037673" cy="276999"/>
          </a:xfrm>
          <a:prstGeom prst="rect">
            <a:avLst/>
          </a:prstGeom>
          <a:noFill/>
        </p:spPr>
        <p:txBody>
          <a:bodyPr wrap="square" rtlCol="0">
            <a:spAutoFit/>
          </a:bodyPr>
          <a:lstStyle/>
          <a:p>
            <a:r>
              <a:rPr lang="en-US" sz="1200" dirty="0" smtClean="0"/>
              <a:t>An example of CMD from </a:t>
            </a:r>
            <a:r>
              <a:rPr lang="en-US" sz="1200" dirty="0" err="1" smtClean="0"/>
              <a:t>Ivanov</a:t>
            </a:r>
            <a:r>
              <a:rPr lang="en-US" sz="1200" dirty="0" smtClean="0"/>
              <a:t> et al. 2017</a:t>
            </a:r>
            <a:endParaRPr lang="en-US" sz="1200" dirty="0"/>
          </a:p>
        </p:txBody>
      </p:sp>
      <p:sp>
        <p:nvSpPr>
          <p:cNvPr id="7" name="Rectangle 6"/>
          <p:cNvSpPr/>
          <p:nvPr/>
        </p:nvSpPr>
        <p:spPr>
          <a:xfrm>
            <a:off x="162532" y="3318570"/>
            <a:ext cx="4037673" cy="32316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600" dirty="0" smtClean="0"/>
              <a:t>The recent work of </a:t>
            </a:r>
            <a:r>
              <a:rPr lang="en-US" sz="1600" dirty="0" err="1" smtClean="0"/>
              <a:t>Ryu</a:t>
            </a:r>
            <a:r>
              <a:rPr lang="en-US" sz="1600" dirty="0" smtClean="0"/>
              <a:t> </a:t>
            </a:r>
            <a:r>
              <a:rPr lang="en-US" sz="1600" dirty="0"/>
              <a:t>&amp; Lee (2018</a:t>
            </a:r>
            <a:r>
              <a:rPr lang="en-US" sz="1600" dirty="0" smtClean="0"/>
              <a:t>) indicates </a:t>
            </a:r>
            <a:r>
              <a:rPr lang="en-US" sz="1600" dirty="0"/>
              <a:t>the total number of known </a:t>
            </a:r>
            <a:r>
              <a:rPr lang="en-US" sz="1600" b="1" u="sng" dirty="0">
                <a:solidFill>
                  <a:srgbClr val="FF0000"/>
                </a:solidFill>
              </a:rPr>
              <a:t>infrared clusters </a:t>
            </a:r>
            <a:r>
              <a:rPr lang="en-US" sz="1600" dirty="0" smtClean="0"/>
              <a:t>that has </a:t>
            </a:r>
            <a:r>
              <a:rPr lang="en-US" sz="1600" dirty="0"/>
              <a:t>now exceeded </a:t>
            </a:r>
            <a:r>
              <a:rPr lang="en-US" sz="1600" b="1" u="sng" dirty="0">
                <a:solidFill>
                  <a:srgbClr val="FF0000"/>
                </a:solidFill>
              </a:rPr>
              <a:t>6300 objects</a:t>
            </a:r>
            <a:r>
              <a:rPr lang="en-US" sz="1600" dirty="0"/>
              <a:t>.</a:t>
            </a:r>
            <a:endParaRPr lang="en-US" sz="1600" dirty="0" smtClean="0"/>
          </a:p>
          <a:p>
            <a:pPr algn="just"/>
            <a:endParaRPr lang="en-US" sz="1600" dirty="0" smtClean="0"/>
          </a:p>
          <a:p>
            <a:pPr algn="just"/>
            <a:r>
              <a:rPr lang="en-US" sz="1600" dirty="0" smtClean="0"/>
              <a:t>This </a:t>
            </a:r>
            <a:r>
              <a:rPr lang="en-US" sz="1600" dirty="0"/>
              <a:t>project is a precursor for the </a:t>
            </a:r>
            <a:r>
              <a:rPr lang="en-US" sz="1600" dirty="0" smtClean="0"/>
              <a:t>LSST </a:t>
            </a:r>
            <a:r>
              <a:rPr lang="en-US" sz="1600" dirty="0"/>
              <a:t>cluster searches, even though the LSST works in the optical, stacking multiple epochs as carried out in this work will generate deep images in the Milky </a:t>
            </a:r>
            <a:r>
              <a:rPr lang="en-US" sz="1600" dirty="0" smtClean="0"/>
              <a:t>Way </a:t>
            </a:r>
            <a:r>
              <a:rPr lang="en-US" sz="1400" dirty="0" smtClean="0">
                <a:solidFill>
                  <a:srgbClr val="FF0000"/>
                </a:solidFill>
              </a:rPr>
              <a:t>(presented as White Paper for the LSST call, Nov. 2018, </a:t>
            </a:r>
            <a:r>
              <a:rPr lang="en-US" sz="1400" dirty="0" err="1" smtClean="0">
                <a:solidFill>
                  <a:srgbClr val="FF0000"/>
                </a:solidFill>
              </a:rPr>
              <a:t>Prisinzano</a:t>
            </a:r>
            <a:r>
              <a:rPr lang="en-US" sz="1400" dirty="0" smtClean="0">
                <a:solidFill>
                  <a:srgbClr val="FF0000"/>
                </a:solidFill>
              </a:rPr>
              <a:t>, </a:t>
            </a:r>
            <a:r>
              <a:rPr lang="en-US" sz="1400" dirty="0" err="1" smtClean="0">
                <a:solidFill>
                  <a:srgbClr val="FF0000"/>
                </a:solidFill>
              </a:rPr>
              <a:t>Magrini</a:t>
            </a:r>
            <a:r>
              <a:rPr lang="en-US" sz="1400" dirty="0" smtClean="0">
                <a:solidFill>
                  <a:srgbClr val="FF0000"/>
                </a:solidFill>
              </a:rPr>
              <a:t> et al. 2018)</a:t>
            </a:r>
            <a:endParaRPr lang="en-US" sz="1400" dirty="0">
              <a:solidFill>
                <a:srgbClr val="FF0000"/>
              </a:solidFill>
            </a:endParaRPr>
          </a:p>
        </p:txBody>
      </p:sp>
      <p:pic>
        <p:nvPicPr>
          <p:cNvPr id="8" name="Picture 7" descr="ges_cluster_idr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464" y="2533004"/>
            <a:ext cx="4331644" cy="5605657"/>
          </a:xfrm>
          <a:prstGeom prst="rect">
            <a:avLst/>
          </a:prstGeom>
          <a:solidFill>
            <a:schemeClr val="bg2"/>
          </a:solidFill>
        </p:spPr>
      </p:pic>
      <p:sp>
        <p:nvSpPr>
          <p:cNvPr id="3" name="TextBox 2"/>
          <p:cNvSpPr txBox="1"/>
          <p:nvPr/>
        </p:nvSpPr>
        <p:spPr>
          <a:xfrm>
            <a:off x="4500116" y="2640246"/>
            <a:ext cx="4280339" cy="738664"/>
          </a:xfrm>
          <a:prstGeom prst="rect">
            <a:avLst/>
          </a:prstGeom>
          <a:noFill/>
        </p:spPr>
        <p:txBody>
          <a:bodyPr wrap="none" rtlCol="0">
            <a:spAutoFit/>
          </a:bodyPr>
          <a:lstStyle/>
          <a:p>
            <a:pPr marL="171450" indent="-171450">
              <a:buFont typeface="Arial" charset="0"/>
              <a:buChar char="•"/>
            </a:pPr>
            <a:r>
              <a:rPr lang="en-US" sz="1400" dirty="0" smtClean="0"/>
              <a:t>Disc-bulge connection</a:t>
            </a:r>
          </a:p>
          <a:p>
            <a:pPr marL="171450" indent="-171450">
              <a:buFont typeface="Arial" charset="0"/>
              <a:buChar char="•"/>
            </a:pPr>
            <a:r>
              <a:rPr lang="en-US" sz="1400" dirty="0" smtClean="0"/>
              <a:t>Change of slope in radial metallicity gradient</a:t>
            </a:r>
          </a:p>
          <a:p>
            <a:pPr marL="171450" indent="-171450">
              <a:buFont typeface="Arial" charset="0"/>
              <a:buChar char="•"/>
            </a:pPr>
            <a:r>
              <a:rPr lang="en-US" sz="1400" dirty="0" smtClean="0"/>
              <a:t>Bar induced mixing</a:t>
            </a:r>
            <a:endParaRPr lang="en-US" sz="1400" dirty="0"/>
          </a:p>
        </p:txBody>
      </p:sp>
    </p:spTree>
    <p:extLst>
      <p:ext uri="{BB962C8B-B14F-4D97-AF65-F5344CB8AC3E}">
        <p14:creationId xmlns:p14="http://schemas.microsoft.com/office/powerpoint/2010/main" val="7229696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448710" y="731154"/>
            <a:ext cx="4211073" cy="5320396"/>
          </a:xfrm>
          <a:prstGeom prst="rect">
            <a:avLst/>
          </a:prstGeom>
        </p:spPr>
        <p:txBody>
          <a:bodyPr vert="horz" lIns="91440" tIns="45720" rIns="91440" bIns="45720" rtlCol="0" anchor="ctr">
            <a:normAutofit/>
          </a:bodyPr>
          <a:lst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endParaRPr lang="en-GB" dirty="0"/>
          </a:p>
        </p:txBody>
      </p:sp>
      <p:sp>
        <p:nvSpPr>
          <p:cNvPr id="22" name="Footer Placeholder 21"/>
          <p:cNvSpPr>
            <a:spLocks noGrp="1"/>
          </p:cNvSpPr>
          <p:nvPr>
            <p:ph type="ftr" sz="quarter" idx="11"/>
          </p:nvPr>
        </p:nvSpPr>
        <p:spPr/>
        <p:txBody>
          <a:bodyPr/>
          <a:lstStyle/>
          <a:p>
            <a:r>
              <a:rPr lang="en-US" smtClean="0"/>
              <a:t>7-9 May 2018 Sydney - MAVIS Workshop</a:t>
            </a:r>
            <a:endParaRPr lang="en-US" dirty="0"/>
          </a:p>
        </p:txBody>
      </p:sp>
      <p:sp>
        <p:nvSpPr>
          <p:cNvPr id="12" name="Rectangle 11"/>
          <p:cNvSpPr/>
          <p:nvPr/>
        </p:nvSpPr>
        <p:spPr>
          <a:xfrm>
            <a:off x="4268246" y="877463"/>
            <a:ext cx="4572000" cy="360098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1600" dirty="0" smtClean="0"/>
              <a:t>Characterization of star clusters in nearby galaxies with </a:t>
            </a:r>
            <a:r>
              <a:rPr lang="en-US" sz="1600" b="1" dirty="0" smtClean="0">
                <a:solidFill>
                  <a:srgbClr val="C00000"/>
                </a:solidFill>
              </a:rPr>
              <a:t>MAVIS@VLT</a:t>
            </a:r>
            <a:r>
              <a:rPr lang="en-US" sz="1600" dirty="0" smtClean="0"/>
              <a:t>: </a:t>
            </a:r>
          </a:p>
          <a:p>
            <a:r>
              <a:rPr lang="en-US" sz="1400" b="1" dirty="0" smtClean="0">
                <a:solidFill>
                  <a:srgbClr val="C00000"/>
                </a:solidFill>
                <a:sym typeface="Wingdings"/>
              </a:rPr>
              <a:t>Performances comparable to HST, but much deeper </a:t>
            </a:r>
          </a:p>
          <a:p>
            <a:pPr marL="285750" indent="-285750">
              <a:buFont typeface="Arial" charset="0"/>
              <a:buChar char="•"/>
            </a:pPr>
            <a:r>
              <a:rPr lang="en-US" sz="1400" dirty="0" smtClean="0">
                <a:sym typeface="Wingdings"/>
              </a:rPr>
              <a:t>Individual </a:t>
            </a:r>
            <a:r>
              <a:rPr lang="en-US" sz="1400" dirty="0" smtClean="0"/>
              <a:t>stars </a:t>
            </a:r>
            <a:r>
              <a:rPr lang="en-US" sz="1400" dirty="0"/>
              <a:t>photometry </a:t>
            </a:r>
            <a:r>
              <a:rPr lang="en-US" sz="1400" dirty="0" smtClean="0"/>
              <a:t>for resolved </a:t>
            </a:r>
            <a:r>
              <a:rPr lang="en-US" sz="1400" dirty="0" err="1"/>
              <a:t>colour</a:t>
            </a:r>
            <a:r>
              <a:rPr lang="en-US" sz="1400" dirty="0"/>
              <a:t>-magnitude diagram </a:t>
            </a:r>
            <a:r>
              <a:rPr lang="en-US" sz="1400" dirty="0" smtClean="0"/>
              <a:t>to </a:t>
            </a:r>
            <a:r>
              <a:rPr lang="en-US" sz="1400" dirty="0"/>
              <a:t>estimate </a:t>
            </a:r>
            <a:r>
              <a:rPr lang="en-US" sz="1400" dirty="0" smtClean="0"/>
              <a:t>age, distance, mass of clusters</a:t>
            </a:r>
          </a:p>
          <a:p>
            <a:pPr marL="285750" indent="-285750">
              <a:buFont typeface="Arial" charset="0"/>
              <a:buChar char="•"/>
            </a:pPr>
            <a:endParaRPr lang="en-US" sz="1400" dirty="0"/>
          </a:p>
          <a:p>
            <a:pPr marL="285750" indent="-285750">
              <a:buFont typeface="Arial" charset="0"/>
              <a:buChar char="•"/>
            </a:pPr>
            <a:r>
              <a:rPr lang="en-US" sz="1400" dirty="0" smtClean="0"/>
              <a:t>From multiband </a:t>
            </a:r>
            <a:r>
              <a:rPr lang="en-US" sz="1400" dirty="0" err="1" smtClean="0"/>
              <a:t>photometry+distances</a:t>
            </a:r>
            <a:r>
              <a:rPr lang="en-US" sz="1400" dirty="0" smtClean="0"/>
              <a:t>: derive individual stellar parameters (</a:t>
            </a:r>
            <a:r>
              <a:rPr lang="en-US" sz="1400" dirty="0" err="1" smtClean="0"/>
              <a:t>Teff</a:t>
            </a:r>
            <a:r>
              <a:rPr lang="en-US" sz="1400" dirty="0" smtClean="0"/>
              <a:t> and </a:t>
            </a:r>
            <a:r>
              <a:rPr lang="en-US" sz="1400" dirty="0" err="1" smtClean="0"/>
              <a:t>logg</a:t>
            </a:r>
            <a:r>
              <a:rPr lang="en-US" sz="1400" dirty="0" smtClean="0"/>
              <a:t>)</a:t>
            </a:r>
          </a:p>
          <a:p>
            <a:pPr marL="285750" indent="-285750">
              <a:buFont typeface="Arial" charset="0"/>
              <a:buChar char="•"/>
            </a:pPr>
            <a:endParaRPr lang="en-US" sz="1400" dirty="0"/>
          </a:p>
          <a:p>
            <a:pPr marL="285750" indent="-285750">
              <a:buFont typeface="Arial" charset="0"/>
              <a:buChar char="•"/>
            </a:pPr>
            <a:r>
              <a:rPr lang="en-US" sz="1400" dirty="0"/>
              <a:t>M</a:t>
            </a:r>
            <a:r>
              <a:rPr lang="en-US" sz="1400" dirty="0" smtClean="0"/>
              <a:t>edium/high-resolution </a:t>
            </a:r>
            <a:r>
              <a:rPr lang="en-US" sz="1400" dirty="0"/>
              <a:t>spectroscopy (R=10000-15000) for the brightest stars of the clusters, red clump stars for the intermediate-age and old clusters, and </a:t>
            </a:r>
            <a:r>
              <a:rPr lang="en-US" sz="1400" dirty="0" smtClean="0"/>
              <a:t>upper </a:t>
            </a:r>
            <a:r>
              <a:rPr lang="en-US" sz="1400" dirty="0"/>
              <a:t>main sequence stars for the younger clusters.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93" y="892436"/>
            <a:ext cx="3749096" cy="434388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211" y="4693892"/>
            <a:ext cx="4875111" cy="21087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920" y="5543453"/>
            <a:ext cx="3739793" cy="1281668"/>
          </a:xfrm>
          <a:prstGeom prst="rect">
            <a:avLst/>
          </a:prstGeom>
        </p:spPr>
      </p:pic>
      <p:sp>
        <p:nvSpPr>
          <p:cNvPr id="13" name="Rectangle 12"/>
          <p:cNvSpPr/>
          <p:nvPr/>
        </p:nvSpPr>
        <p:spPr>
          <a:xfrm>
            <a:off x="4188211" y="4724821"/>
            <a:ext cx="1688608"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000" dirty="0" smtClean="0"/>
              <a:t>Simulated old and </a:t>
            </a:r>
            <a:r>
              <a:rPr lang="en-US" sz="1000" smtClean="0"/>
              <a:t>young clusters@3Mpc, the </a:t>
            </a:r>
            <a:r>
              <a:rPr lang="en-US" sz="1000" dirty="0"/>
              <a:t>images are both 6”×6”. </a:t>
            </a:r>
          </a:p>
        </p:txBody>
      </p:sp>
      <p:sp>
        <p:nvSpPr>
          <p:cNvPr id="17" name="Rectangle 16"/>
          <p:cNvSpPr/>
          <p:nvPr/>
        </p:nvSpPr>
        <p:spPr>
          <a:xfrm>
            <a:off x="91236" y="5001820"/>
            <a:ext cx="1778661"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000" dirty="0" smtClean="0"/>
              <a:t>Observed stellar clusters with HST in </a:t>
            </a:r>
            <a:r>
              <a:rPr lang="en-US" sz="1000" smtClean="0"/>
              <a:t>NGC7793 (</a:t>
            </a:r>
            <a:r>
              <a:rPr lang="en-US" sz="1000"/>
              <a:t>S</a:t>
            </a:r>
            <a:r>
              <a:rPr lang="en-US" sz="1000" smtClean="0"/>
              <a:t>ilva-Villa </a:t>
            </a:r>
            <a:r>
              <a:rPr lang="en-US" sz="1000" dirty="0" smtClean="0"/>
              <a:t>et a. 2010) </a:t>
            </a:r>
            <a:endParaRPr lang="en-US" sz="1000" dirty="0"/>
          </a:p>
        </p:txBody>
      </p:sp>
      <p:sp>
        <p:nvSpPr>
          <p:cNvPr id="20" name="Rectangle 2"/>
          <p:cNvSpPr txBox="1">
            <a:spLocks noChangeArrowheads="1"/>
          </p:cNvSpPr>
          <p:nvPr/>
        </p:nvSpPr>
        <p:spPr>
          <a:xfrm>
            <a:off x="-226031" y="48558"/>
            <a:ext cx="9493321" cy="828208"/>
          </a:xfrm>
          <a:prstGeom prst="rect">
            <a:avLst/>
          </a:prstGeom>
        </p:spPr>
        <p:txBody>
          <a:bodyPr vert="horz" lIns="228600" tIns="228600" rIns="228600" bIns="228600" rtlCol="0" anchor="ctr">
            <a:noAutofit/>
          </a:bodyPr>
          <a:lstStyle>
            <a:lvl1pPr algn="ctr" defTabSz="685800" rtl="0" eaLnBrk="1" latinLnBrk="0" hangingPunct="1">
              <a:lnSpc>
                <a:spcPct val="85000"/>
              </a:lnSpc>
              <a:spcBef>
                <a:spcPct val="0"/>
              </a:spcBef>
              <a:buNone/>
              <a:defRPr sz="3000" b="0" i="0" kern="1200" cap="none" spc="-113">
                <a:solidFill>
                  <a:srgbClr val="FFFEFF"/>
                </a:solidFill>
                <a:effectLst/>
                <a:latin typeface="+mj-lt"/>
                <a:ea typeface="+mj-ea"/>
                <a:cs typeface="+mj-cs"/>
              </a:defRPr>
            </a:lvl1pPr>
          </a:lstStyle>
          <a:p>
            <a:r>
              <a:rPr lang="en-GB" sz="2800" dirty="0" smtClean="0">
                <a:solidFill>
                  <a:schemeClr val="accent1"/>
                </a:solidFill>
              </a:rPr>
              <a:t>Tracing the chemical evolution of nearby galaxies with star clusters </a:t>
            </a:r>
            <a:r>
              <a:rPr lang="en-GB" sz="1400" dirty="0" smtClean="0">
                <a:solidFill>
                  <a:schemeClr val="accent1"/>
                </a:solidFill>
              </a:rPr>
              <a:t>(presented in the White Papers for MAVIS 2018 call, </a:t>
            </a:r>
            <a:r>
              <a:rPr lang="en-GB" sz="1400" dirty="0" err="1" smtClean="0">
                <a:solidFill>
                  <a:schemeClr val="accent1"/>
                </a:solidFill>
              </a:rPr>
              <a:t>Magrini</a:t>
            </a:r>
            <a:r>
              <a:rPr lang="en-GB" sz="1400" dirty="0" smtClean="0">
                <a:solidFill>
                  <a:schemeClr val="accent1"/>
                </a:solidFill>
              </a:rPr>
              <a:t> et al.)</a:t>
            </a:r>
            <a:endParaRPr lang="en-GB" sz="1400" dirty="0"/>
          </a:p>
        </p:txBody>
      </p:sp>
    </p:spTree>
    <p:extLst>
      <p:ext uri="{BB962C8B-B14F-4D97-AF65-F5344CB8AC3E}">
        <p14:creationId xmlns:p14="http://schemas.microsoft.com/office/powerpoint/2010/main" val="19701608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8808"/>
            <a:ext cx="6554867" cy="1524000"/>
          </a:xfrm>
        </p:spPr>
        <p:txBody>
          <a:bodyPr>
            <a:normAutofit fontScale="90000"/>
          </a:bodyPr>
          <a:lstStyle/>
          <a:p>
            <a:r>
              <a:rPr lang="en-US" dirty="0" smtClean="0">
                <a:solidFill>
                  <a:schemeClr val="bg2"/>
                </a:solidFill>
              </a:rPr>
              <a:t>STAR clusters: powerful tools to investigate the structure and evolution of galaxies</a:t>
            </a:r>
            <a:endParaRPr lang="en-US" dirty="0">
              <a:solidFill>
                <a:schemeClr val="bg2"/>
              </a:solidFill>
            </a:endParaRPr>
          </a:p>
        </p:txBody>
      </p:sp>
      <p:sp>
        <p:nvSpPr>
          <p:cNvPr id="3" name="Content Placeholder 2"/>
          <p:cNvSpPr>
            <a:spLocks noGrp="1"/>
          </p:cNvSpPr>
          <p:nvPr>
            <p:ph idx="1"/>
          </p:nvPr>
        </p:nvSpPr>
        <p:spPr>
          <a:xfrm>
            <a:off x="533400" y="2148444"/>
            <a:ext cx="6554867" cy="3767670"/>
          </a:xfrm>
        </p:spPr>
        <p:style>
          <a:lnRef idx="2">
            <a:schemeClr val="accent1"/>
          </a:lnRef>
          <a:fillRef idx="1">
            <a:schemeClr val="lt1"/>
          </a:fillRef>
          <a:effectRef idx="0">
            <a:schemeClr val="accent1"/>
          </a:effectRef>
          <a:fontRef idx="minor">
            <a:schemeClr val="dk1"/>
          </a:fontRef>
        </p:style>
        <p:txBody>
          <a:bodyPr>
            <a:normAutofit lnSpcReduction="10000"/>
          </a:bodyPr>
          <a:lstStyle/>
          <a:p>
            <a:endParaRPr lang="en-US" sz="2400" dirty="0" smtClean="0"/>
          </a:p>
          <a:p>
            <a:r>
              <a:rPr lang="en-US" sz="2400" dirty="0" smtClean="0"/>
              <a:t>The next generation of MOS instruments will allows us to: </a:t>
            </a:r>
          </a:p>
          <a:p>
            <a:pPr marL="457200" lvl="1" indent="0">
              <a:buNone/>
            </a:pPr>
            <a:r>
              <a:rPr lang="en-US" sz="2000" dirty="0" smtClean="0"/>
              <a:t>Extend our knowledge of star cluster population in the unexplored Galactic regions</a:t>
            </a:r>
          </a:p>
          <a:p>
            <a:pPr marL="457200" lvl="1" indent="0">
              <a:buNone/>
            </a:pPr>
            <a:endParaRPr lang="en-US" sz="2000" dirty="0"/>
          </a:p>
          <a:p>
            <a:pPr marL="457200" lvl="1" indent="0">
              <a:buNone/>
            </a:pPr>
            <a:r>
              <a:rPr lang="en-US" sz="2000" dirty="0" smtClean="0"/>
              <a:t>Move towards external galaxies from the Local Group to Local Volume galaxies </a:t>
            </a:r>
            <a:r>
              <a:rPr lang="en-US" sz="2000" dirty="0"/>
              <a:t>(different metallicities, star formation </a:t>
            </a:r>
            <a:r>
              <a:rPr lang="en-US" sz="2000" dirty="0" smtClean="0"/>
              <a:t>histories, environments, morphological types, etc.) </a:t>
            </a:r>
          </a:p>
          <a:p>
            <a:pPr lvl="1"/>
            <a:endParaRPr lang="en-US" sz="2000" dirty="0" smtClean="0"/>
          </a:p>
          <a:p>
            <a:pPr lvl="1"/>
            <a:endParaRPr lang="en-US" sz="2000" dirty="0"/>
          </a:p>
        </p:txBody>
      </p:sp>
    </p:spTree>
    <p:extLst>
      <p:ext uri="{BB962C8B-B14F-4D97-AF65-F5344CB8AC3E}">
        <p14:creationId xmlns:p14="http://schemas.microsoft.com/office/powerpoint/2010/main" val="20942220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5806</TotalTime>
  <Words>1047</Words>
  <Application>Microsoft Macintosh PowerPoint</Application>
  <PresentationFormat>On-screen Show (4:3)</PresentationFormat>
  <Paragraphs>84</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Slice</vt:lpstr>
      <vt:lpstr>From the Galaxy to galaxies: star clusters as probes of the formation and evolution of galaxies over cosmic times </vt:lpstr>
      <vt:lpstr>In Our Galaxy</vt:lpstr>
      <vt:lpstr>PowerPoint Presentation</vt:lpstr>
      <vt:lpstr>Outside the LG: stellar clusters in nearby galaxies</vt:lpstr>
      <vt:lpstr>What we can learn from star clusters</vt:lpstr>
      <vt:lpstr>PowerPoint Presentation</vt:lpstr>
      <vt:lpstr>The unexplored regions of our Galaxy</vt:lpstr>
      <vt:lpstr>PowerPoint Presentation</vt:lpstr>
      <vt:lpstr>STAR clusters: powerful tools to investigate the structure and evolution of galaxies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Galaxy to galaxies: star clusters as probes of the formation and evolution of galaxies over cosmic times </dc:title>
  <dc:creator>Microsoft Office User</dc:creator>
  <cp:lastModifiedBy>Laura Magrini</cp:lastModifiedBy>
  <cp:revision>29</cp:revision>
  <dcterms:created xsi:type="dcterms:W3CDTF">2018-12-06T14:27:32Z</dcterms:created>
  <dcterms:modified xsi:type="dcterms:W3CDTF">2018-12-12T09:57:24Z</dcterms:modified>
</cp:coreProperties>
</file>