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41"/>
  </p:notesMasterIdLst>
  <p:sldIdLst>
    <p:sldId id="334" r:id="rId8"/>
    <p:sldId id="319" r:id="rId9"/>
    <p:sldId id="335" r:id="rId10"/>
    <p:sldId id="337" r:id="rId11"/>
    <p:sldId id="284" r:id="rId12"/>
    <p:sldId id="339" r:id="rId13"/>
    <p:sldId id="340" r:id="rId14"/>
    <p:sldId id="346" r:id="rId15"/>
    <p:sldId id="347" r:id="rId16"/>
    <p:sldId id="349" r:id="rId17"/>
    <p:sldId id="342" r:id="rId18"/>
    <p:sldId id="343" r:id="rId19"/>
    <p:sldId id="344" r:id="rId20"/>
    <p:sldId id="348" r:id="rId21"/>
    <p:sldId id="287" r:id="rId22"/>
    <p:sldId id="288" r:id="rId23"/>
    <p:sldId id="323" r:id="rId24"/>
    <p:sldId id="324" r:id="rId25"/>
    <p:sldId id="332" r:id="rId26"/>
    <p:sldId id="333" r:id="rId27"/>
    <p:sldId id="317" r:id="rId28"/>
    <p:sldId id="328" r:id="rId29"/>
    <p:sldId id="330" r:id="rId30"/>
    <p:sldId id="331" r:id="rId31"/>
    <p:sldId id="293" r:id="rId32"/>
    <p:sldId id="300" r:id="rId33"/>
    <p:sldId id="301" r:id="rId34"/>
    <p:sldId id="286" r:id="rId35"/>
    <p:sldId id="312" r:id="rId36"/>
    <p:sldId id="311" r:id="rId37"/>
    <p:sldId id="318" r:id="rId38"/>
    <p:sldId id="338" r:id="rId39"/>
    <p:sldId id="34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FF2A"/>
    <a:srgbClr val="5EFF48"/>
    <a:srgbClr val="FF6D6B"/>
    <a:srgbClr val="FF1E4B"/>
    <a:srgbClr val="CB3086"/>
    <a:srgbClr val="BB1B71"/>
    <a:srgbClr val="6AE8F3"/>
    <a:srgbClr val="EFFFEE"/>
    <a:srgbClr val="4141F4"/>
    <a:srgbClr val="BB0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655" autoAdjust="0"/>
  </p:normalViewPr>
  <p:slideViewPr>
    <p:cSldViewPr snapToGrid="0" snapToObjects="1">
      <p:cViewPr varScale="1">
        <p:scale>
          <a:sx n="92" d="100"/>
          <a:sy n="92" d="100"/>
        </p:scale>
        <p:origin x="-122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2E0B5-1A77-F64B-B7D3-161D24604D64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83717-5B41-4248-A71B-9DB0D185F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0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32687A-83D7-6441-9F04-C782F698A3F9}" type="slidenum">
              <a:rPr lang="it-IT"/>
              <a:pPr/>
              <a:t>5</a:t>
            </a:fld>
            <a:endParaRPr lang="it-IT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32687A-83D7-6441-9F04-C782F698A3F9}" type="slidenum">
              <a:rPr lang="it-IT">
                <a:solidFill>
                  <a:prstClr val="black"/>
                </a:solidFill>
                <a:latin typeface="Calibri"/>
              </a:rPr>
              <a:pPr/>
              <a:t>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32687A-83D7-6441-9F04-C782F698A3F9}" type="slidenum">
              <a:rPr lang="it-IT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32687A-83D7-6441-9F04-C782F698A3F9}" type="slidenum">
              <a:rPr lang="it-IT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32687A-83D7-6441-9F04-C782F698A3F9}" type="slidenum">
              <a:rPr lang="it-IT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32687A-83D7-6441-9F04-C782F698A3F9}" type="slidenum">
              <a:rPr lang="it-IT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83717-5B41-4248-A71B-9DB0D185F0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19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83717-5B41-4248-A71B-9DB0D185F0D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9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7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15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94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2EF1-9273-6D4D-A12C-DA5E855D50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E01E-930B-9B46-9963-E72F0EB716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11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2EF1-9273-6D4D-A12C-DA5E855D50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E01E-930B-9B46-9963-E72F0EB716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560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2EF1-9273-6D4D-A12C-DA5E855D50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E01E-930B-9B46-9963-E72F0EB716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784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2EF1-9273-6D4D-A12C-DA5E855D50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E01E-930B-9B46-9963-E72F0EB716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667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2EF1-9273-6D4D-A12C-DA5E855D50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E01E-930B-9B46-9963-E72F0EB716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911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2EF1-9273-6D4D-A12C-DA5E855D50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E01E-930B-9B46-9963-E72F0EB716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063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2EF1-9273-6D4D-A12C-DA5E855D50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E01E-930B-9B46-9963-E72F0EB716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3360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2EF1-9273-6D4D-A12C-DA5E855D50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E01E-930B-9B46-9963-E72F0EB716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93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86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2EF1-9273-6D4D-A12C-DA5E855D50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E01E-930B-9B46-9963-E72F0EB716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483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2EF1-9273-6D4D-A12C-DA5E855D50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E01E-930B-9B46-9963-E72F0EB716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02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2EF1-9273-6D4D-A12C-DA5E855D50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E01E-930B-9B46-9963-E72F0EB716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057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229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7487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1388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532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526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282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927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9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036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9287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0804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630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149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6079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60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169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0475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301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90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6595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104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3453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9659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4758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83519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596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6178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474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886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64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2525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2644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8459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1850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256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638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7078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224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5968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85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796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37750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5604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722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4611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1544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9054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084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5987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58261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91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381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73002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2971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5006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2818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52016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16972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2664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768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9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CCDE-0B41-DC40-8C4C-C2DE8B9D30A7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2C04-2EE9-2045-BE75-F8A90D77E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6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2CCDE-0B41-DC40-8C4C-C2DE8B9D30A7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E2C04-2EE9-2045-BE75-F8A90D77E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4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52EF1-9273-6D4D-A12C-DA5E855D50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FE01E-930B-9B46-9963-E72F0EB716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493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605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3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43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0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2CCDE-0B41-DC40-8C4C-C2DE8B9D30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E2C04-2EE9-2045-BE75-F8A90D77E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09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3.jpeg"/><Relationship Id="rId5" Type="http://schemas.openxmlformats.org/officeDocument/2006/relationships/image" Target="../media/image7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image" Target="../media/image6.jpe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microsoft.com/office/2007/relationships/hdphoto" Target="../media/hdphoto4.wdp"/><Relationship Id="rId5" Type="http://schemas.openxmlformats.org/officeDocument/2006/relationships/image" Target="../media/image18.jpeg"/><Relationship Id="rId6" Type="http://schemas.microsoft.com/office/2007/relationships/hdphoto" Target="../media/hdphoto5.wdp"/><Relationship Id="rId7" Type="http://schemas.openxmlformats.org/officeDocument/2006/relationships/image" Target="../media/image19.jpeg"/><Relationship Id="rId8" Type="http://schemas.microsoft.com/office/2007/relationships/hdphoto" Target="../media/hdphoto6.wdp"/><Relationship Id="rId9" Type="http://schemas.openxmlformats.org/officeDocument/2006/relationships/image" Target="../media/image12.tiff"/><Relationship Id="rId10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6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Relationship Id="rId3" Type="http://schemas.openxmlformats.org/officeDocument/2006/relationships/image" Target="../media/image4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jpeg"/><Relationship Id="rId5" Type="http://schemas.openxmlformats.org/officeDocument/2006/relationships/image" Target="../media/image8.jpeg"/><Relationship Id="rId6" Type="http://schemas.openxmlformats.org/officeDocument/2006/relationships/image" Target="../media/image7.jpeg"/><Relationship Id="rId7" Type="http://schemas.openxmlformats.org/officeDocument/2006/relationships/image" Target="../media/image6.jpeg"/><Relationship Id="rId8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3.jpeg"/><Relationship Id="rId6" Type="http://schemas.openxmlformats.org/officeDocument/2006/relationships/image" Target="../media/image10.png"/><Relationship Id="rId7" Type="http://schemas.microsoft.com/office/2007/relationships/hdphoto" Target="../media/hdphoto2.wdp"/><Relationship Id="rId8" Type="http://schemas.openxmlformats.org/officeDocument/2006/relationships/image" Target="../media/image7.jpeg"/><Relationship Id="rId9" Type="http://schemas.openxmlformats.org/officeDocument/2006/relationships/image" Target="../media/image6.jpeg"/><Relationship Id="rId10" Type="http://schemas.openxmlformats.org/officeDocument/2006/relationships/image" Target="../media/image11.png"/><Relationship Id="rId11" Type="http://schemas.microsoft.com/office/2007/relationships/hdphoto" Target="../media/hdphoto3.wdp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3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3.jpeg"/><Relationship Id="rId5" Type="http://schemas.openxmlformats.org/officeDocument/2006/relationships/image" Target="../media/image7.jpeg"/><Relationship Id="rId6" Type="http://schemas.openxmlformats.org/officeDocument/2006/relationships/image" Target="../media/image13.tiff"/><Relationship Id="rId7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jpeg"/><Relationship Id="rId5" Type="http://schemas.openxmlformats.org/officeDocument/2006/relationships/image" Target="../media/image6.jpeg"/><Relationship Id="rId6" Type="http://schemas.openxmlformats.org/officeDocument/2006/relationships/image" Target="../media/image13.tiff"/><Relationship Id="rId7" Type="http://schemas.openxmlformats.org/officeDocument/2006/relationships/image" Target="../media/image14.tiff"/><Relationship Id="rId8" Type="http://schemas.openxmlformats.org/officeDocument/2006/relationships/image" Target="../media/image15.tiff"/><Relationship Id="rId9" Type="http://schemas.openxmlformats.org/officeDocument/2006/relationships/image" Target="../media/image16.tiff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382" y="39496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Calibri"/>
              </a:rPr>
              <a:t>Multi-object spectroscopy of (nearby)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Calibri"/>
              </a:rPr>
              <a:t>star – forming dwarf galaxies</a:t>
            </a:r>
            <a:endParaRPr lang="en-US" sz="3600" dirty="0" smtClean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823" y="1748818"/>
            <a:ext cx="8889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Francesca Annibali</a:t>
            </a:r>
          </a:p>
          <a:p>
            <a:pPr algn="ctr"/>
            <a:r>
              <a:rPr lang="en-US" sz="20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</a:rPr>
              <a:t>INAF – OAS Bologna </a:t>
            </a:r>
            <a:endParaRPr lang="en-US" sz="2000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425415" y="6437787"/>
            <a:ext cx="626378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 txBox="1">
            <a:spLocks/>
          </p:cNvSpPr>
          <p:nvPr/>
        </p:nvSpPr>
        <p:spPr>
          <a:xfrm>
            <a:off x="1657685" y="6423830"/>
            <a:ext cx="6704836" cy="4403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Science with multi-object spectrographs   </a:t>
            </a:r>
            <a:r>
              <a:rPr lang="en-US" sz="18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-  </a:t>
            </a:r>
            <a:r>
              <a:rPr lang="en-US" sz="18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Milano, December 12-13, 2018</a:t>
            </a:r>
            <a:endParaRPr lang="en-US" sz="18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5" y="5623774"/>
            <a:ext cx="1989737" cy="756965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1327727" y="2902201"/>
            <a:ext cx="7198765" cy="2386605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Alessandra Aloisi</a:t>
            </a:r>
            <a:r>
              <a:rPr lang="en-US" sz="1800" baseline="30000" dirty="0" smtClean="0">
                <a:solidFill>
                  <a:schemeClr val="bg1"/>
                </a:solidFill>
              </a:rPr>
              <a:t>3</a:t>
            </a:r>
            <a:r>
              <a:rPr lang="en-US" sz="1800" dirty="0" smtClean="0">
                <a:solidFill>
                  <a:schemeClr val="bg1"/>
                </a:solidFill>
              </a:rPr>
              <a:t>, Michele </a:t>
            </a:r>
            <a:r>
              <a:rPr lang="en-US" sz="1800" dirty="0" smtClean="0">
                <a:solidFill>
                  <a:schemeClr val="bg1"/>
                </a:solidFill>
              </a:rPr>
              <a:t>Bellazzini</a:t>
            </a:r>
            <a:r>
              <a:rPr lang="en-US" sz="1800" baseline="30000" dirty="0" smtClean="0">
                <a:solidFill>
                  <a:schemeClr val="bg1"/>
                </a:solidFill>
              </a:rPr>
              <a:t>1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n-US" sz="1800" dirty="0" smtClean="0">
                <a:solidFill>
                  <a:schemeClr val="bg1"/>
                </a:solidFill>
              </a:rPr>
              <a:t>Luca Ciotti</a:t>
            </a:r>
            <a:r>
              <a:rPr lang="en-US" sz="1800" baseline="30000" dirty="0" smtClean="0">
                <a:solidFill>
                  <a:schemeClr val="bg1"/>
                </a:solidFill>
              </a:rPr>
              <a:t>2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err="1" smtClean="0">
                <a:solidFill>
                  <a:schemeClr val="bg1"/>
                </a:solidFill>
              </a:rPr>
              <a:t>Felice</a:t>
            </a:r>
            <a:r>
              <a:rPr lang="en-US" sz="1800" dirty="0" smtClean="0">
                <a:solidFill>
                  <a:schemeClr val="bg1"/>
                </a:solidFill>
              </a:rPr>
              <a:t> Cusano</a:t>
            </a:r>
            <a:r>
              <a:rPr lang="en-US" sz="1800" baseline="30000" dirty="0" smtClean="0">
                <a:solidFill>
                  <a:schemeClr val="bg1"/>
                </a:solidFill>
              </a:rPr>
              <a:t>1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n-US" sz="1800" dirty="0" smtClean="0">
                <a:solidFill>
                  <a:schemeClr val="bg1"/>
                </a:solidFill>
              </a:rPr>
              <a:t>Marco Fumana</a:t>
            </a:r>
            <a:r>
              <a:rPr lang="en-US" sz="1800" baseline="30000" dirty="0" smtClean="0">
                <a:solidFill>
                  <a:schemeClr val="bg1"/>
                </a:solidFill>
              </a:rPr>
              <a:t>4</a:t>
            </a:r>
            <a:r>
              <a:rPr lang="en-US" sz="1800" dirty="0" smtClean="0">
                <a:solidFill>
                  <a:schemeClr val="bg1"/>
                </a:solidFill>
              </a:rPr>
              <a:t>,Valentina </a:t>
            </a:r>
            <a:r>
              <a:rPr lang="en-US" sz="1800" dirty="0">
                <a:solidFill>
                  <a:schemeClr val="bg1"/>
                </a:solidFill>
              </a:rPr>
              <a:t>La </a:t>
            </a:r>
            <a:r>
              <a:rPr lang="en-US" sz="1800" dirty="0" smtClean="0">
                <a:solidFill>
                  <a:schemeClr val="bg1"/>
                </a:solidFill>
              </a:rPr>
              <a:t>Torre</a:t>
            </a:r>
            <a:r>
              <a:rPr lang="en-US" sz="1800" baseline="30000" dirty="0" smtClean="0">
                <a:solidFill>
                  <a:schemeClr val="bg1"/>
                </a:solidFill>
              </a:rPr>
              <a:t>2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</a:rPr>
              <a:t>Alida</a:t>
            </a:r>
            <a:r>
              <a:rPr lang="en-US" sz="1800" dirty="0" smtClean="0">
                <a:solidFill>
                  <a:schemeClr val="bg1"/>
                </a:solidFill>
              </a:rPr>
              <a:t> Marchetti</a:t>
            </a:r>
            <a:r>
              <a:rPr lang="en-US" sz="1800" baseline="30000" dirty="0" smtClean="0">
                <a:solidFill>
                  <a:schemeClr val="bg1"/>
                </a:solidFill>
              </a:rPr>
              <a:t>4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n-US" sz="1800" dirty="0" smtClean="0">
                <a:solidFill>
                  <a:schemeClr val="bg1"/>
                </a:solidFill>
              </a:rPr>
              <a:t>Marco Mignoli</a:t>
            </a:r>
            <a:r>
              <a:rPr lang="en-US" sz="1800" baseline="30000" dirty="0" smtClean="0">
                <a:solidFill>
                  <a:schemeClr val="bg1"/>
                </a:solidFill>
              </a:rPr>
              <a:t>1</a:t>
            </a:r>
            <a:r>
              <a:rPr lang="en-US" sz="1800" dirty="0" smtClean="0">
                <a:solidFill>
                  <a:schemeClr val="bg1"/>
                </a:solidFill>
              </a:rPr>
              <a:t>,Carlo Nipoti</a:t>
            </a:r>
            <a:r>
              <a:rPr lang="en-US" sz="1800" baseline="30000" dirty="0" smtClean="0">
                <a:solidFill>
                  <a:schemeClr val="bg1"/>
                </a:solidFill>
              </a:rPr>
              <a:t>2</a:t>
            </a:r>
            <a:r>
              <a:rPr lang="en-US" sz="1800" dirty="0" smtClean="0">
                <a:solidFill>
                  <a:schemeClr val="bg1"/>
                </a:solidFill>
              </a:rPr>
              <a:t>,,Donatella Romano</a:t>
            </a:r>
            <a:r>
              <a:rPr lang="en-US" sz="1800" baseline="30000" dirty="0" smtClean="0">
                <a:solidFill>
                  <a:schemeClr val="bg1"/>
                </a:solidFill>
              </a:rPr>
              <a:t>1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n-US" sz="1800" dirty="0" smtClean="0">
                <a:solidFill>
                  <a:schemeClr val="bg1"/>
                </a:solidFill>
              </a:rPr>
              <a:t>Monica Tosi</a:t>
            </a:r>
            <a:r>
              <a:rPr lang="en-US" sz="1800" baseline="30000" dirty="0" smtClean="0">
                <a:solidFill>
                  <a:schemeClr val="bg1"/>
                </a:solidFill>
              </a:rPr>
              <a:t>1</a:t>
            </a:r>
            <a:br>
              <a:rPr lang="en-US" sz="1800" baseline="30000" dirty="0" smtClean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80127" y="5205881"/>
            <a:ext cx="7198765" cy="1437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aseline="30000" dirty="0" smtClean="0">
                <a:solidFill>
                  <a:prstClr val="white"/>
                </a:solidFill>
                <a:latin typeface="Calibri"/>
              </a:rPr>
              <a:t>1 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INAF-OAS; </a:t>
            </a:r>
            <a:r>
              <a:rPr lang="en-US" sz="1800" baseline="30000" dirty="0" smtClean="0">
                <a:solidFill>
                  <a:prstClr val="white"/>
                </a:solidFill>
                <a:latin typeface="Calibri"/>
              </a:rPr>
              <a:t>2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UNIBO; </a:t>
            </a:r>
            <a:r>
              <a:rPr lang="en-US" sz="1800" baseline="30000" dirty="0" smtClean="0">
                <a:solidFill>
                  <a:prstClr val="white"/>
                </a:solidFill>
                <a:latin typeface="Calibri"/>
              </a:rPr>
              <a:t>3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STScI; </a:t>
            </a:r>
            <a:r>
              <a:rPr lang="en-US" sz="1800" baseline="30000" dirty="0" smtClean="0">
                <a:solidFill>
                  <a:prstClr val="white"/>
                </a:solidFill>
                <a:latin typeface="Calibri"/>
              </a:rPr>
              <a:t>4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INAF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-IASF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</a:rPr>
              <a:t>Mi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31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00407" y="-98550"/>
            <a:ext cx="91314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So far dwarfs considered chemically homogeneous</a:t>
            </a:r>
            <a:r>
              <a:rPr lang="is-IS" sz="3200" dirty="0" smtClean="0">
                <a:solidFill>
                  <a:srgbClr val="FFFF00"/>
                </a:solidFill>
                <a:latin typeface="Calibri"/>
              </a:rPr>
              <a:t>…..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6926" y="781870"/>
            <a:ext cx="2661780" cy="2375408"/>
            <a:chOff x="246461" y="368300"/>
            <a:chExt cx="2963366" cy="2607252"/>
          </a:xfrm>
        </p:grpSpPr>
        <p:grpSp>
          <p:nvGrpSpPr>
            <p:cNvPr id="37" name="Group 36"/>
            <p:cNvGrpSpPr/>
            <p:nvPr/>
          </p:nvGrpSpPr>
          <p:grpSpPr>
            <a:xfrm>
              <a:off x="246461" y="368300"/>
              <a:ext cx="2963366" cy="2607252"/>
              <a:chOff x="2532460" y="0"/>
              <a:chExt cx="3080939" cy="2679700"/>
            </a:xfrm>
          </p:grpSpPr>
          <p:pic>
            <p:nvPicPr>
              <p:cNvPr id="42" name="Picture 41" descr="n1705_ha.tif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2460" y="0"/>
                <a:ext cx="3080939" cy="2679700"/>
              </a:xfrm>
              <a:prstGeom prst="rect">
                <a:avLst/>
              </a:prstGeom>
            </p:spPr>
          </p:pic>
          <p:pic>
            <p:nvPicPr>
              <p:cNvPr id="43" name="Picture 16" descr="n1705pcpress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l="19410" t="15874" r="21004" b="24225"/>
              <a:stretch/>
            </p:blipFill>
            <p:spPr bwMode="auto">
              <a:xfrm rot="19386991">
                <a:off x="3721644" y="1032650"/>
                <a:ext cx="652038" cy="686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8" name="Rectangle 37"/>
            <p:cNvSpPr/>
            <p:nvPr/>
          </p:nvSpPr>
          <p:spPr>
            <a:xfrm>
              <a:off x="686375" y="592353"/>
              <a:ext cx="2470420" cy="2159377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91246" y="677884"/>
              <a:ext cx="11225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NGC 1705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74005" y="648788"/>
              <a:ext cx="10365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D=5 </a:t>
              </a:r>
              <a:r>
                <a:rPr lang="en-US" b="1" dirty="0" err="1" smtClean="0">
                  <a:solidFill>
                    <a:srgbClr val="EFFFEE"/>
                  </a:solidFill>
                  <a:latin typeface="Calibri"/>
                </a:rPr>
                <a:t>Mpc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87171" y="2940298"/>
            <a:ext cx="2394854" cy="2032000"/>
            <a:chOff x="559601" y="2899352"/>
            <a:chExt cx="2526499" cy="2218748"/>
          </a:xfrm>
        </p:grpSpPr>
        <p:grpSp>
          <p:nvGrpSpPr>
            <p:cNvPr id="45" name="Group 44"/>
            <p:cNvGrpSpPr/>
            <p:nvPr/>
          </p:nvGrpSpPr>
          <p:grpSpPr>
            <a:xfrm>
              <a:off x="559601" y="2899352"/>
              <a:ext cx="2526499" cy="2218748"/>
              <a:chOff x="559601" y="3026352"/>
              <a:chExt cx="2526499" cy="2218748"/>
            </a:xfrm>
          </p:grpSpPr>
          <p:pic>
            <p:nvPicPr>
              <p:cNvPr id="48" name="Picture 20" descr="ngc4449_hst.jpg"/>
              <p:cNvPicPr>
                <a:picLocks noChangeAspect="1"/>
              </p:cNvPicPr>
              <p:nvPr/>
            </p:nvPicPr>
            <p:blipFill rotWithShape="1">
              <a:blip r:embed="rId5"/>
              <a:srcRect l="-2773" t="-10237" r="2234" b="3464"/>
              <a:stretch/>
            </p:blipFill>
            <p:spPr bwMode="auto">
              <a:xfrm rot="2069767">
                <a:off x="559601" y="3241300"/>
                <a:ext cx="2451265" cy="1822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643110" y="3026352"/>
                <a:ext cx="2442990" cy="2218748"/>
              </a:xfrm>
              <a:prstGeom prst="rect">
                <a:avLst/>
              </a:prstGeom>
              <a:noFill/>
              <a:ln w="158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691246" y="2987874"/>
              <a:ext cx="1126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NGC 4449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002076" y="2975552"/>
              <a:ext cx="10365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D=4 </a:t>
              </a:r>
              <a:r>
                <a:rPr lang="en-US" b="1" dirty="0" err="1" smtClean="0">
                  <a:solidFill>
                    <a:srgbClr val="EFFFEE"/>
                  </a:solidFill>
                  <a:latin typeface="Calibri"/>
                </a:rPr>
                <a:t>Mpc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266806" y="5258372"/>
            <a:ext cx="3312720" cy="1529653"/>
            <a:chOff x="369481" y="5244566"/>
            <a:chExt cx="3312720" cy="1529653"/>
          </a:xfrm>
        </p:grpSpPr>
        <p:pic>
          <p:nvPicPr>
            <p:cNvPr id="55" name="Picture 21" descr="ddo68.jpeg"/>
            <p:cNvPicPr>
              <a:picLocks noChangeAspect="1"/>
            </p:cNvPicPr>
            <p:nvPr/>
          </p:nvPicPr>
          <p:blipFill rotWithShape="1">
            <a:blip r:embed="rId6"/>
            <a:srcRect l="-410" t="47" r="115" b="-47"/>
            <a:stretch/>
          </p:blipFill>
          <p:spPr bwMode="auto">
            <a:xfrm>
              <a:off x="369481" y="5310363"/>
              <a:ext cx="3312720" cy="146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Rectangle 55"/>
            <p:cNvSpPr/>
            <p:nvPr/>
          </p:nvSpPr>
          <p:spPr>
            <a:xfrm>
              <a:off x="664185" y="5248503"/>
              <a:ext cx="9179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DDO 68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173290" y="5244566"/>
              <a:ext cx="11535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D=13 </a:t>
              </a:r>
              <a:r>
                <a:rPr lang="en-US" b="1" dirty="0" err="1" smtClean="0">
                  <a:solidFill>
                    <a:srgbClr val="EFFFEE"/>
                  </a:solidFill>
                  <a:latin typeface="Calibri"/>
                </a:rPr>
                <a:t>Mpc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1266806" y="5177151"/>
            <a:ext cx="3287070" cy="1569456"/>
          </a:xfrm>
          <a:prstGeom prst="rect">
            <a:avLst/>
          </a:prstGeom>
          <a:noFill/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640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00407" y="-98550"/>
            <a:ext cx="91314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So far dwarfs considered chemically homogeneous</a:t>
            </a:r>
            <a:r>
              <a:rPr lang="is-IS" sz="3200" dirty="0" smtClean="0">
                <a:solidFill>
                  <a:srgbClr val="FFFF00"/>
                </a:solidFill>
                <a:latin typeface="Calibri"/>
              </a:rPr>
              <a:t>…..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3" name="Picture 2" descr="n4449_rad.tiff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2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38"/>
          <a:stretch/>
        </p:blipFill>
        <p:spPr>
          <a:xfrm>
            <a:off x="4182131" y="2997420"/>
            <a:ext cx="3797250" cy="1865648"/>
          </a:xfrm>
          <a:prstGeom prst="rect">
            <a:avLst/>
          </a:prstGeom>
        </p:spPr>
      </p:pic>
      <p:pic>
        <p:nvPicPr>
          <p:cNvPr id="2" name="Picture 1" descr="n1705_rad.tiff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0" b="2152"/>
          <a:stretch/>
        </p:blipFill>
        <p:spPr>
          <a:xfrm>
            <a:off x="3634029" y="1055745"/>
            <a:ext cx="3809166" cy="1871503"/>
          </a:xfrm>
          <a:prstGeom prst="rect">
            <a:avLst/>
          </a:prstGeom>
        </p:spPr>
      </p:pic>
      <p:pic>
        <p:nvPicPr>
          <p:cNvPr id="6" name="Picture 5" descr="ddo68_grad.tiff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90" b="3790"/>
          <a:stretch/>
        </p:blipFill>
        <p:spPr>
          <a:xfrm>
            <a:off x="4859318" y="4832694"/>
            <a:ext cx="3822974" cy="197057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6926" y="781870"/>
            <a:ext cx="2661780" cy="2375408"/>
            <a:chOff x="246461" y="368300"/>
            <a:chExt cx="2963366" cy="2607252"/>
          </a:xfrm>
        </p:grpSpPr>
        <p:grpSp>
          <p:nvGrpSpPr>
            <p:cNvPr id="37" name="Group 36"/>
            <p:cNvGrpSpPr/>
            <p:nvPr/>
          </p:nvGrpSpPr>
          <p:grpSpPr>
            <a:xfrm>
              <a:off x="246461" y="368300"/>
              <a:ext cx="2963366" cy="2607252"/>
              <a:chOff x="2532460" y="0"/>
              <a:chExt cx="3080939" cy="2679700"/>
            </a:xfrm>
          </p:grpSpPr>
          <p:pic>
            <p:nvPicPr>
              <p:cNvPr id="42" name="Picture 41" descr="n1705_ha.tif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2460" y="0"/>
                <a:ext cx="3080939" cy="2679700"/>
              </a:xfrm>
              <a:prstGeom prst="rect">
                <a:avLst/>
              </a:prstGeom>
            </p:spPr>
          </p:pic>
          <p:pic>
            <p:nvPicPr>
              <p:cNvPr id="43" name="Picture 16" descr="n1705pcpress"/>
              <p:cNvPicPr>
                <a:picLocks noChangeAspect="1" noChangeArrowheads="1"/>
              </p:cNvPicPr>
              <p:nvPr/>
            </p:nvPicPr>
            <p:blipFill rotWithShape="1">
              <a:blip r:embed="rId10"/>
              <a:srcRect l="19410" t="15874" r="21004" b="24225"/>
              <a:stretch/>
            </p:blipFill>
            <p:spPr bwMode="auto">
              <a:xfrm rot="19386991">
                <a:off x="3721644" y="1032650"/>
                <a:ext cx="652038" cy="686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8" name="Rectangle 37"/>
            <p:cNvSpPr/>
            <p:nvPr/>
          </p:nvSpPr>
          <p:spPr>
            <a:xfrm>
              <a:off x="686375" y="592353"/>
              <a:ext cx="2470420" cy="2159377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91246" y="677884"/>
              <a:ext cx="11225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NGC 1705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74005" y="648788"/>
              <a:ext cx="10365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D=5 </a:t>
              </a:r>
              <a:r>
                <a:rPr lang="en-US" b="1" dirty="0" err="1" smtClean="0">
                  <a:solidFill>
                    <a:srgbClr val="EFFFEE"/>
                  </a:solidFill>
                  <a:latin typeface="Calibri"/>
                </a:rPr>
                <a:t>Mpc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87171" y="2940298"/>
            <a:ext cx="2394854" cy="2032000"/>
            <a:chOff x="559601" y="2899352"/>
            <a:chExt cx="2526499" cy="2218748"/>
          </a:xfrm>
        </p:grpSpPr>
        <p:grpSp>
          <p:nvGrpSpPr>
            <p:cNvPr id="45" name="Group 44"/>
            <p:cNvGrpSpPr/>
            <p:nvPr/>
          </p:nvGrpSpPr>
          <p:grpSpPr>
            <a:xfrm>
              <a:off x="559601" y="2899352"/>
              <a:ext cx="2526499" cy="2218748"/>
              <a:chOff x="559601" y="3026352"/>
              <a:chExt cx="2526499" cy="2218748"/>
            </a:xfrm>
          </p:grpSpPr>
          <p:pic>
            <p:nvPicPr>
              <p:cNvPr id="48" name="Picture 20" descr="ngc4449_hst.jpg"/>
              <p:cNvPicPr>
                <a:picLocks noChangeAspect="1"/>
              </p:cNvPicPr>
              <p:nvPr/>
            </p:nvPicPr>
            <p:blipFill rotWithShape="1">
              <a:blip r:embed="rId11"/>
              <a:srcRect l="-2773" t="-10237" r="2234" b="3464"/>
              <a:stretch/>
            </p:blipFill>
            <p:spPr bwMode="auto">
              <a:xfrm rot="2069767">
                <a:off x="559601" y="3241300"/>
                <a:ext cx="2451265" cy="1822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643110" y="3026352"/>
                <a:ext cx="2442990" cy="2218748"/>
              </a:xfrm>
              <a:prstGeom prst="rect">
                <a:avLst/>
              </a:prstGeom>
              <a:noFill/>
              <a:ln w="158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691246" y="2987874"/>
              <a:ext cx="1126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NGC 4449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002076" y="2975552"/>
              <a:ext cx="10365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D=4 </a:t>
              </a:r>
              <a:r>
                <a:rPr lang="en-US" b="1" dirty="0" err="1" smtClean="0">
                  <a:solidFill>
                    <a:srgbClr val="EFFFEE"/>
                  </a:solidFill>
                  <a:latin typeface="Calibri"/>
                </a:rPr>
                <a:t>Mpc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266806" y="5258372"/>
            <a:ext cx="3312720" cy="1529653"/>
            <a:chOff x="369481" y="5244566"/>
            <a:chExt cx="3312720" cy="1529653"/>
          </a:xfrm>
        </p:grpSpPr>
        <p:pic>
          <p:nvPicPr>
            <p:cNvPr id="55" name="Picture 21" descr="ddo68.jpeg"/>
            <p:cNvPicPr>
              <a:picLocks noChangeAspect="1"/>
            </p:cNvPicPr>
            <p:nvPr/>
          </p:nvPicPr>
          <p:blipFill rotWithShape="1">
            <a:blip r:embed="rId12"/>
            <a:srcRect l="-410" t="47" r="115" b="-47"/>
            <a:stretch/>
          </p:blipFill>
          <p:spPr bwMode="auto">
            <a:xfrm>
              <a:off x="369481" y="5310363"/>
              <a:ext cx="3312720" cy="146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Rectangle 55"/>
            <p:cNvSpPr/>
            <p:nvPr/>
          </p:nvSpPr>
          <p:spPr>
            <a:xfrm>
              <a:off x="664185" y="5248503"/>
              <a:ext cx="9179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DDO 68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173290" y="5244566"/>
              <a:ext cx="11535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D=13 </a:t>
              </a:r>
              <a:r>
                <a:rPr lang="en-US" b="1" dirty="0" err="1" smtClean="0">
                  <a:solidFill>
                    <a:srgbClr val="EFFFEE"/>
                  </a:solidFill>
                  <a:latin typeface="Calibri"/>
                </a:rPr>
                <a:t>Mpc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1266806" y="5177151"/>
            <a:ext cx="3287070" cy="1569456"/>
          </a:xfrm>
          <a:prstGeom prst="rect">
            <a:avLst/>
          </a:prstGeom>
          <a:noFill/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41006" y="384050"/>
            <a:ext cx="55042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sz="3200" dirty="0" smtClean="0">
                <a:solidFill>
                  <a:srgbClr val="FFFF00"/>
                </a:solidFill>
                <a:latin typeface="Calibri"/>
              </a:rPr>
              <a:t>….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dwarfs show radial gradients!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64990" y="234698"/>
            <a:ext cx="7980224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077723" y="4999344"/>
            <a:ext cx="151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Annibali et al. (2019),</a:t>
            </a:r>
          </a:p>
          <a:p>
            <a:r>
              <a:rPr lang="en-US" sz="1200" dirty="0" smtClean="0"/>
              <a:t>MNRAS  482, 3892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6335513" y="3102002"/>
            <a:ext cx="151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Annibali et al. (2018),</a:t>
            </a:r>
          </a:p>
          <a:p>
            <a:r>
              <a:rPr lang="en-US" sz="1200" dirty="0" err="1" smtClean="0"/>
              <a:t>ApJ</a:t>
            </a:r>
            <a:r>
              <a:rPr lang="en-US" sz="1200" dirty="0"/>
              <a:t> </a:t>
            </a:r>
            <a:r>
              <a:rPr lang="en-US" sz="1200" dirty="0" smtClean="0"/>
              <a:t>843, 420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5693997" y="1234596"/>
            <a:ext cx="151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Annibali et al. (2015),</a:t>
            </a:r>
          </a:p>
          <a:p>
            <a:r>
              <a:rPr lang="en-US" sz="1200" dirty="0" smtClean="0"/>
              <a:t>AJ 150, 143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592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00407" y="-98550"/>
            <a:ext cx="91314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So far dwarfs considered chemically homogeneous</a:t>
            </a:r>
            <a:r>
              <a:rPr lang="is-IS" sz="3200" dirty="0" smtClean="0">
                <a:solidFill>
                  <a:srgbClr val="FFFF00"/>
                </a:solidFill>
                <a:latin typeface="Calibri"/>
              </a:rPr>
              <a:t>…..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3" name="Picture 2" descr="n4449_rad.tiff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2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38"/>
          <a:stretch/>
        </p:blipFill>
        <p:spPr>
          <a:xfrm>
            <a:off x="2525950" y="1266904"/>
            <a:ext cx="4814209" cy="236529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41006" y="384050"/>
            <a:ext cx="55042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sz="3200" dirty="0" smtClean="0">
                <a:solidFill>
                  <a:srgbClr val="FFFF00"/>
                </a:solidFill>
                <a:latin typeface="Calibri"/>
              </a:rPr>
              <a:t>….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dwarfs show radial gradients!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5952" y="3895804"/>
            <a:ext cx="5053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S</a:t>
            </a:r>
            <a:r>
              <a:rPr lang="is-IS" sz="2400" u="sng" dirty="0" smtClean="0">
                <a:solidFill>
                  <a:schemeClr val="bg1"/>
                </a:solidFill>
              </a:rPr>
              <a:t>ame</a:t>
            </a:r>
            <a:r>
              <a:rPr lang="is-IS" sz="2400" dirty="0" smtClean="0">
                <a:solidFill>
                  <a:schemeClr val="bg1"/>
                </a:solidFill>
              </a:rPr>
              <a:t> oxygen abundance in </a:t>
            </a:r>
            <a:r>
              <a:rPr lang="is-IS" sz="2400" dirty="0" smtClean="0">
                <a:solidFill>
                  <a:srgbClr val="3366FF"/>
                </a:solidFill>
              </a:rPr>
              <a:t>H II </a:t>
            </a:r>
            <a:r>
              <a:rPr lang="is-IS" sz="2400" dirty="0" smtClean="0">
                <a:solidFill>
                  <a:schemeClr val="bg1"/>
                </a:solidFill>
              </a:rPr>
              <a:t>e </a:t>
            </a:r>
            <a:r>
              <a:rPr lang="is-IS" sz="2400" dirty="0" smtClean="0">
                <a:solidFill>
                  <a:srgbClr val="5EFF48"/>
                </a:solidFill>
              </a:rPr>
              <a:t>PNe</a:t>
            </a:r>
            <a:r>
              <a:rPr lang="en-US" sz="2400" dirty="0" smtClean="0">
                <a:solidFill>
                  <a:schemeClr val="bg1"/>
                </a:solidFill>
              </a:rPr>
              <a:t> !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600954" y="2476500"/>
            <a:ext cx="250446" cy="1419304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1333500" y="4079069"/>
            <a:ext cx="6121963" cy="1452618"/>
            <a:chOff x="1333500" y="4079069"/>
            <a:chExt cx="6121963" cy="1452618"/>
          </a:xfrm>
        </p:grpSpPr>
        <p:sp>
          <p:nvSpPr>
            <p:cNvPr id="10" name="Rectangle 9"/>
            <p:cNvSpPr/>
            <p:nvPr/>
          </p:nvSpPr>
          <p:spPr>
            <a:xfrm>
              <a:off x="2399572" y="4700690"/>
              <a:ext cx="505589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Poor chemical enrichment of ISM since</a:t>
              </a:r>
            </a:p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 the last ≈100 Myr (or even more) !</a:t>
              </a:r>
            </a:p>
          </p:txBody>
        </p:sp>
        <p:sp>
          <p:nvSpPr>
            <p:cNvPr id="28" name="Curved Right Arrow 27"/>
            <p:cNvSpPr/>
            <p:nvPr/>
          </p:nvSpPr>
          <p:spPr>
            <a:xfrm>
              <a:off x="1333500" y="4079069"/>
              <a:ext cx="889000" cy="1116242"/>
            </a:xfrm>
            <a:prstGeom prst="curvedRightArrow">
              <a:avLst>
                <a:gd name="adj1" fmla="val 10077"/>
                <a:gd name="adj2" fmla="val 50000"/>
                <a:gd name="adj3" fmla="val 25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52600" y="5222069"/>
            <a:ext cx="4212216" cy="1116242"/>
            <a:chOff x="1752600" y="5222069"/>
            <a:chExt cx="4212216" cy="1116242"/>
          </a:xfrm>
        </p:grpSpPr>
        <p:sp>
          <p:nvSpPr>
            <p:cNvPr id="7" name="Rectangle 6"/>
            <p:cNvSpPr/>
            <p:nvPr/>
          </p:nvSpPr>
          <p:spPr>
            <a:xfrm>
              <a:off x="3659553" y="5790168"/>
              <a:ext cx="23052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Galactic wind?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33" name="Curved Right Arrow 32"/>
            <p:cNvSpPr/>
            <p:nvPr/>
          </p:nvSpPr>
          <p:spPr>
            <a:xfrm>
              <a:off x="1752600" y="5222069"/>
              <a:ext cx="889000" cy="1116242"/>
            </a:xfrm>
            <a:prstGeom prst="curvedRightArrow">
              <a:avLst>
                <a:gd name="adj1" fmla="val 10077"/>
                <a:gd name="adj2" fmla="val 50000"/>
                <a:gd name="adj3" fmla="val 25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4279900" y="1765300"/>
            <a:ext cx="1333500" cy="914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564990" y="234698"/>
            <a:ext cx="7980224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97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96252" y="50781"/>
            <a:ext cx="9032704" cy="6637999"/>
            <a:chOff x="96252" y="50781"/>
            <a:chExt cx="9032704" cy="6637999"/>
          </a:xfrm>
        </p:grpSpPr>
        <p:pic>
          <p:nvPicPr>
            <p:cNvPr id="17" name="Picture 16" descr="n1705pcpress"/>
            <p:cNvPicPr>
              <a:picLocks noChangeAspect="1" noChangeArrowheads="1"/>
            </p:cNvPicPr>
            <p:nvPr/>
          </p:nvPicPr>
          <p:blipFill>
            <a:blip r:embed="rId3"/>
            <a:srcRect l="482" r="1926" b="6981"/>
            <a:stretch>
              <a:fillRect/>
            </a:stretch>
          </p:blipFill>
          <p:spPr bwMode="auto">
            <a:xfrm>
              <a:off x="96252" y="115710"/>
              <a:ext cx="2564945" cy="2745132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 rotWithShape="1">
            <a:blip r:embed="rId4"/>
            <a:srcRect l="6142" t="4587" r="9031" b="7425"/>
            <a:stretch/>
          </p:blipFill>
          <p:spPr bwMode="auto">
            <a:xfrm>
              <a:off x="6084004" y="50781"/>
              <a:ext cx="3044952" cy="3417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8" descr="SBS1415+437.jpg"/>
            <p:cNvPicPr>
              <a:picLocks noChangeAspect="1"/>
            </p:cNvPicPr>
            <p:nvPr/>
          </p:nvPicPr>
          <p:blipFill>
            <a:blip r:embed="rId5"/>
            <a:srcRect l="30190" t="6442" r="33307"/>
            <a:stretch>
              <a:fillRect/>
            </a:stretch>
          </p:blipFill>
          <p:spPr bwMode="auto">
            <a:xfrm>
              <a:off x="3288290" y="1937841"/>
              <a:ext cx="2795714" cy="3060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1" descr="ddo68.jpeg"/>
            <p:cNvPicPr>
              <a:picLocks noChangeAspect="1"/>
            </p:cNvPicPr>
            <p:nvPr/>
          </p:nvPicPr>
          <p:blipFill rotWithShape="1">
            <a:blip r:embed="rId6"/>
            <a:srcRect l="4738" r="10162"/>
            <a:stretch/>
          </p:blipFill>
          <p:spPr bwMode="auto">
            <a:xfrm>
              <a:off x="4402874" y="4291263"/>
              <a:ext cx="4603966" cy="2397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0" descr="ngc4449_hst.jpg"/>
            <p:cNvPicPr>
              <a:picLocks noChangeAspect="1"/>
            </p:cNvPicPr>
            <p:nvPr/>
          </p:nvPicPr>
          <p:blipFill rotWithShape="1">
            <a:blip r:embed="rId7"/>
            <a:srcRect l="8212" t="154" r="4265" b="-325"/>
            <a:stretch/>
          </p:blipFill>
          <p:spPr bwMode="auto">
            <a:xfrm rot="1744554">
              <a:off x="472490" y="3619340"/>
              <a:ext cx="3127248" cy="2505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TextBox 28"/>
          <p:cNvSpPr txBox="1"/>
          <p:nvPr/>
        </p:nvSpPr>
        <p:spPr>
          <a:xfrm>
            <a:off x="2952096" y="163154"/>
            <a:ext cx="35716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sz="3200" dirty="0" smtClean="0">
                <a:solidFill>
                  <a:srgbClr val="FFFF00"/>
                </a:solidFill>
                <a:latin typeface="Calibri"/>
              </a:rPr>
              <a:t>Concluding Remarks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9511" y="1520706"/>
            <a:ext cx="7857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Deep, multi-object spectroscopy allows to get reliable spatially resolved chemistry of dwarf galaxies</a:t>
            </a:r>
            <a:endParaRPr lang="en-US" sz="2400" dirty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96403" y="2970844"/>
            <a:ext cx="785723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  <a:sym typeface="Wingdings"/>
              </a:rPr>
              <a:t>U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se chemical tracers that provide snapshot of ISM abundance at different look-back times (HII regions,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PNe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, clusters)</a:t>
            </a:r>
            <a:endParaRPr lang="en-US" sz="2400" dirty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9531" y="4807545"/>
            <a:ext cx="785723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Improve the statistics, cover range 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in 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masses and environments; very time consuming  large telescopes needed.  </a:t>
            </a:r>
            <a:endParaRPr lang="en-US" sz="2400" dirty="0">
              <a:solidFill>
                <a:schemeClr val="bg1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078677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30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/>
          <p:cNvCxnSpPr/>
          <p:nvPr/>
        </p:nvCxnSpPr>
        <p:spPr>
          <a:xfrm flipV="1">
            <a:off x="1015287" y="6040582"/>
            <a:ext cx="0" cy="3549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567849" y="6082268"/>
            <a:ext cx="0" cy="3549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69971" y="3163914"/>
            <a:ext cx="8914085" cy="3554826"/>
            <a:chOff x="169971" y="3151214"/>
            <a:chExt cx="8914085" cy="3554826"/>
          </a:xfrm>
        </p:grpSpPr>
        <p:grpSp>
          <p:nvGrpSpPr>
            <p:cNvPr id="12" name="Group 11"/>
            <p:cNvGrpSpPr/>
            <p:nvPr/>
          </p:nvGrpSpPr>
          <p:grpSpPr>
            <a:xfrm>
              <a:off x="169971" y="3151214"/>
              <a:ext cx="8533917" cy="1498826"/>
              <a:chOff x="573856" y="186036"/>
              <a:chExt cx="8533917" cy="1498826"/>
            </a:xfrm>
          </p:grpSpPr>
          <p:pic>
            <p:nvPicPr>
              <p:cNvPr id="51" name="Picture 50" descr="pn.2d.tif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7062" t="20601" r="19666" b="5326"/>
              <a:stretch/>
            </p:blipFill>
            <p:spPr>
              <a:xfrm>
                <a:off x="2050584" y="186036"/>
                <a:ext cx="7057189" cy="1356422"/>
              </a:xfrm>
              <a:prstGeom prst="rect">
                <a:avLst/>
              </a:prstGeom>
            </p:spPr>
          </p:pic>
          <p:pic>
            <p:nvPicPr>
              <p:cNvPr id="53" name="Picture 52" descr="pn1_o3.tif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524" b="-11524"/>
              <a:stretch/>
            </p:blipFill>
            <p:spPr>
              <a:xfrm>
                <a:off x="573856" y="186036"/>
                <a:ext cx="2453831" cy="149882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1280456" y="1078157"/>
                <a:ext cx="4315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Hγ</a:t>
                </a:r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766410" y="1076621"/>
                <a:ext cx="1332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[O III] λ4363</a:t>
                </a:r>
                <a:endParaRPr lang="en-US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872693" y="1142363"/>
                <a:ext cx="2017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[O III] λλ4959, 5007</a:t>
                </a:r>
                <a:endParaRPr lang="en-US" dirty="0"/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 flipV="1">
                <a:off x="1506804" y="833798"/>
                <a:ext cx="0" cy="35494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2069732" y="845090"/>
                <a:ext cx="0" cy="35494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4802364" y="798412"/>
                <a:ext cx="0" cy="35494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 flipV="1">
                <a:off x="7365037" y="787419"/>
                <a:ext cx="466813" cy="41261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7997059" y="825903"/>
                <a:ext cx="444521" cy="386959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2" name="Picture 71" descr="h2.o3.tif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2" b="10522"/>
            <a:stretch/>
          </p:blipFill>
          <p:spPr>
            <a:xfrm>
              <a:off x="227914" y="5148072"/>
              <a:ext cx="2514600" cy="1536192"/>
            </a:xfrm>
            <a:prstGeom prst="rect">
              <a:avLst/>
            </a:prstGeom>
          </p:spPr>
        </p:pic>
        <p:pic>
          <p:nvPicPr>
            <p:cNvPr id="71" name="Picture 70" descr="h2.tif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30" t="9428" r="5530" b="9932"/>
            <a:stretch/>
          </p:blipFill>
          <p:spPr>
            <a:xfrm>
              <a:off x="2505456" y="5148072"/>
              <a:ext cx="6578600" cy="15361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95295" y="6328987"/>
              <a:ext cx="431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Hγ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237431" y="6336708"/>
              <a:ext cx="1332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[O III] λ4363</a:t>
              </a:r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542754" y="6252546"/>
              <a:ext cx="451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Hβ</a:t>
              </a:r>
              <a:endParaRPr lang="en-US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721859" y="6291030"/>
              <a:ext cx="2017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[O III] λλ4959, 5007</a:t>
              </a:r>
              <a:endParaRPr lang="en-US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189922" y="4064800"/>
            <a:ext cx="451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Hβ</a:t>
            </a:r>
            <a:endParaRPr lang="en-US" dirty="0"/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408102" y="340461"/>
            <a:ext cx="8533389" cy="674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Accurate abundances require </a:t>
            </a:r>
          </a:p>
          <a:p>
            <a:r>
              <a:rPr lang="en-US" sz="3200" b="1" dirty="0" smtClean="0"/>
              <a:t>direct </a:t>
            </a:r>
            <a:r>
              <a:rPr lang="en-US" sz="3200" b="1" dirty="0" err="1" smtClean="0"/>
              <a:t>T</a:t>
            </a:r>
            <a:r>
              <a:rPr lang="en-US" sz="3200" b="1" baseline="-25000" dirty="0" err="1" smtClean="0"/>
              <a:t>e</a:t>
            </a:r>
            <a:r>
              <a:rPr lang="en-US" sz="3200" b="1" dirty="0"/>
              <a:t> </a:t>
            </a:r>
            <a:r>
              <a:rPr lang="en-US" sz="3200" b="1" dirty="0" smtClean="0"/>
              <a:t>determination !!!</a:t>
            </a:r>
          </a:p>
          <a:p>
            <a:endParaRPr lang="en-US" sz="3200" baseline="-25000" dirty="0"/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174203" y="2570181"/>
            <a:ext cx="2640445" cy="674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Planetary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</a:t>
            </a:r>
            <a:r>
              <a:rPr lang="en-US" sz="24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ebula: </a:t>
            </a:r>
            <a:endParaRPr lang="en-US" sz="2400" b="1" baseline="-25000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84085" y="4616391"/>
            <a:ext cx="2640445" cy="674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 II region: </a:t>
            </a:r>
            <a:endParaRPr lang="en-US" sz="2400" b="1" baseline="-250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9610" y="1243608"/>
            <a:ext cx="2936454" cy="817012"/>
            <a:chOff x="1290062" y="807018"/>
            <a:chExt cx="2936454" cy="817012"/>
          </a:xfrm>
        </p:grpSpPr>
        <p:sp>
          <p:nvSpPr>
            <p:cNvPr id="73" name="Title 1"/>
            <p:cNvSpPr txBox="1">
              <a:spLocks/>
            </p:cNvSpPr>
            <p:nvPr/>
          </p:nvSpPr>
          <p:spPr>
            <a:xfrm>
              <a:off x="1290062" y="807018"/>
              <a:ext cx="2936454" cy="6284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1" dirty="0" smtClean="0">
                  <a:solidFill>
                    <a:srgbClr val="FF0000"/>
                  </a:solidFill>
                </a:rPr>
                <a:t>[O III] λλ4959,5007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30783" y="1285476"/>
              <a:ext cx="122932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[O III] λ4363 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1998577" y="1298706"/>
              <a:ext cx="1497933" cy="111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30699" y="1158819"/>
            <a:ext cx="4634669" cy="897542"/>
            <a:chOff x="2743927" y="1502799"/>
            <a:chExt cx="4634669" cy="897542"/>
          </a:xfrm>
        </p:grpSpPr>
        <p:sp>
          <p:nvSpPr>
            <p:cNvPr id="32" name="Title 1"/>
            <p:cNvSpPr txBox="1">
              <a:spLocks/>
            </p:cNvSpPr>
            <p:nvPr/>
          </p:nvSpPr>
          <p:spPr>
            <a:xfrm>
              <a:off x="2743927" y="1502799"/>
              <a:ext cx="4634669" cy="848803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1" dirty="0" smtClean="0">
                  <a:solidFill>
                    <a:srgbClr val="660066"/>
                  </a:solidFill>
                </a:rPr>
                <a:t>[S III] λ9069 + λ9532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515668" y="2061787"/>
              <a:ext cx="1167031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660066"/>
                  </a:solidFill>
                </a:rPr>
                <a:t>[S </a:t>
              </a:r>
              <a:r>
                <a:rPr lang="en-US" sz="1400" b="1" dirty="0">
                  <a:solidFill>
                    <a:srgbClr val="660066"/>
                  </a:solidFill>
                </a:rPr>
                <a:t>III</a:t>
              </a:r>
              <a:r>
                <a:rPr lang="en-US" sz="1600" b="1" dirty="0">
                  <a:solidFill>
                    <a:srgbClr val="660066"/>
                  </a:solidFill>
                </a:rPr>
                <a:t>] </a:t>
              </a:r>
              <a:r>
                <a:rPr lang="en-US" sz="1600" b="1" dirty="0" smtClean="0">
                  <a:solidFill>
                    <a:srgbClr val="660066"/>
                  </a:solidFill>
                </a:rPr>
                <a:t>λ6312 </a:t>
              </a:r>
              <a:endParaRPr lang="en-US" sz="1600" b="1" dirty="0">
                <a:solidFill>
                  <a:srgbClr val="660066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4210035" y="2103678"/>
              <a:ext cx="1729432" cy="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le 1"/>
          <p:cNvSpPr txBox="1">
            <a:spLocks/>
          </p:cNvSpPr>
          <p:nvPr/>
        </p:nvSpPr>
        <p:spPr>
          <a:xfrm>
            <a:off x="5791901" y="1140805"/>
            <a:ext cx="4634669" cy="84880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[O II] λλ7320,30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342220" y="1712935"/>
            <a:ext cx="1535296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[O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II] λλ3726,29 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7365368" y="1758992"/>
            <a:ext cx="14573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20" y="1433996"/>
            <a:ext cx="1199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T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 (O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++</a:t>
            </a:r>
            <a:r>
              <a:rPr lang="en-US" sz="2400" b="1" dirty="0" smtClean="0">
                <a:solidFill>
                  <a:srgbClr val="FF0000"/>
                </a:solidFill>
              </a:rPr>
              <a:t>):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48754" y="1433996"/>
            <a:ext cx="113644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660066"/>
                </a:solidFill>
              </a:rPr>
              <a:t>T</a:t>
            </a:r>
            <a:r>
              <a:rPr lang="en-US" sz="2400" b="1" baseline="-25000" dirty="0" err="1" smtClean="0">
                <a:solidFill>
                  <a:srgbClr val="660066"/>
                </a:solidFill>
              </a:rPr>
              <a:t>e</a:t>
            </a:r>
            <a:r>
              <a:rPr lang="en-US" sz="2400" b="1" dirty="0" smtClean="0">
                <a:solidFill>
                  <a:srgbClr val="660066"/>
                </a:solidFill>
              </a:rPr>
              <a:t> (S</a:t>
            </a:r>
            <a:r>
              <a:rPr lang="en-US" sz="2400" b="1" baseline="30000" dirty="0" smtClean="0">
                <a:solidFill>
                  <a:srgbClr val="660066"/>
                </a:solidFill>
              </a:rPr>
              <a:t>++</a:t>
            </a:r>
            <a:r>
              <a:rPr lang="en-US" sz="2400" b="1" dirty="0" smtClean="0">
                <a:solidFill>
                  <a:srgbClr val="660066"/>
                </a:solidFill>
              </a:rPr>
              <a:t>):</a:t>
            </a:r>
            <a:endParaRPr lang="en-US" sz="2400" b="1" dirty="0">
              <a:solidFill>
                <a:srgbClr val="660066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19233" y="1451543"/>
            <a:ext cx="109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2400" b="1" baseline="-25000" dirty="0" err="1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(O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):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5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393" y="81341"/>
            <a:ext cx="8533389" cy="818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500" dirty="0"/>
              <a:t>H</a:t>
            </a:r>
            <a:r>
              <a:rPr lang="en-US" sz="8500" dirty="0" smtClean="0"/>
              <a:t>igh S/N spectra at 3500- 10 000 </a:t>
            </a:r>
            <a:r>
              <a:rPr lang="en-US" sz="8500" dirty="0" err="1" smtClean="0"/>
              <a:t>Å</a:t>
            </a:r>
            <a:endParaRPr lang="en-US" sz="8500" dirty="0" smtClean="0"/>
          </a:p>
          <a:p>
            <a:r>
              <a:rPr lang="en-US" sz="6000" i="1" dirty="0" smtClean="0"/>
              <a:t>(G400L + G670L in dichroic mode)</a:t>
            </a:r>
            <a:endParaRPr lang="en-US" sz="6000" i="1" dirty="0"/>
          </a:p>
        </p:txBody>
      </p:sp>
      <p:pic>
        <p:nvPicPr>
          <p:cNvPr id="2" name="Picture 1" descr="HII_spectr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43" y="1092200"/>
            <a:ext cx="6211731" cy="572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111" y="3070621"/>
            <a:ext cx="1669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H II reg.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9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393" y="81341"/>
            <a:ext cx="8533389" cy="818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500" dirty="0"/>
              <a:t>H</a:t>
            </a:r>
            <a:r>
              <a:rPr lang="en-US" sz="8500" dirty="0" smtClean="0"/>
              <a:t>igh S/N spectra at 3500- 10 000 </a:t>
            </a:r>
            <a:r>
              <a:rPr lang="en-US" sz="8500" dirty="0" err="1" smtClean="0"/>
              <a:t>Å</a:t>
            </a:r>
            <a:endParaRPr lang="en-US" sz="8500" dirty="0" smtClean="0"/>
          </a:p>
          <a:p>
            <a:r>
              <a:rPr lang="en-US" sz="6000" i="1" dirty="0" smtClean="0"/>
              <a:t>(G400L + G670L in dichroic mode)</a:t>
            </a:r>
            <a:endParaRPr lang="en-US" sz="6000" i="1" dirty="0"/>
          </a:p>
        </p:txBody>
      </p:sp>
      <p:pic>
        <p:nvPicPr>
          <p:cNvPr id="2" name="Picture 1" descr="HII_spectr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43" y="1092200"/>
            <a:ext cx="6211731" cy="5727700"/>
          </a:xfrm>
          <a:prstGeom prst="rect">
            <a:avLst/>
          </a:prstGeom>
        </p:spPr>
      </p:pic>
      <p:pic>
        <p:nvPicPr>
          <p:cNvPr id="5" name="Picture 4" descr="o3h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57500"/>
            <a:ext cx="4528039" cy="3924300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cxnSp>
        <p:nvCxnSpPr>
          <p:cNvPr id="6" name="Straight Connector 5"/>
          <p:cNvCxnSpPr/>
          <p:nvPr/>
        </p:nvCxnSpPr>
        <p:spPr>
          <a:xfrm flipH="1">
            <a:off x="1524000" y="2685650"/>
            <a:ext cx="2552700" cy="146450"/>
          </a:xfrm>
          <a:prstGeom prst="line">
            <a:avLst/>
          </a:prstGeom>
          <a:ln>
            <a:solidFill>
              <a:srgbClr val="FF01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o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79400"/>
            <a:ext cx="2527933" cy="3115966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 flipV="1">
            <a:off x="6124661" y="679562"/>
            <a:ext cx="428539" cy="1106462"/>
          </a:xfrm>
          <a:prstGeom prst="line">
            <a:avLst/>
          </a:prstGeom>
          <a:ln>
            <a:solidFill>
              <a:srgbClr val="FF01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24661" y="2037390"/>
            <a:ext cx="428539" cy="680410"/>
          </a:xfrm>
          <a:prstGeom prst="line">
            <a:avLst/>
          </a:prstGeom>
          <a:ln>
            <a:solidFill>
              <a:srgbClr val="FF01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94113" y="2685650"/>
            <a:ext cx="143163" cy="146450"/>
          </a:xfrm>
          <a:prstGeom prst="line">
            <a:avLst/>
          </a:prstGeom>
          <a:ln>
            <a:solidFill>
              <a:srgbClr val="FF01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7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393" y="81341"/>
            <a:ext cx="8533389" cy="818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500" dirty="0"/>
              <a:t>H</a:t>
            </a:r>
            <a:r>
              <a:rPr lang="en-US" sz="8500" dirty="0" smtClean="0"/>
              <a:t>igh S/N spectra at 3500- 10 000 </a:t>
            </a:r>
            <a:r>
              <a:rPr lang="en-US" sz="8500" dirty="0" err="1" smtClean="0"/>
              <a:t>Å</a:t>
            </a:r>
            <a:endParaRPr lang="en-US" sz="8500" dirty="0" smtClean="0"/>
          </a:p>
          <a:p>
            <a:r>
              <a:rPr lang="en-US" sz="6000" i="1" dirty="0" smtClean="0"/>
              <a:t>(G400L + G670L in dichroic mode)</a:t>
            </a:r>
            <a:endParaRPr lang="en-US" sz="6000" i="1" dirty="0"/>
          </a:p>
        </p:txBody>
      </p:sp>
      <p:pic>
        <p:nvPicPr>
          <p:cNvPr id="2" name="Picture 1" descr="HII_spectr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43" y="1092200"/>
            <a:ext cx="6211731" cy="5727700"/>
          </a:xfrm>
          <a:prstGeom prst="rect">
            <a:avLst/>
          </a:prstGeom>
        </p:spPr>
      </p:pic>
      <p:pic>
        <p:nvPicPr>
          <p:cNvPr id="13" name="Picture 12" descr="h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6" y="55171"/>
            <a:ext cx="4350186" cy="391705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Picture 2" descr="pashen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-2000"/>
          <a:stretch/>
        </p:blipFill>
        <p:spPr>
          <a:xfrm>
            <a:off x="4026157" y="3866382"/>
            <a:ext cx="4836811" cy="2941978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 flipV="1">
            <a:off x="3597618" y="4397137"/>
            <a:ext cx="428539" cy="1106462"/>
          </a:xfrm>
          <a:prstGeom prst="line">
            <a:avLst/>
          </a:prstGeom>
          <a:ln>
            <a:solidFill>
              <a:srgbClr val="FF01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97618" y="5911302"/>
            <a:ext cx="428539" cy="584532"/>
          </a:xfrm>
          <a:prstGeom prst="line">
            <a:avLst/>
          </a:prstGeom>
          <a:ln>
            <a:solidFill>
              <a:srgbClr val="FF01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49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393" y="81341"/>
            <a:ext cx="8533389" cy="818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500" dirty="0"/>
              <a:t>H</a:t>
            </a:r>
            <a:r>
              <a:rPr lang="en-US" sz="8500" dirty="0" smtClean="0"/>
              <a:t>igh S/N spectra at 3500- 10 000 </a:t>
            </a:r>
            <a:r>
              <a:rPr lang="en-US" sz="8500" dirty="0" err="1" smtClean="0"/>
              <a:t>Å</a:t>
            </a:r>
            <a:endParaRPr lang="en-US" sz="8500" dirty="0" smtClean="0"/>
          </a:p>
          <a:p>
            <a:r>
              <a:rPr lang="en-US" sz="6000" i="1" dirty="0" smtClean="0"/>
              <a:t>(G400L + G670L in dichroic mode)</a:t>
            </a:r>
            <a:endParaRPr lang="en-US" sz="6000" i="1" dirty="0"/>
          </a:p>
        </p:txBody>
      </p:sp>
      <p:pic>
        <p:nvPicPr>
          <p:cNvPr id="5" name="Picture 4" descr="pn_spectr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75" y="970183"/>
            <a:ext cx="6047973" cy="5859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108" y="3070621"/>
            <a:ext cx="734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PN</a:t>
            </a:r>
            <a:endParaRPr lang="en-US" sz="3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9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252" y="50781"/>
            <a:ext cx="9032704" cy="6637999"/>
            <a:chOff x="96252" y="50781"/>
            <a:chExt cx="9032704" cy="6637999"/>
          </a:xfrm>
        </p:grpSpPr>
        <p:pic>
          <p:nvPicPr>
            <p:cNvPr id="6" name="Picture 16" descr="n1705pcpress"/>
            <p:cNvPicPr>
              <a:picLocks noChangeAspect="1" noChangeArrowheads="1"/>
            </p:cNvPicPr>
            <p:nvPr/>
          </p:nvPicPr>
          <p:blipFill>
            <a:blip r:embed="rId2"/>
            <a:srcRect l="482" r="1926" b="6981"/>
            <a:stretch>
              <a:fillRect/>
            </a:stretch>
          </p:blipFill>
          <p:spPr bwMode="auto">
            <a:xfrm>
              <a:off x="96252" y="115710"/>
              <a:ext cx="2564945" cy="2745132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7" name="Picture 18"/>
            <p:cNvPicPr>
              <a:picLocks noChangeAspect="1" noChangeArrowheads="1"/>
            </p:cNvPicPr>
            <p:nvPr/>
          </p:nvPicPr>
          <p:blipFill rotWithShape="1">
            <a:blip r:embed="rId3"/>
            <a:srcRect l="6142" t="4587" r="9031" b="7425"/>
            <a:stretch/>
          </p:blipFill>
          <p:spPr bwMode="auto">
            <a:xfrm>
              <a:off x="6084004" y="50781"/>
              <a:ext cx="3044952" cy="3417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8" descr="SBS1415+437.jpg"/>
            <p:cNvPicPr>
              <a:picLocks noChangeAspect="1"/>
            </p:cNvPicPr>
            <p:nvPr/>
          </p:nvPicPr>
          <p:blipFill>
            <a:blip r:embed="rId4"/>
            <a:srcRect l="30190" t="6442" r="33307"/>
            <a:stretch>
              <a:fillRect/>
            </a:stretch>
          </p:blipFill>
          <p:spPr bwMode="auto">
            <a:xfrm>
              <a:off x="3288290" y="1937841"/>
              <a:ext cx="2795714" cy="3060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1" descr="ddo68.jpeg"/>
            <p:cNvPicPr>
              <a:picLocks noChangeAspect="1"/>
            </p:cNvPicPr>
            <p:nvPr/>
          </p:nvPicPr>
          <p:blipFill rotWithShape="1">
            <a:blip r:embed="rId5"/>
            <a:srcRect l="4738" r="10162"/>
            <a:stretch/>
          </p:blipFill>
          <p:spPr bwMode="auto">
            <a:xfrm>
              <a:off x="4402874" y="4291263"/>
              <a:ext cx="4603966" cy="2397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0" descr="ngc4449_hst.jpg"/>
            <p:cNvPicPr>
              <a:picLocks noChangeAspect="1"/>
            </p:cNvPicPr>
            <p:nvPr/>
          </p:nvPicPr>
          <p:blipFill rotWithShape="1">
            <a:blip r:embed="rId6"/>
            <a:srcRect l="8212" t="154" r="4265" b="-325"/>
            <a:stretch/>
          </p:blipFill>
          <p:spPr bwMode="auto">
            <a:xfrm rot="1744554">
              <a:off x="472490" y="3619340"/>
              <a:ext cx="3127248" cy="2505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890947" y="115710"/>
            <a:ext cx="71958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Importance of star forming dwarf </a:t>
            </a:r>
            <a:r>
              <a:rPr lang="en-US" sz="3200" dirty="0" smtClean="0">
                <a:solidFill>
                  <a:srgbClr val="FFFF00"/>
                </a:solidFill>
              </a:rPr>
              <a:t>galaxies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44800" y="955808"/>
            <a:ext cx="629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In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Λ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CDM, dwarfs are first systems to form </a:t>
            </a:r>
            <a:endParaRPr lang="en-US" sz="2400" dirty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17071" y="3892582"/>
            <a:ext cx="7857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Low </a:t>
            </a:r>
            <a:r>
              <a:rPr lang="en-US" sz="2400" dirty="0" err="1">
                <a:solidFill>
                  <a:schemeClr val="bg1"/>
                </a:solidFill>
              </a:rPr>
              <a:t>metallicity</a:t>
            </a:r>
            <a:r>
              <a:rPr lang="en-US" sz="2400" dirty="0">
                <a:solidFill>
                  <a:schemeClr val="bg1"/>
                </a:solidFill>
              </a:rPr>
              <a:t>, high gas content, active SF:</a:t>
            </a:r>
            <a:r>
              <a:rPr lang="en-US" sz="2400" dirty="0">
                <a:solidFill>
                  <a:schemeClr val="bg1"/>
                </a:solidFill>
                <a:sym typeface="Wingdings"/>
              </a:rPr>
              <a:t> resemble </a:t>
            </a:r>
            <a:r>
              <a:rPr lang="en-US" sz="2400" dirty="0">
                <a:solidFill>
                  <a:srgbClr val="FFFF00"/>
                </a:solidFill>
                <a:sym typeface="Wingdings"/>
              </a:rPr>
              <a:t>primeval</a:t>
            </a:r>
            <a:r>
              <a:rPr lang="en-US" sz="2400" dirty="0">
                <a:solidFill>
                  <a:schemeClr val="bg1"/>
                </a:solidFill>
                <a:sym typeface="Wingdings"/>
              </a:rPr>
              <a:t> galaxies in the early 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Universe!</a:t>
            </a:r>
            <a:endParaRPr lang="en-US" sz="2400" dirty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6158" y="2455164"/>
            <a:ext cx="7306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Primary c</a:t>
            </a:r>
            <a:r>
              <a:rPr lang="en-US" sz="2400" dirty="0" smtClean="0">
                <a:solidFill>
                  <a:schemeClr val="bg1"/>
                </a:solidFill>
              </a:rPr>
              <a:t>andidate </a:t>
            </a:r>
            <a:r>
              <a:rPr lang="en-US" sz="2400" dirty="0">
                <a:solidFill>
                  <a:schemeClr val="bg1"/>
                </a:solidFill>
              </a:rPr>
              <a:t>sources for cosmic </a:t>
            </a:r>
            <a:r>
              <a:rPr lang="en-US" sz="2400" dirty="0">
                <a:solidFill>
                  <a:srgbClr val="FFFF00"/>
                </a:solidFill>
              </a:rPr>
              <a:t>re-ionization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0403" y="5828249"/>
            <a:ext cx="7797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Best systems to study </a:t>
            </a:r>
            <a:r>
              <a:rPr lang="en-US" sz="2400" dirty="0">
                <a:solidFill>
                  <a:srgbClr val="FFFF00"/>
                </a:solidFill>
              </a:rPr>
              <a:t>feedback</a:t>
            </a:r>
            <a:r>
              <a:rPr lang="en-US" sz="2400" dirty="0">
                <a:solidFill>
                  <a:schemeClr val="bg1"/>
                </a:solidFill>
              </a:rPr>
              <a:t> from massive stars and development of galactic winds </a:t>
            </a:r>
          </a:p>
        </p:txBody>
      </p:sp>
    </p:spTree>
    <p:extLst>
      <p:ext uri="{BB962C8B-B14F-4D97-AF65-F5344CB8AC3E}">
        <p14:creationId xmlns:p14="http://schemas.microsoft.com/office/powerpoint/2010/main" val="60787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393" y="81341"/>
            <a:ext cx="8533389" cy="818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500" dirty="0"/>
              <a:t>H</a:t>
            </a:r>
            <a:r>
              <a:rPr lang="en-US" sz="8500" dirty="0" smtClean="0"/>
              <a:t>igh S/N spectra at 3500- 10 000 </a:t>
            </a:r>
            <a:r>
              <a:rPr lang="en-US" sz="8500" dirty="0" err="1" smtClean="0"/>
              <a:t>Å</a:t>
            </a:r>
            <a:endParaRPr lang="en-US" sz="8500" dirty="0" smtClean="0"/>
          </a:p>
          <a:p>
            <a:r>
              <a:rPr lang="en-US" sz="6000" i="1" dirty="0" smtClean="0"/>
              <a:t>(G400L + G670L in dichroic mode)</a:t>
            </a:r>
            <a:endParaRPr lang="en-US" sz="6000" i="1" dirty="0"/>
          </a:p>
        </p:txBody>
      </p:sp>
      <p:pic>
        <p:nvPicPr>
          <p:cNvPr id="5" name="Picture 4" descr="pn_spectr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64" y="970183"/>
            <a:ext cx="6047973" cy="5859594"/>
          </a:xfrm>
          <a:prstGeom prst="rect">
            <a:avLst/>
          </a:prstGeom>
        </p:spPr>
      </p:pic>
      <p:pic>
        <p:nvPicPr>
          <p:cNvPr id="2" name="Picture 1" descr="zoom_o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3" y="81341"/>
            <a:ext cx="3786872" cy="395832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Picture 2" descr="zoom_h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22" y="2618469"/>
            <a:ext cx="3687234" cy="4211308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4244265" y="1523414"/>
            <a:ext cx="1470735" cy="367475"/>
          </a:xfrm>
          <a:prstGeom prst="line">
            <a:avLst/>
          </a:prstGeom>
          <a:ln>
            <a:solidFill>
              <a:srgbClr val="FF01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244265" y="2144889"/>
            <a:ext cx="1569513" cy="473580"/>
          </a:xfrm>
          <a:prstGeom prst="line">
            <a:avLst/>
          </a:prstGeom>
          <a:ln>
            <a:solidFill>
              <a:srgbClr val="FF01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57889" y="4188178"/>
            <a:ext cx="842433" cy="327378"/>
          </a:xfrm>
          <a:prstGeom prst="line">
            <a:avLst/>
          </a:prstGeom>
          <a:ln>
            <a:solidFill>
              <a:srgbClr val="FF01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57889" y="4842934"/>
            <a:ext cx="842433" cy="1746955"/>
          </a:xfrm>
          <a:prstGeom prst="line">
            <a:avLst/>
          </a:prstGeom>
          <a:ln>
            <a:solidFill>
              <a:srgbClr val="FF01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16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4774" y="149961"/>
            <a:ext cx="8533389" cy="67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NGC 4449:  Abundance Ratios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 descr="abund_ratio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86" r="5786"/>
          <a:stretch/>
        </p:blipFill>
        <p:spPr>
          <a:xfrm>
            <a:off x="1185356" y="731772"/>
            <a:ext cx="7941926" cy="60336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18907" y="1694521"/>
            <a:ext cx="1772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8000"/>
                </a:solidFill>
              </a:rPr>
              <a:t>PNe</a:t>
            </a:r>
            <a:r>
              <a:rPr lang="en-US" b="1" dirty="0" smtClean="0">
                <a:solidFill>
                  <a:srgbClr val="008000"/>
                </a:solidFill>
              </a:rPr>
              <a:t> are 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N-enhanced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78155" y="2468731"/>
            <a:ext cx="177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H II regions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Right Arrow 5"/>
          <p:cNvSpPr>
            <a:spLocks noChangeAspect="1"/>
          </p:cNvSpPr>
          <p:nvPr/>
        </p:nvSpPr>
        <p:spPr>
          <a:xfrm>
            <a:off x="1534488" y="1958019"/>
            <a:ext cx="518556" cy="256855"/>
          </a:xfrm>
          <a:prstGeom prst="rightArrow">
            <a:avLst/>
          </a:prstGeom>
          <a:solidFill>
            <a:srgbClr val="008000">
              <a:alpha val="72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>
            <a:spLocks noChangeAspect="1"/>
          </p:cNvSpPr>
          <p:nvPr/>
        </p:nvSpPr>
        <p:spPr>
          <a:xfrm>
            <a:off x="1567836" y="2547009"/>
            <a:ext cx="518556" cy="256855"/>
          </a:xfrm>
          <a:prstGeom prst="rightArrow">
            <a:avLst/>
          </a:prstGeom>
          <a:solidFill>
            <a:srgbClr val="0000FF">
              <a:alpha val="7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8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dient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" t="-39" r="-1591" b="47650"/>
          <a:stretch/>
        </p:blipFill>
        <p:spPr>
          <a:xfrm>
            <a:off x="2071927" y="1349438"/>
            <a:ext cx="5507893" cy="28444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65042" y="1684518"/>
            <a:ext cx="835081" cy="731740"/>
            <a:chOff x="6165042" y="1684518"/>
            <a:chExt cx="835081" cy="731740"/>
          </a:xfrm>
        </p:grpSpPr>
        <p:sp>
          <p:nvSpPr>
            <p:cNvPr id="11" name="Rectangle 10"/>
            <p:cNvSpPr/>
            <p:nvPr/>
          </p:nvSpPr>
          <p:spPr>
            <a:xfrm>
              <a:off x="6165042" y="1824633"/>
              <a:ext cx="182880" cy="18288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87606" y="1684518"/>
              <a:ext cx="6125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</a:rPr>
                <a:t>H II  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6168926" y="2149134"/>
              <a:ext cx="182880" cy="182880"/>
            </a:xfrm>
            <a:prstGeom prst="triangle">
              <a:avLst/>
            </a:prstGeom>
            <a:solidFill>
              <a:srgbClr val="27AE39"/>
            </a:solidFill>
            <a:ln>
              <a:solidFill>
                <a:srgbClr val="27AE3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35692" y="1954593"/>
              <a:ext cx="5512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27AE39"/>
                  </a:solidFill>
                </a:rPr>
                <a:t>PN  </a:t>
              </a:r>
              <a:endParaRPr lang="en-US" sz="2400" b="1" dirty="0">
                <a:solidFill>
                  <a:srgbClr val="27AE39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487224" y="2323648"/>
            <a:ext cx="112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NGC 4449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7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0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Concluding remarks and 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 smtClean="0"/>
              <a:t>Dwarf irregulars do exhibit </a:t>
            </a:r>
            <a:r>
              <a:rPr lang="en-US" sz="2400" dirty="0" err="1" smtClean="0"/>
              <a:t>metallicity</a:t>
            </a:r>
            <a:r>
              <a:rPr lang="en-US" sz="2400" dirty="0" smtClean="0"/>
              <a:t> gradients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NGC 4449’s H II reg. and </a:t>
            </a:r>
            <a:r>
              <a:rPr lang="en-US" sz="2400" dirty="0" err="1" smtClean="0"/>
              <a:t>PNe</a:t>
            </a:r>
            <a:r>
              <a:rPr lang="en-US" sz="2400" dirty="0" smtClean="0"/>
              <a:t> show similar α-element abundances </a:t>
            </a:r>
            <a:r>
              <a:rPr lang="en-US" sz="2400" dirty="0" smtClean="0">
                <a:sym typeface="Wingdings"/>
              </a:rPr>
              <a:t> metals lost through GW? Accretion of metal-poor gas?</a:t>
            </a: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H II reg. and </a:t>
            </a:r>
            <a:r>
              <a:rPr lang="en-US" sz="2400" dirty="0" err="1" smtClean="0">
                <a:sym typeface="Wingdings"/>
              </a:rPr>
              <a:t>PNe</a:t>
            </a:r>
            <a:r>
              <a:rPr lang="en-US" sz="2400" dirty="0" smtClean="0">
                <a:sym typeface="Wingdings"/>
              </a:rPr>
              <a:t> abundances will be compared with chemical evolution models based on the derived SFH (from HST photometry) to provide further constraints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2400" dirty="0" smtClean="0"/>
              <a:t>NGC 4449 is the first </a:t>
            </a:r>
            <a:r>
              <a:rPr lang="en-US" sz="2400" dirty="0" err="1" smtClean="0"/>
              <a:t>dIrr</a:t>
            </a:r>
            <a:r>
              <a:rPr lang="en-US" sz="2400" dirty="0" smtClean="0"/>
              <a:t> outside the LG where PN abundances have been derived: LBT</a:t>
            </a:r>
            <a:r>
              <a:rPr lang="en-US" sz="2400" dirty="0"/>
              <a:t>/MODS has a high potential for detailed chemical abundance studies of galaxies outside LG </a:t>
            </a:r>
            <a:r>
              <a:rPr lang="en-US" sz="2400" dirty="0" smtClean="0"/>
              <a:t>!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244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64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7302" y="149961"/>
            <a:ext cx="8533389" cy="67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Gradients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 descr="gradien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38" y="1028700"/>
            <a:ext cx="6162195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39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7302" y="149961"/>
            <a:ext cx="8533389" cy="67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Gradients in Irregular galaxies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 descr="pyliugi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4700"/>
            <a:ext cx="9144000" cy="371789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7302" y="639571"/>
            <a:ext cx="8533389" cy="67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311553"/>
            <a:ext cx="5410201" cy="67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Pilyugin</a:t>
            </a:r>
            <a:r>
              <a:rPr lang="en-US" sz="32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et al 2015</a:t>
            </a:r>
            <a:endParaRPr lang="en-US" sz="32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08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7302" y="149961"/>
            <a:ext cx="8533389" cy="67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Gradients in Spiral galaxies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311553"/>
            <a:ext cx="5410201" cy="67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e.g., </a:t>
            </a:r>
            <a:r>
              <a:rPr lang="en-US" sz="32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Croxall</a:t>
            </a:r>
            <a:r>
              <a:rPr lang="en-US" sz="32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et al 2016 (CHAOS)</a:t>
            </a:r>
            <a:endParaRPr lang="en-US" sz="32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 descr="chao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9144000" cy="37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1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8102" y="22961"/>
            <a:ext cx="8533389" cy="67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SELECTION of H II and </a:t>
            </a:r>
            <a:r>
              <a:rPr lang="en-US" b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PNe</a:t>
            </a:r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 descr="h2_pne.imag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599082"/>
            <a:ext cx="7054386" cy="52947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75642" y="733875"/>
            <a:ext cx="527580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Select from </a:t>
            </a:r>
            <a:r>
              <a:rPr lang="en-US" sz="2400" dirty="0" smtClean="0">
                <a:solidFill>
                  <a:srgbClr val="0000FF"/>
                </a:solidFill>
              </a:rPr>
              <a:t>B</a:t>
            </a:r>
            <a:r>
              <a:rPr lang="en-US" sz="2400" dirty="0" smtClean="0"/>
              <a:t> - </a:t>
            </a:r>
            <a:r>
              <a:rPr lang="en-US" sz="2400" dirty="0" smtClean="0">
                <a:solidFill>
                  <a:srgbClr val="27AE39"/>
                </a:solidFill>
              </a:rPr>
              <a:t>V</a:t>
            </a:r>
            <a:r>
              <a:rPr lang="en-US" sz="2400" dirty="0" smtClean="0"/>
              <a:t> - </a:t>
            </a:r>
            <a:r>
              <a:rPr lang="en-US" sz="2400" dirty="0" smtClean="0">
                <a:solidFill>
                  <a:srgbClr val="FF0116"/>
                </a:solidFill>
              </a:rPr>
              <a:t>I</a:t>
            </a:r>
            <a:r>
              <a:rPr lang="en-US" sz="2400" dirty="0" smtClean="0"/>
              <a:t> combined image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Double – check on shallow </a:t>
            </a:r>
            <a:r>
              <a:rPr lang="en-US" sz="2400" dirty="0" smtClean="0">
                <a:solidFill>
                  <a:srgbClr val="BB02B1"/>
                </a:solidFill>
              </a:rPr>
              <a:t>Hα</a:t>
            </a:r>
            <a:r>
              <a:rPr lang="en-US" sz="2400" dirty="0" smtClean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69236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8102" y="22961"/>
            <a:ext cx="8533389" cy="67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SELECTION of H II and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PNe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 descr="h2_pne.imag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599082"/>
            <a:ext cx="7054386" cy="52947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75642" y="733875"/>
            <a:ext cx="527580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Select from </a:t>
            </a:r>
            <a:r>
              <a:rPr lang="en-US" sz="2400" dirty="0" smtClean="0">
                <a:solidFill>
                  <a:srgbClr val="0000FF"/>
                </a:solidFill>
              </a:rPr>
              <a:t>B</a:t>
            </a:r>
            <a:r>
              <a:rPr lang="en-US" sz="2400" dirty="0" smtClean="0"/>
              <a:t> - </a:t>
            </a:r>
            <a:r>
              <a:rPr lang="en-US" sz="2400" dirty="0" smtClean="0">
                <a:solidFill>
                  <a:srgbClr val="27AE39"/>
                </a:solidFill>
              </a:rPr>
              <a:t>V</a:t>
            </a:r>
            <a:r>
              <a:rPr lang="en-US" sz="2400" dirty="0" smtClean="0"/>
              <a:t> - </a:t>
            </a:r>
            <a:r>
              <a:rPr lang="en-US" sz="2400" dirty="0" smtClean="0">
                <a:solidFill>
                  <a:srgbClr val="FF0116"/>
                </a:solidFill>
              </a:rPr>
              <a:t>I</a:t>
            </a:r>
            <a:r>
              <a:rPr lang="en-US" sz="2400" dirty="0" smtClean="0"/>
              <a:t> combined image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Double – check on shallow </a:t>
            </a:r>
            <a:r>
              <a:rPr lang="en-US" sz="2400" dirty="0" smtClean="0">
                <a:solidFill>
                  <a:srgbClr val="BB02B1"/>
                </a:solidFill>
              </a:rPr>
              <a:t>Hα</a:t>
            </a:r>
            <a:r>
              <a:rPr lang="en-US" sz="2400" dirty="0" smtClean="0"/>
              <a:t> image</a:t>
            </a:r>
          </a:p>
        </p:txBody>
      </p:sp>
      <p:pic>
        <p:nvPicPr>
          <p:cNvPr id="3" name="Picture 2" descr="ha_pn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78100"/>
            <a:ext cx="1609725" cy="1485900"/>
          </a:xfrm>
          <a:prstGeom prst="rect">
            <a:avLst/>
          </a:prstGeom>
        </p:spPr>
      </p:pic>
      <p:pic>
        <p:nvPicPr>
          <p:cNvPr id="5" name="Picture 4" descr="pn11_h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4610100"/>
            <a:ext cx="1739900" cy="1612900"/>
          </a:xfrm>
          <a:prstGeom prst="rect">
            <a:avLst/>
          </a:prstGeom>
        </p:spPr>
      </p:pic>
      <p:pic>
        <p:nvPicPr>
          <p:cNvPr id="6" name="Picture 5" descr="ha_slit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91" y="1428750"/>
            <a:ext cx="2552700" cy="22733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923924" y="2463800"/>
            <a:ext cx="1044576" cy="6921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165600" y="5435600"/>
            <a:ext cx="1271588" cy="5715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752997" y="2533650"/>
            <a:ext cx="1409803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13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n1705pcpress"/>
          <p:cNvPicPr>
            <a:picLocks noChangeAspect="1" noChangeArrowheads="1"/>
          </p:cNvPicPr>
          <p:nvPr/>
        </p:nvPicPr>
        <p:blipFill>
          <a:blip r:embed="rId2"/>
          <a:srcRect l="482" r="1926" b="6981"/>
          <a:stretch>
            <a:fillRect/>
          </a:stretch>
        </p:blipFill>
        <p:spPr bwMode="auto">
          <a:xfrm>
            <a:off x="96252" y="115710"/>
            <a:ext cx="2564945" cy="2745132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 rotWithShape="1">
          <a:blip r:embed="rId3"/>
          <a:srcRect l="6142" t="4587" r="9031" b="7425"/>
          <a:stretch/>
        </p:blipFill>
        <p:spPr bwMode="auto">
          <a:xfrm>
            <a:off x="6084004" y="50781"/>
            <a:ext cx="3044952" cy="341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SBS1415+437.jpg"/>
          <p:cNvPicPr>
            <a:picLocks noChangeAspect="1"/>
          </p:cNvPicPr>
          <p:nvPr/>
        </p:nvPicPr>
        <p:blipFill>
          <a:blip r:embed="rId4"/>
          <a:srcRect l="30190" t="6442" r="33307"/>
          <a:stretch>
            <a:fillRect/>
          </a:stretch>
        </p:blipFill>
        <p:spPr bwMode="auto">
          <a:xfrm>
            <a:off x="3288290" y="1937841"/>
            <a:ext cx="2795714" cy="30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1" descr="ddo68.jpeg"/>
          <p:cNvPicPr>
            <a:picLocks noChangeAspect="1"/>
          </p:cNvPicPr>
          <p:nvPr/>
        </p:nvPicPr>
        <p:blipFill rotWithShape="1">
          <a:blip r:embed="rId5"/>
          <a:srcRect l="4738" r="10162"/>
          <a:stretch/>
        </p:blipFill>
        <p:spPr bwMode="auto">
          <a:xfrm>
            <a:off x="4402874" y="4291263"/>
            <a:ext cx="4603966" cy="23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0" descr="ngc4449_hst.jpg"/>
          <p:cNvPicPr>
            <a:picLocks noChangeAspect="1"/>
          </p:cNvPicPr>
          <p:nvPr/>
        </p:nvPicPr>
        <p:blipFill rotWithShape="1">
          <a:blip r:embed="rId6"/>
          <a:srcRect l="8212" t="154" r="4265" b="-325"/>
          <a:stretch/>
        </p:blipFill>
        <p:spPr bwMode="auto">
          <a:xfrm rot="1744554">
            <a:off x="472490" y="3619340"/>
            <a:ext cx="3127248" cy="250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97298" y="115710"/>
            <a:ext cx="91723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The most extreme systems are found outside the LG</a:t>
            </a:r>
            <a:r>
              <a:rPr lang="is-IS" sz="3200" dirty="0" smtClean="0">
                <a:solidFill>
                  <a:srgbClr val="FFFF00"/>
                </a:solidFill>
                <a:latin typeface="Calibri"/>
              </a:rPr>
              <a:t>…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 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9179" y="1937841"/>
            <a:ext cx="8721192" cy="4750939"/>
            <a:chOff x="449179" y="1937841"/>
            <a:chExt cx="8721192" cy="4750939"/>
          </a:xfrm>
        </p:grpSpPr>
        <p:sp>
          <p:nvSpPr>
            <p:cNvPr id="19" name="Rectangle 18"/>
            <p:cNvSpPr/>
            <p:nvPr/>
          </p:nvSpPr>
          <p:spPr>
            <a:xfrm>
              <a:off x="4975725" y="6227115"/>
              <a:ext cx="30988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prstClr val="white"/>
                  </a:solidFill>
                  <a:latin typeface="Calibri"/>
                  <a:sym typeface="Wingdings"/>
                </a:rPr>
                <a:t>DDO 68  − 13 </a:t>
              </a:r>
              <a:r>
                <a:rPr lang="en-US" sz="2400" dirty="0" err="1" smtClean="0">
                  <a:solidFill>
                    <a:prstClr val="white"/>
                  </a:solidFill>
                  <a:latin typeface="Calibri"/>
                  <a:sym typeface="Wingdings"/>
                </a:rPr>
                <a:t>Mpc</a:t>
              </a:r>
              <a:endParaRPr lang="en-US" sz="2400" dirty="0">
                <a:solidFill>
                  <a:prstClr val="white"/>
                </a:solidFill>
                <a:latin typeface="Calibri"/>
                <a:sym typeface="Wingding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49179" y="5996282"/>
              <a:ext cx="30988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prstClr val="white"/>
                  </a:solidFill>
                  <a:latin typeface="Calibri"/>
                  <a:sym typeface="Wingdings"/>
                </a:rPr>
                <a:t>NGC 4449  − 4 </a:t>
              </a:r>
              <a:r>
                <a:rPr lang="en-US" sz="2400" dirty="0" err="1" smtClean="0">
                  <a:solidFill>
                    <a:prstClr val="white"/>
                  </a:solidFill>
                  <a:latin typeface="Calibri"/>
                  <a:sym typeface="Wingdings"/>
                </a:rPr>
                <a:t>Mpc</a:t>
              </a:r>
              <a:endParaRPr lang="en-US" sz="2400" dirty="0">
                <a:solidFill>
                  <a:prstClr val="white"/>
                </a:solidFill>
                <a:latin typeface="Calibri"/>
                <a:sym typeface="Wingding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76924" y="1937841"/>
              <a:ext cx="30988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prstClr val="white"/>
                  </a:solidFill>
                  <a:latin typeface="Calibri"/>
                  <a:sym typeface="Wingdings"/>
                </a:rPr>
                <a:t>NGC 1705  − 5 </a:t>
              </a:r>
              <a:r>
                <a:rPr lang="en-US" sz="2400" dirty="0" err="1" smtClean="0">
                  <a:solidFill>
                    <a:prstClr val="white"/>
                  </a:solidFill>
                  <a:latin typeface="Calibri"/>
                  <a:sym typeface="Wingdings"/>
                </a:rPr>
                <a:t>Mpc</a:t>
              </a:r>
              <a:endParaRPr lang="en-US" sz="2400" dirty="0">
                <a:solidFill>
                  <a:prstClr val="white"/>
                </a:solidFill>
                <a:latin typeface="Calibri"/>
                <a:sym typeface="Wingding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75725" y="3816229"/>
              <a:ext cx="39106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prstClr val="white"/>
                  </a:solidFill>
                  <a:latin typeface="Calibri"/>
                  <a:sym typeface="Wingdings"/>
                </a:rPr>
                <a:t>SBS 1415+ 437  </a:t>
              </a:r>
              <a:r>
                <a:rPr lang="en-US" sz="2400" dirty="0">
                  <a:solidFill>
                    <a:prstClr val="white"/>
                  </a:solidFill>
                  <a:sym typeface="Wingdings"/>
                </a:rPr>
                <a:t>− </a:t>
              </a:r>
              <a:r>
                <a:rPr lang="en-US" sz="2400" dirty="0" smtClean="0">
                  <a:solidFill>
                    <a:prstClr val="white"/>
                  </a:solidFill>
                  <a:sym typeface="Wingdings"/>
                </a:rPr>
                <a:t>14 </a:t>
              </a:r>
              <a:r>
                <a:rPr lang="en-US" sz="2400" dirty="0" err="1" smtClean="0">
                  <a:solidFill>
                    <a:prstClr val="white"/>
                  </a:solidFill>
                  <a:sym typeface="Wingdings"/>
                </a:rPr>
                <a:t>Mpc</a:t>
              </a:r>
              <a:endParaRPr lang="en-US" sz="2400" dirty="0">
                <a:solidFill>
                  <a:prstClr val="white"/>
                </a:solidFill>
                <a:sym typeface="Wingding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26623" y="2754972"/>
              <a:ext cx="24437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prstClr val="white"/>
                  </a:solidFill>
                  <a:latin typeface="Calibri"/>
                  <a:sym typeface="Wingdings"/>
                </a:rPr>
                <a:t>IZw</a:t>
              </a:r>
              <a:r>
                <a:rPr lang="en-US" sz="2400" dirty="0" smtClean="0">
                  <a:solidFill>
                    <a:prstClr val="white"/>
                  </a:solidFill>
                  <a:latin typeface="Calibri"/>
                  <a:sym typeface="Wingdings"/>
                </a:rPr>
                <a:t> 18  − 18 </a:t>
              </a:r>
              <a:r>
                <a:rPr lang="en-US" sz="2400" dirty="0" err="1" smtClean="0">
                  <a:solidFill>
                    <a:prstClr val="white"/>
                  </a:solidFill>
                  <a:latin typeface="Calibri"/>
                  <a:sym typeface="Wingdings"/>
                </a:rPr>
                <a:t>Mpc</a:t>
              </a:r>
              <a:endParaRPr lang="en-US" sz="2400" dirty="0">
                <a:solidFill>
                  <a:prstClr val="white"/>
                </a:solidFill>
                <a:latin typeface="Calibri"/>
                <a:sym typeface="Wingding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17471" y="917814"/>
            <a:ext cx="89923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sz="3200" dirty="0" smtClean="0">
                <a:solidFill>
                  <a:srgbClr val="FFFF00"/>
                </a:solidFill>
                <a:latin typeface="Calibri"/>
              </a:rPr>
              <a:t>…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where  chemistry of individual stars is not possible!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3219" y="775610"/>
            <a:ext cx="3989137" cy="1078264"/>
            <a:chOff x="3510544" y="1189790"/>
            <a:chExt cx="3989137" cy="1078264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3684337" y="1189790"/>
              <a:ext cx="3815344" cy="1078263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510544" y="1189790"/>
              <a:ext cx="3989137" cy="107826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729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8102" y="22961"/>
            <a:ext cx="8533389" cy="67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PNe</a:t>
            </a:r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SELECTION  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 descr="example_P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700"/>
            <a:ext cx="9144000" cy="457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0142" y="964707"/>
            <a:ext cx="424407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From </a:t>
            </a:r>
            <a:r>
              <a:rPr lang="en-US" sz="2400" dirty="0" smtClean="0">
                <a:solidFill>
                  <a:srgbClr val="0000FF"/>
                </a:solidFill>
              </a:rPr>
              <a:t>B</a:t>
            </a:r>
            <a:r>
              <a:rPr lang="en-US" sz="2400" dirty="0" smtClean="0"/>
              <a:t> , </a:t>
            </a:r>
            <a:r>
              <a:rPr lang="en-US" sz="2400" dirty="0" smtClean="0">
                <a:solidFill>
                  <a:srgbClr val="27AE39"/>
                </a:solidFill>
              </a:rPr>
              <a:t>V,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F0116"/>
                </a:solidFill>
              </a:rPr>
              <a:t>I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BB02B1"/>
                </a:solidFill>
              </a:rPr>
              <a:t>Hα</a:t>
            </a:r>
            <a:r>
              <a:rPr lang="en-US" sz="2400" dirty="0" smtClean="0"/>
              <a:t> ACS images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6442" y="3504168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F435W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5542" y="3735000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F555W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9450" y="3504167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116"/>
                </a:solidFill>
              </a:rPr>
              <a:t>F814W</a:t>
            </a:r>
            <a:endParaRPr lang="en-US" sz="2400" dirty="0">
              <a:solidFill>
                <a:srgbClr val="FF011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5066" y="3252399"/>
            <a:ext cx="99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BB1B71"/>
                </a:solidFill>
              </a:rPr>
              <a:t>F658N</a:t>
            </a:r>
            <a:endParaRPr lang="en-US" sz="2400" dirty="0">
              <a:solidFill>
                <a:srgbClr val="BB1B7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7577" y="2596322"/>
            <a:ext cx="70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 III]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72019" y="3252399"/>
            <a:ext cx="451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Hβ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43719" y="2622921"/>
            <a:ext cx="45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7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ca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" t="1610" r="1218" b="-3091"/>
          <a:stretch/>
        </p:blipFill>
        <p:spPr>
          <a:xfrm>
            <a:off x="969264" y="768096"/>
            <a:ext cx="7031736" cy="5989320"/>
          </a:xfrm>
          <a:prstGeom prst="rect">
            <a:avLst/>
          </a:prstGeom>
        </p:spPr>
      </p:pic>
      <p:pic>
        <p:nvPicPr>
          <p:cNvPr id="5" name="Picture 4" descr="helix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1" y="1918125"/>
            <a:ext cx="1543916" cy="1362851"/>
          </a:xfrm>
          <a:prstGeom prst="rect">
            <a:avLst/>
          </a:prstGeom>
        </p:spPr>
      </p:pic>
      <p:pic>
        <p:nvPicPr>
          <p:cNvPr id="6" name="Picture 5" descr="crab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07" y="3924299"/>
            <a:ext cx="1639992" cy="1618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92493" y="5187282"/>
            <a:ext cx="1509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Supernovae II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8" name="Picture 7" descr="agb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543300"/>
            <a:ext cx="1600971" cy="1467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33701" y="4210456"/>
            <a:ext cx="73572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AGBs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8158" y="2349925"/>
            <a:ext cx="1139342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Planetary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 nebulae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1" name="Picture 10" descr="SNIa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025100"/>
            <a:ext cx="1222187" cy="1061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94839" y="3025100"/>
            <a:ext cx="67114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</a:rPr>
              <a:t>SNIa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4364" y="-25400"/>
            <a:ext cx="7499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The Life Cycle of Stars, Gas, and Metals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2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811" y="-20491"/>
            <a:ext cx="64796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TWO DIFFERENT CHEMICAL TRACERS:</a:t>
            </a:r>
            <a:endParaRPr lang="en-US" sz="3200" dirty="0"/>
          </a:p>
        </p:txBody>
      </p:sp>
      <p:pic>
        <p:nvPicPr>
          <p:cNvPr id="4" name="Picture 3" descr="h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87" y="979005"/>
            <a:ext cx="2787957" cy="2582668"/>
          </a:xfrm>
          <a:prstGeom prst="rect">
            <a:avLst/>
          </a:prstGeom>
        </p:spPr>
      </p:pic>
      <p:pic>
        <p:nvPicPr>
          <p:cNvPr id="6" name="Picture 5" descr="close_p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8" y="3990185"/>
            <a:ext cx="2826896" cy="28148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6680" y="582660"/>
            <a:ext cx="1381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H II regions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570" y="3586380"/>
            <a:ext cx="195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Planetary Nebulae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6745" y="1389130"/>
            <a:ext cx="54809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Ionized by massive (&gt; 20 M</a:t>
            </a:r>
            <a:r>
              <a:rPr lang="en-US" baseline="-25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0000FF"/>
                </a:solidFill>
              </a:rPr>
              <a:t>), young (&lt;10 Myr) stars,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they probe the </a:t>
            </a:r>
            <a:r>
              <a:rPr lang="en-US" b="1" dirty="0" smtClean="0">
                <a:solidFill>
                  <a:srgbClr val="0000FF"/>
                </a:solidFill>
              </a:rPr>
              <a:t>composition of the present-day ISM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Enriched by the products of SN II (mainly </a:t>
            </a:r>
            <a:r>
              <a:rPr lang="en-US" b="1" dirty="0" smtClean="0">
                <a:solidFill>
                  <a:srgbClr val="0000FF"/>
                </a:solidFill>
              </a:rPr>
              <a:t>α-elements,</a:t>
            </a:r>
          </a:p>
          <a:p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    i.e. O, </a:t>
            </a:r>
            <a:r>
              <a:rPr lang="en-US" b="1" dirty="0" err="1" smtClean="0">
                <a:solidFill>
                  <a:srgbClr val="0000FF"/>
                </a:solidFill>
              </a:rPr>
              <a:t>Ca</a:t>
            </a:r>
            <a:r>
              <a:rPr lang="en-US" b="1" dirty="0" smtClean="0">
                <a:solidFill>
                  <a:srgbClr val="0000FF"/>
                </a:solidFill>
              </a:rPr>
              <a:t>, S, Si, </a:t>
            </a:r>
            <a:r>
              <a:rPr lang="en-US" b="1" dirty="0" err="1" smtClean="0">
                <a:solidFill>
                  <a:srgbClr val="0000FF"/>
                </a:solidFill>
              </a:rPr>
              <a:t>Ar</a:t>
            </a:r>
            <a:r>
              <a:rPr lang="en-US" b="1" dirty="0" smtClean="0">
                <a:solidFill>
                  <a:srgbClr val="0000FF"/>
                </a:solidFill>
              </a:rPr>
              <a:t>,..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9145" y="4569370"/>
            <a:ext cx="5493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End-phase of </a:t>
            </a:r>
            <a:r>
              <a:rPr lang="en-US" b="1" dirty="0" smtClean="0">
                <a:solidFill>
                  <a:srgbClr val="008000"/>
                </a:solidFill>
              </a:rPr>
              <a:t>intermediate-mass </a:t>
            </a:r>
            <a:r>
              <a:rPr lang="en-US" dirty="0" smtClean="0">
                <a:solidFill>
                  <a:srgbClr val="008000"/>
                </a:solidFill>
              </a:rPr>
              <a:t>(0.8&lt;M&lt; 8 M</a:t>
            </a:r>
            <a:r>
              <a:rPr lang="en-US" baseline="-25000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008000"/>
                </a:solidFill>
              </a:rPr>
              <a:t>) stars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Enrich the ISM mainly in He, C, 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Leave </a:t>
            </a:r>
            <a:r>
              <a:rPr lang="en-US" b="1" dirty="0">
                <a:solidFill>
                  <a:srgbClr val="008000"/>
                </a:solidFill>
              </a:rPr>
              <a:t>α-</a:t>
            </a:r>
            <a:r>
              <a:rPr lang="en-US" b="1" dirty="0" smtClean="0">
                <a:solidFill>
                  <a:srgbClr val="008000"/>
                </a:solidFill>
              </a:rPr>
              <a:t>elements mostly untouched 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ds_mask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8" y="901700"/>
            <a:ext cx="7403359" cy="5981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2557" y="-40620"/>
            <a:ext cx="68148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MODS MASK targeting H II reg. and </a:t>
            </a:r>
            <a:r>
              <a:rPr lang="en-US" sz="3200" dirty="0" err="1" smtClean="0"/>
              <a:t>PNe</a:t>
            </a:r>
            <a:r>
              <a:rPr lang="en-US" sz="3200" dirty="0" smtClean="0"/>
              <a:t> </a:t>
            </a:r>
          </a:p>
          <a:p>
            <a:pPr algn="ctr"/>
            <a:r>
              <a:rPr lang="en-US" sz="2400" i="1" dirty="0" smtClean="0"/>
              <a:t>(selected from HST)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78168" y="6488668"/>
            <a:ext cx="146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Subaru image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728303" y="1409698"/>
            <a:ext cx="4996429" cy="4516968"/>
            <a:chOff x="1728303" y="1409698"/>
            <a:chExt cx="4996429" cy="4516968"/>
          </a:xfrm>
        </p:grpSpPr>
        <p:sp>
          <p:nvSpPr>
            <p:cNvPr id="6" name="Oval 5"/>
            <p:cNvSpPr/>
            <p:nvPr/>
          </p:nvSpPr>
          <p:spPr>
            <a:xfrm>
              <a:off x="2032000" y="4127500"/>
              <a:ext cx="558800" cy="482600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28303" y="4762500"/>
              <a:ext cx="1151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Guide star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192860" y="2264831"/>
              <a:ext cx="369403" cy="368300"/>
            </a:xfrm>
            <a:prstGeom prst="ellipse">
              <a:avLst/>
            </a:prstGeom>
            <a:noFill/>
            <a:ln w="57150">
              <a:solidFill>
                <a:srgbClr val="CB308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165593" y="1409698"/>
              <a:ext cx="369403" cy="368300"/>
            </a:xfrm>
            <a:prstGeom prst="ellipse">
              <a:avLst/>
            </a:prstGeom>
            <a:noFill/>
            <a:ln w="57150">
              <a:solidFill>
                <a:srgbClr val="BB1B7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B1B7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833526" y="1593848"/>
              <a:ext cx="369403" cy="368300"/>
            </a:xfrm>
            <a:prstGeom prst="ellipse">
              <a:avLst/>
            </a:prstGeom>
            <a:noFill/>
            <a:ln w="57150">
              <a:solidFill>
                <a:srgbClr val="BB1B7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355329" y="3759200"/>
              <a:ext cx="369403" cy="368300"/>
            </a:xfrm>
            <a:prstGeom prst="ellipse">
              <a:avLst/>
            </a:prstGeom>
            <a:noFill/>
            <a:ln w="57150">
              <a:solidFill>
                <a:srgbClr val="BB1B7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018227" y="4394200"/>
              <a:ext cx="369403" cy="368300"/>
            </a:xfrm>
            <a:prstGeom prst="ellipse">
              <a:avLst/>
            </a:prstGeom>
            <a:noFill/>
            <a:ln w="57150">
              <a:solidFill>
                <a:srgbClr val="BB1B7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782396" y="5012267"/>
              <a:ext cx="369403" cy="368300"/>
            </a:xfrm>
            <a:prstGeom prst="ellipse">
              <a:avLst/>
            </a:prstGeom>
            <a:noFill/>
            <a:ln w="57150">
              <a:solidFill>
                <a:srgbClr val="BB1B7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80703" y="1888064"/>
              <a:ext cx="99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B1B71"/>
                  </a:solidFill>
                </a:rPr>
                <a:t>Ref stars</a:t>
              </a:r>
              <a:endParaRPr lang="en-US" dirty="0">
                <a:solidFill>
                  <a:srgbClr val="BB1B7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985926" y="5558366"/>
              <a:ext cx="369403" cy="368300"/>
            </a:xfrm>
            <a:prstGeom prst="ellipse">
              <a:avLst/>
            </a:prstGeom>
            <a:noFill/>
            <a:ln w="57150">
              <a:solidFill>
                <a:srgbClr val="BB1B7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192860" y="1686558"/>
            <a:ext cx="3571669" cy="3325709"/>
            <a:chOff x="2192860" y="1686558"/>
            <a:chExt cx="3571669" cy="3325709"/>
          </a:xfrm>
        </p:grpSpPr>
        <p:sp>
          <p:nvSpPr>
            <p:cNvPr id="16" name="Isosceles Triangle 15"/>
            <p:cNvSpPr/>
            <p:nvPr/>
          </p:nvSpPr>
          <p:spPr>
            <a:xfrm>
              <a:off x="3780789" y="1686558"/>
              <a:ext cx="320040" cy="320040"/>
            </a:xfrm>
            <a:prstGeom prst="triangle">
              <a:avLst/>
            </a:prstGeom>
            <a:noFill/>
            <a:ln w="38100">
              <a:solidFill>
                <a:srgbClr val="51F31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5387339" y="3261358"/>
              <a:ext cx="320040" cy="320040"/>
            </a:xfrm>
            <a:prstGeom prst="triangle">
              <a:avLst/>
            </a:prstGeom>
            <a:noFill/>
            <a:ln w="38100">
              <a:solidFill>
                <a:srgbClr val="51F31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2590800" y="3001008"/>
              <a:ext cx="320040" cy="320040"/>
            </a:xfrm>
            <a:prstGeom prst="triangle">
              <a:avLst/>
            </a:prstGeom>
            <a:noFill/>
            <a:ln w="38100">
              <a:solidFill>
                <a:srgbClr val="51F31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5444489" y="4450080"/>
              <a:ext cx="320040" cy="320040"/>
            </a:xfrm>
            <a:prstGeom prst="triangle">
              <a:avLst/>
            </a:prstGeom>
            <a:noFill/>
            <a:ln w="38100">
              <a:solidFill>
                <a:srgbClr val="51F31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5379719" y="4692227"/>
              <a:ext cx="320040" cy="320040"/>
            </a:xfrm>
            <a:prstGeom prst="triangle">
              <a:avLst/>
            </a:prstGeom>
            <a:noFill/>
            <a:ln w="38100">
              <a:solidFill>
                <a:srgbClr val="51F31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51799" y="2895600"/>
              <a:ext cx="320040" cy="3175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60749" y="2683508"/>
              <a:ext cx="320040" cy="3175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80789" y="2171700"/>
              <a:ext cx="320040" cy="3175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93820" y="2524758"/>
              <a:ext cx="320040" cy="3175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36266" y="3898900"/>
              <a:ext cx="320040" cy="3175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05573" y="4127500"/>
              <a:ext cx="320040" cy="3175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92860" y="3321048"/>
              <a:ext cx="575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5EFF48"/>
                  </a:solidFill>
                </a:rPr>
                <a:t>PNe</a:t>
              </a:r>
              <a:endParaRPr lang="en-US" b="1" dirty="0">
                <a:solidFill>
                  <a:srgbClr val="5EFF48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68111" y="3485632"/>
              <a:ext cx="505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H II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833525" y="1237258"/>
            <a:ext cx="1895444" cy="2024100"/>
            <a:chOff x="5833525" y="1237258"/>
            <a:chExt cx="1895444" cy="2024100"/>
          </a:xfrm>
        </p:grpSpPr>
        <p:pic>
          <p:nvPicPr>
            <p:cNvPr id="30" name="Picture 29" descr="pn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525" y="1237258"/>
              <a:ext cx="1732603" cy="1661327"/>
            </a:xfrm>
            <a:prstGeom prst="rect">
              <a:avLst/>
            </a:prstGeom>
            <a:ln w="28575">
              <a:solidFill>
                <a:srgbClr val="5EFF48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5862600" y="2481202"/>
              <a:ext cx="1866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HST </a:t>
              </a:r>
              <a:r>
                <a:rPr lang="en-US" dirty="0" smtClean="0">
                  <a:solidFill>
                    <a:srgbClr val="0000FF"/>
                  </a:solidFill>
                </a:rPr>
                <a:t>B</a:t>
              </a:r>
              <a:r>
                <a:rPr lang="en-US" dirty="0" smtClean="0">
                  <a:solidFill>
                    <a:schemeClr val="bg1"/>
                  </a:solidFill>
                </a:rPr>
                <a:t>, </a:t>
              </a:r>
              <a:r>
                <a:rPr lang="en-US" dirty="0" smtClean="0">
                  <a:solidFill>
                    <a:srgbClr val="5EFF48"/>
                  </a:solidFill>
                </a:rPr>
                <a:t>V</a:t>
              </a:r>
              <a:r>
                <a:rPr lang="en-US" dirty="0" smtClean="0">
                  <a:solidFill>
                    <a:schemeClr val="bg1"/>
                  </a:solidFill>
                </a:rPr>
                <a:t>, </a:t>
              </a:r>
              <a:r>
                <a:rPr lang="en-US" dirty="0" smtClean="0">
                  <a:solidFill>
                    <a:srgbClr val="FF0000"/>
                  </a:solidFill>
                </a:rPr>
                <a:t>I </a:t>
              </a:r>
              <a:r>
                <a:rPr lang="en-US" dirty="0" smtClean="0">
                  <a:solidFill>
                    <a:schemeClr val="bg1"/>
                  </a:solidFill>
                </a:rPr>
                <a:t>image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5862600" y="2898585"/>
              <a:ext cx="492729" cy="362773"/>
            </a:xfrm>
            <a:prstGeom prst="line">
              <a:avLst/>
            </a:prstGeom>
            <a:ln>
              <a:solidFill>
                <a:srgbClr val="5EFF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123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n1705pcpress"/>
          <p:cNvPicPr>
            <a:picLocks noChangeAspect="1" noChangeArrowheads="1"/>
          </p:cNvPicPr>
          <p:nvPr/>
        </p:nvPicPr>
        <p:blipFill>
          <a:blip r:embed="rId2"/>
          <a:srcRect l="482" r="1926" b="6981"/>
          <a:stretch>
            <a:fillRect/>
          </a:stretch>
        </p:blipFill>
        <p:spPr bwMode="auto">
          <a:xfrm>
            <a:off x="96252" y="115710"/>
            <a:ext cx="2564945" cy="2745132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 rotWithShape="1">
          <a:blip r:embed="rId3"/>
          <a:srcRect l="6142" t="4587" r="9031" b="7425"/>
          <a:stretch/>
        </p:blipFill>
        <p:spPr bwMode="auto">
          <a:xfrm>
            <a:off x="6084004" y="50781"/>
            <a:ext cx="3044952" cy="341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SBS1415+437.jpg"/>
          <p:cNvPicPr>
            <a:picLocks noChangeAspect="1"/>
          </p:cNvPicPr>
          <p:nvPr/>
        </p:nvPicPr>
        <p:blipFill>
          <a:blip r:embed="rId4"/>
          <a:srcRect l="30190" t="6442" r="33307"/>
          <a:stretch>
            <a:fillRect/>
          </a:stretch>
        </p:blipFill>
        <p:spPr bwMode="auto">
          <a:xfrm>
            <a:off x="3288290" y="1937841"/>
            <a:ext cx="2795714" cy="30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1" descr="ddo68.jpeg"/>
          <p:cNvPicPr>
            <a:picLocks noChangeAspect="1"/>
          </p:cNvPicPr>
          <p:nvPr/>
        </p:nvPicPr>
        <p:blipFill rotWithShape="1">
          <a:blip r:embed="rId5"/>
          <a:srcRect l="4738" r="10162"/>
          <a:stretch/>
        </p:blipFill>
        <p:spPr bwMode="auto">
          <a:xfrm>
            <a:off x="4402874" y="4291263"/>
            <a:ext cx="4603966" cy="23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0" descr="ngc4449_hst.jpg"/>
          <p:cNvPicPr>
            <a:picLocks noChangeAspect="1"/>
          </p:cNvPicPr>
          <p:nvPr/>
        </p:nvPicPr>
        <p:blipFill rotWithShape="1">
          <a:blip r:embed="rId6"/>
          <a:srcRect l="8212" t="154" r="4265" b="-325"/>
          <a:stretch/>
        </p:blipFill>
        <p:spPr bwMode="auto">
          <a:xfrm rot="1744554">
            <a:off x="472490" y="3619340"/>
            <a:ext cx="3127248" cy="250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97298" y="115710"/>
            <a:ext cx="91723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The most extreme systems are found outside the LG</a:t>
            </a:r>
            <a:r>
              <a:rPr lang="is-IS" sz="3200" dirty="0" smtClean="0">
                <a:solidFill>
                  <a:srgbClr val="FFFF00"/>
                </a:solidFill>
                <a:latin typeface="Calibri"/>
              </a:rPr>
              <a:t>…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 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471" y="917814"/>
            <a:ext cx="89923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sz="3200" dirty="0" smtClean="0">
                <a:solidFill>
                  <a:srgbClr val="FFFF00"/>
                </a:solidFill>
                <a:latin typeface="Calibri"/>
              </a:rPr>
              <a:t>…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where  chemistry of individual stars is not possible!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3219" y="775610"/>
            <a:ext cx="3989137" cy="1078264"/>
            <a:chOff x="3510544" y="1189790"/>
            <a:chExt cx="3989137" cy="1078264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3684337" y="1189790"/>
              <a:ext cx="3815344" cy="1078263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510544" y="1189790"/>
              <a:ext cx="3989137" cy="107826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229511" y="2901078"/>
            <a:ext cx="7857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400" dirty="0" smtClean="0">
                <a:solidFill>
                  <a:prstClr val="white"/>
                </a:solidFill>
                <a:latin typeface="Calibri"/>
                <a:sym typeface="Wingdings"/>
              </a:rPr>
              <a:t>Possible chemical tracers are:</a:t>
            </a:r>
          </a:p>
          <a:p>
            <a:pPr marL="457200" indent="-457200">
              <a:buFont typeface="Wingdings" charset="2"/>
              <a:buChar char="Ø"/>
            </a:pPr>
            <a:endParaRPr lang="en-US" sz="2400" dirty="0" smtClean="0">
              <a:solidFill>
                <a:prstClr val="white"/>
              </a:solidFill>
              <a:latin typeface="Calibri"/>
              <a:sym typeface="Wingding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40365" y="375155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457200">
              <a:buFont typeface="Wingdings" charset="2"/>
              <a:buChar char="ü"/>
            </a:pPr>
            <a:r>
              <a:rPr lang="en-US" sz="2400" dirty="0">
                <a:solidFill>
                  <a:prstClr val="white"/>
                </a:solidFill>
                <a:sym typeface="Wingdings"/>
              </a:rPr>
              <a:t>H II </a:t>
            </a:r>
            <a:r>
              <a:rPr lang="en-US" sz="2400" dirty="0" smtClean="0">
                <a:solidFill>
                  <a:prstClr val="white"/>
                </a:solidFill>
                <a:sym typeface="Wingdings"/>
              </a:rPr>
              <a:t>regions  </a:t>
            </a:r>
            <a:r>
              <a:rPr lang="en-US" sz="2400" dirty="0" smtClean="0">
                <a:solidFill>
                  <a:srgbClr val="3366FF"/>
                </a:solidFill>
                <a:sym typeface="Wingdings"/>
              </a:rPr>
              <a:t>(≤ 10 Myr)</a:t>
            </a:r>
            <a:endParaRPr lang="en-US" sz="2400" dirty="0">
              <a:solidFill>
                <a:srgbClr val="3366FF"/>
              </a:solidFill>
              <a:sym typeface="Wingding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18289" y="4756334"/>
            <a:ext cx="65582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charset="2"/>
              <a:buChar char="ü"/>
            </a:pPr>
            <a:r>
              <a:rPr lang="en-US" sz="2400" dirty="0">
                <a:solidFill>
                  <a:prstClr val="white"/>
                </a:solidFill>
                <a:sym typeface="Wingdings"/>
              </a:rPr>
              <a:t>Planetary </a:t>
            </a:r>
            <a:r>
              <a:rPr lang="en-US" sz="2400" dirty="0" smtClean="0">
                <a:solidFill>
                  <a:prstClr val="white"/>
                </a:solidFill>
                <a:sym typeface="Wingdings"/>
              </a:rPr>
              <a:t>nebulae </a:t>
            </a:r>
            <a:r>
              <a:rPr lang="en-US" sz="2400" dirty="0" smtClean="0">
                <a:solidFill>
                  <a:srgbClr val="5EFF48"/>
                </a:solidFill>
                <a:sym typeface="Wingdings"/>
              </a:rPr>
              <a:t>(&gt;100 Myr)</a:t>
            </a:r>
            <a:endParaRPr lang="en-US" sz="2400" dirty="0">
              <a:solidFill>
                <a:srgbClr val="5EFF48"/>
              </a:solidFill>
              <a:sym typeface="Wingdings"/>
            </a:endParaRPr>
          </a:p>
          <a:p>
            <a:pPr marL="914400" lvl="1" indent="-457200">
              <a:buFont typeface="Wingdings" charset="2"/>
              <a:buChar char="ü"/>
            </a:pPr>
            <a:endParaRPr lang="en-US" sz="2400" dirty="0">
              <a:solidFill>
                <a:prstClr val="white"/>
              </a:solidFill>
              <a:sym typeface="Wingding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74248" y="5827955"/>
            <a:ext cx="55083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charset="2"/>
              <a:buChar char="ü"/>
            </a:pPr>
            <a:r>
              <a:rPr lang="en-US" sz="2400" dirty="0" smtClean="0">
                <a:solidFill>
                  <a:prstClr val="white"/>
                </a:solidFill>
                <a:sym typeface="Wingdings"/>
              </a:rPr>
              <a:t>Un-resolved  star clusters </a:t>
            </a:r>
            <a:r>
              <a:rPr lang="en-US" sz="2400" dirty="0" smtClean="0">
                <a:solidFill>
                  <a:srgbClr val="FF6600"/>
                </a:solidFill>
                <a:sym typeface="Wingdings"/>
              </a:rPr>
              <a:t>(all ages)</a:t>
            </a:r>
            <a:endParaRPr lang="en-US" sz="2400" dirty="0">
              <a:solidFill>
                <a:srgbClr val="FF66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79105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8" name="Picture 18"/>
          <p:cNvPicPr>
            <a:picLocks noChangeAspect="1" noChangeArrowheads="1"/>
          </p:cNvPicPr>
          <p:nvPr/>
        </p:nvPicPr>
        <p:blipFill>
          <a:blip r:embed="rId3"/>
          <a:srcRect l="6142" t="4587" r="6378" b="7425"/>
          <a:stretch>
            <a:fillRect/>
          </a:stretch>
        </p:blipFill>
        <p:spPr bwMode="auto">
          <a:xfrm>
            <a:off x="6118653" y="1232211"/>
            <a:ext cx="2587374" cy="281558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5856" name="Picture 16" descr="n1705pcpress"/>
          <p:cNvPicPr>
            <a:picLocks noChangeAspect="1" noChangeArrowheads="1"/>
          </p:cNvPicPr>
          <p:nvPr/>
        </p:nvPicPr>
        <p:blipFill>
          <a:blip r:embed="rId4"/>
          <a:srcRect l="482" r="1926" b="6981"/>
          <a:stretch>
            <a:fillRect/>
          </a:stretch>
        </p:blipFill>
        <p:spPr bwMode="auto">
          <a:xfrm>
            <a:off x="3159157" y="1257930"/>
            <a:ext cx="2808196" cy="280367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5857" name="Picture 17"/>
          <p:cNvPicPr>
            <a:picLocks noChangeAspect="1" noChangeArrowheads="1"/>
          </p:cNvPicPr>
          <p:nvPr/>
        </p:nvPicPr>
        <p:blipFill>
          <a:blip r:embed="rId5"/>
          <a:srcRect t="5727" r="32246" b="4771"/>
          <a:stretch>
            <a:fillRect/>
          </a:stretch>
        </p:blipFill>
        <p:spPr bwMode="auto">
          <a:xfrm>
            <a:off x="320251" y="1257930"/>
            <a:ext cx="2702556" cy="280367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148255" y="1257930"/>
            <a:ext cx="2545786" cy="46166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   </a:t>
            </a:r>
            <a:r>
              <a:rPr lang="en-US" sz="2400" dirty="0" smtClean="0">
                <a:solidFill>
                  <a:srgbClr val="FFFF00"/>
                </a:solidFill>
              </a:rPr>
              <a:t>IZw18 − 18 </a:t>
            </a:r>
            <a:r>
              <a:rPr lang="en-US" sz="2400" dirty="0" err="1" smtClean="0">
                <a:solidFill>
                  <a:srgbClr val="FFFF00"/>
                </a:solidFill>
              </a:rPr>
              <a:t>Mpc</a:t>
            </a:r>
            <a:r>
              <a:rPr lang="en-US" sz="2400" dirty="0" smtClean="0">
                <a:solidFill>
                  <a:srgbClr val="FFFF00"/>
                </a:solidFill>
              </a:rPr>
              <a:t>   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52400" y="3420451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WFPC2 + NICMOS + ACS :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BVIJH H</a:t>
            </a:r>
            <a:r>
              <a:rPr lang="en-US" sz="1800" baseline="-25000" dirty="0">
                <a:solidFill>
                  <a:schemeClr val="bg1"/>
                </a:solidFill>
              </a:rPr>
              <a:t>α</a:t>
            </a:r>
            <a:endParaRPr lang="it-IT" sz="1800" baseline="-25000" dirty="0">
              <a:solidFill>
                <a:schemeClr val="bg1"/>
              </a:solidFill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29414" y="1257930"/>
            <a:ext cx="2667993" cy="46166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NGC 1569 </a:t>
            </a:r>
            <a:r>
              <a:rPr lang="en-US" sz="2400" dirty="0" smtClean="0">
                <a:solidFill>
                  <a:srgbClr val="FFFF00"/>
                </a:solidFill>
              </a:rPr>
              <a:t> − 3 </a:t>
            </a:r>
            <a:r>
              <a:rPr lang="en-US" sz="2400" dirty="0" err="1" smtClean="0">
                <a:solidFill>
                  <a:srgbClr val="FFFF00"/>
                </a:solidFill>
              </a:rPr>
              <a:t>Mpc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135722" y="3453375"/>
            <a:ext cx="2819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WFPC2 + NICMOS : 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UBVIJH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159157" y="1257930"/>
            <a:ext cx="2694107" cy="46166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NGC </a:t>
            </a:r>
            <a:r>
              <a:rPr lang="en-US" sz="2400" dirty="0" smtClean="0">
                <a:solidFill>
                  <a:srgbClr val="FFFF00"/>
                </a:solidFill>
              </a:rPr>
              <a:t>1705 − 5 </a:t>
            </a:r>
            <a:r>
              <a:rPr lang="en-US" sz="2400" dirty="0" err="1" smtClean="0">
                <a:solidFill>
                  <a:srgbClr val="FFFF00"/>
                </a:solidFill>
              </a:rPr>
              <a:t>Mpc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6129032" y="3415275"/>
            <a:ext cx="2667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WFPC2 + ACS : 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BVI</a:t>
            </a:r>
            <a:endParaRPr lang="it-IT" sz="1800" dirty="0">
              <a:solidFill>
                <a:srgbClr val="FFFFFF"/>
              </a:solidFill>
            </a:endParaRPr>
          </a:p>
        </p:txBody>
      </p:sp>
      <p:pic>
        <p:nvPicPr>
          <p:cNvPr id="19" name="Picture 20" descr="ngc4449_hst.jpg"/>
          <p:cNvPicPr>
            <a:picLocks noChangeAspect="1"/>
          </p:cNvPicPr>
          <p:nvPr/>
        </p:nvPicPr>
        <p:blipFill>
          <a:blip r:embed="rId6"/>
          <a:srcRect l="21037" r="9412"/>
          <a:stretch>
            <a:fillRect/>
          </a:stretch>
        </p:blipFill>
        <p:spPr bwMode="auto">
          <a:xfrm>
            <a:off x="334525" y="4150112"/>
            <a:ext cx="2663238" cy="268052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34524" y="4162812"/>
            <a:ext cx="2662883" cy="46166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</a:rPr>
              <a:t>NGC </a:t>
            </a:r>
            <a:r>
              <a:rPr lang="it-IT" sz="2400" dirty="0" smtClean="0">
                <a:solidFill>
                  <a:srgbClr val="FFFF00"/>
                </a:solidFill>
              </a:rPr>
              <a:t>4449 − 4 </a:t>
            </a:r>
            <a:r>
              <a:rPr lang="it-IT" sz="2400" dirty="0" err="1" smtClean="0">
                <a:solidFill>
                  <a:srgbClr val="FFFF00"/>
                </a:solidFill>
              </a:rPr>
              <a:t>Mpc</a:t>
            </a:r>
            <a:endParaRPr lang="it-IT" sz="2400" dirty="0">
              <a:solidFill>
                <a:srgbClr val="FFFF00"/>
              </a:solidFill>
            </a:endParaRPr>
          </a:p>
        </p:txBody>
      </p:sp>
      <p:pic>
        <p:nvPicPr>
          <p:cNvPr id="21" name="Picture 21" descr="ddo68.jpeg"/>
          <p:cNvPicPr>
            <a:picLocks noChangeAspect="1"/>
          </p:cNvPicPr>
          <p:nvPr/>
        </p:nvPicPr>
        <p:blipFill>
          <a:blip r:embed="rId7"/>
          <a:srcRect l="35876" r="18159"/>
          <a:stretch>
            <a:fillRect/>
          </a:stretch>
        </p:blipFill>
        <p:spPr bwMode="auto">
          <a:xfrm>
            <a:off x="3184556" y="4150112"/>
            <a:ext cx="2782797" cy="268298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211529" y="4137412"/>
            <a:ext cx="2743593" cy="46166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DDO </a:t>
            </a:r>
            <a:r>
              <a:rPr lang="en-US" sz="2400" dirty="0" smtClean="0">
                <a:solidFill>
                  <a:srgbClr val="FFFF00"/>
                </a:solidFill>
              </a:rPr>
              <a:t>68 − 12 </a:t>
            </a:r>
            <a:r>
              <a:rPr lang="en-US" sz="2400" dirty="0" err="1" smtClean="0">
                <a:solidFill>
                  <a:srgbClr val="FFFF00"/>
                </a:solidFill>
              </a:rPr>
              <a:t>Mpc</a:t>
            </a:r>
            <a:endParaRPr lang="it-IT" sz="2400" dirty="0">
              <a:solidFill>
                <a:srgbClr val="FFFF00"/>
              </a:solidFill>
            </a:endParaRPr>
          </a:p>
        </p:txBody>
      </p:sp>
      <p:pic>
        <p:nvPicPr>
          <p:cNvPr id="23" name="Picture 18" descr="SBS1415+437.jpg"/>
          <p:cNvPicPr>
            <a:picLocks noChangeAspect="1"/>
          </p:cNvPicPr>
          <p:nvPr/>
        </p:nvPicPr>
        <p:blipFill>
          <a:blip r:embed="rId8"/>
          <a:srcRect l="30190" t="6442" r="33307"/>
          <a:stretch>
            <a:fillRect/>
          </a:stretch>
        </p:blipFill>
        <p:spPr bwMode="auto">
          <a:xfrm>
            <a:off x="6148255" y="4125758"/>
            <a:ext cx="2507290" cy="270487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148254" y="4150506"/>
            <a:ext cx="2507291" cy="40011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FF00"/>
                </a:solidFill>
              </a:rPr>
              <a:t>SBS </a:t>
            </a:r>
            <a:r>
              <a:rPr lang="en-US" sz="2000" dirty="0">
                <a:solidFill>
                  <a:srgbClr val="FFFF00"/>
                </a:solidFill>
              </a:rPr>
              <a:t>1415+</a:t>
            </a:r>
            <a:r>
              <a:rPr lang="en-US" sz="2000" dirty="0" smtClean="0">
                <a:solidFill>
                  <a:srgbClr val="FFFF00"/>
                </a:solidFill>
              </a:rPr>
              <a:t>437−14Mpc   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32951" y="6496348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ACS : </a:t>
            </a:r>
            <a:r>
              <a:rPr lang="en-US" dirty="0" smtClean="0">
                <a:solidFill>
                  <a:schemeClr val="bg1"/>
                </a:solidFill>
              </a:rPr>
              <a:t>B</a:t>
            </a:r>
            <a:r>
              <a:rPr lang="en-US" sz="1800" dirty="0" smtClean="0">
                <a:solidFill>
                  <a:schemeClr val="bg1"/>
                </a:solidFill>
              </a:rPr>
              <a:t>VIH</a:t>
            </a:r>
            <a:r>
              <a:rPr lang="en-US" sz="1800" baseline="-25000" dirty="0" smtClean="0">
                <a:solidFill>
                  <a:schemeClr val="bg1"/>
                </a:solidFill>
              </a:rPr>
              <a:t>α</a:t>
            </a:r>
            <a:endParaRPr lang="it-IT" sz="1800" baseline="-25000" dirty="0">
              <a:solidFill>
                <a:schemeClr val="bg1"/>
              </a:solidFill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179328" y="6496348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ACS :  </a:t>
            </a:r>
            <a:r>
              <a:rPr lang="en-US" sz="1800" dirty="0" smtClean="0">
                <a:solidFill>
                  <a:schemeClr val="bg1"/>
                </a:solidFill>
              </a:rPr>
              <a:t>VIH</a:t>
            </a:r>
            <a:r>
              <a:rPr lang="en-US" sz="1800" baseline="-25000" dirty="0" smtClean="0">
                <a:solidFill>
                  <a:schemeClr val="bg1"/>
                </a:solidFill>
              </a:rPr>
              <a:t>α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6409174" y="6483648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ACS : </a:t>
            </a:r>
            <a:r>
              <a:rPr lang="en-US" sz="1800" dirty="0" smtClean="0">
                <a:solidFill>
                  <a:schemeClr val="bg1"/>
                </a:solidFill>
              </a:rPr>
              <a:t>VI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79434" y="-105186"/>
            <a:ext cx="67501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HST data of star-forming dwarf galaxies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99838" y="251842"/>
            <a:ext cx="4517182" cy="932388"/>
            <a:chOff x="2299838" y="251842"/>
            <a:chExt cx="4517182" cy="932388"/>
          </a:xfrm>
        </p:grpSpPr>
        <p:sp>
          <p:nvSpPr>
            <p:cNvPr id="32" name="TextBox 31"/>
            <p:cNvSpPr txBox="1"/>
            <p:nvPr/>
          </p:nvSpPr>
          <p:spPr>
            <a:xfrm>
              <a:off x="2299838" y="599454"/>
              <a:ext cx="451718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00"/>
                  </a:solidFill>
                  <a:latin typeface="Calibri"/>
                </a:rPr>
                <a:t>multi-object spectroscopy </a:t>
              </a:r>
              <a:endParaRPr lang="en-US" sz="3200" dirty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5638" y="251842"/>
              <a:ext cx="38904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+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939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6142" t="4587" r="6378" b="7425"/>
          <a:stretch>
            <a:fillRect/>
          </a:stretch>
        </p:blipFill>
        <p:spPr bwMode="auto">
          <a:xfrm>
            <a:off x="6118653" y="1232211"/>
            <a:ext cx="2587374" cy="281558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5856" name="Picture 16" descr="n1705pcpress"/>
          <p:cNvPicPr>
            <a:picLocks noChangeAspect="1" noChangeArrowheads="1"/>
          </p:cNvPicPr>
          <p:nvPr/>
        </p:nvPicPr>
        <p:blipFill>
          <a:blip r:embed="rId5"/>
          <a:srcRect l="482" r="1926" b="6981"/>
          <a:stretch>
            <a:fillRect/>
          </a:stretch>
        </p:blipFill>
        <p:spPr bwMode="auto">
          <a:xfrm>
            <a:off x="3159157" y="1257930"/>
            <a:ext cx="2808196" cy="280367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585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rcRect t="5727" r="32246" b="4771"/>
          <a:stretch>
            <a:fillRect/>
          </a:stretch>
        </p:blipFill>
        <p:spPr bwMode="auto">
          <a:xfrm>
            <a:off x="320251" y="1257930"/>
            <a:ext cx="2702556" cy="280367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148255" y="1257930"/>
            <a:ext cx="2545786" cy="46166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 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IZw18 − 18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Mpc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   </a:t>
            </a:r>
            <a:endParaRPr lang="it-IT" sz="2400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52400" y="3420451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WFPC2 + NICMOS + ACS : 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BVIJH H</a:t>
            </a:r>
            <a:r>
              <a:rPr lang="en-US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α</a:t>
            </a:r>
            <a:endParaRPr lang="it-IT" baseline="-25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29414" y="1257930"/>
            <a:ext cx="2667993" cy="46166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NGC 1569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 − 3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Mpc</a:t>
            </a:r>
            <a:endParaRPr lang="it-IT" sz="2400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135722" y="3453375"/>
            <a:ext cx="2819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WFPC2 + NICMOS : 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UBVIJH 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159157" y="1257930"/>
            <a:ext cx="2694107" cy="46166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NGC </a:t>
            </a:r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1705 − 5 </a:t>
            </a:r>
            <a:r>
              <a:rPr lang="en-US" sz="2400" dirty="0" err="1" smtClean="0">
                <a:solidFill>
                  <a:srgbClr val="FFFF00"/>
                </a:solidFill>
                <a:latin typeface="Calibri"/>
              </a:rPr>
              <a:t>Mpc</a:t>
            </a:r>
            <a:endParaRPr lang="it-IT" sz="24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6129032" y="3415275"/>
            <a:ext cx="2667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WFPC2 + ACS : 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BVI</a:t>
            </a:r>
            <a:endParaRPr lang="it-IT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19" name="Picture 20" descr="ngc4449_hst.jpg"/>
          <p:cNvPicPr>
            <a:picLocks noChangeAspect="1"/>
          </p:cNvPicPr>
          <p:nvPr/>
        </p:nvPicPr>
        <p:blipFill>
          <a:blip r:embed="rId8"/>
          <a:srcRect l="21037" r="9412"/>
          <a:stretch>
            <a:fillRect/>
          </a:stretch>
        </p:blipFill>
        <p:spPr bwMode="auto">
          <a:xfrm>
            <a:off x="334525" y="4150112"/>
            <a:ext cx="2663238" cy="268052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34524" y="4162812"/>
            <a:ext cx="2662883" cy="46166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latin typeface="Calibri"/>
              </a:rPr>
              <a:t>NGC </a:t>
            </a:r>
            <a:r>
              <a:rPr lang="it-IT" sz="2400" dirty="0" smtClean="0">
                <a:solidFill>
                  <a:srgbClr val="FFFF00"/>
                </a:solidFill>
                <a:latin typeface="Calibri"/>
              </a:rPr>
              <a:t>4449 − 4 </a:t>
            </a:r>
            <a:r>
              <a:rPr lang="it-IT" sz="2400" dirty="0" err="1" smtClean="0">
                <a:solidFill>
                  <a:srgbClr val="FFFF00"/>
                </a:solidFill>
                <a:latin typeface="Calibri"/>
              </a:rPr>
              <a:t>Mpc</a:t>
            </a:r>
            <a:endParaRPr lang="it-IT" sz="24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21" name="Picture 21" descr="ddo68.jpeg"/>
          <p:cNvPicPr>
            <a:picLocks noChangeAspect="1"/>
          </p:cNvPicPr>
          <p:nvPr/>
        </p:nvPicPr>
        <p:blipFill>
          <a:blip r:embed="rId9"/>
          <a:srcRect l="35876" r="18159"/>
          <a:stretch>
            <a:fillRect/>
          </a:stretch>
        </p:blipFill>
        <p:spPr bwMode="auto">
          <a:xfrm>
            <a:off x="3184556" y="4150112"/>
            <a:ext cx="2782797" cy="268298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211529" y="4137412"/>
            <a:ext cx="2743593" cy="46166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DDO </a:t>
            </a:r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68 − 12 </a:t>
            </a:r>
            <a:r>
              <a:rPr lang="en-US" sz="2400" dirty="0" err="1" smtClean="0">
                <a:solidFill>
                  <a:srgbClr val="FFFF00"/>
                </a:solidFill>
                <a:latin typeface="Calibri"/>
              </a:rPr>
              <a:t>Mpc</a:t>
            </a:r>
            <a:endParaRPr lang="it-IT" sz="24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23" name="Picture 18" descr="SBS1415+437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rcRect l="30190" t="6442" r="33307"/>
          <a:stretch>
            <a:fillRect/>
          </a:stretch>
        </p:blipFill>
        <p:spPr bwMode="auto">
          <a:xfrm>
            <a:off x="6148255" y="4125758"/>
            <a:ext cx="2507290" cy="270487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148254" y="4150506"/>
            <a:ext cx="2507291" cy="40011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SBS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1415+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437−14Mpc   </a:t>
            </a:r>
            <a:endParaRPr lang="it-IT" sz="2000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32951" y="6496348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ACS :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BVIH</a:t>
            </a:r>
            <a:r>
              <a:rPr lang="en-US" baseline="-25000" dirty="0" smtClean="0">
                <a:solidFill>
                  <a:prstClr val="white"/>
                </a:solidFill>
                <a:latin typeface="Calibri"/>
              </a:rPr>
              <a:t>α</a:t>
            </a:r>
            <a:endParaRPr lang="it-IT" baseline="-25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179328" y="6496348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ACS : 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VIH</a:t>
            </a:r>
            <a:r>
              <a:rPr lang="en-US" baseline="-25000" dirty="0" smtClean="0">
                <a:solidFill>
                  <a:prstClr val="white"/>
                </a:solidFill>
                <a:latin typeface="Calibri"/>
              </a:rPr>
              <a:t>α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6409174" y="6483648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ACS 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VI</a:t>
            </a:r>
            <a:endParaRPr lang="it-IT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79434" y="-105186"/>
            <a:ext cx="67501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HST data of star-forming dwarf galaxies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99838" y="251842"/>
            <a:ext cx="4517182" cy="932388"/>
            <a:chOff x="2299838" y="251842"/>
            <a:chExt cx="4517182" cy="932388"/>
          </a:xfrm>
        </p:grpSpPr>
        <p:sp>
          <p:nvSpPr>
            <p:cNvPr id="32" name="TextBox 31"/>
            <p:cNvSpPr txBox="1"/>
            <p:nvPr/>
          </p:nvSpPr>
          <p:spPr>
            <a:xfrm>
              <a:off x="2299838" y="599454"/>
              <a:ext cx="451718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00"/>
                  </a:solidFill>
                  <a:latin typeface="Calibri"/>
                </a:rPr>
                <a:t>multi-object spectroscopy </a:t>
              </a:r>
              <a:endParaRPr lang="en-US" sz="3200" dirty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5638" y="251842"/>
              <a:ext cx="38904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Calibri"/>
                </a:rPr>
                <a:t>+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330325" y="2038069"/>
            <a:ext cx="2236510" cy="892552"/>
          </a:xfrm>
          <a:prstGeom prst="rect">
            <a:avLst/>
          </a:prstGeom>
          <a:solidFill>
            <a:schemeClr val="bg1"/>
          </a:solidFill>
          <a:ln>
            <a:solidFill>
              <a:srgbClr val="FF0116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FORS2@VLT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PI </a:t>
            </a:r>
            <a:r>
              <a:rPr lang="en-US" sz="2000" dirty="0" err="1" smtClean="0">
                <a:solidFill>
                  <a:srgbClr val="FF0000"/>
                </a:solidFill>
              </a:rPr>
              <a:t>Tosi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566835" y="2484345"/>
            <a:ext cx="919748" cy="446276"/>
          </a:xfrm>
          <a:prstGeom prst="straightConnector1">
            <a:avLst/>
          </a:prstGeom>
          <a:ln w="31750">
            <a:solidFill>
              <a:srgbClr val="FF011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90118" y="5938083"/>
            <a:ext cx="2210862" cy="892552"/>
          </a:xfrm>
          <a:prstGeom prst="rect">
            <a:avLst/>
          </a:prstGeom>
          <a:solidFill>
            <a:schemeClr val="bg1"/>
          </a:solidFill>
          <a:ln>
            <a:solidFill>
              <a:srgbClr val="FF0116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MODS</a:t>
            </a:r>
            <a:r>
              <a:rPr lang="en-US" sz="3200" dirty="0" smtClean="0">
                <a:solidFill>
                  <a:srgbClr val="FF0000"/>
                </a:solidFill>
              </a:rPr>
              <a:t>@LBT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PI Annibali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330325" y="5577518"/>
            <a:ext cx="671381" cy="360565"/>
          </a:xfrm>
          <a:prstGeom prst="straightConnector1">
            <a:avLst/>
          </a:prstGeom>
          <a:ln w="31750">
            <a:solidFill>
              <a:srgbClr val="FF011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787949" y="5713237"/>
            <a:ext cx="2210862" cy="892552"/>
          </a:xfrm>
          <a:prstGeom prst="rect">
            <a:avLst/>
          </a:prstGeom>
          <a:solidFill>
            <a:schemeClr val="bg1"/>
          </a:solidFill>
          <a:ln>
            <a:solidFill>
              <a:srgbClr val="FF0116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MODS</a:t>
            </a:r>
            <a:r>
              <a:rPr lang="en-US" sz="3200" dirty="0" smtClean="0">
                <a:solidFill>
                  <a:srgbClr val="FF0000"/>
                </a:solidFill>
              </a:rPr>
              <a:t>@LBT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PI Annibali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486583" y="5892715"/>
            <a:ext cx="1278820" cy="224847"/>
          </a:xfrm>
          <a:prstGeom prst="straightConnector1">
            <a:avLst/>
          </a:prstGeom>
          <a:ln w="31750">
            <a:solidFill>
              <a:srgbClr val="FF011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79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ddo68.jpeg"/>
          <p:cNvPicPr>
            <a:picLocks noChangeAspect="1"/>
          </p:cNvPicPr>
          <p:nvPr/>
        </p:nvPicPr>
        <p:blipFill rotWithShape="1">
          <a:blip r:embed="rId2"/>
          <a:srcRect l="-410" t="47" r="115" b="-47"/>
          <a:stretch/>
        </p:blipFill>
        <p:spPr bwMode="auto">
          <a:xfrm>
            <a:off x="259041" y="5324169"/>
            <a:ext cx="3312720" cy="146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246461" y="368300"/>
            <a:ext cx="2963366" cy="2607252"/>
            <a:chOff x="2532460" y="0"/>
            <a:chExt cx="3080939" cy="2679700"/>
          </a:xfrm>
        </p:grpSpPr>
        <p:pic>
          <p:nvPicPr>
            <p:cNvPr id="8" name="Picture 7" descr="n1705_ha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460" y="0"/>
              <a:ext cx="3080939" cy="2679700"/>
            </a:xfrm>
            <a:prstGeom prst="rect">
              <a:avLst/>
            </a:prstGeom>
          </p:spPr>
        </p:pic>
        <p:pic>
          <p:nvPicPr>
            <p:cNvPr id="7" name="Picture 16" descr="n1705pcpress"/>
            <p:cNvPicPr>
              <a:picLocks noChangeAspect="1" noChangeArrowheads="1"/>
            </p:cNvPicPr>
            <p:nvPr/>
          </p:nvPicPr>
          <p:blipFill rotWithShape="1">
            <a:blip r:embed="rId4"/>
            <a:srcRect l="19410" t="15874" r="21004" b="24225"/>
            <a:stretch/>
          </p:blipFill>
          <p:spPr bwMode="auto">
            <a:xfrm rot="19386991">
              <a:off x="3721644" y="1032650"/>
              <a:ext cx="652038" cy="686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604160" y="-35546"/>
            <a:ext cx="8340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libri"/>
              </a:rPr>
              <a:t>M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ulti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-object 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spectroscopy of star forming dwarfs 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680" y="622660"/>
            <a:ext cx="2470420" cy="2159377"/>
          </a:xfrm>
          <a:prstGeom prst="rect">
            <a:avLst/>
          </a:prstGeom>
          <a:noFill/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59601" y="2899352"/>
            <a:ext cx="2526499" cy="2218748"/>
            <a:chOff x="559601" y="3026352"/>
            <a:chExt cx="2526499" cy="2218748"/>
          </a:xfrm>
        </p:grpSpPr>
        <p:pic>
          <p:nvPicPr>
            <p:cNvPr id="5" name="Picture 20" descr="ngc4449_hst.jpg"/>
            <p:cNvPicPr>
              <a:picLocks noChangeAspect="1"/>
            </p:cNvPicPr>
            <p:nvPr/>
          </p:nvPicPr>
          <p:blipFill rotWithShape="1">
            <a:blip r:embed="rId5"/>
            <a:srcRect l="-2773" t="-10237" r="2234" b="3464"/>
            <a:stretch/>
          </p:blipFill>
          <p:spPr bwMode="auto">
            <a:xfrm rot="2069767">
              <a:off x="559601" y="3241300"/>
              <a:ext cx="2451265" cy="182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643110" y="3026352"/>
              <a:ext cx="2442990" cy="2218748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02430" y="5218569"/>
            <a:ext cx="3008996" cy="1569456"/>
          </a:xfrm>
          <a:prstGeom prst="rect">
            <a:avLst/>
          </a:prstGeom>
          <a:noFill/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354560" y="2412705"/>
            <a:ext cx="73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3’ x 3’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2170" y="4721156"/>
            <a:ext cx="73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</a:t>
            </a:r>
            <a:r>
              <a:rPr lang="en-US" dirty="0" smtClean="0">
                <a:solidFill>
                  <a:srgbClr val="FFFF00"/>
                </a:solidFill>
              </a:rPr>
              <a:t>’ x 4’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4570" y="6360182"/>
            <a:ext cx="73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</a:t>
            </a:r>
            <a:r>
              <a:rPr lang="en-US" dirty="0" smtClean="0">
                <a:solidFill>
                  <a:srgbClr val="FFFF00"/>
                </a:solidFill>
              </a:rPr>
              <a:t>’ x 2’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1246" y="677884"/>
            <a:ext cx="1122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FFFEE"/>
                </a:solidFill>
              </a:rPr>
              <a:t>NGC 1705</a:t>
            </a:r>
            <a:endParaRPr lang="en-US" b="1" dirty="0">
              <a:solidFill>
                <a:srgbClr val="EFFFE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1246" y="2987874"/>
            <a:ext cx="1126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FFFEE"/>
                </a:solidFill>
              </a:rPr>
              <a:t>NGC 4449</a:t>
            </a:r>
            <a:endParaRPr lang="en-US" b="1" dirty="0">
              <a:solidFill>
                <a:srgbClr val="EFFFE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4185" y="5172303"/>
            <a:ext cx="917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FFFEE"/>
                </a:solidFill>
              </a:rPr>
              <a:t>DDO 68</a:t>
            </a:r>
            <a:endParaRPr lang="en-US" b="1" dirty="0">
              <a:solidFill>
                <a:srgbClr val="EFFFE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35066" y="862550"/>
            <a:ext cx="3045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FORS2 @ VLT, 10 h (PI </a:t>
            </a:r>
            <a:r>
              <a:rPr lang="en-US" sz="2000" dirty="0" err="1" smtClean="0">
                <a:solidFill>
                  <a:schemeClr val="bg1"/>
                </a:solidFill>
              </a:rPr>
              <a:t>Tosi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 II regions </a:t>
            </a:r>
            <a:r>
              <a:rPr lang="en-US" sz="2000" dirty="0" smtClean="0">
                <a:solidFill>
                  <a:schemeClr val="bg1"/>
                </a:solidFill>
              </a:rPr>
              <a:t>and </a:t>
            </a:r>
            <a:r>
              <a:rPr lang="en-US" sz="2000" dirty="0" err="1" smtClean="0">
                <a:solidFill>
                  <a:srgbClr val="5EFF48"/>
                </a:solidFill>
              </a:rPr>
              <a:t>PNe</a:t>
            </a:r>
            <a:r>
              <a:rPr lang="en-US" sz="2000" dirty="0" smtClean="0">
                <a:solidFill>
                  <a:srgbClr val="5EFF48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35611" y="5246181"/>
            <a:ext cx="33324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MODS @ LBT,  4h (PI Annibali)</a:t>
            </a: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HII regions   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28941" y="2978816"/>
            <a:ext cx="39708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MODS @ LBT, 10 h + 4h (PI Annibali)</a:t>
            </a: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HII regions </a:t>
            </a:r>
            <a:r>
              <a:rPr lang="en-US" sz="2000" dirty="0" smtClean="0">
                <a:solidFill>
                  <a:schemeClr val="bg1"/>
                </a:solidFill>
              </a:rPr>
              <a:t>and </a:t>
            </a:r>
            <a:r>
              <a:rPr lang="en-US" sz="2000" dirty="0" err="1" smtClean="0">
                <a:solidFill>
                  <a:srgbClr val="5EFF48"/>
                </a:solidFill>
              </a:rPr>
              <a:t>PNe</a:t>
            </a:r>
            <a:endParaRPr lang="en-US" sz="2000" dirty="0" smtClean="0">
              <a:solidFill>
                <a:srgbClr val="5EFF48"/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Globular clusters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74005" y="648788"/>
            <a:ext cx="1036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FFFEE"/>
                </a:solidFill>
              </a:rPr>
              <a:t>D=5 </a:t>
            </a:r>
            <a:r>
              <a:rPr lang="en-US" b="1" dirty="0" err="1" smtClean="0">
                <a:solidFill>
                  <a:srgbClr val="EFFFEE"/>
                </a:solidFill>
              </a:rPr>
              <a:t>Mpc</a:t>
            </a:r>
            <a:endParaRPr lang="en-US" b="1" dirty="0">
              <a:solidFill>
                <a:srgbClr val="EFFFE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02076" y="2975552"/>
            <a:ext cx="1036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FFFEE"/>
                </a:solidFill>
              </a:rPr>
              <a:t>D=4 </a:t>
            </a:r>
            <a:r>
              <a:rPr lang="en-US" b="1" dirty="0" err="1" smtClean="0">
                <a:solidFill>
                  <a:srgbClr val="EFFFEE"/>
                </a:solidFill>
              </a:rPr>
              <a:t>Mpc</a:t>
            </a:r>
            <a:endParaRPr lang="en-US" b="1" dirty="0">
              <a:solidFill>
                <a:srgbClr val="EFFFE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73290" y="5244566"/>
            <a:ext cx="1153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FFFEE"/>
                </a:solidFill>
              </a:rPr>
              <a:t>D=13 </a:t>
            </a:r>
            <a:r>
              <a:rPr lang="en-US" b="1" dirty="0" err="1" smtClean="0">
                <a:solidFill>
                  <a:srgbClr val="EFFFEE"/>
                </a:solidFill>
              </a:rPr>
              <a:t>Mpc</a:t>
            </a:r>
            <a:endParaRPr lang="en-US" b="1" dirty="0">
              <a:solidFill>
                <a:srgbClr val="EFFFE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07563" y="151024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92248" y="166264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701530" y="2026432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45038" y="166264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17661" y="2085647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53930" y="1875100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19200002">
            <a:off x="1411628" y="4866110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9279343">
            <a:off x="1784103" y="4654853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18912738">
            <a:off x="2534940" y="4609134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9167372">
            <a:off x="2293940" y="3924769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9262601">
            <a:off x="2095225" y="3275464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9401280">
            <a:off x="1002346" y="4046688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9202281">
            <a:off x="712444" y="3564024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9110195">
            <a:off x="2245038" y="3518305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9187507">
            <a:off x="2270470" y="4098145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3675465">
            <a:off x="2721111" y="595566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3675465">
            <a:off x="2943361" y="606361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3675465">
            <a:off x="2728263" y="6276280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rot="3675465">
            <a:off x="2188925" y="6093745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rot="3675465">
            <a:off x="1599576" y="5439394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 rot="3675465">
            <a:off x="672710" y="5518774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 rot="16200000">
            <a:off x="2615658" y="4691373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rot="16200000">
            <a:off x="2310858" y="4875523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 rot="16200000">
            <a:off x="1429207" y="3016125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 rot="16200000">
            <a:off x="2438820" y="3856572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16200000">
            <a:off x="739597" y="4066075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 rot="16200000">
            <a:off x="1285895" y="3166663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 rot="16200000">
            <a:off x="1712182" y="3311614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 rot="16200000">
            <a:off x="1096288" y="3509644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 rot="16200000">
            <a:off x="1105260" y="3891412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 rot="16200000">
            <a:off x="1832594" y="4401470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 rot="16200000">
            <a:off x="1984994" y="4553870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ddo68.jpeg"/>
          <p:cNvPicPr>
            <a:picLocks noChangeAspect="1"/>
          </p:cNvPicPr>
          <p:nvPr/>
        </p:nvPicPr>
        <p:blipFill rotWithShape="1">
          <a:blip r:embed="rId2"/>
          <a:srcRect l="-410" t="47" r="115" b="-47"/>
          <a:stretch/>
        </p:blipFill>
        <p:spPr bwMode="auto">
          <a:xfrm>
            <a:off x="259041" y="5324169"/>
            <a:ext cx="3312720" cy="146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246461" y="368300"/>
            <a:ext cx="2963366" cy="2607252"/>
            <a:chOff x="2532460" y="0"/>
            <a:chExt cx="3080939" cy="2679700"/>
          </a:xfrm>
        </p:grpSpPr>
        <p:pic>
          <p:nvPicPr>
            <p:cNvPr id="8" name="Picture 7" descr="n1705_ha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460" y="0"/>
              <a:ext cx="3080939" cy="2679700"/>
            </a:xfrm>
            <a:prstGeom prst="rect">
              <a:avLst/>
            </a:prstGeom>
          </p:spPr>
        </p:pic>
        <p:pic>
          <p:nvPicPr>
            <p:cNvPr id="7" name="Picture 16" descr="n1705pcpress"/>
            <p:cNvPicPr>
              <a:picLocks noChangeAspect="1" noChangeArrowheads="1"/>
            </p:cNvPicPr>
            <p:nvPr/>
          </p:nvPicPr>
          <p:blipFill rotWithShape="1">
            <a:blip r:embed="rId4"/>
            <a:srcRect l="19410" t="15874" r="21004" b="24225"/>
            <a:stretch/>
          </p:blipFill>
          <p:spPr bwMode="auto">
            <a:xfrm rot="19386991">
              <a:off x="3721644" y="1032650"/>
              <a:ext cx="652038" cy="686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604160" y="-35546"/>
            <a:ext cx="8340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libri"/>
              </a:rPr>
              <a:t>M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ulti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-object spectroscopy of star forming dwarfs 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680" y="622660"/>
            <a:ext cx="2470420" cy="2159377"/>
          </a:xfrm>
          <a:prstGeom prst="rect">
            <a:avLst/>
          </a:prstGeom>
          <a:noFill/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9601" y="2899352"/>
            <a:ext cx="2526499" cy="2218748"/>
            <a:chOff x="559601" y="3026352"/>
            <a:chExt cx="2526499" cy="2218748"/>
          </a:xfrm>
        </p:grpSpPr>
        <p:pic>
          <p:nvPicPr>
            <p:cNvPr id="5" name="Picture 20" descr="ngc4449_hst.jpg"/>
            <p:cNvPicPr>
              <a:picLocks noChangeAspect="1"/>
            </p:cNvPicPr>
            <p:nvPr/>
          </p:nvPicPr>
          <p:blipFill rotWithShape="1">
            <a:blip r:embed="rId5"/>
            <a:srcRect l="-2773" t="-10237" r="2234" b="3464"/>
            <a:stretch/>
          </p:blipFill>
          <p:spPr bwMode="auto">
            <a:xfrm rot="2069767">
              <a:off x="559601" y="3241300"/>
              <a:ext cx="2451265" cy="182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643110" y="3026352"/>
              <a:ext cx="2442990" cy="2218748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02430" y="5218569"/>
            <a:ext cx="3008996" cy="1569456"/>
          </a:xfrm>
          <a:prstGeom prst="rect">
            <a:avLst/>
          </a:prstGeom>
          <a:noFill/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54560" y="2412705"/>
            <a:ext cx="73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3’ x 3’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2170" y="4721156"/>
            <a:ext cx="73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/>
              </a:rPr>
              <a:t>4</a:t>
            </a:r>
            <a:r>
              <a:rPr lang="en-US" dirty="0" smtClean="0">
                <a:solidFill>
                  <a:srgbClr val="FFFF00"/>
                </a:solidFill>
                <a:latin typeface="Calibri"/>
              </a:rPr>
              <a:t>’ x 4’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4570" y="6360182"/>
            <a:ext cx="73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/>
              </a:rPr>
              <a:t>4</a:t>
            </a:r>
            <a:r>
              <a:rPr lang="en-US" dirty="0" smtClean="0">
                <a:solidFill>
                  <a:srgbClr val="FFFF00"/>
                </a:solidFill>
                <a:latin typeface="Calibri"/>
              </a:rPr>
              <a:t>’ x 2’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1246" y="677884"/>
            <a:ext cx="1122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FFFEE"/>
                </a:solidFill>
                <a:latin typeface="Calibri"/>
              </a:rPr>
              <a:t>NGC 1705</a:t>
            </a:r>
            <a:endParaRPr lang="en-US" b="1" dirty="0">
              <a:solidFill>
                <a:srgbClr val="EFFFE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1246" y="2987874"/>
            <a:ext cx="1126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FFFEE"/>
                </a:solidFill>
                <a:latin typeface="Calibri"/>
              </a:rPr>
              <a:t>NGC 4449</a:t>
            </a:r>
            <a:endParaRPr lang="en-US" b="1" dirty="0">
              <a:solidFill>
                <a:srgbClr val="EFFFE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4185" y="5172303"/>
            <a:ext cx="917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FFFEE"/>
                </a:solidFill>
                <a:latin typeface="Calibri"/>
              </a:rPr>
              <a:t>DDO 68</a:t>
            </a:r>
            <a:endParaRPr lang="en-US" b="1" dirty="0">
              <a:solidFill>
                <a:srgbClr val="EFFFE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74005" y="648788"/>
            <a:ext cx="1036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FFFEE"/>
                </a:solidFill>
                <a:latin typeface="Calibri"/>
              </a:rPr>
              <a:t>D=5 </a:t>
            </a:r>
            <a:r>
              <a:rPr lang="en-US" b="1" dirty="0" err="1" smtClean="0">
                <a:solidFill>
                  <a:srgbClr val="EFFFEE"/>
                </a:solidFill>
                <a:latin typeface="Calibri"/>
              </a:rPr>
              <a:t>Mpc</a:t>
            </a:r>
            <a:endParaRPr lang="en-US" b="1" dirty="0">
              <a:solidFill>
                <a:srgbClr val="EFFFE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02076" y="2975552"/>
            <a:ext cx="1036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FFFEE"/>
                </a:solidFill>
                <a:latin typeface="Calibri"/>
              </a:rPr>
              <a:t>D=4 </a:t>
            </a:r>
            <a:r>
              <a:rPr lang="en-US" b="1" dirty="0" err="1" smtClean="0">
                <a:solidFill>
                  <a:srgbClr val="EFFFEE"/>
                </a:solidFill>
                <a:latin typeface="Calibri"/>
              </a:rPr>
              <a:t>Mpc</a:t>
            </a:r>
            <a:endParaRPr lang="en-US" b="1" dirty="0">
              <a:solidFill>
                <a:srgbClr val="EFFFE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73290" y="5244566"/>
            <a:ext cx="1153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FFFEE"/>
                </a:solidFill>
                <a:latin typeface="Calibri"/>
              </a:rPr>
              <a:t>D=13 </a:t>
            </a:r>
            <a:r>
              <a:rPr lang="en-US" b="1" dirty="0" err="1" smtClean="0">
                <a:solidFill>
                  <a:srgbClr val="EFFFEE"/>
                </a:solidFill>
                <a:latin typeface="Calibri"/>
              </a:rPr>
              <a:t>Mpc</a:t>
            </a:r>
            <a:endParaRPr lang="en-US" b="1" dirty="0">
              <a:solidFill>
                <a:srgbClr val="EFFFE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07563" y="151024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92248" y="166264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01530" y="2026432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45038" y="166264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7661" y="2085647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53930" y="1875100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 rot="19200002">
            <a:off x="1411628" y="4866110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 rot="19279343">
            <a:off x="1784103" y="4654853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 rot="18912738">
            <a:off x="2534940" y="4609134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 rot="19167372">
            <a:off x="2293940" y="3924769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 rot="19262601">
            <a:off x="2095225" y="3275464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 rot="19401280">
            <a:off x="1002346" y="4046688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 rot="19202281">
            <a:off x="712444" y="3564024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 rot="19110195">
            <a:off x="2245038" y="3518305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 rot="19187507">
            <a:off x="2270470" y="4098145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 rot="3675465">
            <a:off x="2721111" y="595566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ectangle 48"/>
          <p:cNvSpPr/>
          <p:nvPr/>
        </p:nvSpPr>
        <p:spPr>
          <a:xfrm rot="3675465">
            <a:off x="2943361" y="606361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 49"/>
          <p:cNvSpPr/>
          <p:nvPr/>
        </p:nvSpPr>
        <p:spPr>
          <a:xfrm rot="3675465">
            <a:off x="2728263" y="6276280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 rot="3675465">
            <a:off x="2188925" y="6093745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Rectangle 51"/>
          <p:cNvSpPr/>
          <p:nvPr/>
        </p:nvSpPr>
        <p:spPr>
          <a:xfrm rot="3675465">
            <a:off x="1599576" y="5439394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 rot="3675465">
            <a:off x="672710" y="5518774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 rot="16200000">
            <a:off x="2615658" y="4691373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 rot="16200000">
            <a:off x="2310858" y="4875523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Rectangle 56"/>
          <p:cNvSpPr/>
          <p:nvPr/>
        </p:nvSpPr>
        <p:spPr>
          <a:xfrm rot="16200000">
            <a:off x="1429207" y="3016125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Rectangle 57"/>
          <p:cNvSpPr/>
          <p:nvPr/>
        </p:nvSpPr>
        <p:spPr>
          <a:xfrm rot="16200000">
            <a:off x="2438820" y="3856572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Rectangle 58"/>
          <p:cNvSpPr/>
          <p:nvPr/>
        </p:nvSpPr>
        <p:spPr>
          <a:xfrm rot="16200000">
            <a:off x="739597" y="4066075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>
          <a:xfrm rot="16200000">
            <a:off x="1285895" y="3166663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 rot="16200000">
            <a:off x="1712182" y="3311614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 rot="16200000">
            <a:off x="1096288" y="3509644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Rectangle 62"/>
          <p:cNvSpPr/>
          <p:nvPr/>
        </p:nvSpPr>
        <p:spPr>
          <a:xfrm rot="16200000">
            <a:off x="1105260" y="3891412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 rot="16200000">
            <a:off x="1832594" y="4401470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Rectangle 64"/>
          <p:cNvSpPr/>
          <p:nvPr/>
        </p:nvSpPr>
        <p:spPr>
          <a:xfrm rot="16200000">
            <a:off x="1984994" y="4553870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87180" y="2197729"/>
            <a:ext cx="5727932" cy="1147156"/>
            <a:chOff x="3375598" y="4229728"/>
            <a:chExt cx="5836391" cy="1193603"/>
          </a:xfrm>
        </p:grpSpPr>
        <p:pic>
          <p:nvPicPr>
            <p:cNvPr id="69" name="Picture 68" descr="h2.o3.tif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2" b="10522"/>
            <a:stretch/>
          </p:blipFill>
          <p:spPr>
            <a:xfrm>
              <a:off x="3375598" y="4229728"/>
              <a:ext cx="1664525" cy="1193603"/>
            </a:xfrm>
            <a:prstGeom prst="rect">
              <a:avLst/>
            </a:prstGeom>
          </p:spPr>
        </p:pic>
        <p:pic>
          <p:nvPicPr>
            <p:cNvPr id="70" name="Picture 69" descr="h2.tif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30" t="9428" r="5530" b="9932"/>
            <a:stretch/>
          </p:blipFill>
          <p:spPr>
            <a:xfrm>
              <a:off x="4857321" y="4229728"/>
              <a:ext cx="4354668" cy="119360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3535753" y="5045684"/>
              <a:ext cx="4040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Hγ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917322" y="5051684"/>
              <a:ext cx="1098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[O III] λ4363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219562" y="5024392"/>
              <a:ext cx="298613" cy="286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Hβ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395309" y="5079693"/>
              <a:ext cx="18137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[O III] λλ4959, 5007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7" name="Rectangle 86"/>
          <p:cNvSpPr/>
          <p:nvPr/>
        </p:nvSpPr>
        <p:spPr>
          <a:xfrm>
            <a:off x="4277451" y="833454"/>
            <a:ext cx="4178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H II regions </a:t>
            </a:r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are relatively bright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42583" y="2294832"/>
            <a:ext cx="3933331" cy="1995772"/>
            <a:chOff x="3942583" y="2294832"/>
            <a:chExt cx="3933331" cy="1995772"/>
          </a:xfrm>
        </p:grpSpPr>
        <p:sp>
          <p:nvSpPr>
            <p:cNvPr id="6" name="Oval 5"/>
            <p:cNvSpPr/>
            <p:nvPr/>
          </p:nvSpPr>
          <p:spPr>
            <a:xfrm>
              <a:off x="3942583" y="2294832"/>
              <a:ext cx="500828" cy="76306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>
              <a:off x="4277451" y="3005513"/>
              <a:ext cx="919748" cy="648815"/>
            </a:xfrm>
            <a:prstGeom prst="straightConnector1">
              <a:avLst/>
            </a:prstGeom>
            <a:ln w="31750">
              <a:solidFill>
                <a:srgbClr val="FF011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4965308" y="3705828"/>
              <a:ext cx="2910606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00"/>
                  </a:solidFill>
                  <a:latin typeface="Calibri"/>
                </a:rPr>
                <a:t>[O III] 4363 </a:t>
              </a:r>
              <a:r>
                <a:rPr lang="en-US" sz="1600" dirty="0" smtClean="0">
                  <a:solidFill>
                    <a:srgbClr val="FFFF00"/>
                  </a:solidFill>
                  <a:latin typeface="Calibri"/>
                </a:rPr>
                <a:t>for </a:t>
              </a:r>
              <a:r>
                <a:rPr lang="en-US" sz="1600" dirty="0" err="1" smtClean="0">
                  <a:solidFill>
                    <a:srgbClr val="FFFF00"/>
                  </a:solidFill>
                  <a:latin typeface="Calibri"/>
                </a:rPr>
                <a:t>T</a:t>
              </a:r>
              <a:r>
                <a:rPr lang="en-US" sz="1600" baseline="-25000" dirty="0" err="1" smtClean="0">
                  <a:solidFill>
                    <a:srgbClr val="FFFF00"/>
                  </a:solidFill>
                  <a:latin typeface="Calibri"/>
                </a:rPr>
                <a:t>e</a:t>
              </a:r>
              <a:r>
                <a:rPr lang="en-US" sz="1600" dirty="0" smtClean="0">
                  <a:solidFill>
                    <a:srgbClr val="FFFF00"/>
                  </a:solidFill>
                  <a:latin typeface="Calibri"/>
                </a:rPr>
                <a:t> determination, </a:t>
              </a:r>
            </a:p>
            <a:p>
              <a:pPr algn="ctr"/>
              <a:r>
                <a:rPr lang="en-US" sz="1600" dirty="0">
                  <a:solidFill>
                    <a:srgbClr val="FFFF00"/>
                  </a:solidFill>
                  <a:latin typeface="Calibri"/>
                </a:rPr>
                <a:t>a</a:t>
              </a:r>
              <a:r>
                <a:rPr lang="en-US" sz="1600" dirty="0" smtClean="0">
                  <a:solidFill>
                    <a:srgbClr val="FFFF00"/>
                  </a:solidFill>
                  <a:latin typeface="Calibri"/>
                </a:rPr>
                <a:t>llows for accurate </a:t>
              </a:r>
              <a:r>
                <a:rPr lang="en-US" sz="1600" dirty="0" smtClean="0">
                  <a:solidFill>
                    <a:srgbClr val="FFFF00"/>
                  </a:solidFill>
                  <a:latin typeface="Calibri"/>
                </a:rPr>
                <a:t>abundance </a:t>
              </a:r>
              <a:endParaRPr lang="en-US" sz="1600" dirty="0">
                <a:solidFill>
                  <a:srgbClr val="FFFF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62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534570" y="6360182"/>
            <a:ext cx="73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/>
              </a:rPr>
              <a:t>4</a:t>
            </a:r>
            <a:r>
              <a:rPr lang="en-US" dirty="0" smtClean="0">
                <a:solidFill>
                  <a:srgbClr val="FFFF00"/>
                </a:solidFill>
                <a:latin typeface="Calibri"/>
              </a:rPr>
              <a:t>’ x 2’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46461" y="368300"/>
            <a:ext cx="2963366" cy="2607252"/>
            <a:chOff x="246461" y="368300"/>
            <a:chExt cx="2963366" cy="2607252"/>
          </a:xfrm>
        </p:grpSpPr>
        <p:grpSp>
          <p:nvGrpSpPr>
            <p:cNvPr id="9" name="Group 8"/>
            <p:cNvGrpSpPr/>
            <p:nvPr/>
          </p:nvGrpSpPr>
          <p:grpSpPr>
            <a:xfrm>
              <a:off x="246461" y="368300"/>
              <a:ext cx="2963366" cy="2607252"/>
              <a:chOff x="2532460" y="0"/>
              <a:chExt cx="3080939" cy="2679700"/>
            </a:xfrm>
          </p:grpSpPr>
          <p:pic>
            <p:nvPicPr>
              <p:cNvPr id="8" name="Picture 7" descr="n1705_ha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2460" y="0"/>
                <a:ext cx="3080939" cy="2679700"/>
              </a:xfrm>
              <a:prstGeom prst="rect">
                <a:avLst/>
              </a:prstGeom>
            </p:spPr>
          </p:pic>
          <p:pic>
            <p:nvPicPr>
              <p:cNvPr id="7" name="Picture 16" descr="n1705pcpress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l="19410" t="15874" r="21004" b="24225"/>
              <a:stretch/>
            </p:blipFill>
            <p:spPr bwMode="auto">
              <a:xfrm rot="19386991">
                <a:off x="3721644" y="1032650"/>
                <a:ext cx="652038" cy="686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615680" y="622660"/>
              <a:ext cx="2470420" cy="2159377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54560" y="2412705"/>
              <a:ext cx="731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Calibri"/>
                </a:rPr>
                <a:t>3’ x 3’</a:t>
              </a:r>
              <a:endParaRPr lang="en-US" dirty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1246" y="677884"/>
              <a:ext cx="11225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NGC 1705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74005" y="648788"/>
              <a:ext cx="10365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D=5 </a:t>
              </a:r>
              <a:r>
                <a:rPr lang="en-US" b="1" dirty="0" err="1" smtClean="0">
                  <a:solidFill>
                    <a:srgbClr val="EFFFEE"/>
                  </a:solidFill>
                  <a:latin typeface="Calibri"/>
                </a:rPr>
                <a:t>Mpc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9601" y="2899352"/>
            <a:ext cx="2526499" cy="2218748"/>
            <a:chOff x="559601" y="2899352"/>
            <a:chExt cx="2526499" cy="2218748"/>
          </a:xfrm>
        </p:grpSpPr>
        <p:grpSp>
          <p:nvGrpSpPr>
            <p:cNvPr id="13" name="Group 12"/>
            <p:cNvGrpSpPr/>
            <p:nvPr/>
          </p:nvGrpSpPr>
          <p:grpSpPr>
            <a:xfrm>
              <a:off x="559601" y="2899352"/>
              <a:ext cx="2526499" cy="2218748"/>
              <a:chOff x="559601" y="3026352"/>
              <a:chExt cx="2526499" cy="2218748"/>
            </a:xfrm>
          </p:grpSpPr>
          <p:pic>
            <p:nvPicPr>
              <p:cNvPr id="5" name="Picture 20" descr="ngc4449_hst.jpg"/>
              <p:cNvPicPr>
                <a:picLocks noChangeAspect="1"/>
              </p:cNvPicPr>
              <p:nvPr/>
            </p:nvPicPr>
            <p:blipFill rotWithShape="1">
              <a:blip r:embed="rId4"/>
              <a:srcRect l="-2773" t="-10237" r="2234" b="3464"/>
              <a:stretch/>
            </p:blipFill>
            <p:spPr bwMode="auto">
              <a:xfrm rot="2069767">
                <a:off x="559601" y="3241300"/>
                <a:ext cx="2451265" cy="1822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43110" y="3026352"/>
                <a:ext cx="2442990" cy="2218748"/>
              </a:xfrm>
              <a:prstGeom prst="rect">
                <a:avLst/>
              </a:prstGeom>
              <a:noFill/>
              <a:ln w="158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691246" y="2987874"/>
              <a:ext cx="1126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NGC 4449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002076" y="2975552"/>
              <a:ext cx="10365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D=4 </a:t>
              </a:r>
              <a:r>
                <a:rPr lang="en-US" b="1" dirty="0" err="1" smtClean="0">
                  <a:solidFill>
                    <a:srgbClr val="EFFFEE"/>
                  </a:solidFill>
                  <a:latin typeface="Calibri"/>
                </a:rPr>
                <a:t>Mpc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59041" y="5172303"/>
            <a:ext cx="3312720" cy="1615722"/>
            <a:chOff x="259041" y="5172303"/>
            <a:chExt cx="3312720" cy="1615722"/>
          </a:xfrm>
        </p:grpSpPr>
        <p:pic>
          <p:nvPicPr>
            <p:cNvPr id="4" name="Picture 21" descr="ddo68.jpeg"/>
            <p:cNvPicPr>
              <a:picLocks noChangeAspect="1"/>
            </p:cNvPicPr>
            <p:nvPr/>
          </p:nvPicPr>
          <p:blipFill rotWithShape="1">
            <a:blip r:embed="rId5"/>
            <a:srcRect l="-410" t="47" r="115" b="-47"/>
            <a:stretch/>
          </p:blipFill>
          <p:spPr bwMode="auto">
            <a:xfrm>
              <a:off x="259041" y="5324169"/>
              <a:ext cx="3312720" cy="146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/>
            <p:cNvSpPr/>
            <p:nvPr/>
          </p:nvSpPr>
          <p:spPr>
            <a:xfrm>
              <a:off x="664185" y="5172303"/>
              <a:ext cx="9179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DDO 68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173290" y="5244566"/>
              <a:ext cx="11535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EFFFEE"/>
                  </a:solidFill>
                  <a:latin typeface="Calibri"/>
                </a:rPr>
                <a:t>D=13 </a:t>
              </a:r>
              <a:r>
                <a:rPr lang="en-US" b="1" dirty="0" err="1" smtClean="0">
                  <a:solidFill>
                    <a:srgbClr val="EFFFEE"/>
                  </a:solidFill>
                  <a:latin typeface="Calibri"/>
                </a:rPr>
                <a:t>Mpc</a:t>
              </a:r>
              <a:endParaRPr lang="en-US" b="1" dirty="0">
                <a:solidFill>
                  <a:srgbClr val="EFFFEE"/>
                </a:solidFill>
                <a:latin typeface="Calibri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107563" y="151024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92248" y="166264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01530" y="2026432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45038" y="166264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7661" y="2085647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53930" y="1875100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 rot="19200002">
            <a:off x="1411628" y="4866110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 rot="19279343">
            <a:off x="1784103" y="4654853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 rot="18912738">
            <a:off x="2534940" y="4609134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 rot="19167372">
            <a:off x="2293940" y="3924769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 rot="19262601">
            <a:off x="2095225" y="3275464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 rot="19401280">
            <a:off x="1002346" y="4046688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 rot="19202281">
            <a:off x="712444" y="3564024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 rot="19110195">
            <a:off x="2245038" y="3518305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 rot="19187507">
            <a:off x="2270470" y="4098145"/>
            <a:ext cx="289902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 rot="3675465">
            <a:off x="2721111" y="595566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ectangle 48"/>
          <p:cNvSpPr/>
          <p:nvPr/>
        </p:nvSpPr>
        <p:spPr>
          <a:xfrm rot="3675465">
            <a:off x="2943361" y="6063611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 49"/>
          <p:cNvSpPr/>
          <p:nvPr/>
        </p:nvSpPr>
        <p:spPr>
          <a:xfrm rot="3675465">
            <a:off x="2728263" y="6276280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 rot="3675465">
            <a:off x="2188925" y="6093745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Rectangle 51"/>
          <p:cNvSpPr/>
          <p:nvPr/>
        </p:nvSpPr>
        <p:spPr>
          <a:xfrm rot="3675465">
            <a:off x="1599576" y="5439394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 rot="3675465">
            <a:off x="672710" y="5518774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 rot="16200000">
            <a:off x="2615658" y="4691373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 rot="16200000">
            <a:off x="2387058" y="4875523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Rectangle 56"/>
          <p:cNvSpPr/>
          <p:nvPr/>
        </p:nvSpPr>
        <p:spPr>
          <a:xfrm rot="16200000">
            <a:off x="1429207" y="3016125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Rectangle 57"/>
          <p:cNvSpPr/>
          <p:nvPr/>
        </p:nvSpPr>
        <p:spPr>
          <a:xfrm rot="16200000">
            <a:off x="2438820" y="3856572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Rectangle 58"/>
          <p:cNvSpPr/>
          <p:nvPr/>
        </p:nvSpPr>
        <p:spPr>
          <a:xfrm rot="16200000">
            <a:off x="739597" y="4066075"/>
            <a:ext cx="289902" cy="457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>
          <a:xfrm rot="16200000">
            <a:off x="1285895" y="3166663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 rot="16200000">
            <a:off x="1712182" y="3311614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 rot="16200000">
            <a:off x="1096288" y="3509644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Rectangle 62"/>
          <p:cNvSpPr/>
          <p:nvPr/>
        </p:nvSpPr>
        <p:spPr>
          <a:xfrm rot="16200000">
            <a:off x="1105260" y="3891412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 rot="16200000">
            <a:off x="1832594" y="4401470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Rectangle 64"/>
          <p:cNvSpPr/>
          <p:nvPr/>
        </p:nvSpPr>
        <p:spPr>
          <a:xfrm rot="16200000">
            <a:off x="1984994" y="4553870"/>
            <a:ext cx="289902" cy="45719"/>
          </a:xfrm>
          <a:prstGeom prst="rect">
            <a:avLst/>
          </a:prstGeom>
          <a:noFill/>
          <a:ln>
            <a:solidFill>
              <a:srgbClr val="5EFF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87180" y="2197729"/>
            <a:ext cx="5727932" cy="1147156"/>
            <a:chOff x="3375598" y="4229728"/>
            <a:chExt cx="5836391" cy="1193603"/>
          </a:xfrm>
        </p:grpSpPr>
        <p:pic>
          <p:nvPicPr>
            <p:cNvPr id="69" name="Picture 68" descr="h2.o3.tif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2" b="10522"/>
            <a:stretch/>
          </p:blipFill>
          <p:spPr>
            <a:xfrm>
              <a:off x="3375598" y="4229728"/>
              <a:ext cx="1664525" cy="1193603"/>
            </a:xfrm>
            <a:prstGeom prst="rect">
              <a:avLst/>
            </a:prstGeom>
          </p:spPr>
        </p:pic>
        <p:pic>
          <p:nvPicPr>
            <p:cNvPr id="70" name="Picture 69" descr="h2.tif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30" t="9428" r="5530" b="9932"/>
            <a:stretch/>
          </p:blipFill>
          <p:spPr>
            <a:xfrm>
              <a:off x="4857321" y="4229728"/>
              <a:ext cx="4354668" cy="119360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3535753" y="5045684"/>
              <a:ext cx="4040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Hγ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917322" y="5051684"/>
              <a:ext cx="1098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[O III] λ4363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219562" y="5024392"/>
              <a:ext cx="298613" cy="286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Hβ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395309" y="5079693"/>
              <a:ext cx="18137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[O III] λλ4959, 5007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277451" y="833454"/>
            <a:ext cx="4178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H II regions </a:t>
            </a:r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are relatively bright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42583" y="2294832"/>
            <a:ext cx="3933331" cy="1995772"/>
            <a:chOff x="3942583" y="2294832"/>
            <a:chExt cx="3933331" cy="1995772"/>
          </a:xfrm>
        </p:grpSpPr>
        <p:sp>
          <p:nvSpPr>
            <p:cNvPr id="85" name="Rectangle 84"/>
            <p:cNvSpPr/>
            <p:nvPr/>
          </p:nvSpPr>
          <p:spPr>
            <a:xfrm>
              <a:off x="4965308" y="3705828"/>
              <a:ext cx="2910606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00"/>
                  </a:solidFill>
                  <a:latin typeface="Calibri"/>
                </a:rPr>
                <a:t>[O III] 4363 </a:t>
              </a:r>
              <a:r>
                <a:rPr lang="en-US" sz="1600" dirty="0" smtClean="0">
                  <a:solidFill>
                    <a:srgbClr val="FFFF00"/>
                  </a:solidFill>
                  <a:latin typeface="Calibri"/>
                </a:rPr>
                <a:t>for </a:t>
              </a:r>
              <a:r>
                <a:rPr lang="en-US" sz="1600" dirty="0" err="1" smtClean="0">
                  <a:solidFill>
                    <a:srgbClr val="FFFF00"/>
                  </a:solidFill>
                  <a:latin typeface="Calibri"/>
                </a:rPr>
                <a:t>T</a:t>
              </a:r>
              <a:r>
                <a:rPr lang="en-US" sz="1600" baseline="-25000" dirty="0" err="1" smtClean="0">
                  <a:solidFill>
                    <a:srgbClr val="FFFF00"/>
                  </a:solidFill>
                  <a:latin typeface="Calibri"/>
                </a:rPr>
                <a:t>e</a:t>
              </a:r>
              <a:r>
                <a:rPr lang="en-US" sz="1600" dirty="0" smtClean="0">
                  <a:solidFill>
                    <a:srgbClr val="FFFF00"/>
                  </a:solidFill>
                  <a:latin typeface="Calibri"/>
                </a:rPr>
                <a:t> determination, </a:t>
              </a:r>
            </a:p>
            <a:p>
              <a:pPr algn="ctr"/>
              <a:r>
                <a:rPr lang="en-US" sz="1600" dirty="0">
                  <a:solidFill>
                    <a:srgbClr val="FFFF00"/>
                  </a:solidFill>
                  <a:latin typeface="Calibri"/>
                </a:rPr>
                <a:t>a</a:t>
              </a:r>
              <a:r>
                <a:rPr lang="en-US" sz="1600" dirty="0" smtClean="0">
                  <a:solidFill>
                    <a:srgbClr val="FFFF00"/>
                  </a:solidFill>
                  <a:latin typeface="Calibri"/>
                </a:rPr>
                <a:t>llows for accurate </a:t>
              </a:r>
              <a:r>
                <a:rPr lang="en-US" sz="1600" dirty="0" smtClean="0">
                  <a:solidFill>
                    <a:srgbClr val="FFFF00"/>
                  </a:solidFill>
                  <a:latin typeface="Calibri"/>
                </a:rPr>
                <a:t>abundance </a:t>
              </a:r>
              <a:endParaRPr lang="en-US" sz="1600" dirty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942583" y="2294832"/>
              <a:ext cx="500828" cy="76306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>
              <a:off x="4277451" y="3005513"/>
              <a:ext cx="919748" cy="648815"/>
            </a:xfrm>
            <a:prstGeom prst="straightConnector1">
              <a:avLst/>
            </a:prstGeom>
            <a:ln w="31750">
              <a:solidFill>
                <a:srgbClr val="FF011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363123" y="5446794"/>
            <a:ext cx="5661782" cy="1164570"/>
            <a:chOff x="3325023" y="4519694"/>
            <a:chExt cx="5661782" cy="1164570"/>
          </a:xfrm>
        </p:grpSpPr>
        <p:grpSp>
          <p:nvGrpSpPr>
            <p:cNvPr id="68" name="Group 67"/>
            <p:cNvGrpSpPr/>
            <p:nvPr/>
          </p:nvGrpSpPr>
          <p:grpSpPr>
            <a:xfrm>
              <a:off x="3325023" y="4519694"/>
              <a:ext cx="5648979" cy="1164570"/>
              <a:chOff x="573856" y="186036"/>
              <a:chExt cx="8533917" cy="1498826"/>
            </a:xfrm>
          </p:grpSpPr>
          <p:pic>
            <p:nvPicPr>
              <p:cNvPr id="75" name="Picture 74" descr="pn.2d.tiff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7062" t="20601" r="19666" b="5326"/>
              <a:stretch/>
            </p:blipFill>
            <p:spPr>
              <a:xfrm>
                <a:off x="2050584" y="186036"/>
                <a:ext cx="7057189" cy="1356422"/>
              </a:xfrm>
              <a:prstGeom prst="rect">
                <a:avLst/>
              </a:prstGeom>
            </p:spPr>
          </p:pic>
          <p:pic>
            <p:nvPicPr>
              <p:cNvPr id="76" name="Picture 75" descr="pn1_o3.tiff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524" b="-11524"/>
              <a:stretch/>
            </p:blipFill>
            <p:spPr>
              <a:xfrm>
                <a:off x="573856" y="186036"/>
                <a:ext cx="2453831" cy="1498826"/>
              </a:xfrm>
              <a:prstGeom prst="rect">
                <a:avLst/>
              </a:prstGeom>
            </p:spPr>
          </p:pic>
          <p:cxnSp>
            <p:nvCxnSpPr>
              <p:cNvPr id="80" name="Straight Connector 79"/>
              <p:cNvCxnSpPr/>
              <p:nvPr/>
            </p:nvCxnSpPr>
            <p:spPr>
              <a:xfrm flipV="1">
                <a:off x="1506804" y="833798"/>
                <a:ext cx="0" cy="35494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2069732" y="845090"/>
                <a:ext cx="0" cy="35494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4802364" y="798412"/>
                <a:ext cx="0" cy="35494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 flipV="1">
                <a:off x="7365037" y="787419"/>
                <a:ext cx="466813" cy="41261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7997059" y="825903"/>
                <a:ext cx="444521" cy="386959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/>
            <p:cNvSpPr txBox="1"/>
            <p:nvPr/>
          </p:nvSpPr>
          <p:spPr>
            <a:xfrm>
              <a:off x="3457059" y="5191733"/>
              <a:ext cx="396568" cy="325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Hγ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882337" y="5222900"/>
              <a:ext cx="1078323" cy="295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[O III] λ4363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963994" y="5222070"/>
              <a:ext cx="293064" cy="275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Hβ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206792" y="5262519"/>
              <a:ext cx="1780013" cy="325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[O III] λλ4959, 5007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1" name="Rectangle 90"/>
          <p:cNvSpPr/>
          <p:nvPr/>
        </p:nvSpPr>
        <p:spPr>
          <a:xfrm>
            <a:off x="4405709" y="4659129"/>
            <a:ext cx="3219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5EFF48"/>
                </a:solidFill>
                <a:latin typeface="Calibri"/>
              </a:rPr>
              <a:t>PNe</a:t>
            </a:r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  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are much fainter!!!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382170" y="4708456"/>
            <a:ext cx="73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/>
              </a:rPr>
              <a:t>4</a:t>
            </a:r>
            <a:r>
              <a:rPr lang="en-US" dirty="0" smtClean="0">
                <a:solidFill>
                  <a:srgbClr val="FFFF00"/>
                </a:solidFill>
                <a:latin typeface="Calibri"/>
              </a:rPr>
              <a:t>’ x 4’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2430" y="5218569"/>
            <a:ext cx="3008996" cy="1569456"/>
          </a:xfrm>
          <a:prstGeom prst="rect">
            <a:avLst/>
          </a:prstGeom>
          <a:noFill/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81" y="-35546"/>
            <a:ext cx="83173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multi-object spectroscopy of star forming dwarfs 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82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28700</TotalTime>
  <Words>1380</Words>
  <Application>Microsoft Macintosh PowerPoint</Application>
  <PresentationFormat>On-screen Show (4:3)</PresentationFormat>
  <Paragraphs>254</Paragraphs>
  <Slides>33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Alessandra Aloisi3, Michele Bellazzini1, Luca Ciotti2,  Felice Cusano1, Marco Fumana4,Valentina La Torre2, Alida Marchetti4, Marco Mignoli1,Carlo Nipoti2,,Donatella Romano1, Monica Tosi1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Concluding remarks and perspectives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inaf-oapd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Francesca Annibali</dc:creator>
  <cp:lastModifiedBy>Francesca Annibali</cp:lastModifiedBy>
  <cp:revision>289</cp:revision>
  <dcterms:created xsi:type="dcterms:W3CDTF">2016-03-09T11:41:39Z</dcterms:created>
  <dcterms:modified xsi:type="dcterms:W3CDTF">2018-12-12T09:59:30Z</dcterms:modified>
</cp:coreProperties>
</file>